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68.xml"/>
  <Override ContentType="application/vnd.openxmlformats-officedocument.presentationml.notesSlide+xml" PartName="/ppt/notesSlides/notesSlide222.xml"/>
  <Override ContentType="application/vnd.openxmlformats-officedocument.presentationml.notesSlide+xml" PartName="/ppt/notesSlides/notesSlide257.xml"/>
  <Override ContentType="application/vnd.openxmlformats-officedocument.presentationml.notesSlide+xml" PartName="/ppt/notesSlides/notesSlide265.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249.xml"/>
  <Override ContentType="application/vnd.openxmlformats-officedocument.presentationml.notesSlide+xml" PartName="/ppt/notesSlides/notesSlide273.xml"/>
  <Override ContentType="application/vnd.openxmlformats-officedocument.presentationml.notesSlide+xml" PartName="/ppt/notesSlides/notesSlide206.xml"/>
  <Override ContentType="application/vnd.openxmlformats-officedocument.presentationml.notesSlide+xml" PartName="/ppt/notesSlides/notesSlide230.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76.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16.xml"/>
  <Override ContentType="application/vnd.openxmlformats-officedocument.presentationml.notesSlide+xml" PartName="/ppt/notesSlides/notesSlide214.xml"/>
  <Override ContentType="application/vnd.openxmlformats-officedocument.presentationml.notesSlide+xml" PartName="/ppt/notesSlides/notesSlide1.xml"/>
  <Override ContentType="application/vnd.openxmlformats-officedocument.presentationml.notesSlide+xml" PartName="/ppt/notesSlides/notesSlide196.xml"/>
  <Override ContentType="application/vnd.openxmlformats-officedocument.presentationml.notesSlide+xml" PartName="/ppt/notesSlides/notesSlide250.xml"/>
  <Override ContentType="application/vnd.openxmlformats-officedocument.presentationml.notesSlide+xml" PartName="/ppt/notesSlides/notesSlide105.xml"/>
  <Override ContentType="application/vnd.openxmlformats-officedocument.presentationml.notesSlide+xml" PartName="/ppt/notesSlides/notesSlide148.xml"/>
  <Override ContentType="application/vnd.openxmlformats-officedocument.presentationml.notesSlide+xml" PartName="/ppt/notesSlides/notesSlide202.xml"/>
  <Override ContentType="application/vnd.openxmlformats-officedocument.presentationml.notesSlide+xml" PartName="/ppt/notesSlides/notesSlide39.xml"/>
  <Override ContentType="application/vnd.openxmlformats-officedocument.presentationml.notesSlide+xml" PartName="/ppt/notesSlides/notesSlide137.xml"/>
  <Override ContentType="application/vnd.openxmlformats-officedocument.presentationml.notesSlide+xml" PartName="/ppt/notesSlides/notesSlide277.xml"/>
  <Override ContentType="application/vnd.openxmlformats-officedocument.presentationml.notesSlide+xml" PartName="/ppt/notesSlides/notesSlide87.xml"/>
  <Override ContentType="application/vnd.openxmlformats-officedocument.presentationml.notesSlide+xml" PartName="/ppt/notesSlides/notesSlide44.xml"/>
  <Override ContentType="application/vnd.openxmlformats-officedocument.presentationml.notesSlide+xml" PartName="/ppt/notesSlides/notesSlide23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10.xml"/>
  <Override ContentType="application/vnd.openxmlformats-officedocument.presentationml.notesSlide+xml" PartName="/ppt/notesSlides/notesSlide184.xml"/>
  <Override ContentType="application/vnd.openxmlformats-officedocument.presentationml.notesSlide+xml" PartName="/ppt/notesSlides/notesSlide75.xml"/>
  <Override ContentType="application/vnd.openxmlformats-officedocument.presentationml.notesSlide+xml" PartName="/ppt/notesSlides/notesSlide281.xml"/>
  <Override ContentType="application/vnd.openxmlformats-officedocument.presentationml.notesSlide+xml" PartName="/ppt/notesSlides/notesSlide229.xml"/>
  <Override ContentType="application/vnd.openxmlformats-officedocument.presentationml.notesSlide+xml" PartName="/ppt/notesSlides/notesSlide180.xml"/>
  <Override ContentType="application/vnd.openxmlformats-officedocument.presentationml.notesSlide+xml" PartName="/ppt/notesSlides/notesSlide172.xml"/>
  <Override ContentType="application/vnd.openxmlformats-officedocument.presentationml.notesSlide+xml" PartName="/ppt/notesSlides/notesSlide261.xml"/>
  <Override ContentType="application/vnd.openxmlformats-officedocument.presentationml.notesSlide+xml" PartName="/ppt/notesSlides/notesSlide9.xml"/>
  <Override ContentType="application/vnd.openxmlformats-officedocument.presentationml.notesSlide+xml" PartName="/ppt/notesSlides/notesSlide63.xml"/>
  <Override ContentType="application/vnd.openxmlformats-officedocument.presentationml.notesSlide+xml" PartName="/ppt/notesSlides/notesSlide270.xml"/>
  <Override ContentType="application/vnd.openxmlformats-officedocument.presentationml.notesSlide+xml" PartName="/ppt/notesSlides/notesSlide20.xml"/>
  <Override ContentType="application/vnd.openxmlformats-officedocument.presentationml.notesSlide+xml" PartName="/ppt/notesSlides/notesSlide21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253.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238.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52.xml"/>
  <Override ContentType="application/vnd.openxmlformats-officedocument.presentationml.notesSlide+xml" PartName="/ppt/notesSlides/notesSlide35.xml"/>
  <Override ContentType="application/vnd.openxmlformats-officedocument.presentationml.notesSlide+xml" PartName="/ppt/notesSlides/notesSlide161.xml"/>
  <Override ContentType="application/vnd.openxmlformats-officedocument.presentationml.notesSlide+xml" PartName="/ppt/notesSlides/notesSlide5.xml"/>
  <Override ContentType="application/vnd.openxmlformats-officedocument.presentationml.notesSlide+xml" PartName="/ppt/notesSlides/notesSlide187.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225.xml"/>
  <Override ContentType="application/vnd.openxmlformats-officedocument.presentationml.notesSlide+xml" PartName="/ppt/notesSlides/notesSlide242.xml"/>
  <Override ContentType="application/vnd.openxmlformats-officedocument.presentationml.notesSlide+xml" PartName="/ppt/notesSlides/notesSlide268.xml"/>
  <Override ContentType="application/vnd.openxmlformats-officedocument.presentationml.notesSlide+xml" PartName="/ppt/notesSlides/notesSlide274.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24.xml"/>
  <Override ContentType="application/vnd.openxmlformats-officedocument.presentationml.notesSlide+xml" PartName="/ppt/notesSlides/notesSlide256.xml"/>
  <Override ContentType="application/vnd.openxmlformats-officedocument.presentationml.notesSlide+xml" PartName="/ppt/notesSlides/notesSlide213.xml"/>
  <Override ContentType="application/vnd.openxmlformats-officedocument.presentationml.notesSlide+xml" PartName="/ppt/notesSlides/notesSlide223.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177.xml"/>
  <Override ContentType="application/vnd.openxmlformats-officedocument.presentationml.notesSlide+xml" PartName="/ppt/notesSlides/notesSlide231.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266.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03.xml"/>
  <Override ContentType="application/vnd.openxmlformats-officedocument.presentationml.notesSlide+xml" PartName="/ppt/notesSlides/notesSlide13.xml"/>
  <Override ContentType="application/vnd.openxmlformats-officedocument.presentationml.notesSlide+xml" PartName="/ppt/notesSlides/notesSlide24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95.xml"/>
  <Override ContentType="application/vnd.openxmlformats-officedocument.presentationml.notesSlide+xml" PartName="/ppt/notesSlides/notesSlide280.xml"/>
  <Override ContentType="application/vnd.openxmlformats-officedocument.presentationml.notesSlide+xml" PartName="/ppt/notesSlides/notesSlide183.xml"/>
  <Override ContentType="application/vnd.openxmlformats-officedocument.presentationml.notesSlide+xml" PartName="/ppt/notesSlides/notesSlide217.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167.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51.xml"/>
  <Override ContentType="application/vnd.openxmlformats-officedocument.presentationml.notesSlide+xml" PartName="/ppt/notesSlides/notesSlide149.xml"/>
  <Override ContentType="application/vnd.openxmlformats-officedocument.presentationml.notesSlide+xml" PartName="/ppt/notesSlides/notesSlide252.xml"/>
  <Override ContentType="application/vnd.openxmlformats-officedocument.presentationml.notesSlide+xml" PartName="/ppt/notesSlides/notesSlide62.xml"/>
  <Override ContentType="application/vnd.openxmlformats-officedocument.presentationml.notesSlide+xml" PartName="/ppt/notesSlides/notesSlide235.xml"/>
  <Override ContentType="application/vnd.openxmlformats-officedocument.presentationml.notesSlide+xml" PartName="/ppt/notesSlides/notesSlide45.xml"/>
  <Override ContentType="application/vnd.openxmlformats-officedocument.presentationml.notesSlide+xml" PartName="/ppt/notesSlides/notesSlide28.xml"/>
  <Override ContentType="application/vnd.openxmlformats-officedocument.presentationml.notesSlide+xml" PartName="/ppt/notesSlides/notesSlide139.xml"/>
  <Override ContentType="application/vnd.openxmlformats-officedocument.presentationml.notesSlide+xml" PartName="/ppt/notesSlides/notesSlide278.xml"/>
  <Override ContentType="application/vnd.openxmlformats-officedocument.presentationml.notesSlide+xml" PartName="/ppt/notesSlides/notesSlide228.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199.xml"/>
  <Override ContentType="application/vnd.openxmlformats-officedocument.presentationml.notesSlide+xml" PartName="/ppt/notesSlides/notesSlide245.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90.xml"/>
  <Override ContentType="application/vnd.openxmlformats-officedocument.presentationml.notesSlide+xml" PartName="/ppt/notesSlides/notesSlide218.xml"/>
  <Override ContentType="application/vnd.openxmlformats-officedocument.presentationml.notesSlide+xml" PartName="/ppt/notesSlides/notesSlide262.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173.xml"/>
  <Override ContentType="application/vnd.openxmlformats-officedocument.presentationml.notesSlide+xml" PartName="/ppt/notesSlides/notesSlide128.xml"/>
  <Override ContentType="application/vnd.openxmlformats-officedocument.presentationml.notesSlide+xml" PartName="/ppt/notesSlides/notesSlide267.xml"/>
  <Override ContentType="application/vnd.openxmlformats-officedocument.presentationml.notesSlide+xml" PartName="/ppt/notesSlides/notesSlide224.xml"/>
  <Override ContentType="application/vnd.openxmlformats-officedocument.presentationml.notesSlide+xml" PartName="/ppt/notesSlides/notesSlide241.xml"/>
  <Override ContentType="application/vnd.openxmlformats-officedocument.presentationml.notesSlide+xml" PartName="/ppt/notesSlides/notesSlide162.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207.xml"/>
  <Override ContentType="application/vnd.openxmlformats-officedocument.presentationml.notesSlide+xml" PartName="/ppt/notesSlides/notesSlide102.xml"/>
  <Override ContentType="application/vnd.openxmlformats-officedocument.presentationml.notesSlide+xml" PartName="/ppt/notesSlides/notesSlide8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88.xml"/>
  <Override ContentType="application/vnd.openxmlformats-officedocument.presentationml.notesSlide+xml" PartName="/ppt/notesSlides/notesSlide3.xml"/>
  <Override ContentType="application/vnd.openxmlformats-officedocument.presentationml.notesSlide+xml" PartName="/ppt/notesSlides/notesSlide50.xml"/>
  <Override ContentType="application/vnd.openxmlformats-officedocument.presentationml.notesSlide+xml" PartName="/ppt/notesSlides/notesSlide239.xml"/>
  <Override ContentType="application/vnd.openxmlformats-officedocument.presentationml.notesSlide+xml" PartName="/ppt/notesSlides/notesSlide240.xml"/>
  <Override ContentType="application/vnd.openxmlformats-officedocument.presentationml.notesSlide+xml" PartName="/ppt/notesSlides/notesSlide107.xml"/>
  <Override ContentType="application/vnd.openxmlformats-officedocument.presentationml.notesSlide+xml" PartName="/ppt/notesSlides/notesSlide186.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283.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232.xml"/>
  <Override ContentType="application/vnd.openxmlformats-officedocument.presentationml.notesSlide+xml" PartName="/ppt/notesSlides/notesSlide275.xml"/>
  <Override ContentType="application/vnd.openxmlformats-officedocument.presentationml.notesSlide+xml" PartName="/ppt/notesSlides/notesSlide85.xml"/>
  <Override ContentType="application/vnd.openxmlformats-officedocument.presentationml.notesSlide+xml" PartName="/ppt/notesSlides/notesSlide194.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263.xml"/>
  <Override ContentType="application/vnd.openxmlformats-officedocument.presentationml.notesSlide+xml" PartName="/ppt/notesSlides/notesSlide259.xml"/>
  <Override ContentType="application/vnd.openxmlformats-officedocument.presentationml.notesSlide+xml" PartName="/ppt/notesSlides/notesSlide81.xml"/>
  <Override ContentType="application/vnd.openxmlformats-officedocument.presentationml.notesSlide+xml" PartName="/ppt/notesSlides/notesSlide166.xml"/>
  <Override ContentType="application/vnd.openxmlformats-officedocument.presentationml.notesSlide+xml" PartName="/ppt/notesSlides/notesSlide182.xml"/>
  <Override ContentType="application/vnd.openxmlformats-officedocument.presentationml.notesSlide+xml" PartName="/ppt/notesSlides/notesSlide30.xml"/>
  <Override ContentType="application/vnd.openxmlformats-officedocument.presentationml.notesSlide+xml" PartName="/ppt/notesSlides/notesSlide220.xml"/>
  <Override ContentType="application/vnd.openxmlformats-officedocument.presentationml.notesSlide+xml" PartName="/ppt/notesSlides/notesSlide69.xml"/>
  <Override ContentType="application/vnd.openxmlformats-officedocument.presentationml.notesSlide+xml" PartName="/ppt/notesSlides/notesSlide178.xml"/>
  <Override ContentType="application/vnd.openxmlformats-officedocument.presentationml.notesSlide+xml" PartName="/ppt/notesSlides/notesSlide26.xml"/>
  <Override ContentType="application/vnd.openxmlformats-officedocument.presentationml.notesSlide+xml" PartName="/ppt/notesSlides/notesSlide135.xml"/>
  <Override ContentType="application/vnd.openxmlformats-officedocument.presentationml.notesSlide+xml" PartName="/ppt/notesSlides/notesSlide93.xml"/>
  <Override ContentType="application/vnd.openxmlformats-officedocument.presentationml.notesSlide+xml" PartName="/ppt/notesSlides/notesSlide204.xml"/>
  <Override ContentType="application/vnd.openxmlformats-officedocument.presentationml.notesSlide+xml" PartName="/ppt/notesSlides/notesSlide247.xml"/>
  <Override ContentType="application/vnd.openxmlformats-officedocument.presentationml.notesSlide+xml" PartName="/ppt/notesSlides/notesSlide57.xml"/>
  <Override ContentType="application/vnd.openxmlformats-officedocument.presentationml.notesSlide+xml" PartName="/ppt/notesSlides/notesSlide123.xml"/>
  <Override ContentType="application/vnd.openxmlformats-officedocument.presentationml.notesSlide+xml" PartName="/ppt/notesSlides/notesSlide171.xml"/>
  <Override ContentType="application/vnd.openxmlformats-officedocument.presentationml.notesSlide+xml" PartName="/ppt/notesSlides/notesSlide14.xml"/>
  <Override ContentType="application/vnd.openxmlformats-officedocument.presentationml.notesSlide+xml" PartName="/ppt/notesSlides/notesSlide216.xml"/>
  <Override ContentType="application/vnd.openxmlformats-officedocument.presentationml.notesSlide+xml" PartName="/ppt/notesSlides/notesSlide227.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163.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98.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189.xml"/>
  <Override ContentType="application/vnd.openxmlformats-officedocument.presentationml.notesSlide+xml" PartName="/ppt/notesSlides/notesSlide46.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219.xml"/>
  <Override ContentType="application/vnd.openxmlformats-officedocument.presentationml.notesSlide+xml" PartName="/ppt/notesSlides/notesSlide11.xml"/>
  <Override ContentType="application/vnd.openxmlformats-officedocument.presentationml.notesSlide+xml" PartName="/ppt/notesSlides/notesSlide120.xml"/>
  <Override ContentType="application/vnd.openxmlformats-officedocument.presentationml.notesSlide+xml" PartName="/ppt/notesSlides/notesSlide279.xml"/>
  <Override ContentType="application/vnd.openxmlformats-officedocument.presentationml.notesSlide+xml" PartName="/ppt/notesSlides/notesSlide236.xml"/>
  <Override ContentType="application/vnd.openxmlformats-officedocument.presentationml.notesSlide+xml" PartName="/ppt/notesSlides/notesSlide244.xml"/>
  <Override ContentType="application/vnd.openxmlformats-officedocument.presentationml.notesSlide+xml" PartName="/ppt/notesSlides/notesSlide201.xml"/>
  <Override ContentType="application/vnd.openxmlformats-officedocument.presentationml.notesSlide+xml" PartName="/ppt/notesSlides/notesSlide1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91.xml"/>
  <Override ContentType="application/vnd.openxmlformats-officedocument.presentationml.notesSlide+xml" PartName="/ppt/notesSlides/notesSlide20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65.xml"/>
  <Override ContentType="application/vnd.openxmlformats-officedocument.presentationml.notesSlide+xml" PartName="/ppt/notesSlides/notesSlide174.xml"/>
  <Override ContentType="application/vnd.openxmlformats-officedocument.presentationml.notesSlide+xml" PartName="/ppt/notesSlides/notesSlide272.xml"/>
  <Override ContentType="application/vnd.openxmlformats-officedocument.presentationml.notesSlide+xml" PartName="/ppt/notesSlides/notesSlide255.xml"/>
  <Override ContentType="application/vnd.openxmlformats-officedocument.presentationml.notesSlide+xml" PartName="/ppt/notesSlides/notesSlide212.xml"/>
  <Override ContentType="application/vnd.openxmlformats-officedocument.presentationml.notesSlide+xml" PartName="/ppt/notesSlides/notesSlide92.xml"/>
  <Override ContentType="application/vnd.openxmlformats-officedocument.presentationml.notesSlide+xml" PartName="/ppt/notesSlides/notesSlide193.xml"/>
  <Override ContentType="application/vnd.openxmlformats-officedocument.presentationml.notesSlide+xml" PartName="/ppt/notesSlides/notesSlide28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248.xml"/>
  <Override ContentType="application/vnd.openxmlformats-officedocument.presentationml.notesSlide+xml" PartName="/ppt/notesSlides/notesSlide116.xml"/>
  <Override ContentType="application/vnd.openxmlformats-officedocument.presentationml.notesSlide+xml" PartName="/ppt/notesSlides/notesSlide15.xml"/>
  <Override ContentType="application/vnd.openxmlformats-officedocument.presentationml.notesSlide+xml" PartName="/ppt/notesSlides/notesSlide159.xml"/>
  <Override ContentType="application/vnd.openxmlformats-officedocument.presentationml.notesSlide+xml" PartName="/ppt/notesSlides/notesSlide185.xml"/>
  <Override ContentType="application/vnd.openxmlformats-officedocument.presentationml.notesSlide+xml" PartName="/ppt/notesSlides/notesSlide215.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258.xml"/>
  <Override ContentType="application/vnd.openxmlformats-officedocument.presentationml.notesSlide+xml" PartName="/ppt/notesSlides/notesSlide169.xml"/>
  <Override ContentType="application/vnd.openxmlformats-officedocument.presentationml.notesSlide+xml" PartName="/ppt/notesSlides/notesSlide205.xml"/>
  <Override ContentType="application/vnd.openxmlformats-officedocument.presentationml.notesSlide+xml" PartName="/ppt/notesSlides/notesSlide108.xml"/>
  <Override ContentType="application/vnd.openxmlformats-officedocument.presentationml.notesSlide+xml" PartName="/ppt/notesSlides/notesSlide25.xml"/>
  <Override ContentType="application/vnd.openxmlformats-officedocument.presentationml.notesSlide+xml" PartName="/ppt/notesSlides/notesSlide160.xml"/>
  <Override ContentType="application/vnd.openxmlformats-officedocument.presentationml.notesSlide+xml" PartName="/ppt/notesSlides/notesSlide43.xml"/>
  <Override ContentType="application/vnd.openxmlformats-officedocument.presentationml.notesSlide+xml" PartName="/ppt/notesSlides/notesSlide276.xml"/>
  <Override ContentType="application/vnd.openxmlformats-officedocument.presentationml.notesSlide+xml" PartName="/ppt/notesSlides/notesSlide86.xml"/>
  <Override ContentType="application/vnd.openxmlformats-officedocument.presentationml.notesSlide+xml" PartName="/ppt/notesSlides/notesSlide179.xml"/>
  <Override ContentType="application/vnd.openxmlformats-officedocument.presentationml.notesSlide+xml" PartName="/ppt/notesSlides/notesSlide233.xml"/>
  <Override ContentType="application/vnd.openxmlformats-officedocument.presentationml.notesSlide+xml" PartName="/ppt/notesSlides/notesSlide165.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264.xml"/>
  <Override ContentType="application/vnd.openxmlformats-officedocument.presentationml.notesSlide+xml" PartName="/ppt/notesSlides/notesSlide74.xml"/>
  <Override ContentType="application/vnd.openxmlformats-officedocument.presentationml.notesSlide+xml" PartName="/ppt/notesSlides/notesSlide170.xml"/>
  <Override ContentType="application/vnd.openxmlformats-officedocument.presentationml.notesSlide+xml" PartName="/ppt/notesSlides/notesSlide197.xml"/>
  <Override ContentType="application/vnd.openxmlformats-officedocument.presentationml.notesSlide+xml" PartName="/ppt/notesSlides/notesSlide221.xml"/>
  <Override ContentType="application/vnd.openxmlformats-officedocument.presentationml.notesSlide+xml" PartName="/ppt/notesSlides/notesSlide58.xml"/>
  <Override ContentType="application/vnd.openxmlformats-officedocument.presentationml.notesSlide+xml" PartName="/ppt/notesSlides/notesSlide154.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260.xml"/>
  <Override ContentType="application/vnd.openxmlformats-officedocument.presentationml.notesSlide+xml" PartName="/ppt/notesSlides/notesSlide70.xml"/>
  <Override ContentType="application/vnd.openxmlformats-officedocument.presentationml.notesSlide+xml" PartName="/ppt/notesSlides/notesSlide243.xml"/>
  <Override ContentType="application/vnd.openxmlformats-officedocument.presentationml.notesSlide+xml" PartName="/ppt/notesSlides/notesSlide111.xml"/>
  <Override ContentType="application/vnd.openxmlformats-officedocument.presentationml.notesSlide+xml" PartName="/ppt/notesSlides/notesSlide226.xml"/>
  <Override ContentType="application/vnd.openxmlformats-officedocument.presentationml.notesSlide+xml" PartName="/ppt/notesSlides/notesSlide269.xml"/>
  <Override ContentType="application/vnd.openxmlformats-officedocument.presentationml.notesSlide+xml" PartName="/ppt/notesSlides/notesSlide200.xml"/>
  <Override ContentType="application/vnd.openxmlformats-officedocument.presentationml.notesSlide+xml" PartName="/ppt/notesSlides/notesSlide181.xml"/>
  <Override ContentType="application/vnd.openxmlformats-officedocument.presentationml.notesSlide+xml" PartName="/ppt/notesSlides/notesSlide47.xml"/>
  <Override ContentType="application/vnd.openxmlformats-officedocument.presentationml.notesSlide+xml" PartName="/ppt/notesSlides/notesSlide209.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164.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271.xml"/>
  <Override ContentType="application/vnd.openxmlformats-officedocument.presentationml.notesSlide+xml" PartName="/ppt/notesSlides/notesSlide237.xml"/>
  <Override ContentType="application/vnd.openxmlformats-officedocument.presentationml.notesSlide+xml" PartName="/ppt/notesSlides/notesSlide211.xml"/>
  <Override ContentType="application/vnd.openxmlformats-officedocument.presentationml.notesSlide+xml" PartName="/ppt/notesSlides/notesSlide254.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96.xml"/>
  <Override ContentType="application/vnd.openxmlformats-officedocument.presentationml.notesSlide+xml" PartName="/ppt/notesSlides/notesSlide192.xml"/>
  <Override ContentType="application/vnd.openxmlformats-officedocument.presentationml.notesSlide+xml" PartName="/ppt/notesSlides/notesSlide19.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175.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1.xml"/>
  <Override ContentType="application/vnd.openxmlformats-officedocument.presentationml.slide+xml" PartName="/ppt/slides/slide164.xml"/>
  <Override ContentType="application/vnd.openxmlformats-officedocument.presentationml.slide+xml" PartName="/ppt/slides/slide253.xml"/>
  <Override ContentType="application/vnd.openxmlformats-officedocument.presentationml.slide+xml" PartName="/ppt/slides/slide43.xml"/>
  <Override ContentType="application/vnd.openxmlformats-officedocument.presentationml.slide+xml" PartName="/ppt/slides/slide199.xml"/>
  <Override ContentType="application/vnd.openxmlformats-officedocument.presentationml.slide+xml" PartName="/ppt/slides/slide210.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202.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72.xml"/>
  <Override ContentType="application/vnd.openxmlformats-officedocument.presentationml.slide+xml" PartName="/ppt/slides/slide19.xml"/>
  <Override ContentType="application/vnd.openxmlformats-officedocument.presentationml.slide+xml" PartName="/ppt/slides/slide5.xml"/>
  <Override ContentType="application/vnd.openxmlformats-officedocument.presentationml.slide+xml" PartName="/ppt/slides/slide237.xml"/>
  <Override ContentType="application/vnd.openxmlformats-officedocument.presentationml.slide+xml" PartName="/ppt/slides/slide261.xml"/>
  <Override ContentType="application/vnd.openxmlformats-officedocument.presentationml.slide+xml" PartName="/ppt/slides/slide51.xml"/>
  <Override ContentType="application/vnd.openxmlformats-officedocument.presentationml.slide+xml" PartName="/ppt/slides/slide245.xml"/>
  <Override ContentType="application/vnd.openxmlformats-officedocument.presentationml.slide+xml" PartName="/ppt/slides/slide113.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217.xml"/>
  <Override ContentType="application/vnd.openxmlformats-officedocument.presentationml.slide+xml" PartName="/ppt/slides/slide281.xml"/>
  <Override ContentType="application/vnd.openxmlformats-officedocument.presentationml.slide+xml" PartName="/ppt/slides/slide71.xml"/>
  <Override ContentType="application/vnd.openxmlformats-officedocument.presentationml.slide+xml" PartName="/ppt/slides/slide179.xml"/>
  <Override ContentType="application/vnd.openxmlformats-officedocument.presentationml.slide+xml" PartName="/ppt/slides/slide276.xml"/>
  <Override ContentType="application/vnd.openxmlformats-officedocument.presentationml.slide+xml" PartName="/ppt/slides/slide233.xml"/>
  <Override ContentType="application/vnd.openxmlformats-officedocument.presentationml.slide+xml" PartName="/ppt/slides/slide66.xml"/>
  <Override ContentType="application/vnd.openxmlformats-officedocument.presentationml.slide+xml" PartName="/ppt/slides/slide265.xml"/>
  <Override ContentType="application/vnd.openxmlformats-officedocument.presentationml.slide+xml" PartName="/ppt/slides/slide23.xml"/>
  <Override ContentType="application/vnd.openxmlformats-officedocument.presentationml.slide+xml" PartName="/ppt/slides/slide229.xml"/>
  <Override ContentType="application/vnd.openxmlformats-officedocument.presentationml.slide+xml" PartName="/ppt/slides/slide136.xml"/>
  <Override ContentType="application/vnd.openxmlformats-officedocument.presentationml.slide+xml" PartName="/ppt/slides/slide184.xml"/>
  <Override ContentType="application/vnd.openxmlformats-officedocument.presentationml.slide+xml" PartName="/ppt/slides/slide141.xml"/>
  <Override ContentType="application/vnd.openxmlformats-officedocument.presentationml.slide+xml" PartName="/ppt/slides/slide82.xml"/>
  <Override ContentType="application/vnd.openxmlformats-officedocument.presentationml.slide+xml" PartName="/ppt/slides/slide9.xml"/>
  <Override ContentType="application/vnd.openxmlformats-officedocument.presentationml.slide+xml" PartName="/ppt/slides/slide16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187.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257.xml"/>
  <Override ContentType="application/vnd.openxmlformats-officedocument.presentationml.slide+xml" PartName="/ppt/slides/slide20.xml"/>
  <Override ContentType="application/vnd.openxmlformats-officedocument.presentationml.slide+xml" PartName="/ppt/slides/slide161.xml"/>
  <Override ContentType="application/vnd.openxmlformats-officedocument.presentationml.slide+xml" PartName="/ppt/slides/slide214.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206.xml"/>
  <Override ContentType="application/vnd.openxmlformats-officedocument.presentationml.slide+xml" PartName="/ppt/slides/slide55.xml"/>
  <Override ContentType="application/vnd.openxmlformats-officedocument.presentationml.slide+xml" PartName="/ppt/slides/slide249.xml"/>
  <Override ContentType="application/vnd.openxmlformats-officedocument.presentationml.slide+xml" PartName="/ppt/slides/slide195.xml"/>
  <Override ContentType="application/vnd.openxmlformats-officedocument.presentationml.slide+xml" PartName="/ppt/slides/slide272.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242.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59.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176.xml"/>
  <Override ContentType="application/vnd.openxmlformats-officedocument.presentationml.slide+xml" PartName="/ppt/slides/slide268.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225.xml"/>
  <Override ContentType="application/vnd.openxmlformats-officedocument.presentationml.slide+xml" PartName="/ppt/slides/slide180.xml"/>
  <Override ContentType="application/vnd.openxmlformats-officedocument.presentationml.slide+xml" PartName="/ppt/slides/slide18.xml"/>
  <Override ContentType="application/vnd.openxmlformats-officedocument.presentationml.slide+xml" PartName="/ppt/slides/slide201.xml"/>
  <Override ContentType="application/vnd.openxmlformats-officedocument.presentationml.slide+xml" PartName="/ppt/slides/slide244.xml"/>
  <Override ContentType="application/vnd.openxmlformats-officedocument.presentationml.slide+xml" PartName="/ppt/slides/slide52.xml"/>
  <Override ContentType="application/vnd.openxmlformats-officedocument.presentationml.slide+xml" PartName="/ppt/slides/slide270.xml"/>
  <Override ContentType="application/vnd.openxmlformats-officedocument.presentationml.slide+xml" PartName="/ppt/slides/slide95.xml"/>
  <Override ContentType="application/vnd.openxmlformats-officedocument.presentationml.slide+xml" PartName="/ppt/slides/slide181.xml"/>
  <Override ContentType="application/vnd.openxmlformats-officedocument.presentationml.slide+xml" PartName="/ppt/slides/slide157.xml"/>
  <Override ContentType="application/vnd.openxmlformats-officedocument.presentationml.slide+xml" PartName="/ppt/slides/slide211.xml"/>
  <Override ContentType="application/vnd.openxmlformats-officedocument.presentationml.slide+xml" PartName="/ppt/slides/slide77.xml"/>
  <Override ContentType="application/vnd.openxmlformats-officedocument.presentationml.slide+xml" PartName="/ppt/slides/slide165.xml"/>
  <Override ContentType="application/vnd.openxmlformats-officedocument.presentationml.slide+xml" PartName="/ppt/slides/slide34.xml"/>
  <Override ContentType="application/vnd.openxmlformats-officedocument.presentationml.slide+xml" PartName="/ppt/slides/slide254.xml"/>
  <Override ContentType="application/vnd.openxmlformats-officedocument.presentationml.slide+xml" PartName="/ppt/slides/slide122.xml"/>
  <Override ContentType="application/vnd.openxmlformats-officedocument.presentationml.slide+xml" PartName="/ppt/slides/slide147.xml"/>
  <Override ContentType="application/vnd.openxmlformats-officedocument.presentationml.slide+xml" PartName="/ppt/slides/slide191.xml"/>
  <Override ContentType="application/vnd.openxmlformats-officedocument.presentationml.slide+xml" PartName="/ppt/slides/slide279.xml"/>
  <Override ContentType="application/vnd.openxmlformats-officedocument.presentationml.slide+xml" PartName="/ppt/slides/slide23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250.xml"/>
  <Override ContentType="application/vnd.openxmlformats-officedocument.presentationml.slide+xml" PartName="/ppt/slides/slide153.xml"/>
  <Override ContentType="application/vnd.openxmlformats-officedocument.presentationml.slide+xml" PartName="/ppt/slides/slide248.xml"/>
  <Override ContentType="application/vnd.openxmlformats-officedocument.presentationml.slide+xml" PartName="/ppt/slides/slide67.xml"/>
  <Override ContentType="application/vnd.openxmlformats-officedocument.presentationml.slide+xml" PartName="/ppt/slides/slide196.xml"/>
  <Override ContentType="application/vnd.openxmlformats-officedocument.presentationml.slide+xml" PartName="/ppt/slides/slide171.xml"/>
  <Override ContentType="application/vnd.openxmlformats-officedocument.presentationml.slide+xml" PartName="/ppt/slides/slide259.xml"/>
  <Override ContentType="application/vnd.openxmlformats-officedocument.presentationml.slide+xml" PartName="/ppt/slides/slide282.xml"/>
  <Override ContentType="application/vnd.openxmlformats-officedocument.presentationml.slide+xml" PartName="/ppt/slides/slide49.xml"/>
  <Override ContentType="application/vnd.openxmlformats-officedocument.presentationml.slide+xml" PartName="/ppt/slides/slide216.xml"/>
  <Override ContentType="application/vnd.openxmlformats-officedocument.presentationml.slide+xml" PartName="/ppt/slides/slide83.xml"/>
  <Override ContentType="application/vnd.openxmlformats-officedocument.presentationml.slide+xml" PartName="/ppt/slides/slide6.xml"/>
  <Override ContentType="application/vnd.openxmlformats-officedocument.presentationml.slide+xml" PartName="/ppt/slides/slide264.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221.xml"/>
  <Override ContentType="application/vnd.openxmlformats-officedocument.presentationml.slide+xml" PartName="/ppt/slides/slide73.xml"/>
  <Override ContentType="application/vnd.openxmlformats-officedocument.presentationml.slide+xml" PartName="/ppt/slides/slide169.xml"/>
  <Override ContentType="application/vnd.openxmlformats-officedocument.presentationml.slide+xml" PartName="/ppt/slides/slide258.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86.xml"/>
  <Override ContentType="application/vnd.openxmlformats-officedocument.presentationml.slide+xml" PartName="/ppt/slides/slide215.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222.xml"/>
  <Override ContentType="application/vnd.openxmlformats-officedocument.presentationml.slide+xml" PartName="/ppt/slides/slide205.xml"/>
  <Override ContentType="application/vnd.openxmlformats-officedocument.presentationml.slide+xml" PartName="/ppt/slides/slide160.xml"/>
  <Override ContentType="application/vnd.openxmlformats-officedocument.presentationml.slide+xml" PartName="/ppt/slides/slide232.xml"/>
  <Override ContentType="application/vnd.openxmlformats-officedocument.presentationml.slide+xml" PartName="/ppt/slides/slide100.xml"/>
  <Override ContentType="application/vnd.openxmlformats-officedocument.presentationml.slide+xml" PartName="/ppt/slides/slide90.xml"/>
  <Override ContentType="application/vnd.openxmlformats-officedocument.presentationml.slide+xml" PartName="/ppt/slides/slide143.xml"/>
  <Override ContentType="application/vnd.openxmlformats-officedocument.presentationml.slide+xml" PartName="/ppt/slides/slide275.xml"/>
  <Override ContentType="application/vnd.openxmlformats-officedocument.presentationml.slide+xml" PartName="/ppt/slides/slide132.xml"/>
  <Override ContentType="application/vnd.openxmlformats-officedocument.presentationml.slide+xml" PartName="/ppt/slides/slide62.xml"/>
  <Override ContentType="application/vnd.openxmlformats-officedocument.presentationml.slide+xml" PartName="/ppt/slides/slide175.xml"/>
  <Override ContentType="application/vnd.openxmlformats-officedocument.presentationml.slide+xml" PartName="/ppt/slides/slide269.xml"/>
  <Override ContentType="application/vnd.openxmlformats-officedocument.presentationml.slide+xml" PartName="/ppt/slides/slide1.xml"/>
  <Override ContentType="application/vnd.openxmlformats-officedocument.presentationml.slide+xml" PartName="/ppt/slides/slide192.xml"/>
  <Override ContentType="application/vnd.openxmlformats-officedocument.presentationml.slide+xml" PartName="/ppt/slides/slide45.xml"/>
  <Override ContentType="application/vnd.openxmlformats-officedocument.presentationml.slide+xml" PartName="/ppt/slides/slide226.xml"/>
  <Override ContentType="application/vnd.openxmlformats-officedocument.presentationml.slide+xml" PartName="/ppt/slides/slide28.xml"/>
  <Override ContentType="application/vnd.openxmlformats-officedocument.presentationml.slide+xml" PartName="/ppt/slides/slide209.xml"/>
  <Override ContentType="application/vnd.openxmlformats-officedocument.presentationml.slide+xml" PartName="/ppt/slides/slide200.xml"/>
  <Override ContentType="application/vnd.openxmlformats-officedocument.presentationml.slide+xml" PartName="/ppt/slides/slide243.xml"/>
  <Override ContentType="application/vnd.openxmlformats-officedocument.presentationml.slide+xml" PartName="/ppt/slides/slide88.xml"/>
  <Override ContentType="application/vnd.openxmlformats-officedocument.presentationml.slide+xml" PartName="/ppt/slides/slide158.xml"/>
  <Override ContentType="application/vnd.openxmlformats-officedocument.presentationml.slide+xml" PartName="/ppt/slides/slide115.xml"/>
  <Override ContentType="application/vnd.openxmlformats-officedocument.presentationml.slide+xml" PartName="/ppt/slides/slide260.xml"/>
  <Override ContentType="application/vnd.openxmlformats-officedocument.presentationml.slide+xml" PartName="/ppt/slides/slide3.xml"/>
  <Override ContentType="application/vnd.openxmlformats-officedocument.presentationml.slide+xml" PartName="/ppt/slides/slide182.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71.xml"/>
  <Override ContentType="application/vnd.openxmlformats-officedocument.presentationml.slide+xml" PartName="/ppt/slides/slide25.xml"/>
  <Override ContentType="application/vnd.openxmlformats-officedocument.presentationml.slide+xml" PartName="/ppt/slides/slide174.xml"/>
  <Override ContentType="application/vnd.openxmlformats-officedocument.presentationml.slide+xml" PartName="/ppt/slides/slide190.xml"/>
  <Override ContentType="application/vnd.openxmlformats-officedocument.presentationml.slide+xml" PartName="/ppt/slides/slide227.xml"/>
  <Override ContentType="application/vnd.openxmlformats-officedocument.presentationml.slide+xml" PartName="/ppt/slides/slide33.xml"/>
  <Override ContentType="application/vnd.openxmlformats-officedocument.presentationml.slide+xml" PartName="/ppt/slides/slide219.xml"/>
  <Override ContentType="application/vnd.openxmlformats-officedocument.presentationml.slide+xml" PartName="/ppt/slides/slide68.xml"/>
  <Override ContentType="application/vnd.openxmlformats-officedocument.presentationml.slide+xml" PartName="/ppt/slides/slide170.xml"/>
  <Override ContentType="application/vnd.openxmlformats-officedocument.presentationml.slide+xml" PartName="/ppt/slides/slide204.xml"/>
  <Override ContentType="application/vnd.openxmlformats-officedocument.presentationml.slide+xml" PartName="/ppt/slides/slide247.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220.xml"/>
  <Override ContentType="application/vnd.openxmlformats-officedocument.presentationml.slide+xml" PartName="/ppt/slides/slide263.xml"/>
  <Override ContentType="application/vnd.openxmlformats-officedocument.presentationml.slide+xml" PartName="/ppt/slides/slide166.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235.xml"/>
  <Override ContentType="application/vnd.openxmlformats-officedocument.presentationml.slide+xml" PartName="/ppt/slides/slide278.xml"/>
  <Override ContentType="application/vnd.openxmlformats-officedocument.presentationml.slide+xml" PartName="/ppt/slides/slide154.xml"/>
  <Override ContentType="application/vnd.openxmlformats-officedocument.presentationml.slide+xml" PartName="/ppt/slides/slide197.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25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3.xml"/>
  <Override ContentType="application/vnd.openxmlformats-officedocument.presentationml.slide+xml" PartName="/ppt/slides/slide266.xml"/>
  <Override ContentType="application/vnd.openxmlformats-officedocument.presentationml.slide+xml" PartName="/ppt/slides/slide283.xml"/>
  <Override ContentType="application/vnd.openxmlformats-officedocument.presentationml.slide+xml" PartName="/ppt/slides/slide240.xml"/>
  <Override ContentType="application/vnd.openxmlformats-officedocument.presentationml.slide+xml" PartName="/ppt/slides/slide22.xml"/>
  <Override ContentType="application/vnd.openxmlformats-officedocument.presentationml.slide+xml" PartName="/ppt/slides/slide185.xml"/>
  <Override ContentType="application/vnd.openxmlformats-officedocument.presentationml.slide+xml" PartName="/ppt/slides/slide231.xml"/>
  <Override ContentType="application/vnd.openxmlformats-officedocument.presentationml.slide+xml" PartName="/ppt/slides/slide65.xml"/>
  <Override ContentType="application/vnd.openxmlformats-officedocument.presentationml.slide+xml" PartName="/ppt/slides/slide118.xml"/>
  <Override ContentType="application/vnd.openxmlformats-officedocument.presentationml.slide+xml" PartName="/ppt/slides/slide274.xml"/>
  <Override ContentType="application/vnd.openxmlformats-officedocument.presentationml.slide+xml" PartName="/ppt/slides/slide142.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178.xml"/>
  <Override ContentType="application/vnd.openxmlformats-officedocument.presentationml.slide+xml" PartName="/ppt/slides/slide29.xml"/>
  <Override ContentType="application/vnd.openxmlformats-officedocument.presentationml.slide+xml" PartName="/ppt/slides/slide212.xml"/>
  <Override ContentType="application/vnd.openxmlformats-officedocument.presentationml.slide+xml" PartName="/ppt/slides/slide255.xml"/>
  <Override ContentType="application/vnd.openxmlformats-officedocument.presentationml.slide+xml" PartName="/ppt/slides/slide76.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14.xml"/>
  <Override ContentType="application/vnd.openxmlformats-officedocument.presentationml.slide+xml" PartName="/ppt/slides/slide163.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89.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57.xml"/>
  <Override ContentType="application/vnd.openxmlformats-officedocument.presentationml.slide+xml" PartName="/ppt/slides/slide238.xml"/>
  <Override ContentType="application/vnd.openxmlformats-officedocument.presentationml.slide+xml" PartName="/ppt/slides/slide44.xml"/>
  <Override ContentType="application/vnd.openxmlformats-officedocument.presentationml.slide+xml" PartName="/ppt/slides/slide193.xml"/>
  <Override ContentType="application/vnd.openxmlformats-officedocument.presentationml.slide+xml" PartName="/ppt/slides/slide208.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22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198.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218.xml"/>
  <Override ContentType="application/vnd.openxmlformats-officedocument.presentationml.slide+xml" PartName="/ppt/slides/slide130.xml"/>
  <Override ContentType="application/vnd.openxmlformats-officedocument.presentationml.slide+xml" PartName="/ppt/slides/slide173.xml"/>
  <Override ContentType="application/vnd.openxmlformats-officedocument.presentationml.slide+xml" PartName="/ppt/slides/slide16.xml"/>
  <Override ContentType="application/vnd.openxmlformats-officedocument.presentationml.slide+xml" PartName="/ppt/slides/slide262.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277.xml"/>
  <Override ContentType="application/vnd.openxmlformats-officedocument.presentationml.slide+xml" PartName="/ppt/slides/slide11.xml"/>
  <Override ContentType="application/vnd.openxmlformats-officedocument.presentationml.slide+xml" PartName="/ppt/slides/slide280.xml"/>
  <Override ContentType="application/vnd.openxmlformats-officedocument.presentationml.slide+xml" PartName="/ppt/slides/slide183.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246.xml"/>
  <Override ContentType="application/vnd.openxmlformats-officedocument.presentationml.slide+xml" PartName="/ppt/slides/slide149.xml"/>
  <Override ContentType="application/vnd.openxmlformats-officedocument.presentationml.slide+xml" PartName="/ppt/slides/slide203.xml"/>
  <Override ContentType="application/vnd.openxmlformats-officedocument.presentationml.slide+xml" PartName="/ppt/slides/slide252.xml"/>
  <Override ContentType="application/vnd.openxmlformats-officedocument.presentationml.slide+xml" PartName="/ppt/slides/slide124.xml"/>
  <Override ContentType="application/vnd.openxmlformats-officedocument.presentationml.slide+xml" PartName="/ppt/slides/slide106.xml"/>
  <Override ContentType="application/vnd.openxmlformats-officedocument.presentationml.slide+xml" PartName="/ppt/slides/slide167.xml"/>
  <Override ContentType="application/vnd.openxmlformats-officedocument.presentationml.slide+xml" PartName="/ppt/slides/slide70.xml"/>
  <Override ContentType="application/vnd.openxmlformats-officedocument.presentationml.slide+xml" PartName="/ppt/slides/slide234.xml"/>
  <Override ContentType="application/vnd.openxmlformats-officedocument.presentationml.slide+xml" PartName="/ppt/slides/slide194.xml"/>
  <Override ContentType="application/vnd.openxmlformats-officedocument.presentationml.slide+xml" PartName="/ppt/slides/slide151.xml"/>
  <Override ContentType="application/vnd.openxmlformats-officedocument.presentationml.slide+xml" PartName="/ppt/slides/slide177.xml"/>
  <Override ContentType="application/vnd.openxmlformats-officedocument.presentationml.slide+xml" PartName="/ppt/slides/slide134.xml"/>
  <Override ContentType="application/vnd.openxmlformats-officedocument.presentationml.slide+xml" PartName="/ppt/slides/slide207.xml"/>
  <Override ContentType="application/vnd.openxmlformats-officedocument.presentationml.slide+xml" PartName="/ppt/slides/slide224.xml"/>
  <Override ContentType="application/vnd.openxmlformats-officedocument.presentationml.slide+xml" PartName="/ppt/slides/slide47.xml"/>
  <Override ContentType="application/vnd.openxmlformats-officedocument.presentationml.slide+xml" PartName="/ppt/slides/slide267.xml"/>
  <Override ContentType="application/vnd.openxmlformats-officedocument.presentationml.slide+xml" PartName="/ppt/slides/slide241.xml"/>
  <Override ContentType="application/vnd.openxmlformats-officedocument.presentationml.slide+xml" PartName="/ppt/slides/slide21.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88.xml"/>
  <Override ContentType="application/vnd.openxmlformats-officedocument.presentationml.slide+xml" PartName="/ppt/slides/slide162.xml"/>
  <Override ContentType="application/vnd.openxmlformats-officedocument.presentationml.slide+xml" PartName="/ppt/slides/slide32.xml"/>
  <Override ContentType="application/vnd.openxmlformats-officedocument.presentationml.slide+xml" PartName="/ppt/slides/slide75.xml"/>
  <Override ContentType="application/vnd.openxmlformats-officedocument.presentationml.slide+xml" PartName="/ppt/slides/slide213.xml"/>
  <Override ContentType="application/vnd.openxmlformats-officedocument.presentationml.slide+xml" PartName="/ppt/slides/slide58.xml"/>
  <Override ContentType="application/vnd.openxmlformats-officedocument.presentationml.slide+xml" PartName="/ppt/slides/slide239.xml"/>
  <Override ContentType="application/vnd.openxmlformats-officedocument.presentationml.slide+xml" PartName="/ppt/slides/slide15.xml"/>
  <Override ContentType="application/vnd.openxmlformats-officedocument.presentationml.slide+xml" PartName="/ppt/slides/slide230.xml"/>
  <Override ContentType="application/vnd.openxmlformats-officedocument.presentationml.slide+xml" PartName="/ppt/slides/slide256.xml"/>
  <Override ContentType="application/vnd.openxmlformats-officedocument.presentationml.slide+xml" PartName="/ppt/slides/slide128.xml"/>
  <Override ContentType="application/vnd.openxmlformats-officedocument.presentationml.slide+xml" PartName="/ppt/slides/slide273.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 id="396" r:id="rId146"/>
    <p:sldId id="397" r:id="rId147"/>
    <p:sldId id="398" r:id="rId148"/>
    <p:sldId id="399" r:id="rId149"/>
    <p:sldId id="400" r:id="rId150"/>
    <p:sldId id="401" r:id="rId151"/>
    <p:sldId id="402" r:id="rId152"/>
    <p:sldId id="403" r:id="rId153"/>
    <p:sldId id="404" r:id="rId154"/>
    <p:sldId id="405" r:id="rId155"/>
    <p:sldId id="406" r:id="rId156"/>
    <p:sldId id="407" r:id="rId157"/>
    <p:sldId id="408" r:id="rId158"/>
    <p:sldId id="409" r:id="rId159"/>
    <p:sldId id="410" r:id="rId160"/>
    <p:sldId id="411" r:id="rId161"/>
    <p:sldId id="412" r:id="rId162"/>
    <p:sldId id="413" r:id="rId163"/>
    <p:sldId id="414" r:id="rId164"/>
    <p:sldId id="415" r:id="rId165"/>
    <p:sldId id="416" r:id="rId166"/>
    <p:sldId id="417" r:id="rId167"/>
    <p:sldId id="418" r:id="rId168"/>
    <p:sldId id="419" r:id="rId169"/>
    <p:sldId id="420" r:id="rId170"/>
    <p:sldId id="421" r:id="rId171"/>
    <p:sldId id="422" r:id="rId172"/>
    <p:sldId id="423" r:id="rId173"/>
    <p:sldId id="424" r:id="rId174"/>
    <p:sldId id="425" r:id="rId175"/>
    <p:sldId id="426" r:id="rId176"/>
    <p:sldId id="427" r:id="rId177"/>
    <p:sldId id="428" r:id="rId178"/>
    <p:sldId id="429" r:id="rId179"/>
    <p:sldId id="430" r:id="rId180"/>
    <p:sldId id="431" r:id="rId181"/>
    <p:sldId id="432" r:id="rId182"/>
    <p:sldId id="433" r:id="rId183"/>
    <p:sldId id="434" r:id="rId184"/>
    <p:sldId id="435" r:id="rId185"/>
    <p:sldId id="436" r:id="rId186"/>
    <p:sldId id="437" r:id="rId187"/>
    <p:sldId id="438" r:id="rId188"/>
    <p:sldId id="439" r:id="rId189"/>
    <p:sldId id="440" r:id="rId190"/>
    <p:sldId id="441" r:id="rId191"/>
    <p:sldId id="442" r:id="rId192"/>
    <p:sldId id="443" r:id="rId193"/>
    <p:sldId id="444" r:id="rId194"/>
    <p:sldId id="445" r:id="rId195"/>
    <p:sldId id="446" r:id="rId196"/>
    <p:sldId id="447" r:id="rId197"/>
    <p:sldId id="448" r:id="rId198"/>
    <p:sldId id="449" r:id="rId199"/>
    <p:sldId id="450" r:id="rId200"/>
    <p:sldId id="451" r:id="rId201"/>
    <p:sldId id="452" r:id="rId202"/>
    <p:sldId id="453" r:id="rId203"/>
    <p:sldId id="454" r:id="rId204"/>
    <p:sldId id="455" r:id="rId205"/>
    <p:sldId id="456" r:id="rId206"/>
    <p:sldId id="457" r:id="rId207"/>
    <p:sldId id="458" r:id="rId208"/>
    <p:sldId id="459" r:id="rId209"/>
    <p:sldId id="460" r:id="rId210"/>
    <p:sldId id="461" r:id="rId211"/>
    <p:sldId id="462" r:id="rId212"/>
    <p:sldId id="463" r:id="rId213"/>
    <p:sldId id="464" r:id="rId214"/>
    <p:sldId id="465" r:id="rId215"/>
    <p:sldId id="466" r:id="rId216"/>
    <p:sldId id="467" r:id="rId217"/>
    <p:sldId id="468" r:id="rId218"/>
    <p:sldId id="469" r:id="rId219"/>
    <p:sldId id="470" r:id="rId220"/>
    <p:sldId id="471" r:id="rId221"/>
    <p:sldId id="472" r:id="rId222"/>
    <p:sldId id="473" r:id="rId223"/>
    <p:sldId id="474" r:id="rId224"/>
    <p:sldId id="475" r:id="rId225"/>
    <p:sldId id="476" r:id="rId226"/>
    <p:sldId id="477" r:id="rId227"/>
    <p:sldId id="478" r:id="rId228"/>
    <p:sldId id="479" r:id="rId229"/>
    <p:sldId id="480" r:id="rId230"/>
    <p:sldId id="481" r:id="rId231"/>
    <p:sldId id="482" r:id="rId232"/>
    <p:sldId id="483" r:id="rId233"/>
    <p:sldId id="484" r:id="rId234"/>
    <p:sldId id="485" r:id="rId235"/>
    <p:sldId id="486" r:id="rId236"/>
    <p:sldId id="487" r:id="rId237"/>
    <p:sldId id="488" r:id="rId238"/>
    <p:sldId id="489" r:id="rId239"/>
    <p:sldId id="490" r:id="rId240"/>
    <p:sldId id="491" r:id="rId241"/>
    <p:sldId id="492" r:id="rId242"/>
    <p:sldId id="493" r:id="rId243"/>
    <p:sldId id="494" r:id="rId244"/>
    <p:sldId id="495" r:id="rId245"/>
    <p:sldId id="496" r:id="rId246"/>
    <p:sldId id="497" r:id="rId247"/>
    <p:sldId id="498" r:id="rId248"/>
    <p:sldId id="499" r:id="rId249"/>
    <p:sldId id="500" r:id="rId250"/>
    <p:sldId id="501" r:id="rId251"/>
    <p:sldId id="502" r:id="rId252"/>
    <p:sldId id="503" r:id="rId253"/>
    <p:sldId id="504" r:id="rId254"/>
    <p:sldId id="505" r:id="rId255"/>
    <p:sldId id="506" r:id="rId256"/>
    <p:sldId id="507" r:id="rId257"/>
    <p:sldId id="508" r:id="rId258"/>
    <p:sldId id="509" r:id="rId259"/>
    <p:sldId id="510" r:id="rId260"/>
    <p:sldId id="511" r:id="rId261"/>
    <p:sldId id="512" r:id="rId262"/>
    <p:sldId id="513" r:id="rId263"/>
    <p:sldId id="514" r:id="rId264"/>
    <p:sldId id="515" r:id="rId265"/>
    <p:sldId id="516" r:id="rId266"/>
    <p:sldId id="517" r:id="rId267"/>
    <p:sldId id="518" r:id="rId268"/>
    <p:sldId id="519" r:id="rId269"/>
    <p:sldId id="520" r:id="rId270"/>
    <p:sldId id="521" r:id="rId271"/>
    <p:sldId id="522" r:id="rId272"/>
    <p:sldId id="523" r:id="rId273"/>
    <p:sldId id="524" r:id="rId274"/>
    <p:sldId id="525" r:id="rId275"/>
    <p:sldId id="526" r:id="rId276"/>
    <p:sldId id="527" r:id="rId277"/>
    <p:sldId id="528" r:id="rId278"/>
    <p:sldId id="529" r:id="rId279"/>
    <p:sldId id="530" r:id="rId280"/>
    <p:sldId id="531" r:id="rId281"/>
    <p:sldId id="532" r:id="rId282"/>
    <p:sldId id="533" r:id="rId283"/>
    <p:sldId id="534" r:id="rId284"/>
    <p:sldId id="535" r:id="rId285"/>
    <p:sldId id="536" r:id="rId286"/>
    <p:sldId id="537" r:id="rId287"/>
    <p:sldId id="538" r:id="rId288"/>
  </p:sldIdLst>
  <p:sldSz cy="6858000" cx="12192000"/>
  <p:notesSz cx="6858000" cy="9144000"/>
  <p:embeddedFontLst>
    <p:embeddedFont>
      <p:font typeface="Caveat"/>
      <p:regular r:id="rId289"/>
      <p:bold r:id="rId290"/>
    </p:embeddedFont>
    <p:embeddedFont>
      <p:font typeface="Quattrocento Sans"/>
      <p:regular r:id="rId291"/>
      <p:bold r:id="rId292"/>
      <p:italic r:id="rId293"/>
      <p:boldItalic r:id="rId29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95" roundtripDataSignature="AMtx7mglpjq4RfbmKaqO7+arW/bohJif+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190" Type="http://schemas.openxmlformats.org/officeDocument/2006/relationships/slide" Target="slides/slide18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194" Type="http://schemas.openxmlformats.org/officeDocument/2006/relationships/slide" Target="slides/slide189.xml"/><Relationship Id="rId43" Type="http://schemas.openxmlformats.org/officeDocument/2006/relationships/slide" Target="slides/slide38.xml"/><Relationship Id="rId193" Type="http://schemas.openxmlformats.org/officeDocument/2006/relationships/slide" Target="slides/slide188.xml"/><Relationship Id="rId46" Type="http://schemas.openxmlformats.org/officeDocument/2006/relationships/slide" Target="slides/slide41.xml"/><Relationship Id="rId192" Type="http://schemas.openxmlformats.org/officeDocument/2006/relationships/slide" Target="slides/slide187.xml"/><Relationship Id="rId45" Type="http://schemas.openxmlformats.org/officeDocument/2006/relationships/slide" Target="slides/slide40.xml"/><Relationship Id="rId191" Type="http://schemas.openxmlformats.org/officeDocument/2006/relationships/slide" Target="slides/slide186.xml"/><Relationship Id="rId48" Type="http://schemas.openxmlformats.org/officeDocument/2006/relationships/slide" Target="slides/slide43.xml"/><Relationship Id="rId187" Type="http://schemas.openxmlformats.org/officeDocument/2006/relationships/slide" Target="slides/slide182.xml"/><Relationship Id="rId47" Type="http://schemas.openxmlformats.org/officeDocument/2006/relationships/slide" Target="slides/slide42.xml"/><Relationship Id="rId186" Type="http://schemas.openxmlformats.org/officeDocument/2006/relationships/slide" Target="slides/slide181.xml"/><Relationship Id="rId185" Type="http://schemas.openxmlformats.org/officeDocument/2006/relationships/slide" Target="slides/slide180.xml"/><Relationship Id="rId49" Type="http://schemas.openxmlformats.org/officeDocument/2006/relationships/slide" Target="slides/slide44.xml"/><Relationship Id="rId184" Type="http://schemas.openxmlformats.org/officeDocument/2006/relationships/slide" Target="slides/slide179.xml"/><Relationship Id="rId189" Type="http://schemas.openxmlformats.org/officeDocument/2006/relationships/slide" Target="slides/slide184.xml"/><Relationship Id="rId188" Type="http://schemas.openxmlformats.org/officeDocument/2006/relationships/slide" Target="slides/slide18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183" Type="http://schemas.openxmlformats.org/officeDocument/2006/relationships/slide" Target="slides/slide178.xml"/><Relationship Id="rId32" Type="http://schemas.openxmlformats.org/officeDocument/2006/relationships/slide" Target="slides/slide27.xml"/><Relationship Id="rId182" Type="http://schemas.openxmlformats.org/officeDocument/2006/relationships/slide" Target="slides/slide177.xml"/><Relationship Id="rId35" Type="http://schemas.openxmlformats.org/officeDocument/2006/relationships/slide" Target="slides/slide30.xml"/><Relationship Id="rId181" Type="http://schemas.openxmlformats.org/officeDocument/2006/relationships/slide" Target="slides/slide176.xml"/><Relationship Id="rId34" Type="http://schemas.openxmlformats.org/officeDocument/2006/relationships/slide" Target="slides/slide29.xml"/><Relationship Id="rId180" Type="http://schemas.openxmlformats.org/officeDocument/2006/relationships/slide" Target="slides/slide175.xml"/><Relationship Id="rId37" Type="http://schemas.openxmlformats.org/officeDocument/2006/relationships/slide" Target="slides/slide32.xml"/><Relationship Id="rId176" Type="http://schemas.openxmlformats.org/officeDocument/2006/relationships/slide" Target="slides/slide171.xml"/><Relationship Id="rId36" Type="http://schemas.openxmlformats.org/officeDocument/2006/relationships/slide" Target="slides/slide31.xml"/><Relationship Id="rId175" Type="http://schemas.openxmlformats.org/officeDocument/2006/relationships/slide" Target="slides/slide170.xml"/><Relationship Id="rId39" Type="http://schemas.openxmlformats.org/officeDocument/2006/relationships/slide" Target="slides/slide34.xml"/><Relationship Id="rId174" Type="http://schemas.openxmlformats.org/officeDocument/2006/relationships/slide" Target="slides/slide169.xml"/><Relationship Id="rId295" Type="http://customschemas.google.com/relationships/presentationmetadata" Target="metadata"/><Relationship Id="rId38" Type="http://schemas.openxmlformats.org/officeDocument/2006/relationships/slide" Target="slides/slide33.xml"/><Relationship Id="rId173" Type="http://schemas.openxmlformats.org/officeDocument/2006/relationships/slide" Target="slides/slide168.xml"/><Relationship Id="rId294" Type="http://schemas.openxmlformats.org/officeDocument/2006/relationships/font" Target="fonts/QuattrocentoSans-boldItalic.fntdata"/><Relationship Id="rId179" Type="http://schemas.openxmlformats.org/officeDocument/2006/relationships/slide" Target="slides/slide174.xml"/><Relationship Id="rId178" Type="http://schemas.openxmlformats.org/officeDocument/2006/relationships/slide" Target="slides/slide173.xml"/><Relationship Id="rId177" Type="http://schemas.openxmlformats.org/officeDocument/2006/relationships/slide" Target="slides/slide172.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98" Type="http://schemas.openxmlformats.org/officeDocument/2006/relationships/slide" Target="slides/slide193.xml"/><Relationship Id="rId14" Type="http://schemas.openxmlformats.org/officeDocument/2006/relationships/slide" Target="slides/slide9.xml"/><Relationship Id="rId197" Type="http://schemas.openxmlformats.org/officeDocument/2006/relationships/slide" Target="slides/slide192.xml"/><Relationship Id="rId17" Type="http://schemas.openxmlformats.org/officeDocument/2006/relationships/slide" Target="slides/slide12.xml"/><Relationship Id="rId196" Type="http://schemas.openxmlformats.org/officeDocument/2006/relationships/slide" Target="slides/slide191.xml"/><Relationship Id="rId16" Type="http://schemas.openxmlformats.org/officeDocument/2006/relationships/slide" Target="slides/slide11.xml"/><Relationship Id="rId195" Type="http://schemas.openxmlformats.org/officeDocument/2006/relationships/slide" Target="slides/slide190.xml"/><Relationship Id="rId19" Type="http://schemas.openxmlformats.org/officeDocument/2006/relationships/slide" Target="slides/slide14.xml"/><Relationship Id="rId18" Type="http://schemas.openxmlformats.org/officeDocument/2006/relationships/slide" Target="slides/slide13.xml"/><Relationship Id="rId199" Type="http://schemas.openxmlformats.org/officeDocument/2006/relationships/slide" Target="slides/slide194.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150" Type="http://schemas.openxmlformats.org/officeDocument/2006/relationships/slide" Target="slides/slide145.xml"/><Relationship Id="rId271" Type="http://schemas.openxmlformats.org/officeDocument/2006/relationships/slide" Target="slides/slide266.xml"/><Relationship Id="rId87" Type="http://schemas.openxmlformats.org/officeDocument/2006/relationships/slide" Target="slides/slide82.xml"/><Relationship Id="rId270" Type="http://schemas.openxmlformats.org/officeDocument/2006/relationships/slide" Target="slides/slide265.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149" Type="http://schemas.openxmlformats.org/officeDocument/2006/relationships/slide" Target="slides/slide144.xml"/><Relationship Id="rId4" Type="http://schemas.openxmlformats.org/officeDocument/2006/relationships/slideMaster" Target="slideMasters/slideMaster1.xml"/><Relationship Id="rId148" Type="http://schemas.openxmlformats.org/officeDocument/2006/relationships/slide" Target="slides/slide143.xml"/><Relationship Id="rId269" Type="http://schemas.openxmlformats.org/officeDocument/2006/relationships/slide" Target="slides/slide264.xml"/><Relationship Id="rId9" Type="http://schemas.openxmlformats.org/officeDocument/2006/relationships/slide" Target="slides/slide4.xml"/><Relationship Id="rId143" Type="http://schemas.openxmlformats.org/officeDocument/2006/relationships/slide" Target="slides/slide138.xml"/><Relationship Id="rId264" Type="http://schemas.openxmlformats.org/officeDocument/2006/relationships/slide" Target="slides/slide259.xml"/><Relationship Id="rId142" Type="http://schemas.openxmlformats.org/officeDocument/2006/relationships/slide" Target="slides/slide137.xml"/><Relationship Id="rId263" Type="http://schemas.openxmlformats.org/officeDocument/2006/relationships/slide" Target="slides/slide258.xml"/><Relationship Id="rId141" Type="http://schemas.openxmlformats.org/officeDocument/2006/relationships/slide" Target="slides/slide136.xml"/><Relationship Id="rId262" Type="http://schemas.openxmlformats.org/officeDocument/2006/relationships/slide" Target="slides/slide257.xml"/><Relationship Id="rId140" Type="http://schemas.openxmlformats.org/officeDocument/2006/relationships/slide" Target="slides/slide135.xml"/><Relationship Id="rId261" Type="http://schemas.openxmlformats.org/officeDocument/2006/relationships/slide" Target="slides/slide256.xml"/><Relationship Id="rId5" Type="http://schemas.openxmlformats.org/officeDocument/2006/relationships/notesMaster" Target="notesMasters/notesMaster1.xml"/><Relationship Id="rId147" Type="http://schemas.openxmlformats.org/officeDocument/2006/relationships/slide" Target="slides/slide142.xml"/><Relationship Id="rId268" Type="http://schemas.openxmlformats.org/officeDocument/2006/relationships/slide" Target="slides/slide263.xml"/><Relationship Id="rId6" Type="http://schemas.openxmlformats.org/officeDocument/2006/relationships/slide" Target="slides/slide1.xml"/><Relationship Id="rId146" Type="http://schemas.openxmlformats.org/officeDocument/2006/relationships/slide" Target="slides/slide141.xml"/><Relationship Id="rId267" Type="http://schemas.openxmlformats.org/officeDocument/2006/relationships/slide" Target="slides/slide262.xml"/><Relationship Id="rId7" Type="http://schemas.openxmlformats.org/officeDocument/2006/relationships/slide" Target="slides/slide2.xml"/><Relationship Id="rId145" Type="http://schemas.openxmlformats.org/officeDocument/2006/relationships/slide" Target="slides/slide140.xml"/><Relationship Id="rId266" Type="http://schemas.openxmlformats.org/officeDocument/2006/relationships/slide" Target="slides/slide261.xml"/><Relationship Id="rId8" Type="http://schemas.openxmlformats.org/officeDocument/2006/relationships/slide" Target="slides/slide3.xml"/><Relationship Id="rId144" Type="http://schemas.openxmlformats.org/officeDocument/2006/relationships/slide" Target="slides/slide139.xml"/><Relationship Id="rId265" Type="http://schemas.openxmlformats.org/officeDocument/2006/relationships/slide" Target="slides/slide260.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260" Type="http://schemas.openxmlformats.org/officeDocument/2006/relationships/slide" Target="slides/slide255.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9" Type="http://schemas.openxmlformats.org/officeDocument/2006/relationships/slide" Target="slides/slide134.xml"/><Relationship Id="rId138" Type="http://schemas.openxmlformats.org/officeDocument/2006/relationships/slide" Target="slides/slide133.xml"/><Relationship Id="rId259" Type="http://schemas.openxmlformats.org/officeDocument/2006/relationships/slide" Target="slides/slide254.xml"/><Relationship Id="rId137" Type="http://schemas.openxmlformats.org/officeDocument/2006/relationships/slide" Target="slides/slide132.xml"/><Relationship Id="rId258" Type="http://schemas.openxmlformats.org/officeDocument/2006/relationships/slide" Target="slides/slide253.xml"/><Relationship Id="rId132" Type="http://schemas.openxmlformats.org/officeDocument/2006/relationships/slide" Target="slides/slide127.xml"/><Relationship Id="rId253" Type="http://schemas.openxmlformats.org/officeDocument/2006/relationships/slide" Target="slides/slide248.xml"/><Relationship Id="rId131" Type="http://schemas.openxmlformats.org/officeDocument/2006/relationships/slide" Target="slides/slide126.xml"/><Relationship Id="rId252" Type="http://schemas.openxmlformats.org/officeDocument/2006/relationships/slide" Target="slides/slide247.xml"/><Relationship Id="rId130" Type="http://schemas.openxmlformats.org/officeDocument/2006/relationships/slide" Target="slides/slide125.xml"/><Relationship Id="rId251" Type="http://schemas.openxmlformats.org/officeDocument/2006/relationships/slide" Target="slides/slide246.xml"/><Relationship Id="rId250" Type="http://schemas.openxmlformats.org/officeDocument/2006/relationships/slide" Target="slides/slide245.xml"/><Relationship Id="rId136" Type="http://schemas.openxmlformats.org/officeDocument/2006/relationships/slide" Target="slides/slide131.xml"/><Relationship Id="rId257" Type="http://schemas.openxmlformats.org/officeDocument/2006/relationships/slide" Target="slides/slide252.xml"/><Relationship Id="rId135" Type="http://schemas.openxmlformats.org/officeDocument/2006/relationships/slide" Target="slides/slide130.xml"/><Relationship Id="rId256" Type="http://schemas.openxmlformats.org/officeDocument/2006/relationships/slide" Target="slides/slide251.xml"/><Relationship Id="rId134" Type="http://schemas.openxmlformats.org/officeDocument/2006/relationships/slide" Target="slides/slide129.xml"/><Relationship Id="rId255" Type="http://schemas.openxmlformats.org/officeDocument/2006/relationships/slide" Target="slides/slide250.xml"/><Relationship Id="rId133" Type="http://schemas.openxmlformats.org/officeDocument/2006/relationships/slide" Target="slides/slide128.xml"/><Relationship Id="rId254" Type="http://schemas.openxmlformats.org/officeDocument/2006/relationships/slide" Target="slides/slide249.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172" Type="http://schemas.openxmlformats.org/officeDocument/2006/relationships/slide" Target="slides/slide167.xml"/><Relationship Id="rId293" Type="http://schemas.openxmlformats.org/officeDocument/2006/relationships/font" Target="fonts/QuattrocentoSans-italic.fntdata"/><Relationship Id="rId65" Type="http://schemas.openxmlformats.org/officeDocument/2006/relationships/slide" Target="slides/slide60.xml"/><Relationship Id="rId171" Type="http://schemas.openxmlformats.org/officeDocument/2006/relationships/slide" Target="slides/slide166.xml"/><Relationship Id="rId292" Type="http://schemas.openxmlformats.org/officeDocument/2006/relationships/font" Target="fonts/QuattrocentoSans-bold.fntdata"/><Relationship Id="rId68" Type="http://schemas.openxmlformats.org/officeDocument/2006/relationships/slide" Target="slides/slide63.xml"/><Relationship Id="rId170" Type="http://schemas.openxmlformats.org/officeDocument/2006/relationships/slide" Target="slides/slide165.xml"/><Relationship Id="rId291" Type="http://schemas.openxmlformats.org/officeDocument/2006/relationships/font" Target="fonts/QuattrocentoSans-regular.fntdata"/><Relationship Id="rId67" Type="http://schemas.openxmlformats.org/officeDocument/2006/relationships/slide" Target="slides/slide62.xml"/><Relationship Id="rId290" Type="http://schemas.openxmlformats.org/officeDocument/2006/relationships/font" Target="fonts/Caveat-bold.fntdata"/><Relationship Id="rId60" Type="http://schemas.openxmlformats.org/officeDocument/2006/relationships/slide" Target="slides/slide55.xml"/><Relationship Id="rId165" Type="http://schemas.openxmlformats.org/officeDocument/2006/relationships/slide" Target="slides/slide160.xml"/><Relationship Id="rId286" Type="http://schemas.openxmlformats.org/officeDocument/2006/relationships/slide" Target="slides/slide281.xml"/><Relationship Id="rId69" Type="http://schemas.openxmlformats.org/officeDocument/2006/relationships/slide" Target="slides/slide64.xml"/><Relationship Id="rId164" Type="http://schemas.openxmlformats.org/officeDocument/2006/relationships/slide" Target="slides/slide159.xml"/><Relationship Id="rId285" Type="http://schemas.openxmlformats.org/officeDocument/2006/relationships/slide" Target="slides/slide280.xml"/><Relationship Id="rId163" Type="http://schemas.openxmlformats.org/officeDocument/2006/relationships/slide" Target="slides/slide158.xml"/><Relationship Id="rId284" Type="http://schemas.openxmlformats.org/officeDocument/2006/relationships/slide" Target="slides/slide279.xml"/><Relationship Id="rId162" Type="http://schemas.openxmlformats.org/officeDocument/2006/relationships/slide" Target="slides/slide157.xml"/><Relationship Id="rId283" Type="http://schemas.openxmlformats.org/officeDocument/2006/relationships/slide" Target="slides/slide278.xml"/><Relationship Id="rId169" Type="http://schemas.openxmlformats.org/officeDocument/2006/relationships/slide" Target="slides/slide164.xml"/><Relationship Id="rId168" Type="http://schemas.openxmlformats.org/officeDocument/2006/relationships/slide" Target="slides/slide163.xml"/><Relationship Id="rId289" Type="http://schemas.openxmlformats.org/officeDocument/2006/relationships/font" Target="fonts/Caveat-regular.fntdata"/><Relationship Id="rId167" Type="http://schemas.openxmlformats.org/officeDocument/2006/relationships/slide" Target="slides/slide162.xml"/><Relationship Id="rId288" Type="http://schemas.openxmlformats.org/officeDocument/2006/relationships/slide" Target="slides/slide283.xml"/><Relationship Id="rId166" Type="http://schemas.openxmlformats.org/officeDocument/2006/relationships/slide" Target="slides/slide161.xml"/><Relationship Id="rId287" Type="http://schemas.openxmlformats.org/officeDocument/2006/relationships/slide" Target="slides/slide282.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161" Type="http://schemas.openxmlformats.org/officeDocument/2006/relationships/slide" Target="slides/slide156.xml"/><Relationship Id="rId282" Type="http://schemas.openxmlformats.org/officeDocument/2006/relationships/slide" Target="slides/slide277.xml"/><Relationship Id="rId54" Type="http://schemas.openxmlformats.org/officeDocument/2006/relationships/slide" Target="slides/slide49.xml"/><Relationship Id="rId160" Type="http://schemas.openxmlformats.org/officeDocument/2006/relationships/slide" Target="slides/slide155.xml"/><Relationship Id="rId281" Type="http://schemas.openxmlformats.org/officeDocument/2006/relationships/slide" Target="slides/slide276.xml"/><Relationship Id="rId57" Type="http://schemas.openxmlformats.org/officeDocument/2006/relationships/slide" Target="slides/slide52.xml"/><Relationship Id="rId280" Type="http://schemas.openxmlformats.org/officeDocument/2006/relationships/slide" Target="slides/slide275.xml"/><Relationship Id="rId56" Type="http://schemas.openxmlformats.org/officeDocument/2006/relationships/slide" Target="slides/slide51.xml"/><Relationship Id="rId159" Type="http://schemas.openxmlformats.org/officeDocument/2006/relationships/slide" Target="slides/slide154.xml"/><Relationship Id="rId59" Type="http://schemas.openxmlformats.org/officeDocument/2006/relationships/slide" Target="slides/slide54.xml"/><Relationship Id="rId154" Type="http://schemas.openxmlformats.org/officeDocument/2006/relationships/slide" Target="slides/slide149.xml"/><Relationship Id="rId275" Type="http://schemas.openxmlformats.org/officeDocument/2006/relationships/slide" Target="slides/slide270.xml"/><Relationship Id="rId58" Type="http://schemas.openxmlformats.org/officeDocument/2006/relationships/slide" Target="slides/slide53.xml"/><Relationship Id="rId153" Type="http://schemas.openxmlformats.org/officeDocument/2006/relationships/slide" Target="slides/slide148.xml"/><Relationship Id="rId274" Type="http://schemas.openxmlformats.org/officeDocument/2006/relationships/slide" Target="slides/slide269.xml"/><Relationship Id="rId152" Type="http://schemas.openxmlformats.org/officeDocument/2006/relationships/slide" Target="slides/slide147.xml"/><Relationship Id="rId273" Type="http://schemas.openxmlformats.org/officeDocument/2006/relationships/slide" Target="slides/slide268.xml"/><Relationship Id="rId151" Type="http://schemas.openxmlformats.org/officeDocument/2006/relationships/slide" Target="slides/slide146.xml"/><Relationship Id="rId272" Type="http://schemas.openxmlformats.org/officeDocument/2006/relationships/slide" Target="slides/slide267.xml"/><Relationship Id="rId158" Type="http://schemas.openxmlformats.org/officeDocument/2006/relationships/slide" Target="slides/slide153.xml"/><Relationship Id="rId279" Type="http://schemas.openxmlformats.org/officeDocument/2006/relationships/slide" Target="slides/slide274.xml"/><Relationship Id="rId157" Type="http://schemas.openxmlformats.org/officeDocument/2006/relationships/slide" Target="slides/slide152.xml"/><Relationship Id="rId278" Type="http://schemas.openxmlformats.org/officeDocument/2006/relationships/slide" Target="slides/slide273.xml"/><Relationship Id="rId156" Type="http://schemas.openxmlformats.org/officeDocument/2006/relationships/slide" Target="slides/slide151.xml"/><Relationship Id="rId277" Type="http://schemas.openxmlformats.org/officeDocument/2006/relationships/slide" Target="slides/slide272.xml"/><Relationship Id="rId155" Type="http://schemas.openxmlformats.org/officeDocument/2006/relationships/slide" Target="slides/slide150.xml"/><Relationship Id="rId276" Type="http://schemas.openxmlformats.org/officeDocument/2006/relationships/slide" Target="slides/slide271.xml"/><Relationship Id="rId107" Type="http://schemas.openxmlformats.org/officeDocument/2006/relationships/slide" Target="slides/slide102.xml"/><Relationship Id="rId228" Type="http://schemas.openxmlformats.org/officeDocument/2006/relationships/slide" Target="slides/slide223.xml"/><Relationship Id="rId106" Type="http://schemas.openxmlformats.org/officeDocument/2006/relationships/slide" Target="slides/slide101.xml"/><Relationship Id="rId227" Type="http://schemas.openxmlformats.org/officeDocument/2006/relationships/slide" Target="slides/slide222.xml"/><Relationship Id="rId105" Type="http://schemas.openxmlformats.org/officeDocument/2006/relationships/slide" Target="slides/slide100.xml"/><Relationship Id="rId226" Type="http://schemas.openxmlformats.org/officeDocument/2006/relationships/slide" Target="slides/slide221.xml"/><Relationship Id="rId104" Type="http://schemas.openxmlformats.org/officeDocument/2006/relationships/slide" Target="slides/slide99.xml"/><Relationship Id="rId225" Type="http://schemas.openxmlformats.org/officeDocument/2006/relationships/slide" Target="slides/slide220.xml"/><Relationship Id="rId109" Type="http://schemas.openxmlformats.org/officeDocument/2006/relationships/slide" Target="slides/slide104.xml"/><Relationship Id="rId108" Type="http://schemas.openxmlformats.org/officeDocument/2006/relationships/slide" Target="slides/slide103.xml"/><Relationship Id="rId229" Type="http://schemas.openxmlformats.org/officeDocument/2006/relationships/slide" Target="slides/slide224.xml"/><Relationship Id="rId220" Type="http://schemas.openxmlformats.org/officeDocument/2006/relationships/slide" Target="slides/slide215.xml"/><Relationship Id="rId103" Type="http://schemas.openxmlformats.org/officeDocument/2006/relationships/slide" Target="slides/slide98.xml"/><Relationship Id="rId224" Type="http://schemas.openxmlformats.org/officeDocument/2006/relationships/slide" Target="slides/slide219.xml"/><Relationship Id="rId102" Type="http://schemas.openxmlformats.org/officeDocument/2006/relationships/slide" Target="slides/slide97.xml"/><Relationship Id="rId223" Type="http://schemas.openxmlformats.org/officeDocument/2006/relationships/slide" Target="slides/slide218.xml"/><Relationship Id="rId101" Type="http://schemas.openxmlformats.org/officeDocument/2006/relationships/slide" Target="slides/slide96.xml"/><Relationship Id="rId222" Type="http://schemas.openxmlformats.org/officeDocument/2006/relationships/slide" Target="slides/slide217.xml"/><Relationship Id="rId100" Type="http://schemas.openxmlformats.org/officeDocument/2006/relationships/slide" Target="slides/slide95.xml"/><Relationship Id="rId221" Type="http://schemas.openxmlformats.org/officeDocument/2006/relationships/slide" Target="slides/slide216.xml"/><Relationship Id="rId217" Type="http://schemas.openxmlformats.org/officeDocument/2006/relationships/slide" Target="slides/slide212.xml"/><Relationship Id="rId216" Type="http://schemas.openxmlformats.org/officeDocument/2006/relationships/slide" Target="slides/slide211.xml"/><Relationship Id="rId215" Type="http://schemas.openxmlformats.org/officeDocument/2006/relationships/slide" Target="slides/slide210.xml"/><Relationship Id="rId214" Type="http://schemas.openxmlformats.org/officeDocument/2006/relationships/slide" Target="slides/slide209.xml"/><Relationship Id="rId219" Type="http://schemas.openxmlformats.org/officeDocument/2006/relationships/slide" Target="slides/slide214.xml"/><Relationship Id="rId218" Type="http://schemas.openxmlformats.org/officeDocument/2006/relationships/slide" Target="slides/slide213.xml"/><Relationship Id="rId213" Type="http://schemas.openxmlformats.org/officeDocument/2006/relationships/slide" Target="slides/slide208.xml"/><Relationship Id="rId212" Type="http://schemas.openxmlformats.org/officeDocument/2006/relationships/slide" Target="slides/slide207.xml"/><Relationship Id="rId211" Type="http://schemas.openxmlformats.org/officeDocument/2006/relationships/slide" Target="slides/slide206.xml"/><Relationship Id="rId210" Type="http://schemas.openxmlformats.org/officeDocument/2006/relationships/slide" Target="slides/slide205.xml"/><Relationship Id="rId129" Type="http://schemas.openxmlformats.org/officeDocument/2006/relationships/slide" Target="slides/slide124.xml"/><Relationship Id="rId128" Type="http://schemas.openxmlformats.org/officeDocument/2006/relationships/slide" Target="slides/slide123.xml"/><Relationship Id="rId249" Type="http://schemas.openxmlformats.org/officeDocument/2006/relationships/slide" Target="slides/slide244.xml"/><Relationship Id="rId127" Type="http://schemas.openxmlformats.org/officeDocument/2006/relationships/slide" Target="slides/slide122.xml"/><Relationship Id="rId248" Type="http://schemas.openxmlformats.org/officeDocument/2006/relationships/slide" Target="slides/slide243.xml"/><Relationship Id="rId126" Type="http://schemas.openxmlformats.org/officeDocument/2006/relationships/slide" Target="slides/slide121.xml"/><Relationship Id="rId247" Type="http://schemas.openxmlformats.org/officeDocument/2006/relationships/slide" Target="slides/slide242.xml"/><Relationship Id="rId121" Type="http://schemas.openxmlformats.org/officeDocument/2006/relationships/slide" Target="slides/slide116.xml"/><Relationship Id="rId242" Type="http://schemas.openxmlformats.org/officeDocument/2006/relationships/slide" Target="slides/slide237.xml"/><Relationship Id="rId120" Type="http://schemas.openxmlformats.org/officeDocument/2006/relationships/slide" Target="slides/slide115.xml"/><Relationship Id="rId241" Type="http://schemas.openxmlformats.org/officeDocument/2006/relationships/slide" Target="slides/slide236.xml"/><Relationship Id="rId240" Type="http://schemas.openxmlformats.org/officeDocument/2006/relationships/slide" Target="slides/slide235.xml"/><Relationship Id="rId125" Type="http://schemas.openxmlformats.org/officeDocument/2006/relationships/slide" Target="slides/slide120.xml"/><Relationship Id="rId246" Type="http://schemas.openxmlformats.org/officeDocument/2006/relationships/slide" Target="slides/slide241.xml"/><Relationship Id="rId124" Type="http://schemas.openxmlformats.org/officeDocument/2006/relationships/slide" Target="slides/slide119.xml"/><Relationship Id="rId245" Type="http://schemas.openxmlformats.org/officeDocument/2006/relationships/slide" Target="slides/slide240.xml"/><Relationship Id="rId123" Type="http://schemas.openxmlformats.org/officeDocument/2006/relationships/slide" Target="slides/slide118.xml"/><Relationship Id="rId244" Type="http://schemas.openxmlformats.org/officeDocument/2006/relationships/slide" Target="slides/slide239.xml"/><Relationship Id="rId122" Type="http://schemas.openxmlformats.org/officeDocument/2006/relationships/slide" Target="slides/slide117.xml"/><Relationship Id="rId243" Type="http://schemas.openxmlformats.org/officeDocument/2006/relationships/slide" Target="slides/slide238.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99" Type="http://schemas.openxmlformats.org/officeDocument/2006/relationships/slide" Target="slides/slide94.xml"/><Relationship Id="rId98" Type="http://schemas.openxmlformats.org/officeDocument/2006/relationships/slide" Target="slides/slide93.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239" Type="http://schemas.openxmlformats.org/officeDocument/2006/relationships/slide" Target="slides/slide234.xml"/><Relationship Id="rId117" Type="http://schemas.openxmlformats.org/officeDocument/2006/relationships/slide" Target="slides/slide112.xml"/><Relationship Id="rId238" Type="http://schemas.openxmlformats.org/officeDocument/2006/relationships/slide" Target="slides/slide233.xml"/><Relationship Id="rId116" Type="http://schemas.openxmlformats.org/officeDocument/2006/relationships/slide" Target="slides/slide111.xml"/><Relationship Id="rId237" Type="http://schemas.openxmlformats.org/officeDocument/2006/relationships/slide" Target="slides/slide232.xml"/><Relationship Id="rId115" Type="http://schemas.openxmlformats.org/officeDocument/2006/relationships/slide" Target="slides/slide110.xml"/><Relationship Id="rId236" Type="http://schemas.openxmlformats.org/officeDocument/2006/relationships/slide" Target="slides/slide231.xml"/><Relationship Id="rId119" Type="http://schemas.openxmlformats.org/officeDocument/2006/relationships/slide" Target="slides/slide114.xml"/><Relationship Id="rId110" Type="http://schemas.openxmlformats.org/officeDocument/2006/relationships/slide" Target="slides/slide105.xml"/><Relationship Id="rId231" Type="http://schemas.openxmlformats.org/officeDocument/2006/relationships/slide" Target="slides/slide226.xml"/><Relationship Id="rId230" Type="http://schemas.openxmlformats.org/officeDocument/2006/relationships/slide" Target="slides/slide225.xml"/><Relationship Id="rId114" Type="http://schemas.openxmlformats.org/officeDocument/2006/relationships/slide" Target="slides/slide109.xml"/><Relationship Id="rId235" Type="http://schemas.openxmlformats.org/officeDocument/2006/relationships/slide" Target="slides/slide230.xml"/><Relationship Id="rId113" Type="http://schemas.openxmlformats.org/officeDocument/2006/relationships/slide" Target="slides/slide108.xml"/><Relationship Id="rId234" Type="http://schemas.openxmlformats.org/officeDocument/2006/relationships/slide" Target="slides/slide229.xml"/><Relationship Id="rId112" Type="http://schemas.openxmlformats.org/officeDocument/2006/relationships/slide" Target="slides/slide107.xml"/><Relationship Id="rId233" Type="http://schemas.openxmlformats.org/officeDocument/2006/relationships/slide" Target="slides/slide228.xml"/><Relationship Id="rId111" Type="http://schemas.openxmlformats.org/officeDocument/2006/relationships/slide" Target="slides/slide106.xml"/><Relationship Id="rId232" Type="http://schemas.openxmlformats.org/officeDocument/2006/relationships/slide" Target="slides/slide227.xml"/><Relationship Id="rId206" Type="http://schemas.openxmlformats.org/officeDocument/2006/relationships/slide" Target="slides/slide201.xml"/><Relationship Id="rId205" Type="http://schemas.openxmlformats.org/officeDocument/2006/relationships/slide" Target="slides/slide200.xml"/><Relationship Id="rId204" Type="http://schemas.openxmlformats.org/officeDocument/2006/relationships/slide" Target="slides/slide199.xml"/><Relationship Id="rId203" Type="http://schemas.openxmlformats.org/officeDocument/2006/relationships/slide" Target="slides/slide198.xml"/><Relationship Id="rId209" Type="http://schemas.openxmlformats.org/officeDocument/2006/relationships/slide" Target="slides/slide204.xml"/><Relationship Id="rId208" Type="http://schemas.openxmlformats.org/officeDocument/2006/relationships/slide" Target="slides/slide203.xml"/><Relationship Id="rId207" Type="http://schemas.openxmlformats.org/officeDocument/2006/relationships/slide" Target="slides/slide202.xml"/><Relationship Id="rId202" Type="http://schemas.openxmlformats.org/officeDocument/2006/relationships/slide" Target="slides/slide197.xml"/><Relationship Id="rId201" Type="http://schemas.openxmlformats.org/officeDocument/2006/relationships/slide" Target="slides/slide196.xml"/><Relationship Id="rId200" Type="http://schemas.openxmlformats.org/officeDocument/2006/relationships/slide" Target="slides/slide19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54" name="Google Shape;154;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67" name="Google Shape;167;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80" name="Google Shape;180;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99" name="Google Shape;199;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18" name="Google Shape;218;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42" name="Google Shape;242;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67" name="Google Shape;267;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92" name="Google Shape;292;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17" name="Google Shape;317;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42" name="Google Shape;342;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68" name="Google Shape;368;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94" name="Google Shape;394;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13" name="Google Shape;413;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33" name="Google Shape;433;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52" name="Google Shape;452;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71" name="Google Shape;471;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90" name="Google Shape;490;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09" name="Google Shape;509;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28" name="Google Shape;528;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47" name="Google Shape;547;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66" name="Google Shape;566;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90" name="Google Shape;590;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14" name="Google Shape;614;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38" name="Google Shape;638;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62" name="Google Shape;662;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86" name="Google Shape;686;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11" name="Google Shape;711;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35" name="Google Shape;735;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59" name="Google Shape;759;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83" name="Google Shape;783;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809" name="Google Shape;809;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835" name="Google Shape;835;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p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859" name="Google Shape;859;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p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885" name="Google Shape;885;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9" name="Shape 909"/>
        <p:cNvGrpSpPr/>
        <p:nvPr/>
      </p:nvGrpSpPr>
      <p:grpSpPr>
        <a:xfrm>
          <a:off x="0" y="0"/>
          <a:ext cx="0" cy="0"/>
          <a:chOff x="0" y="0"/>
          <a:chExt cx="0" cy="0"/>
        </a:xfrm>
      </p:grpSpPr>
      <p:sp>
        <p:nvSpPr>
          <p:cNvPr id="910" name="Google Shape;910;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911" name="Google Shape;911;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937" name="Google Shape;937;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p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966" name="Google Shape;966;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992" name="Google Shape;992;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6" name="Shape 1016"/>
        <p:cNvGrpSpPr/>
        <p:nvPr/>
      </p:nvGrpSpPr>
      <p:grpSpPr>
        <a:xfrm>
          <a:off x="0" y="0"/>
          <a:ext cx="0" cy="0"/>
          <a:chOff x="0" y="0"/>
          <a:chExt cx="0" cy="0"/>
        </a:xfrm>
      </p:grpSpPr>
      <p:sp>
        <p:nvSpPr>
          <p:cNvPr id="1017" name="Google Shape;1017;p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018" name="Google Shape;1018;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4" name="Shape 1044"/>
        <p:cNvGrpSpPr/>
        <p:nvPr/>
      </p:nvGrpSpPr>
      <p:grpSpPr>
        <a:xfrm>
          <a:off x="0" y="0"/>
          <a:ext cx="0" cy="0"/>
          <a:chOff x="0" y="0"/>
          <a:chExt cx="0" cy="0"/>
        </a:xfrm>
      </p:grpSpPr>
      <p:sp>
        <p:nvSpPr>
          <p:cNvPr id="1045" name="Google Shape;1045;p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046" name="Google Shape;1046;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0" name="Shape 1070"/>
        <p:cNvGrpSpPr/>
        <p:nvPr/>
      </p:nvGrpSpPr>
      <p:grpSpPr>
        <a:xfrm>
          <a:off x="0" y="0"/>
          <a:ext cx="0" cy="0"/>
          <a:chOff x="0" y="0"/>
          <a:chExt cx="0" cy="0"/>
        </a:xfrm>
      </p:grpSpPr>
      <p:sp>
        <p:nvSpPr>
          <p:cNvPr id="1071" name="Google Shape;1071;p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072" name="Google Shape;1072;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6" name="Shape 1096"/>
        <p:cNvGrpSpPr/>
        <p:nvPr/>
      </p:nvGrpSpPr>
      <p:grpSpPr>
        <a:xfrm>
          <a:off x="0" y="0"/>
          <a:ext cx="0" cy="0"/>
          <a:chOff x="0" y="0"/>
          <a:chExt cx="0" cy="0"/>
        </a:xfrm>
      </p:grpSpPr>
      <p:sp>
        <p:nvSpPr>
          <p:cNvPr id="1097" name="Google Shape;1097;p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098" name="Google Shape;1098;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2" name="Shape 1122"/>
        <p:cNvGrpSpPr/>
        <p:nvPr/>
      </p:nvGrpSpPr>
      <p:grpSpPr>
        <a:xfrm>
          <a:off x="0" y="0"/>
          <a:ext cx="0" cy="0"/>
          <a:chOff x="0" y="0"/>
          <a:chExt cx="0" cy="0"/>
        </a:xfrm>
      </p:grpSpPr>
      <p:sp>
        <p:nvSpPr>
          <p:cNvPr id="1123" name="Google Shape;1123;p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124" name="Google Shape;1124;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9" name="Shape 1149"/>
        <p:cNvGrpSpPr/>
        <p:nvPr/>
      </p:nvGrpSpPr>
      <p:grpSpPr>
        <a:xfrm>
          <a:off x="0" y="0"/>
          <a:ext cx="0" cy="0"/>
          <a:chOff x="0" y="0"/>
          <a:chExt cx="0" cy="0"/>
        </a:xfrm>
      </p:grpSpPr>
      <p:sp>
        <p:nvSpPr>
          <p:cNvPr id="1150" name="Google Shape;1150;p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151" name="Google Shape;1151;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5" name="Shape 1175"/>
        <p:cNvGrpSpPr/>
        <p:nvPr/>
      </p:nvGrpSpPr>
      <p:grpSpPr>
        <a:xfrm>
          <a:off x="0" y="0"/>
          <a:ext cx="0" cy="0"/>
          <a:chOff x="0" y="0"/>
          <a:chExt cx="0" cy="0"/>
        </a:xfrm>
      </p:grpSpPr>
      <p:sp>
        <p:nvSpPr>
          <p:cNvPr id="1176" name="Google Shape;1176;p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177" name="Google Shape;1177;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3" name="Shape 1203"/>
        <p:cNvGrpSpPr/>
        <p:nvPr/>
      </p:nvGrpSpPr>
      <p:grpSpPr>
        <a:xfrm>
          <a:off x="0" y="0"/>
          <a:ext cx="0" cy="0"/>
          <a:chOff x="0" y="0"/>
          <a:chExt cx="0" cy="0"/>
        </a:xfrm>
      </p:grpSpPr>
      <p:sp>
        <p:nvSpPr>
          <p:cNvPr id="1204" name="Google Shape;1204;p4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205" name="Google Shape;1205;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0" name="Shape 1230"/>
        <p:cNvGrpSpPr/>
        <p:nvPr/>
      </p:nvGrpSpPr>
      <p:grpSpPr>
        <a:xfrm>
          <a:off x="0" y="0"/>
          <a:ext cx="0" cy="0"/>
          <a:chOff x="0" y="0"/>
          <a:chExt cx="0" cy="0"/>
        </a:xfrm>
      </p:grpSpPr>
      <p:sp>
        <p:nvSpPr>
          <p:cNvPr id="1231" name="Google Shape;1231;p4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232" name="Google Shape;1232;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9" name="Shape 1259"/>
        <p:cNvGrpSpPr/>
        <p:nvPr/>
      </p:nvGrpSpPr>
      <p:grpSpPr>
        <a:xfrm>
          <a:off x="0" y="0"/>
          <a:ext cx="0" cy="0"/>
          <a:chOff x="0" y="0"/>
          <a:chExt cx="0" cy="0"/>
        </a:xfrm>
      </p:grpSpPr>
      <p:sp>
        <p:nvSpPr>
          <p:cNvPr id="1260" name="Google Shape;1260;p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261" name="Google Shape;1261;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6" name="Shape 1286"/>
        <p:cNvGrpSpPr/>
        <p:nvPr/>
      </p:nvGrpSpPr>
      <p:grpSpPr>
        <a:xfrm>
          <a:off x="0" y="0"/>
          <a:ext cx="0" cy="0"/>
          <a:chOff x="0" y="0"/>
          <a:chExt cx="0" cy="0"/>
        </a:xfrm>
      </p:grpSpPr>
      <p:sp>
        <p:nvSpPr>
          <p:cNvPr id="1287" name="Google Shape;1287;p4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288" name="Google Shape;1288;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4" name="Shape 1314"/>
        <p:cNvGrpSpPr/>
        <p:nvPr/>
      </p:nvGrpSpPr>
      <p:grpSpPr>
        <a:xfrm>
          <a:off x="0" y="0"/>
          <a:ext cx="0" cy="0"/>
          <a:chOff x="0" y="0"/>
          <a:chExt cx="0" cy="0"/>
        </a:xfrm>
      </p:grpSpPr>
      <p:sp>
        <p:nvSpPr>
          <p:cNvPr id="1315" name="Google Shape;1315;p5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316" name="Google Shape;1316;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1" name="Shape 1341"/>
        <p:cNvGrpSpPr/>
        <p:nvPr/>
      </p:nvGrpSpPr>
      <p:grpSpPr>
        <a:xfrm>
          <a:off x="0" y="0"/>
          <a:ext cx="0" cy="0"/>
          <a:chOff x="0" y="0"/>
          <a:chExt cx="0" cy="0"/>
        </a:xfrm>
      </p:grpSpPr>
      <p:sp>
        <p:nvSpPr>
          <p:cNvPr id="1342" name="Google Shape;1342;p5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343" name="Google Shape;1343;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9" name="Shape 1369"/>
        <p:cNvGrpSpPr/>
        <p:nvPr/>
      </p:nvGrpSpPr>
      <p:grpSpPr>
        <a:xfrm>
          <a:off x="0" y="0"/>
          <a:ext cx="0" cy="0"/>
          <a:chOff x="0" y="0"/>
          <a:chExt cx="0" cy="0"/>
        </a:xfrm>
      </p:grpSpPr>
      <p:sp>
        <p:nvSpPr>
          <p:cNvPr id="1370" name="Google Shape;1370;p5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371" name="Google Shape;1371;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7" name="Shape 1397"/>
        <p:cNvGrpSpPr/>
        <p:nvPr/>
      </p:nvGrpSpPr>
      <p:grpSpPr>
        <a:xfrm>
          <a:off x="0" y="0"/>
          <a:ext cx="0" cy="0"/>
          <a:chOff x="0" y="0"/>
          <a:chExt cx="0" cy="0"/>
        </a:xfrm>
      </p:grpSpPr>
      <p:sp>
        <p:nvSpPr>
          <p:cNvPr id="1398" name="Google Shape;1398;p5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399" name="Google Shape;1399;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3" name="Shape 1423"/>
        <p:cNvGrpSpPr/>
        <p:nvPr/>
      </p:nvGrpSpPr>
      <p:grpSpPr>
        <a:xfrm>
          <a:off x="0" y="0"/>
          <a:ext cx="0" cy="0"/>
          <a:chOff x="0" y="0"/>
          <a:chExt cx="0" cy="0"/>
        </a:xfrm>
      </p:grpSpPr>
      <p:sp>
        <p:nvSpPr>
          <p:cNvPr id="1424" name="Google Shape;1424;p5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425" name="Google Shape;1425;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7" name="Shape 1447"/>
        <p:cNvGrpSpPr/>
        <p:nvPr/>
      </p:nvGrpSpPr>
      <p:grpSpPr>
        <a:xfrm>
          <a:off x="0" y="0"/>
          <a:ext cx="0" cy="0"/>
          <a:chOff x="0" y="0"/>
          <a:chExt cx="0" cy="0"/>
        </a:xfrm>
      </p:grpSpPr>
      <p:sp>
        <p:nvSpPr>
          <p:cNvPr id="1448" name="Google Shape;1448;p5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449" name="Google Shape;1449;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1" name="Shape 1461"/>
        <p:cNvGrpSpPr/>
        <p:nvPr/>
      </p:nvGrpSpPr>
      <p:grpSpPr>
        <a:xfrm>
          <a:off x="0" y="0"/>
          <a:ext cx="0" cy="0"/>
          <a:chOff x="0" y="0"/>
          <a:chExt cx="0" cy="0"/>
        </a:xfrm>
      </p:grpSpPr>
      <p:sp>
        <p:nvSpPr>
          <p:cNvPr id="1462" name="Google Shape;1462;p5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463" name="Google Shape;1463;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7" name="Shape 1477"/>
        <p:cNvGrpSpPr/>
        <p:nvPr/>
      </p:nvGrpSpPr>
      <p:grpSpPr>
        <a:xfrm>
          <a:off x="0" y="0"/>
          <a:ext cx="0" cy="0"/>
          <a:chOff x="0" y="0"/>
          <a:chExt cx="0" cy="0"/>
        </a:xfrm>
      </p:grpSpPr>
      <p:sp>
        <p:nvSpPr>
          <p:cNvPr id="1478" name="Google Shape;1478;p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479" name="Google Shape;1479;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5" name="Shape 1505"/>
        <p:cNvGrpSpPr/>
        <p:nvPr/>
      </p:nvGrpSpPr>
      <p:grpSpPr>
        <a:xfrm>
          <a:off x="0" y="0"/>
          <a:ext cx="0" cy="0"/>
          <a:chOff x="0" y="0"/>
          <a:chExt cx="0" cy="0"/>
        </a:xfrm>
      </p:grpSpPr>
      <p:sp>
        <p:nvSpPr>
          <p:cNvPr id="1506" name="Google Shape;1506;p5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507" name="Google Shape;1507;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3" name="Shape 1533"/>
        <p:cNvGrpSpPr/>
        <p:nvPr/>
      </p:nvGrpSpPr>
      <p:grpSpPr>
        <a:xfrm>
          <a:off x="0" y="0"/>
          <a:ext cx="0" cy="0"/>
          <a:chOff x="0" y="0"/>
          <a:chExt cx="0" cy="0"/>
        </a:xfrm>
      </p:grpSpPr>
      <p:sp>
        <p:nvSpPr>
          <p:cNvPr id="1534" name="Google Shape;1534;p5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535" name="Google Shape;1535;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7" name="Shape 1557"/>
        <p:cNvGrpSpPr/>
        <p:nvPr/>
      </p:nvGrpSpPr>
      <p:grpSpPr>
        <a:xfrm>
          <a:off x="0" y="0"/>
          <a:ext cx="0" cy="0"/>
          <a:chOff x="0" y="0"/>
          <a:chExt cx="0" cy="0"/>
        </a:xfrm>
      </p:grpSpPr>
      <p:sp>
        <p:nvSpPr>
          <p:cNvPr id="1558" name="Google Shape;1558;p6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559" name="Google Shape;1559;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1" name="Shape 1581"/>
        <p:cNvGrpSpPr/>
        <p:nvPr/>
      </p:nvGrpSpPr>
      <p:grpSpPr>
        <a:xfrm>
          <a:off x="0" y="0"/>
          <a:ext cx="0" cy="0"/>
          <a:chOff x="0" y="0"/>
          <a:chExt cx="0" cy="0"/>
        </a:xfrm>
      </p:grpSpPr>
      <p:sp>
        <p:nvSpPr>
          <p:cNvPr id="1582" name="Google Shape;1582;p6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583" name="Google Shape;1583;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6" name="Shape 1606"/>
        <p:cNvGrpSpPr/>
        <p:nvPr/>
      </p:nvGrpSpPr>
      <p:grpSpPr>
        <a:xfrm>
          <a:off x="0" y="0"/>
          <a:ext cx="0" cy="0"/>
          <a:chOff x="0" y="0"/>
          <a:chExt cx="0" cy="0"/>
        </a:xfrm>
      </p:grpSpPr>
      <p:sp>
        <p:nvSpPr>
          <p:cNvPr id="1607" name="Google Shape;1607;p6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608" name="Google Shape;1608;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0" name="Shape 1630"/>
        <p:cNvGrpSpPr/>
        <p:nvPr/>
      </p:nvGrpSpPr>
      <p:grpSpPr>
        <a:xfrm>
          <a:off x="0" y="0"/>
          <a:ext cx="0" cy="0"/>
          <a:chOff x="0" y="0"/>
          <a:chExt cx="0" cy="0"/>
        </a:xfrm>
      </p:grpSpPr>
      <p:sp>
        <p:nvSpPr>
          <p:cNvPr id="1631" name="Google Shape;1631;p6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632" name="Google Shape;1632;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4" name="Shape 1654"/>
        <p:cNvGrpSpPr/>
        <p:nvPr/>
      </p:nvGrpSpPr>
      <p:grpSpPr>
        <a:xfrm>
          <a:off x="0" y="0"/>
          <a:ext cx="0" cy="0"/>
          <a:chOff x="0" y="0"/>
          <a:chExt cx="0" cy="0"/>
        </a:xfrm>
      </p:grpSpPr>
      <p:sp>
        <p:nvSpPr>
          <p:cNvPr id="1655" name="Google Shape;1655;p6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656" name="Google Shape;1656;p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8" name="Shape 1678"/>
        <p:cNvGrpSpPr/>
        <p:nvPr/>
      </p:nvGrpSpPr>
      <p:grpSpPr>
        <a:xfrm>
          <a:off x="0" y="0"/>
          <a:ext cx="0" cy="0"/>
          <a:chOff x="0" y="0"/>
          <a:chExt cx="0" cy="0"/>
        </a:xfrm>
      </p:grpSpPr>
      <p:sp>
        <p:nvSpPr>
          <p:cNvPr id="1679" name="Google Shape;1679;p6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680" name="Google Shape;1680;p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4" name="Shape 1704"/>
        <p:cNvGrpSpPr/>
        <p:nvPr/>
      </p:nvGrpSpPr>
      <p:grpSpPr>
        <a:xfrm>
          <a:off x="0" y="0"/>
          <a:ext cx="0" cy="0"/>
          <a:chOff x="0" y="0"/>
          <a:chExt cx="0" cy="0"/>
        </a:xfrm>
      </p:grpSpPr>
      <p:sp>
        <p:nvSpPr>
          <p:cNvPr id="1705" name="Google Shape;1705;p6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706" name="Google Shape;1706;p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0" name="Shape 1730"/>
        <p:cNvGrpSpPr/>
        <p:nvPr/>
      </p:nvGrpSpPr>
      <p:grpSpPr>
        <a:xfrm>
          <a:off x="0" y="0"/>
          <a:ext cx="0" cy="0"/>
          <a:chOff x="0" y="0"/>
          <a:chExt cx="0" cy="0"/>
        </a:xfrm>
      </p:grpSpPr>
      <p:sp>
        <p:nvSpPr>
          <p:cNvPr id="1731" name="Google Shape;1731;p6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732" name="Google Shape;1732;p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4" name="Shape 1754"/>
        <p:cNvGrpSpPr/>
        <p:nvPr/>
      </p:nvGrpSpPr>
      <p:grpSpPr>
        <a:xfrm>
          <a:off x="0" y="0"/>
          <a:ext cx="0" cy="0"/>
          <a:chOff x="0" y="0"/>
          <a:chExt cx="0" cy="0"/>
        </a:xfrm>
      </p:grpSpPr>
      <p:sp>
        <p:nvSpPr>
          <p:cNvPr id="1755" name="Google Shape;1755;p6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756" name="Google Shape;1756;p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8" name="Shape 1778"/>
        <p:cNvGrpSpPr/>
        <p:nvPr/>
      </p:nvGrpSpPr>
      <p:grpSpPr>
        <a:xfrm>
          <a:off x="0" y="0"/>
          <a:ext cx="0" cy="0"/>
          <a:chOff x="0" y="0"/>
          <a:chExt cx="0" cy="0"/>
        </a:xfrm>
      </p:grpSpPr>
      <p:sp>
        <p:nvSpPr>
          <p:cNvPr id="1779" name="Google Shape;1779;p6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780" name="Google Shape;1780;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4" name="Shape 1804"/>
        <p:cNvGrpSpPr/>
        <p:nvPr/>
      </p:nvGrpSpPr>
      <p:grpSpPr>
        <a:xfrm>
          <a:off x="0" y="0"/>
          <a:ext cx="0" cy="0"/>
          <a:chOff x="0" y="0"/>
          <a:chExt cx="0" cy="0"/>
        </a:xfrm>
      </p:grpSpPr>
      <p:sp>
        <p:nvSpPr>
          <p:cNvPr id="1805" name="Google Shape;1805;p7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806" name="Google Shape;1806;p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0" name="Shape 1830"/>
        <p:cNvGrpSpPr/>
        <p:nvPr/>
      </p:nvGrpSpPr>
      <p:grpSpPr>
        <a:xfrm>
          <a:off x="0" y="0"/>
          <a:ext cx="0" cy="0"/>
          <a:chOff x="0" y="0"/>
          <a:chExt cx="0" cy="0"/>
        </a:xfrm>
      </p:grpSpPr>
      <p:sp>
        <p:nvSpPr>
          <p:cNvPr id="1831" name="Google Shape;1831;p7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832" name="Google Shape;1832;p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8" name="Shape 1858"/>
        <p:cNvGrpSpPr/>
        <p:nvPr/>
      </p:nvGrpSpPr>
      <p:grpSpPr>
        <a:xfrm>
          <a:off x="0" y="0"/>
          <a:ext cx="0" cy="0"/>
          <a:chOff x="0" y="0"/>
          <a:chExt cx="0" cy="0"/>
        </a:xfrm>
      </p:grpSpPr>
      <p:sp>
        <p:nvSpPr>
          <p:cNvPr id="1859" name="Google Shape;1859;p7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860" name="Google Shape;1860;p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8" name="Shape 1888"/>
        <p:cNvGrpSpPr/>
        <p:nvPr/>
      </p:nvGrpSpPr>
      <p:grpSpPr>
        <a:xfrm>
          <a:off x="0" y="0"/>
          <a:ext cx="0" cy="0"/>
          <a:chOff x="0" y="0"/>
          <a:chExt cx="0" cy="0"/>
        </a:xfrm>
      </p:grpSpPr>
      <p:sp>
        <p:nvSpPr>
          <p:cNvPr id="1889" name="Google Shape;1889;p7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890" name="Google Shape;1890;p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8" name="Shape 1918"/>
        <p:cNvGrpSpPr/>
        <p:nvPr/>
      </p:nvGrpSpPr>
      <p:grpSpPr>
        <a:xfrm>
          <a:off x="0" y="0"/>
          <a:ext cx="0" cy="0"/>
          <a:chOff x="0" y="0"/>
          <a:chExt cx="0" cy="0"/>
        </a:xfrm>
      </p:grpSpPr>
      <p:sp>
        <p:nvSpPr>
          <p:cNvPr id="1919" name="Google Shape;1919;p7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920" name="Google Shape;1920;p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8" name="Shape 1948"/>
        <p:cNvGrpSpPr/>
        <p:nvPr/>
      </p:nvGrpSpPr>
      <p:grpSpPr>
        <a:xfrm>
          <a:off x="0" y="0"/>
          <a:ext cx="0" cy="0"/>
          <a:chOff x="0" y="0"/>
          <a:chExt cx="0" cy="0"/>
        </a:xfrm>
      </p:grpSpPr>
      <p:sp>
        <p:nvSpPr>
          <p:cNvPr id="1949" name="Google Shape;1949;p7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950" name="Google Shape;1950;p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0" name="Shape 1980"/>
        <p:cNvGrpSpPr/>
        <p:nvPr/>
      </p:nvGrpSpPr>
      <p:grpSpPr>
        <a:xfrm>
          <a:off x="0" y="0"/>
          <a:ext cx="0" cy="0"/>
          <a:chOff x="0" y="0"/>
          <a:chExt cx="0" cy="0"/>
        </a:xfrm>
      </p:grpSpPr>
      <p:sp>
        <p:nvSpPr>
          <p:cNvPr id="1981" name="Google Shape;1981;p7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982" name="Google Shape;1982;p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2" name="Shape 2012"/>
        <p:cNvGrpSpPr/>
        <p:nvPr/>
      </p:nvGrpSpPr>
      <p:grpSpPr>
        <a:xfrm>
          <a:off x="0" y="0"/>
          <a:ext cx="0" cy="0"/>
          <a:chOff x="0" y="0"/>
          <a:chExt cx="0" cy="0"/>
        </a:xfrm>
      </p:grpSpPr>
      <p:sp>
        <p:nvSpPr>
          <p:cNvPr id="2013" name="Google Shape;2013;p7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014" name="Google Shape;2014;p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6" name="Shape 2046"/>
        <p:cNvGrpSpPr/>
        <p:nvPr/>
      </p:nvGrpSpPr>
      <p:grpSpPr>
        <a:xfrm>
          <a:off x="0" y="0"/>
          <a:ext cx="0" cy="0"/>
          <a:chOff x="0" y="0"/>
          <a:chExt cx="0" cy="0"/>
        </a:xfrm>
      </p:grpSpPr>
      <p:sp>
        <p:nvSpPr>
          <p:cNvPr id="2047" name="Google Shape;2047;p7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048" name="Google Shape;2048;p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0" name="Shape 2080"/>
        <p:cNvGrpSpPr/>
        <p:nvPr/>
      </p:nvGrpSpPr>
      <p:grpSpPr>
        <a:xfrm>
          <a:off x="0" y="0"/>
          <a:ext cx="0" cy="0"/>
          <a:chOff x="0" y="0"/>
          <a:chExt cx="0" cy="0"/>
        </a:xfrm>
      </p:grpSpPr>
      <p:sp>
        <p:nvSpPr>
          <p:cNvPr id="2081" name="Google Shape;2081;p7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082" name="Google Shape;2082;p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4" name="Shape 2114"/>
        <p:cNvGrpSpPr/>
        <p:nvPr/>
      </p:nvGrpSpPr>
      <p:grpSpPr>
        <a:xfrm>
          <a:off x="0" y="0"/>
          <a:ext cx="0" cy="0"/>
          <a:chOff x="0" y="0"/>
          <a:chExt cx="0" cy="0"/>
        </a:xfrm>
      </p:grpSpPr>
      <p:sp>
        <p:nvSpPr>
          <p:cNvPr id="2115" name="Google Shape;2115;p8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116" name="Google Shape;2116;p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9" name="Shape 2149"/>
        <p:cNvGrpSpPr/>
        <p:nvPr/>
      </p:nvGrpSpPr>
      <p:grpSpPr>
        <a:xfrm>
          <a:off x="0" y="0"/>
          <a:ext cx="0" cy="0"/>
          <a:chOff x="0" y="0"/>
          <a:chExt cx="0" cy="0"/>
        </a:xfrm>
      </p:grpSpPr>
      <p:sp>
        <p:nvSpPr>
          <p:cNvPr id="2150" name="Google Shape;2150;p8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151" name="Google Shape;2151;p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3" name="Shape 2183"/>
        <p:cNvGrpSpPr/>
        <p:nvPr/>
      </p:nvGrpSpPr>
      <p:grpSpPr>
        <a:xfrm>
          <a:off x="0" y="0"/>
          <a:ext cx="0" cy="0"/>
          <a:chOff x="0" y="0"/>
          <a:chExt cx="0" cy="0"/>
        </a:xfrm>
      </p:grpSpPr>
      <p:sp>
        <p:nvSpPr>
          <p:cNvPr id="2184" name="Google Shape;2184;p8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185" name="Google Shape;2185;p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8" name="Shape 2218"/>
        <p:cNvGrpSpPr/>
        <p:nvPr/>
      </p:nvGrpSpPr>
      <p:grpSpPr>
        <a:xfrm>
          <a:off x="0" y="0"/>
          <a:ext cx="0" cy="0"/>
          <a:chOff x="0" y="0"/>
          <a:chExt cx="0" cy="0"/>
        </a:xfrm>
      </p:grpSpPr>
      <p:sp>
        <p:nvSpPr>
          <p:cNvPr id="2219" name="Google Shape;2219;p8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220" name="Google Shape;2220;p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5" name="Shape 2245"/>
        <p:cNvGrpSpPr/>
        <p:nvPr/>
      </p:nvGrpSpPr>
      <p:grpSpPr>
        <a:xfrm>
          <a:off x="0" y="0"/>
          <a:ext cx="0" cy="0"/>
          <a:chOff x="0" y="0"/>
          <a:chExt cx="0" cy="0"/>
        </a:xfrm>
      </p:grpSpPr>
      <p:sp>
        <p:nvSpPr>
          <p:cNvPr id="2246" name="Google Shape;2246;p8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247" name="Google Shape;2247;p8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1" name="Shape 2271"/>
        <p:cNvGrpSpPr/>
        <p:nvPr/>
      </p:nvGrpSpPr>
      <p:grpSpPr>
        <a:xfrm>
          <a:off x="0" y="0"/>
          <a:ext cx="0" cy="0"/>
          <a:chOff x="0" y="0"/>
          <a:chExt cx="0" cy="0"/>
        </a:xfrm>
      </p:grpSpPr>
      <p:sp>
        <p:nvSpPr>
          <p:cNvPr id="2272" name="Google Shape;2272;p8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273" name="Google Shape;2273;p8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8" name="Shape 2298"/>
        <p:cNvGrpSpPr/>
        <p:nvPr/>
      </p:nvGrpSpPr>
      <p:grpSpPr>
        <a:xfrm>
          <a:off x="0" y="0"/>
          <a:ext cx="0" cy="0"/>
          <a:chOff x="0" y="0"/>
          <a:chExt cx="0" cy="0"/>
        </a:xfrm>
      </p:grpSpPr>
      <p:sp>
        <p:nvSpPr>
          <p:cNvPr id="2299" name="Google Shape;2299;p8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300" name="Google Shape;2300;p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5" name="Shape 2325"/>
        <p:cNvGrpSpPr/>
        <p:nvPr/>
      </p:nvGrpSpPr>
      <p:grpSpPr>
        <a:xfrm>
          <a:off x="0" y="0"/>
          <a:ext cx="0" cy="0"/>
          <a:chOff x="0" y="0"/>
          <a:chExt cx="0" cy="0"/>
        </a:xfrm>
      </p:grpSpPr>
      <p:sp>
        <p:nvSpPr>
          <p:cNvPr id="2326" name="Google Shape;2326;p8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327" name="Google Shape;2327;p8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3" name="Shape 2353"/>
        <p:cNvGrpSpPr/>
        <p:nvPr/>
      </p:nvGrpSpPr>
      <p:grpSpPr>
        <a:xfrm>
          <a:off x="0" y="0"/>
          <a:ext cx="0" cy="0"/>
          <a:chOff x="0" y="0"/>
          <a:chExt cx="0" cy="0"/>
        </a:xfrm>
      </p:grpSpPr>
      <p:sp>
        <p:nvSpPr>
          <p:cNvPr id="2354" name="Google Shape;2354;p8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355" name="Google Shape;2355;p8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1" name="Shape 2381"/>
        <p:cNvGrpSpPr/>
        <p:nvPr/>
      </p:nvGrpSpPr>
      <p:grpSpPr>
        <a:xfrm>
          <a:off x="0" y="0"/>
          <a:ext cx="0" cy="0"/>
          <a:chOff x="0" y="0"/>
          <a:chExt cx="0" cy="0"/>
        </a:xfrm>
      </p:grpSpPr>
      <p:sp>
        <p:nvSpPr>
          <p:cNvPr id="2382" name="Google Shape;2382;p8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383" name="Google Shape;2383;p8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1" name="Shape 2411"/>
        <p:cNvGrpSpPr/>
        <p:nvPr/>
      </p:nvGrpSpPr>
      <p:grpSpPr>
        <a:xfrm>
          <a:off x="0" y="0"/>
          <a:ext cx="0" cy="0"/>
          <a:chOff x="0" y="0"/>
          <a:chExt cx="0" cy="0"/>
        </a:xfrm>
      </p:grpSpPr>
      <p:sp>
        <p:nvSpPr>
          <p:cNvPr id="2412" name="Google Shape;2412;p9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413" name="Google Shape;2413;p9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1" name="Shape 2441"/>
        <p:cNvGrpSpPr/>
        <p:nvPr/>
      </p:nvGrpSpPr>
      <p:grpSpPr>
        <a:xfrm>
          <a:off x="0" y="0"/>
          <a:ext cx="0" cy="0"/>
          <a:chOff x="0" y="0"/>
          <a:chExt cx="0" cy="0"/>
        </a:xfrm>
      </p:grpSpPr>
      <p:sp>
        <p:nvSpPr>
          <p:cNvPr id="2442" name="Google Shape;2442;p9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443" name="Google Shape;2443;p9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1" name="Shape 2471"/>
        <p:cNvGrpSpPr/>
        <p:nvPr/>
      </p:nvGrpSpPr>
      <p:grpSpPr>
        <a:xfrm>
          <a:off x="0" y="0"/>
          <a:ext cx="0" cy="0"/>
          <a:chOff x="0" y="0"/>
          <a:chExt cx="0" cy="0"/>
        </a:xfrm>
      </p:grpSpPr>
      <p:sp>
        <p:nvSpPr>
          <p:cNvPr id="2472" name="Google Shape;2472;p9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473" name="Google Shape;2473;p9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1" name="Shape 2501"/>
        <p:cNvGrpSpPr/>
        <p:nvPr/>
      </p:nvGrpSpPr>
      <p:grpSpPr>
        <a:xfrm>
          <a:off x="0" y="0"/>
          <a:ext cx="0" cy="0"/>
          <a:chOff x="0" y="0"/>
          <a:chExt cx="0" cy="0"/>
        </a:xfrm>
      </p:grpSpPr>
      <p:sp>
        <p:nvSpPr>
          <p:cNvPr id="2502" name="Google Shape;2502;p9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503" name="Google Shape;2503;p9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2" name="Shape 2532"/>
        <p:cNvGrpSpPr/>
        <p:nvPr/>
      </p:nvGrpSpPr>
      <p:grpSpPr>
        <a:xfrm>
          <a:off x="0" y="0"/>
          <a:ext cx="0" cy="0"/>
          <a:chOff x="0" y="0"/>
          <a:chExt cx="0" cy="0"/>
        </a:xfrm>
      </p:grpSpPr>
      <p:sp>
        <p:nvSpPr>
          <p:cNvPr id="2533" name="Google Shape;2533;p9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534" name="Google Shape;2534;p9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3" name="Shape 2563"/>
        <p:cNvGrpSpPr/>
        <p:nvPr/>
      </p:nvGrpSpPr>
      <p:grpSpPr>
        <a:xfrm>
          <a:off x="0" y="0"/>
          <a:ext cx="0" cy="0"/>
          <a:chOff x="0" y="0"/>
          <a:chExt cx="0" cy="0"/>
        </a:xfrm>
      </p:grpSpPr>
      <p:sp>
        <p:nvSpPr>
          <p:cNvPr id="2564" name="Google Shape;2564;p9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565" name="Google Shape;2565;p9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4" name="Shape 2594"/>
        <p:cNvGrpSpPr/>
        <p:nvPr/>
      </p:nvGrpSpPr>
      <p:grpSpPr>
        <a:xfrm>
          <a:off x="0" y="0"/>
          <a:ext cx="0" cy="0"/>
          <a:chOff x="0" y="0"/>
          <a:chExt cx="0" cy="0"/>
        </a:xfrm>
      </p:grpSpPr>
      <p:sp>
        <p:nvSpPr>
          <p:cNvPr id="2595" name="Google Shape;2595;p9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596" name="Google Shape;2596;p9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5" name="Shape 2625"/>
        <p:cNvGrpSpPr/>
        <p:nvPr/>
      </p:nvGrpSpPr>
      <p:grpSpPr>
        <a:xfrm>
          <a:off x="0" y="0"/>
          <a:ext cx="0" cy="0"/>
          <a:chOff x="0" y="0"/>
          <a:chExt cx="0" cy="0"/>
        </a:xfrm>
      </p:grpSpPr>
      <p:sp>
        <p:nvSpPr>
          <p:cNvPr id="2626" name="Google Shape;2626;p9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627" name="Google Shape;2627;p9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6" name="Shape 2656"/>
        <p:cNvGrpSpPr/>
        <p:nvPr/>
      </p:nvGrpSpPr>
      <p:grpSpPr>
        <a:xfrm>
          <a:off x="0" y="0"/>
          <a:ext cx="0" cy="0"/>
          <a:chOff x="0" y="0"/>
          <a:chExt cx="0" cy="0"/>
        </a:xfrm>
      </p:grpSpPr>
      <p:sp>
        <p:nvSpPr>
          <p:cNvPr id="2657" name="Google Shape;2657;p9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658" name="Google Shape;2658;p9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7" name="Shape 2687"/>
        <p:cNvGrpSpPr/>
        <p:nvPr/>
      </p:nvGrpSpPr>
      <p:grpSpPr>
        <a:xfrm>
          <a:off x="0" y="0"/>
          <a:ext cx="0" cy="0"/>
          <a:chOff x="0" y="0"/>
          <a:chExt cx="0" cy="0"/>
        </a:xfrm>
      </p:grpSpPr>
      <p:sp>
        <p:nvSpPr>
          <p:cNvPr id="2688" name="Google Shape;2688;p9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689" name="Google Shape;2689;p9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8" name="Shape 2718"/>
        <p:cNvGrpSpPr/>
        <p:nvPr/>
      </p:nvGrpSpPr>
      <p:grpSpPr>
        <a:xfrm>
          <a:off x="0" y="0"/>
          <a:ext cx="0" cy="0"/>
          <a:chOff x="0" y="0"/>
          <a:chExt cx="0" cy="0"/>
        </a:xfrm>
      </p:grpSpPr>
      <p:sp>
        <p:nvSpPr>
          <p:cNvPr id="2719" name="Google Shape;2719;p10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720" name="Google Shape;2720;p10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0" name="Shape 2750"/>
        <p:cNvGrpSpPr/>
        <p:nvPr/>
      </p:nvGrpSpPr>
      <p:grpSpPr>
        <a:xfrm>
          <a:off x="0" y="0"/>
          <a:ext cx="0" cy="0"/>
          <a:chOff x="0" y="0"/>
          <a:chExt cx="0" cy="0"/>
        </a:xfrm>
      </p:grpSpPr>
      <p:sp>
        <p:nvSpPr>
          <p:cNvPr id="2751" name="Google Shape;2751;p10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752" name="Google Shape;2752;p10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2" name="Shape 2782"/>
        <p:cNvGrpSpPr/>
        <p:nvPr/>
      </p:nvGrpSpPr>
      <p:grpSpPr>
        <a:xfrm>
          <a:off x="0" y="0"/>
          <a:ext cx="0" cy="0"/>
          <a:chOff x="0" y="0"/>
          <a:chExt cx="0" cy="0"/>
        </a:xfrm>
      </p:grpSpPr>
      <p:sp>
        <p:nvSpPr>
          <p:cNvPr id="2783" name="Google Shape;2783;p10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784" name="Google Shape;2784;p10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4" name="Shape 2814"/>
        <p:cNvGrpSpPr/>
        <p:nvPr/>
      </p:nvGrpSpPr>
      <p:grpSpPr>
        <a:xfrm>
          <a:off x="0" y="0"/>
          <a:ext cx="0" cy="0"/>
          <a:chOff x="0" y="0"/>
          <a:chExt cx="0" cy="0"/>
        </a:xfrm>
      </p:grpSpPr>
      <p:sp>
        <p:nvSpPr>
          <p:cNvPr id="2815" name="Google Shape;2815;p10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816" name="Google Shape;2816;p10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6" name="Shape 2846"/>
        <p:cNvGrpSpPr/>
        <p:nvPr/>
      </p:nvGrpSpPr>
      <p:grpSpPr>
        <a:xfrm>
          <a:off x="0" y="0"/>
          <a:ext cx="0" cy="0"/>
          <a:chOff x="0" y="0"/>
          <a:chExt cx="0" cy="0"/>
        </a:xfrm>
      </p:grpSpPr>
      <p:sp>
        <p:nvSpPr>
          <p:cNvPr id="2847" name="Google Shape;2847;p10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848" name="Google Shape;2848;p10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8" name="Shape 2878"/>
        <p:cNvGrpSpPr/>
        <p:nvPr/>
      </p:nvGrpSpPr>
      <p:grpSpPr>
        <a:xfrm>
          <a:off x="0" y="0"/>
          <a:ext cx="0" cy="0"/>
          <a:chOff x="0" y="0"/>
          <a:chExt cx="0" cy="0"/>
        </a:xfrm>
      </p:grpSpPr>
      <p:sp>
        <p:nvSpPr>
          <p:cNvPr id="2879" name="Google Shape;2879;p10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880" name="Google Shape;2880;p10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0" name="Shape 2910"/>
        <p:cNvGrpSpPr/>
        <p:nvPr/>
      </p:nvGrpSpPr>
      <p:grpSpPr>
        <a:xfrm>
          <a:off x="0" y="0"/>
          <a:ext cx="0" cy="0"/>
          <a:chOff x="0" y="0"/>
          <a:chExt cx="0" cy="0"/>
        </a:xfrm>
      </p:grpSpPr>
      <p:sp>
        <p:nvSpPr>
          <p:cNvPr id="2911" name="Google Shape;2911;p10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912" name="Google Shape;2912;p10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2" name="Shape 2942"/>
        <p:cNvGrpSpPr/>
        <p:nvPr/>
      </p:nvGrpSpPr>
      <p:grpSpPr>
        <a:xfrm>
          <a:off x="0" y="0"/>
          <a:ext cx="0" cy="0"/>
          <a:chOff x="0" y="0"/>
          <a:chExt cx="0" cy="0"/>
        </a:xfrm>
      </p:grpSpPr>
      <p:sp>
        <p:nvSpPr>
          <p:cNvPr id="2943" name="Google Shape;2943;p10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944" name="Google Shape;2944;p10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6" name="Shape 2956"/>
        <p:cNvGrpSpPr/>
        <p:nvPr/>
      </p:nvGrpSpPr>
      <p:grpSpPr>
        <a:xfrm>
          <a:off x="0" y="0"/>
          <a:ext cx="0" cy="0"/>
          <a:chOff x="0" y="0"/>
          <a:chExt cx="0" cy="0"/>
        </a:xfrm>
      </p:grpSpPr>
      <p:sp>
        <p:nvSpPr>
          <p:cNvPr id="2957" name="Google Shape;2957;p10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958" name="Google Shape;2958;p10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6" name="Shape 2986"/>
        <p:cNvGrpSpPr/>
        <p:nvPr/>
      </p:nvGrpSpPr>
      <p:grpSpPr>
        <a:xfrm>
          <a:off x="0" y="0"/>
          <a:ext cx="0" cy="0"/>
          <a:chOff x="0" y="0"/>
          <a:chExt cx="0" cy="0"/>
        </a:xfrm>
      </p:grpSpPr>
      <p:sp>
        <p:nvSpPr>
          <p:cNvPr id="2987" name="Google Shape;2987;p10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988" name="Google Shape;2988;p10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6" name="Shape 3016"/>
        <p:cNvGrpSpPr/>
        <p:nvPr/>
      </p:nvGrpSpPr>
      <p:grpSpPr>
        <a:xfrm>
          <a:off x="0" y="0"/>
          <a:ext cx="0" cy="0"/>
          <a:chOff x="0" y="0"/>
          <a:chExt cx="0" cy="0"/>
        </a:xfrm>
      </p:grpSpPr>
      <p:sp>
        <p:nvSpPr>
          <p:cNvPr id="3017" name="Google Shape;3017;p1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018" name="Google Shape;3018;p1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6" name="Shape 3046"/>
        <p:cNvGrpSpPr/>
        <p:nvPr/>
      </p:nvGrpSpPr>
      <p:grpSpPr>
        <a:xfrm>
          <a:off x="0" y="0"/>
          <a:ext cx="0" cy="0"/>
          <a:chOff x="0" y="0"/>
          <a:chExt cx="0" cy="0"/>
        </a:xfrm>
      </p:grpSpPr>
      <p:sp>
        <p:nvSpPr>
          <p:cNvPr id="3047" name="Google Shape;3047;p1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048" name="Google Shape;3048;p1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6" name="Shape 3076"/>
        <p:cNvGrpSpPr/>
        <p:nvPr/>
      </p:nvGrpSpPr>
      <p:grpSpPr>
        <a:xfrm>
          <a:off x="0" y="0"/>
          <a:ext cx="0" cy="0"/>
          <a:chOff x="0" y="0"/>
          <a:chExt cx="0" cy="0"/>
        </a:xfrm>
      </p:grpSpPr>
      <p:sp>
        <p:nvSpPr>
          <p:cNvPr id="3077" name="Google Shape;3077;p1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078" name="Google Shape;3078;p1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6" name="Shape 3086"/>
        <p:cNvGrpSpPr/>
        <p:nvPr/>
      </p:nvGrpSpPr>
      <p:grpSpPr>
        <a:xfrm>
          <a:off x="0" y="0"/>
          <a:ext cx="0" cy="0"/>
          <a:chOff x="0" y="0"/>
          <a:chExt cx="0" cy="0"/>
        </a:xfrm>
      </p:grpSpPr>
      <p:sp>
        <p:nvSpPr>
          <p:cNvPr id="3087" name="Google Shape;3087;p1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088" name="Google Shape;3088;p1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2" name="Shape 3112"/>
        <p:cNvGrpSpPr/>
        <p:nvPr/>
      </p:nvGrpSpPr>
      <p:grpSpPr>
        <a:xfrm>
          <a:off x="0" y="0"/>
          <a:ext cx="0" cy="0"/>
          <a:chOff x="0" y="0"/>
          <a:chExt cx="0" cy="0"/>
        </a:xfrm>
      </p:grpSpPr>
      <p:sp>
        <p:nvSpPr>
          <p:cNvPr id="3113" name="Google Shape;3113;p1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114" name="Google Shape;3114;p1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7" name="Shape 3137"/>
        <p:cNvGrpSpPr/>
        <p:nvPr/>
      </p:nvGrpSpPr>
      <p:grpSpPr>
        <a:xfrm>
          <a:off x="0" y="0"/>
          <a:ext cx="0" cy="0"/>
          <a:chOff x="0" y="0"/>
          <a:chExt cx="0" cy="0"/>
        </a:xfrm>
      </p:grpSpPr>
      <p:sp>
        <p:nvSpPr>
          <p:cNvPr id="3138" name="Google Shape;3138;p1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139" name="Google Shape;3139;p1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2" name="Shape 3162"/>
        <p:cNvGrpSpPr/>
        <p:nvPr/>
      </p:nvGrpSpPr>
      <p:grpSpPr>
        <a:xfrm>
          <a:off x="0" y="0"/>
          <a:ext cx="0" cy="0"/>
          <a:chOff x="0" y="0"/>
          <a:chExt cx="0" cy="0"/>
        </a:xfrm>
      </p:grpSpPr>
      <p:sp>
        <p:nvSpPr>
          <p:cNvPr id="3163" name="Google Shape;3163;p1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164" name="Google Shape;3164;p1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8" name="Shape 3188"/>
        <p:cNvGrpSpPr/>
        <p:nvPr/>
      </p:nvGrpSpPr>
      <p:grpSpPr>
        <a:xfrm>
          <a:off x="0" y="0"/>
          <a:ext cx="0" cy="0"/>
          <a:chOff x="0" y="0"/>
          <a:chExt cx="0" cy="0"/>
        </a:xfrm>
      </p:grpSpPr>
      <p:sp>
        <p:nvSpPr>
          <p:cNvPr id="3189" name="Google Shape;3189;p1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190" name="Google Shape;3190;p1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4" name="Shape 3214"/>
        <p:cNvGrpSpPr/>
        <p:nvPr/>
      </p:nvGrpSpPr>
      <p:grpSpPr>
        <a:xfrm>
          <a:off x="0" y="0"/>
          <a:ext cx="0" cy="0"/>
          <a:chOff x="0" y="0"/>
          <a:chExt cx="0" cy="0"/>
        </a:xfrm>
      </p:grpSpPr>
      <p:sp>
        <p:nvSpPr>
          <p:cNvPr id="3215" name="Google Shape;3215;p1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216" name="Google Shape;3216;p1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1" name="Shape 3241"/>
        <p:cNvGrpSpPr/>
        <p:nvPr/>
      </p:nvGrpSpPr>
      <p:grpSpPr>
        <a:xfrm>
          <a:off x="0" y="0"/>
          <a:ext cx="0" cy="0"/>
          <a:chOff x="0" y="0"/>
          <a:chExt cx="0" cy="0"/>
        </a:xfrm>
      </p:grpSpPr>
      <p:sp>
        <p:nvSpPr>
          <p:cNvPr id="3242" name="Google Shape;3242;p1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243" name="Google Shape;3243;p1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7" name="Shape 3267"/>
        <p:cNvGrpSpPr/>
        <p:nvPr/>
      </p:nvGrpSpPr>
      <p:grpSpPr>
        <a:xfrm>
          <a:off x="0" y="0"/>
          <a:ext cx="0" cy="0"/>
          <a:chOff x="0" y="0"/>
          <a:chExt cx="0" cy="0"/>
        </a:xfrm>
      </p:grpSpPr>
      <p:sp>
        <p:nvSpPr>
          <p:cNvPr id="3268" name="Google Shape;3268;p1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269" name="Google Shape;3269;p1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3" name="Shape 3293"/>
        <p:cNvGrpSpPr/>
        <p:nvPr/>
      </p:nvGrpSpPr>
      <p:grpSpPr>
        <a:xfrm>
          <a:off x="0" y="0"/>
          <a:ext cx="0" cy="0"/>
          <a:chOff x="0" y="0"/>
          <a:chExt cx="0" cy="0"/>
        </a:xfrm>
      </p:grpSpPr>
      <p:sp>
        <p:nvSpPr>
          <p:cNvPr id="3294" name="Google Shape;3294;p1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295" name="Google Shape;3295;p1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9" name="Shape 3319"/>
        <p:cNvGrpSpPr/>
        <p:nvPr/>
      </p:nvGrpSpPr>
      <p:grpSpPr>
        <a:xfrm>
          <a:off x="0" y="0"/>
          <a:ext cx="0" cy="0"/>
          <a:chOff x="0" y="0"/>
          <a:chExt cx="0" cy="0"/>
        </a:xfrm>
      </p:grpSpPr>
      <p:sp>
        <p:nvSpPr>
          <p:cNvPr id="3320" name="Google Shape;3320;p1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321" name="Google Shape;3321;p1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5" name="Shape 3345"/>
        <p:cNvGrpSpPr/>
        <p:nvPr/>
      </p:nvGrpSpPr>
      <p:grpSpPr>
        <a:xfrm>
          <a:off x="0" y="0"/>
          <a:ext cx="0" cy="0"/>
          <a:chOff x="0" y="0"/>
          <a:chExt cx="0" cy="0"/>
        </a:xfrm>
      </p:grpSpPr>
      <p:sp>
        <p:nvSpPr>
          <p:cNvPr id="3346" name="Google Shape;3346;p1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347" name="Google Shape;3347;p1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6" name="Shape 3396"/>
        <p:cNvGrpSpPr/>
        <p:nvPr/>
      </p:nvGrpSpPr>
      <p:grpSpPr>
        <a:xfrm>
          <a:off x="0" y="0"/>
          <a:ext cx="0" cy="0"/>
          <a:chOff x="0" y="0"/>
          <a:chExt cx="0" cy="0"/>
        </a:xfrm>
      </p:grpSpPr>
      <p:sp>
        <p:nvSpPr>
          <p:cNvPr id="3397" name="Google Shape;3397;p1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398" name="Google Shape;3398;p1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2" name="Shape 3422"/>
        <p:cNvGrpSpPr/>
        <p:nvPr/>
      </p:nvGrpSpPr>
      <p:grpSpPr>
        <a:xfrm>
          <a:off x="0" y="0"/>
          <a:ext cx="0" cy="0"/>
          <a:chOff x="0" y="0"/>
          <a:chExt cx="0" cy="0"/>
        </a:xfrm>
      </p:grpSpPr>
      <p:sp>
        <p:nvSpPr>
          <p:cNvPr id="3423" name="Google Shape;3423;p1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424" name="Google Shape;3424;p1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8" name="Shape 3448"/>
        <p:cNvGrpSpPr/>
        <p:nvPr/>
      </p:nvGrpSpPr>
      <p:grpSpPr>
        <a:xfrm>
          <a:off x="0" y="0"/>
          <a:ext cx="0" cy="0"/>
          <a:chOff x="0" y="0"/>
          <a:chExt cx="0" cy="0"/>
        </a:xfrm>
      </p:grpSpPr>
      <p:sp>
        <p:nvSpPr>
          <p:cNvPr id="3449" name="Google Shape;3449;p1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450" name="Google Shape;3450;p1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4" name="Shape 3474"/>
        <p:cNvGrpSpPr/>
        <p:nvPr/>
      </p:nvGrpSpPr>
      <p:grpSpPr>
        <a:xfrm>
          <a:off x="0" y="0"/>
          <a:ext cx="0" cy="0"/>
          <a:chOff x="0" y="0"/>
          <a:chExt cx="0" cy="0"/>
        </a:xfrm>
      </p:grpSpPr>
      <p:sp>
        <p:nvSpPr>
          <p:cNvPr id="3475" name="Google Shape;3475;p1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476" name="Google Shape;3476;p1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0" name="Shape 3500"/>
        <p:cNvGrpSpPr/>
        <p:nvPr/>
      </p:nvGrpSpPr>
      <p:grpSpPr>
        <a:xfrm>
          <a:off x="0" y="0"/>
          <a:ext cx="0" cy="0"/>
          <a:chOff x="0" y="0"/>
          <a:chExt cx="0" cy="0"/>
        </a:xfrm>
      </p:grpSpPr>
      <p:sp>
        <p:nvSpPr>
          <p:cNvPr id="3501" name="Google Shape;3501;p1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502" name="Google Shape;3502;p1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8" name="Shape 3528"/>
        <p:cNvGrpSpPr/>
        <p:nvPr/>
      </p:nvGrpSpPr>
      <p:grpSpPr>
        <a:xfrm>
          <a:off x="0" y="0"/>
          <a:ext cx="0" cy="0"/>
          <a:chOff x="0" y="0"/>
          <a:chExt cx="0" cy="0"/>
        </a:xfrm>
      </p:grpSpPr>
      <p:sp>
        <p:nvSpPr>
          <p:cNvPr id="3529" name="Google Shape;3529;p1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530" name="Google Shape;3530;p1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4" name="Shape 3554"/>
        <p:cNvGrpSpPr/>
        <p:nvPr/>
      </p:nvGrpSpPr>
      <p:grpSpPr>
        <a:xfrm>
          <a:off x="0" y="0"/>
          <a:ext cx="0" cy="0"/>
          <a:chOff x="0" y="0"/>
          <a:chExt cx="0" cy="0"/>
        </a:xfrm>
      </p:grpSpPr>
      <p:sp>
        <p:nvSpPr>
          <p:cNvPr id="3555" name="Google Shape;3555;p1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556" name="Google Shape;3556;p1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0" name="Shape 3580"/>
        <p:cNvGrpSpPr/>
        <p:nvPr/>
      </p:nvGrpSpPr>
      <p:grpSpPr>
        <a:xfrm>
          <a:off x="0" y="0"/>
          <a:ext cx="0" cy="0"/>
          <a:chOff x="0" y="0"/>
          <a:chExt cx="0" cy="0"/>
        </a:xfrm>
      </p:grpSpPr>
      <p:sp>
        <p:nvSpPr>
          <p:cNvPr id="3581" name="Google Shape;3581;p1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582" name="Google Shape;3582;p1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7" name="Shape 3607"/>
        <p:cNvGrpSpPr/>
        <p:nvPr/>
      </p:nvGrpSpPr>
      <p:grpSpPr>
        <a:xfrm>
          <a:off x="0" y="0"/>
          <a:ext cx="0" cy="0"/>
          <a:chOff x="0" y="0"/>
          <a:chExt cx="0" cy="0"/>
        </a:xfrm>
      </p:grpSpPr>
      <p:sp>
        <p:nvSpPr>
          <p:cNvPr id="3608" name="Google Shape;3608;p1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609" name="Google Shape;3609;p1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4" name="Shape 3634"/>
        <p:cNvGrpSpPr/>
        <p:nvPr/>
      </p:nvGrpSpPr>
      <p:grpSpPr>
        <a:xfrm>
          <a:off x="0" y="0"/>
          <a:ext cx="0" cy="0"/>
          <a:chOff x="0" y="0"/>
          <a:chExt cx="0" cy="0"/>
        </a:xfrm>
      </p:grpSpPr>
      <p:sp>
        <p:nvSpPr>
          <p:cNvPr id="3635" name="Google Shape;3635;p1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636" name="Google Shape;3636;p1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1" name="Shape 3661"/>
        <p:cNvGrpSpPr/>
        <p:nvPr/>
      </p:nvGrpSpPr>
      <p:grpSpPr>
        <a:xfrm>
          <a:off x="0" y="0"/>
          <a:ext cx="0" cy="0"/>
          <a:chOff x="0" y="0"/>
          <a:chExt cx="0" cy="0"/>
        </a:xfrm>
      </p:grpSpPr>
      <p:sp>
        <p:nvSpPr>
          <p:cNvPr id="3662" name="Google Shape;3662;p1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663" name="Google Shape;3663;p1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8" name="Shape 3688"/>
        <p:cNvGrpSpPr/>
        <p:nvPr/>
      </p:nvGrpSpPr>
      <p:grpSpPr>
        <a:xfrm>
          <a:off x="0" y="0"/>
          <a:ext cx="0" cy="0"/>
          <a:chOff x="0" y="0"/>
          <a:chExt cx="0" cy="0"/>
        </a:xfrm>
      </p:grpSpPr>
      <p:sp>
        <p:nvSpPr>
          <p:cNvPr id="3689" name="Google Shape;3689;p1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690" name="Google Shape;3690;p1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4" name="Shape 3714"/>
        <p:cNvGrpSpPr/>
        <p:nvPr/>
      </p:nvGrpSpPr>
      <p:grpSpPr>
        <a:xfrm>
          <a:off x="0" y="0"/>
          <a:ext cx="0" cy="0"/>
          <a:chOff x="0" y="0"/>
          <a:chExt cx="0" cy="0"/>
        </a:xfrm>
      </p:grpSpPr>
      <p:sp>
        <p:nvSpPr>
          <p:cNvPr id="3715" name="Google Shape;3715;p1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716" name="Google Shape;3716;p1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0" name="Shape 3740"/>
        <p:cNvGrpSpPr/>
        <p:nvPr/>
      </p:nvGrpSpPr>
      <p:grpSpPr>
        <a:xfrm>
          <a:off x="0" y="0"/>
          <a:ext cx="0" cy="0"/>
          <a:chOff x="0" y="0"/>
          <a:chExt cx="0" cy="0"/>
        </a:xfrm>
      </p:grpSpPr>
      <p:sp>
        <p:nvSpPr>
          <p:cNvPr id="3741" name="Google Shape;3741;p1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742" name="Google Shape;3742;p1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8" name="Shape 3768"/>
        <p:cNvGrpSpPr/>
        <p:nvPr/>
      </p:nvGrpSpPr>
      <p:grpSpPr>
        <a:xfrm>
          <a:off x="0" y="0"/>
          <a:ext cx="0" cy="0"/>
          <a:chOff x="0" y="0"/>
          <a:chExt cx="0" cy="0"/>
        </a:xfrm>
      </p:grpSpPr>
      <p:sp>
        <p:nvSpPr>
          <p:cNvPr id="3769" name="Google Shape;3769;p1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770" name="Google Shape;3770;p1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4" name="Shape 3794"/>
        <p:cNvGrpSpPr/>
        <p:nvPr/>
      </p:nvGrpSpPr>
      <p:grpSpPr>
        <a:xfrm>
          <a:off x="0" y="0"/>
          <a:ext cx="0" cy="0"/>
          <a:chOff x="0" y="0"/>
          <a:chExt cx="0" cy="0"/>
        </a:xfrm>
      </p:grpSpPr>
      <p:sp>
        <p:nvSpPr>
          <p:cNvPr id="3795" name="Google Shape;3795;p1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796" name="Google Shape;3796;p1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0" name="Shape 3820"/>
        <p:cNvGrpSpPr/>
        <p:nvPr/>
      </p:nvGrpSpPr>
      <p:grpSpPr>
        <a:xfrm>
          <a:off x="0" y="0"/>
          <a:ext cx="0" cy="0"/>
          <a:chOff x="0" y="0"/>
          <a:chExt cx="0" cy="0"/>
        </a:xfrm>
      </p:grpSpPr>
      <p:sp>
        <p:nvSpPr>
          <p:cNvPr id="3821" name="Google Shape;3821;p1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822" name="Google Shape;3822;p1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6" name="Shape 3846"/>
        <p:cNvGrpSpPr/>
        <p:nvPr/>
      </p:nvGrpSpPr>
      <p:grpSpPr>
        <a:xfrm>
          <a:off x="0" y="0"/>
          <a:ext cx="0" cy="0"/>
          <a:chOff x="0" y="0"/>
          <a:chExt cx="0" cy="0"/>
        </a:xfrm>
      </p:grpSpPr>
      <p:sp>
        <p:nvSpPr>
          <p:cNvPr id="3847" name="Google Shape;3847;p1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848" name="Google Shape;3848;p1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2" name="Shape 3872"/>
        <p:cNvGrpSpPr/>
        <p:nvPr/>
      </p:nvGrpSpPr>
      <p:grpSpPr>
        <a:xfrm>
          <a:off x="0" y="0"/>
          <a:ext cx="0" cy="0"/>
          <a:chOff x="0" y="0"/>
          <a:chExt cx="0" cy="0"/>
        </a:xfrm>
      </p:grpSpPr>
      <p:sp>
        <p:nvSpPr>
          <p:cNvPr id="3873" name="Google Shape;3873;p1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874" name="Google Shape;3874;p1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0" name="Shape 3890"/>
        <p:cNvGrpSpPr/>
        <p:nvPr/>
      </p:nvGrpSpPr>
      <p:grpSpPr>
        <a:xfrm>
          <a:off x="0" y="0"/>
          <a:ext cx="0" cy="0"/>
          <a:chOff x="0" y="0"/>
          <a:chExt cx="0" cy="0"/>
        </a:xfrm>
      </p:grpSpPr>
      <p:sp>
        <p:nvSpPr>
          <p:cNvPr id="3891" name="Google Shape;3891;p1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892" name="Google Shape;3892;p1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0" name="Shape 3920"/>
        <p:cNvGrpSpPr/>
        <p:nvPr/>
      </p:nvGrpSpPr>
      <p:grpSpPr>
        <a:xfrm>
          <a:off x="0" y="0"/>
          <a:ext cx="0" cy="0"/>
          <a:chOff x="0" y="0"/>
          <a:chExt cx="0" cy="0"/>
        </a:xfrm>
      </p:grpSpPr>
      <p:sp>
        <p:nvSpPr>
          <p:cNvPr id="3921" name="Google Shape;3921;p1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922" name="Google Shape;3922;p1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7" name="Shape 3947"/>
        <p:cNvGrpSpPr/>
        <p:nvPr/>
      </p:nvGrpSpPr>
      <p:grpSpPr>
        <a:xfrm>
          <a:off x="0" y="0"/>
          <a:ext cx="0" cy="0"/>
          <a:chOff x="0" y="0"/>
          <a:chExt cx="0" cy="0"/>
        </a:xfrm>
      </p:grpSpPr>
      <p:sp>
        <p:nvSpPr>
          <p:cNvPr id="3948" name="Google Shape;3948;p1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949" name="Google Shape;3949;p1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4" name="Shape 3974"/>
        <p:cNvGrpSpPr/>
        <p:nvPr/>
      </p:nvGrpSpPr>
      <p:grpSpPr>
        <a:xfrm>
          <a:off x="0" y="0"/>
          <a:ext cx="0" cy="0"/>
          <a:chOff x="0" y="0"/>
          <a:chExt cx="0" cy="0"/>
        </a:xfrm>
      </p:grpSpPr>
      <p:sp>
        <p:nvSpPr>
          <p:cNvPr id="3975" name="Google Shape;3975;p14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976" name="Google Shape;3976;p1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1" name="Shape 4001"/>
        <p:cNvGrpSpPr/>
        <p:nvPr/>
      </p:nvGrpSpPr>
      <p:grpSpPr>
        <a:xfrm>
          <a:off x="0" y="0"/>
          <a:ext cx="0" cy="0"/>
          <a:chOff x="0" y="0"/>
          <a:chExt cx="0" cy="0"/>
        </a:xfrm>
      </p:grpSpPr>
      <p:sp>
        <p:nvSpPr>
          <p:cNvPr id="4002" name="Google Shape;4002;p14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003" name="Google Shape;4003;p1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8" name="Shape 4028"/>
        <p:cNvGrpSpPr/>
        <p:nvPr/>
      </p:nvGrpSpPr>
      <p:grpSpPr>
        <a:xfrm>
          <a:off x="0" y="0"/>
          <a:ext cx="0" cy="0"/>
          <a:chOff x="0" y="0"/>
          <a:chExt cx="0" cy="0"/>
        </a:xfrm>
      </p:grpSpPr>
      <p:sp>
        <p:nvSpPr>
          <p:cNvPr id="4029" name="Google Shape;4029;p1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030" name="Google Shape;4030;p1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3" name="Shape 4043"/>
        <p:cNvGrpSpPr/>
        <p:nvPr/>
      </p:nvGrpSpPr>
      <p:grpSpPr>
        <a:xfrm>
          <a:off x="0" y="0"/>
          <a:ext cx="0" cy="0"/>
          <a:chOff x="0" y="0"/>
          <a:chExt cx="0" cy="0"/>
        </a:xfrm>
      </p:grpSpPr>
      <p:sp>
        <p:nvSpPr>
          <p:cNvPr id="4044" name="Google Shape;4044;p14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045" name="Google Shape;4045;p1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2" name="Shape 4072"/>
        <p:cNvGrpSpPr/>
        <p:nvPr/>
      </p:nvGrpSpPr>
      <p:grpSpPr>
        <a:xfrm>
          <a:off x="0" y="0"/>
          <a:ext cx="0" cy="0"/>
          <a:chOff x="0" y="0"/>
          <a:chExt cx="0" cy="0"/>
        </a:xfrm>
      </p:grpSpPr>
      <p:sp>
        <p:nvSpPr>
          <p:cNvPr id="4073" name="Google Shape;4073;p15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074" name="Google Shape;4074;p1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1" name="Shape 4101"/>
        <p:cNvGrpSpPr/>
        <p:nvPr/>
      </p:nvGrpSpPr>
      <p:grpSpPr>
        <a:xfrm>
          <a:off x="0" y="0"/>
          <a:ext cx="0" cy="0"/>
          <a:chOff x="0" y="0"/>
          <a:chExt cx="0" cy="0"/>
        </a:xfrm>
      </p:grpSpPr>
      <p:sp>
        <p:nvSpPr>
          <p:cNvPr id="4102" name="Google Shape;4102;p15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103" name="Google Shape;4103;p1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1" name="Shape 4111"/>
        <p:cNvGrpSpPr/>
        <p:nvPr/>
      </p:nvGrpSpPr>
      <p:grpSpPr>
        <a:xfrm>
          <a:off x="0" y="0"/>
          <a:ext cx="0" cy="0"/>
          <a:chOff x="0" y="0"/>
          <a:chExt cx="0" cy="0"/>
        </a:xfrm>
      </p:grpSpPr>
      <p:sp>
        <p:nvSpPr>
          <p:cNvPr id="4112" name="Google Shape;4112;p15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113" name="Google Shape;4113;p1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0" name="Shape 4140"/>
        <p:cNvGrpSpPr/>
        <p:nvPr/>
      </p:nvGrpSpPr>
      <p:grpSpPr>
        <a:xfrm>
          <a:off x="0" y="0"/>
          <a:ext cx="0" cy="0"/>
          <a:chOff x="0" y="0"/>
          <a:chExt cx="0" cy="0"/>
        </a:xfrm>
      </p:grpSpPr>
      <p:sp>
        <p:nvSpPr>
          <p:cNvPr id="4141" name="Google Shape;4141;p15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142" name="Google Shape;4142;p1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9" name="Shape 4169"/>
        <p:cNvGrpSpPr/>
        <p:nvPr/>
      </p:nvGrpSpPr>
      <p:grpSpPr>
        <a:xfrm>
          <a:off x="0" y="0"/>
          <a:ext cx="0" cy="0"/>
          <a:chOff x="0" y="0"/>
          <a:chExt cx="0" cy="0"/>
        </a:xfrm>
      </p:grpSpPr>
      <p:sp>
        <p:nvSpPr>
          <p:cNvPr id="4170" name="Google Shape;4170;p15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171" name="Google Shape;4171;p1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9" name="Shape 4199"/>
        <p:cNvGrpSpPr/>
        <p:nvPr/>
      </p:nvGrpSpPr>
      <p:grpSpPr>
        <a:xfrm>
          <a:off x="0" y="0"/>
          <a:ext cx="0" cy="0"/>
          <a:chOff x="0" y="0"/>
          <a:chExt cx="0" cy="0"/>
        </a:xfrm>
      </p:grpSpPr>
      <p:sp>
        <p:nvSpPr>
          <p:cNvPr id="4200" name="Google Shape;4200;p15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201" name="Google Shape;4201;p1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0" name="Shape 4230"/>
        <p:cNvGrpSpPr/>
        <p:nvPr/>
      </p:nvGrpSpPr>
      <p:grpSpPr>
        <a:xfrm>
          <a:off x="0" y="0"/>
          <a:ext cx="0" cy="0"/>
          <a:chOff x="0" y="0"/>
          <a:chExt cx="0" cy="0"/>
        </a:xfrm>
      </p:grpSpPr>
      <p:sp>
        <p:nvSpPr>
          <p:cNvPr id="4231" name="Google Shape;4231;p15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232" name="Google Shape;4232;p1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0" name="Shape 4260"/>
        <p:cNvGrpSpPr/>
        <p:nvPr/>
      </p:nvGrpSpPr>
      <p:grpSpPr>
        <a:xfrm>
          <a:off x="0" y="0"/>
          <a:ext cx="0" cy="0"/>
          <a:chOff x="0" y="0"/>
          <a:chExt cx="0" cy="0"/>
        </a:xfrm>
      </p:grpSpPr>
      <p:sp>
        <p:nvSpPr>
          <p:cNvPr id="4261" name="Google Shape;4261;p1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262" name="Google Shape;4262;p1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9" name="Shape 4289"/>
        <p:cNvGrpSpPr/>
        <p:nvPr/>
      </p:nvGrpSpPr>
      <p:grpSpPr>
        <a:xfrm>
          <a:off x="0" y="0"/>
          <a:ext cx="0" cy="0"/>
          <a:chOff x="0" y="0"/>
          <a:chExt cx="0" cy="0"/>
        </a:xfrm>
      </p:grpSpPr>
      <p:sp>
        <p:nvSpPr>
          <p:cNvPr id="4290" name="Google Shape;4290;p15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291" name="Google Shape;4291;p1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9" name="Shape 4319"/>
        <p:cNvGrpSpPr/>
        <p:nvPr/>
      </p:nvGrpSpPr>
      <p:grpSpPr>
        <a:xfrm>
          <a:off x="0" y="0"/>
          <a:ext cx="0" cy="0"/>
          <a:chOff x="0" y="0"/>
          <a:chExt cx="0" cy="0"/>
        </a:xfrm>
      </p:grpSpPr>
      <p:sp>
        <p:nvSpPr>
          <p:cNvPr id="4320" name="Google Shape;4320;p15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321" name="Google Shape;4321;p1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8" name="Shape 4348"/>
        <p:cNvGrpSpPr/>
        <p:nvPr/>
      </p:nvGrpSpPr>
      <p:grpSpPr>
        <a:xfrm>
          <a:off x="0" y="0"/>
          <a:ext cx="0" cy="0"/>
          <a:chOff x="0" y="0"/>
          <a:chExt cx="0" cy="0"/>
        </a:xfrm>
      </p:grpSpPr>
      <p:sp>
        <p:nvSpPr>
          <p:cNvPr id="4349" name="Google Shape;4349;p16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350" name="Google Shape;4350;p1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8" name="Shape 4378"/>
        <p:cNvGrpSpPr/>
        <p:nvPr/>
      </p:nvGrpSpPr>
      <p:grpSpPr>
        <a:xfrm>
          <a:off x="0" y="0"/>
          <a:ext cx="0" cy="0"/>
          <a:chOff x="0" y="0"/>
          <a:chExt cx="0" cy="0"/>
        </a:xfrm>
      </p:grpSpPr>
      <p:sp>
        <p:nvSpPr>
          <p:cNvPr id="4379" name="Google Shape;4379;p16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380" name="Google Shape;4380;p1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2" name="Shape 4412"/>
        <p:cNvGrpSpPr/>
        <p:nvPr/>
      </p:nvGrpSpPr>
      <p:grpSpPr>
        <a:xfrm>
          <a:off x="0" y="0"/>
          <a:ext cx="0" cy="0"/>
          <a:chOff x="0" y="0"/>
          <a:chExt cx="0" cy="0"/>
        </a:xfrm>
      </p:grpSpPr>
      <p:sp>
        <p:nvSpPr>
          <p:cNvPr id="4413" name="Google Shape;4413;p16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414" name="Google Shape;4414;p1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2" name="Shape 4442"/>
        <p:cNvGrpSpPr/>
        <p:nvPr/>
      </p:nvGrpSpPr>
      <p:grpSpPr>
        <a:xfrm>
          <a:off x="0" y="0"/>
          <a:ext cx="0" cy="0"/>
          <a:chOff x="0" y="0"/>
          <a:chExt cx="0" cy="0"/>
        </a:xfrm>
      </p:grpSpPr>
      <p:sp>
        <p:nvSpPr>
          <p:cNvPr id="4443" name="Google Shape;4443;p16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444" name="Google Shape;4444;p1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2" name="Shape 4472"/>
        <p:cNvGrpSpPr/>
        <p:nvPr/>
      </p:nvGrpSpPr>
      <p:grpSpPr>
        <a:xfrm>
          <a:off x="0" y="0"/>
          <a:ext cx="0" cy="0"/>
          <a:chOff x="0" y="0"/>
          <a:chExt cx="0" cy="0"/>
        </a:xfrm>
      </p:grpSpPr>
      <p:sp>
        <p:nvSpPr>
          <p:cNvPr id="4473" name="Google Shape;4473;p16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474" name="Google Shape;4474;p1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2" name="Shape 4502"/>
        <p:cNvGrpSpPr/>
        <p:nvPr/>
      </p:nvGrpSpPr>
      <p:grpSpPr>
        <a:xfrm>
          <a:off x="0" y="0"/>
          <a:ext cx="0" cy="0"/>
          <a:chOff x="0" y="0"/>
          <a:chExt cx="0" cy="0"/>
        </a:xfrm>
      </p:grpSpPr>
      <p:sp>
        <p:nvSpPr>
          <p:cNvPr id="4503" name="Google Shape;4503;p16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504" name="Google Shape;4504;p1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3" name="Shape 4513"/>
        <p:cNvGrpSpPr/>
        <p:nvPr/>
      </p:nvGrpSpPr>
      <p:grpSpPr>
        <a:xfrm>
          <a:off x="0" y="0"/>
          <a:ext cx="0" cy="0"/>
          <a:chOff x="0" y="0"/>
          <a:chExt cx="0" cy="0"/>
        </a:xfrm>
      </p:grpSpPr>
      <p:sp>
        <p:nvSpPr>
          <p:cNvPr id="4514" name="Google Shape;4514;p16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515" name="Google Shape;4515;p1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4" name="Shape 4524"/>
        <p:cNvGrpSpPr/>
        <p:nvPr/>
      </p:nvGrpSpPr>
      <p:grpSpPr>
        <a:xfrm>
          <a:off x="0" y="0"/>
          <a:ext cx="0" cy="0"/>
          <a:chOff x="0" y="0"/>
          <a:chExt cx="0" cy="0"/>
        </a:xfrm>
      </p:grpSpPr>
      <p:sp>
        <p:nvSpPr>
          <p:cNvPr id="4525" name="Google Shape;4525;p16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526" name="Google Shape;4526;p1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3" name="Shape 4553"/>
        <p:cNvGrpSpPr/>
        <p:nvPr/>
      </p:nvGrpSpPr>
      <p:grpSpPr>
        <a:xfrm>
          <a:off x="0" y="0"/>
          <a:ext cx="0" cy="0"/>
          <a:chOff x="0" y="0"/>
          <a:chExt cx="0" cy="0"/>
        </a:xfrm>
      </p:grpSpPr>
      <p:sp>
        <p:nvSpPr>
          <p:cNvPr id="4554" name="Google Shape;4554;p16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555" name="Google Shape;4555;p1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4" name="Shape 4584"/>
        <p:cNvGrpSpPr/>
        <p:nvPr/>
      </p:nvGrpSpPr>
      <p:grpSpPr>
        <a:xfrm>
          <a:off x="0" y="0"/>
          <a:ext cx="0" cy="0"/>
          <a:chOff x="0" y="0"/>
          <a:chExt cx="0" cy="0"/>
        </a:xfrm>
      </p:grpSpPr>
      <p:sp>
        <p:nvSpPr>
          <p:cNvPr id="4585" name="Google Shape;4585;p16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586" name="Google Shape;4586;p1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3" name="Shape 4613"/>
        <p:cNvGrpSpPr/>
        <p:nvPr/>
      </p:nvGrpSpPr>
      <p:grpSpPr>
        <a:xfrm>
          <a:off x="0" y="0"/>
          <a:ext cx="0" cy="0"/>
          <a:chOff x="0" y="0"/>
          <a:chExt cx="0" cy="0"/>
        </a:xfrm>
      </p:grpSpPr>
      <p:sp>
        <p:nvSpPr>
          <p:cNvPr id="4614" name="Google Shape;4614;p17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615" name="Google Shape;4615;p1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3" name="Shape 4643"/>
        <p:cNvGrpSpPr/>
        <p:nvPr/>
      </p:nvGrpSpPr>
      <p:grpSpPr>
        <a:xfrm>
          <a:off x="0" y="0"/>
          <a:ext cx="0" cy="0"/>
          <a:chOff x="0" y="0"/>
          <a:chExt cx="0" cy="0"/>
        </a:xfrm>
      </p:grpSpPr>
      <p:sp>
        <p:nvSpPr>
          <p:cNvPr id="4644" name="Google Shape;4644;p17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645" name="Google Shape;4645;p1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2" name="Shape 4672"/>
        <p:cNvGrpSpPr/>
        <p:nvPr/>
      </p:nvGrpSpPr>
      <p:grpSpPr>
        <a:xfrm>
          <a:off x="0" y="0"/>
          <a:ext cx="0" cy="0"/>
          <a:chOff x="0" y="0"/>
          <a:chExt cx="0" cy="0"/>
        </a:xfrm>
      </p:grpSpPr>
      <p:sp>
        <p:nvSpPr>
          <p:cNvPr id="4673" name="Google Shape;4673;p17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674" name="Google Shape;4674;p1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9" name="Shape 4699"/>
        <p:cNvGrpSpPr/>
        <p:nvPr/>
      </p:nvGrpSpPr>
      <p:grpSpPr>
        <a:xfrm>
          <a:off x="0" y="0"/>
          <a:ext cx="0" cy="0"/>
          <a:chOff x="0" y="0"/>
          <a:chExt cx="0" cy="0"/>
        </a:xfrm>
      </p:grpSpPr>
      <p:sp>
        <p:nvSpPr>
          <p:cNvPr id="4700" name="Google Shape;4700;p17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701" name="Google Shape;4701;p1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6" name="Shape 4726"/>
        <p:cNvGrpSpPr/>
        <p:nvPr/>
      </p:nvGrpSpPr>
      <p:grpSpPr>
        <a:xfrm>
          <a:off x="0" y="0"/>
          <a:ext cx="0" cy="0"/>
          <a:chOff x="0" y="0"/>
          <a:chExt cx="0" cy="0"/>
        </a:xfrm>
      </p:grpSpPr>
      <p:sp>
        <p:nvSpPr>
          <p:cNvPr id="4727" name="Google Shape;4727;p17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728" name="Google Shape;4728;p1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3" name="Shape 4753"/>
        <p:cNvGrpSpPr/>
        <p:nvPr/>
      </p:nvGrpSpPr>
      <p:grpSpPr>
        <a:xfrm>
          <a:off x="0" y="0"/>
          <a:ext cx="0" cy="0"/>
          <a:chOff x="0" y="0"/>
          <a:chExt cx="0" cy="0"/>
        </a:xfrm>
      </p:grpSpPr>
      <p:sp>
        <p:nvSpPr>
          <p:cNvPr id="4754" name="Google Shape;4754;p17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755" name="Google Shape;4755;p1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0" name="Shape 4780"/>
        <p:cNvGrpSpPr/>
        <p:nvPr/>
      </p:nvGrpSpPr>
      <p:grpSpPr>
        <a:xfrm>
          <a:off x="0" y="0"/>
          <a:ext cx="0" cy="0"/>
          <a:chOff x="0" y="0"/>
          <a:chExt cx="0" cy="0"/>
        </a:xfrm>
      </p:grpSpPr>
      <p:sp>
        <p:nvSpPr>
          <p:cNvPr id="4781" name="Google Shape;4781;p17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782" name="Google Shape;4782;p1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9" name="Shape 4809"/>
        <p:cNvGrpSpPr/>
        <p:nvPr/>
      </p:nvGrpSpPr>
      <p:grpSpPr>
        <a:xfrm>
          <a:off x="0" y="0"/>
          <a:ext cx="0" cy="0"/>
          <a:chOff x="0" y="0"/>
          <a:chExt cx="0" cy="0"/>
        </a:xfrm>
      </p:grpSpPr>
      <p:sp>
        <p:nvSpPr>
          <p:cNvPr id="4810" name="Google Shape;4810;p17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811" name="Google Shape;4811;p1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8" name="Shape 4838"/>
        <p:cNvGrpSpPr/>
        <p:nvPr/>
      </p:nvGrpSpPr>
      <p:grpSpPr>
        <a:xfrm>
          <a:off x="0" y="0"/>
          <a:ext cx="0" cy="0"/>
          <a:chOff x="0" y="0"/>
          <a:chExt cx="0" cy="0"/>
        </a:xfrm>
      </p:grpSpPr>
      <p:sp>
        <p:nvSpPr>
          <p:cNvPr id="4839" name="Google Shape;4839;p17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840" name="Google Shape;4840;p1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7" name="Shape 4867"/>
        <p:cNvGrpSpPr/>
        <p:nvPr/>
      </p:nvGrpSpPr>
      <p:grpSpPr>
        <a:xfrm>
          <a:off x="0" y="0"/>
          <a:ext cx="0" cy="0"/>
          <a:chOff x="0" y="0"/>
          <a:chExt cx="0" cy="0"/>
        </a:xfrm>
      </p:grpSpPr>
      <p:sp>
        <p:nvSpPr>
          <p:cNvPr id="4868" name="Google Shape;4868;p17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869" name="Google Shape;4869;p1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8" name="Shape 4898"/>
        <p:cNvGrpSpPr/>
        <p:nvPr/>
      </p:nvGrpSpPr>
      <p:grpSpPr>
        <a:xfrm>
          <a:off x="0" y="0"/>
          <a:ext cx="0" cy="0"/>
          <a:chOff x="0" y="0"/>
          <a:chExt cx="0" cy="0"/>
        </a:xfrm>
      </p:grpSpPr>
      <p:sp>
        <p:nvSpPr>
          <p:cNvPr id="4899" name="Google Shape;4899;p18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900" name="Google Shape;4900;p1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9" name="Shape 4929"/>
        <p:cNvGrpSpPr/>
        <p:nvPr/>
      </p:nvGrpSpPr>
      <p:grpSpPr>
        <a:xfrm>
          <a:off x="0" y="0"/>
          <a:ext cx="0" cy="0"/>
          <a:chOff x="0" y="0"/>
          <a:chExt cx="0" cy="0"/>
        </a:xfrm>
      </p:grpSpPr>
      <p:sp>
        <p:nvSpPr>
          <p:cNvPr id="4930" name="Google Shape;4930;p18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931" name="Google Shape;4931;p1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1" name="Shape 4961"/>
        <p:cNvGrpSpPr/>
        <p:nvPr/>
      </p:nvGrpSpPr>
      <p:grpSpPr>
        <a:xfrm>
          <a:off x="0" y="0"/>
          <a:ext cx="0" cy="0"/>
          <a:chOff x="0" y="0"/>
          <a:chExt cx="0" cy="0"/>
        </a:xfrm>
      </p:grpSpPr>
      <p:sp>
        <p:nvSpPr>
          <p:cNvPr id="4962" name="Google Shape;4962;p18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963" name="Google Shape;4963;p1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4" name="Shape 4994"/>
        <p:cNvGrpSpPr/>
        <p:nvPr/>
      </p:nvGrpSpPr>
      <p:grpSpPr>
        <a:xfrm>
          <a:off x="0" y="0"/>
          <a:ext cx="0" cy="0"/>
          <a:chOff x="0" y="0"/>
          <a:chExt cx="0" cy="0"/>
        </a:xfrm>
      </p:grpSpPr>
      <p:sp>
        <p:nvSpPr>
          <p:cNvPr id="4995" name="Google Shape;4995;p18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996" name="Google Shape;4996;p1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6" name="Shape 5026"/>
        <p:cNvGrpSpPr/>
        <p:nvPr/>
      </p:nvGrpSpPr>
      <p:grpSpPr>
        <a:xfrm>
          <a:off x="0" y="0"/>
          <a:ext cx="0" cy="0"/>
          <a:chOff x="0" y="0"/>
          <a:chExt cx="0" cy="0"/>
        </a:xfrm>
      </p:grpSpPr>
      <p:sp>
        <p:nvSpPr>
          <p:cNvPr id="5027" name="Google Shape;5027;p18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028" name="Google Shape;5028;p18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3" name="Shape 5053"/>
        <p:cNvGrpSpPr/>
        <p:nvPr/>
      </p:nvGrpSpPr>
      <p:grpSpPr>
        <a:xfrm>
          <a:off x="0" y="0"/>
          <a:ext cx="0" cy="0"/>
          <a:chOff x="0" y="0"/>
          <a:chExt cx="0" cy="0"/>
        </a:xfrm>
      </p:grpSpPr>
      <p:sp>
        <p:nvSpPr>
          <p:cNvPr id="5054" name="Google Shape;5054;p18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055" name="Google Shape;5055;p18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0" name="Shape 5080"/>
        <p:cNvGrpSpPr/>
        <p:nvPr/>
      </p:nvGrpSpPr>
      <p:grpSpPr>
        <a:xfrm>
          <a:off x="0" y="0"/>
          <a:ext cx="0" cy="0"/>
          <a:chOff x="0" y="0"/>
          <a:chExt cx="0" cy="0"/>
        </a:xfrm>
      </p:grpSpPr>
      <p:sp>
        <p:nvSpPr>
          <p:cNvPr id="5081" name="Google Shape;5081;p18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082" name="Google Shape;5082;p1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7" name="Shape 5107"/>
        <p:cNvGrpSpPr/>
        <p:nvPr/>
      </p:nvGrpSpPr>
      <p:grpSpPr>
        <a:xfrm>
          <a:off x="0" y="0"/>
          <a:ext cx="0" cy="0"/>
          <a:chOff x="0" y="0"/>
          <a:chExt cx="0" cy="0"/>
        </a:xfrm>
      </p:grpSpPr>
      <p:sp>
        <p:nvSpPr>
          <p:cNvPr id="5108" name="Google Shape;5108;p18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109" name="Google Shape;5109;p18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4" name="Shape 5134"/>
        <p:cNvGrpSpPr/>
        <p:nvPr/>
      </p:nvGrpSpPr>
      <p:grpSpPr>
        <a:xfrm>
          <a:off x="0" y="0"/>
          <a:ext cx="0" cy="0"/>
          <a:chOff x="0" y="0"/>
          <a:chExt cx="0" cy="0"/>
        </a:xfrm>
      </p:grpSpPr>
      <p:sp>
        <p:nvSpPr>
          <p:cNvPr id="5135" name="Google Shape;5135;p18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136" name="Google Shape;5136;p18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6" name="Shape 5156"/>
        <p:cNvGrpSpPr/>
        <p:nvPr/>
      </p:nvGrpSpPr>
      <p:grpSpPr>
        <a:xfrm>
          <a:off x="0" y="0"/>
          <a:ext cx="0" cy="0"/>
          <a:chOff x="0" y="0"/>
          <a:chExt cx="0" cy="0"/>
        </a:xfrm>
      </p:grpSpPr>
      <p:sp>
        <p:nvSpPr>
          <p:cNvPr id="5157" name="Google Shape;5157;p18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158" name="Google Shape;5158;p18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9" name="Shape 5179"/>
        <p:cNvGrpSpPr/>
        <p:nvPr/>
      </p:nvGrpSpPr>
      <p:grpSpPr>
        <a:xfrm>
          <a:off x="0" y="0"/>
          <a:ext cx="0" cy="0"/>
          <a:chOff x="0" y="0"/>
          <a:chExt cx="0" cy="0"/>
        </a:xfrm>
      </p:grpSpPr>
      <p:sp>
        <p:nvSpPr>
          <p:cNvPr id="5180" name="Google Shape;5180;p19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181" name="Google Shape;5181;p19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2" name="Shape 5202"/>
        <p:cNvGrpSpPr/>
        <p:nvPr/>
      </p:nvGrpSpPr>
      <p:grpSpPr>
        <a:xfrm>
          <a:off x="0" y="0"/>
          <a:ext cx="0" cy="0"/>
          <a:chOff x="0" y="0"/>
          <a:chExt cx="0" cy="0"/>
        </a:xfrm>
      </p:grpSpPr>
      <p:sp>
        <p:nvSpPr>
          <p:cNvPr id="5203" name="Google Shape;5203;p19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204" name="Google Shape;5204;p19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4" name="Shape 5224"/>
        <p:cNvGrpSpPr/>
        <p:nvPr/>
      </p:nvGrpSpPr>
      <p:grpSpPr>
        <a:xfrm>
          <a:off x="0" y="0"/>
          <a:ext cx="0" cy="0"/>
          <a:chOff x="0" y="0"/>
          <a:chExt cx="0" cy="0"/>
        </a:xfrm>
      </p:grpSpPr>
      <p:sp>
        <p:nvSpPr>
          <p:cNvPr id="5225" name="Google Shape;5225;p19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226" name="Google Shape;5226;p19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6" name="Shape 5246"/>
        <p:cNvGrpSpPr/>
        <p:nvPr/>
      </p:nvGrpSpPr>
      <p:grpSpPr>
        <a:xfrm>
          <a:off x="0" y="0"/>
          <a:ext cx="0" cy="0"/>
          <a:chOff x="0" y="0"/>
          <a:chExt cx="0" cy="0"/>
        </a:xfrm>
      </p:grpSpPr>
      <p:sp>
        <p:nvSpPr>
          <p:cNvPr id="5247" name="Google Shape;5247;p19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248" name="Google Shape;5248;p19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8" name="Shape 5268"/>
        <p:cNvGrpSpPr/>
        <p:nvPr/>
      </p:nvGrpSpPr>
      <p:grpSpPr>
        <a:xfrm>
          <a:off x="0" y="0"/>
          <a:ext cx="0" cy="0"/>
          <a:chOff x="0" y="0"/>
          <a:chExt cx="0" cy="0"/>
        </a:xfrm>
      </p:grpSpPr>
      <p:sp>
        <p:nvSpPr>
          <p:cNvPr id="5269" name="Google Shape;5269;p19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270" name="Google Shape;5270;p19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4" name="Shape 5294"/>
        <p:cNvGrpSpPr/>
        <p:nvPr/>
      </p:nvGrpSpPr>
      <p:grpSpPr>
        <a:xfrm>
          <a:off x="0" y="0"/>
          <a:ext cx="0" cy="0"/>
          <a:chOff x="0" y="0"/>
          <a:chExt cx="0" cy="0"/>
        </a:xfrm>
      </p:grpSpPr>
      <p:sp>
        <p:nvSpPr>
          <p:cNvPr id="5295" name="Google Shape;5295;p19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296" name="Google Shape;5296;p19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8" name="Shape 5318"/>
        <p:cNvGrpSpPr/>
        <p:nvPr/>
      </p:nvGrpSpPr>
      <p:grpSpPr>
        <a:xfrm>
          <a:off x="0" y="0"/>
          <a:ext cx="0" cy="0"/>
          <a:chOff x="0" y="0"/>
          <a:chExt cx="0" cy="0"/>
        </a:xfrm>
      </p:grpSpPr>
      <p:sp>
        <p:nvSpPr>
          <p:cNvPr id="5319" name="Google Shape;5319;p19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320" name="Google Shape;5320;p19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6" name="Shape 5346"/>
        <p:cNvGrpSpPr/>
        <p:nvPr/>
      </p:nvGrpSpPr>
      <p:grpSpPr>
        <a:xfrm>
          <a:off x="0" y="0"/>
          <a:ext cx="0" cy="0"/>
          <a:chOff x="0" y="0"/>
          <a:chExt cx="0" cy="0"/>
        </a:xfrm>
      </p:grpSpPr>
      <p:sp>
        <p:nvSpPr>
          <p:cNvPr id="5347" name="Google Shape;5347;p19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348" name="Google Shape;5348;p19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3" name="Shape 5373"/>
        <p:cNvGrpSpPr/>
        <p:nvPr/>
      </p:nvGrpSpPr>
      <p:grpSpPr>
        <a:xfrm>
          <a:off x="0" y="0"/>
          <a:ext cx="0" cy="0"/>
          <a:chOff x="0" y="0"/>
          <a:chExt cx="0" cy="0"/>
        </a:xfrm>
      </p:grpSpPr>
      <p:sp>
        <p:nvSpPr>
          <p:cNvPr id="5374" name="Google Shape;5374;p19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375" name="Google Shape;5375;p19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5" name="Shape 5385"/>
        <p:cNvGrpSpPr/>
        <p:nvPr/>
      </p:nvGrpSpPr>
      <p:grpSpPr>
        <a:xfrm>
          <a:off x="0" y="0"/>
          <a:ext cx="0" cy="0"/>
          <a:chOff x="0" y="0"/>
          <a:chExt cx="0" cy="0"/>
        </a:xfrm>
      </p:grpSpPr>
      <p:sp>
        <p:nvSpPr>
          <p:cNvPr id="5386" name="Google Shape;5386;p19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387" name="Google Shape;5387;p19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3" name="Shape 5413"/>
        <p:cNvGrpSpPr/>
        <p:nvPr/>
      </p:nvGrpSpPr>
      <p:grpSpPr>
        <a:xfrm>
          <a:off x="0" y="0"/>
          <a:ext cx="0" cy="0"/>
          <a:chOff x="0" y="0"/>
          <a:chExt cx="0" cy="0"/>
        </a:xfrm>
      </p:grpSpPr>
      <p:sp>
        <p:nvSpPr>
          <p:cNvPr id="5414" name="Google Shape;5414;p20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415" name="Google Shape;5415;p20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0" name="Shape 5440"/>
        <p:cNvGrpSpPr/>
        <p:nvPr/>
      </p:nvGrpSpPr>
      <p:grpSpPr>
        <a:xfrm>
          <a:off x="0" y="0"/>
          <a:ext cx="0" cy="0"/>
          <a:chOff x="0" y="0"/>
          <a:chExt cx="0" cy="0"/>
        </a:xfrm>
      </p:grpSpPr>
      <p:sp>
        <p:nvSpPr>
          <p:cNvPr id="5441" name="Google Shape;5441;p20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442" name="Google Shape;5442;p20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7" name="Shape 5467"/>
        <p:cNvGrpSpPr/>
        <p:nvPr/>
      </p:nvGrpSpPr>
      <p:grpSpPr>
        <a:xfrm>
          <a:off x="0" y="0"/>
          <a:ext cx="0" cy="0"/>
          <a:chOff x="0" y="0"/>
          <a:chExt cx="0" cy="0"/>
        </a:xfrm>
      </p:grpSpPr>
      <p:sp>
        <p:nvSpPr>
          <p:cNvPr id="5468" name="Google Shape;5468;p20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469" name="Google Shape;5469;p20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4" name="Shape 5494"/>
        <p:cNvGrpSpPr/>
        <p:nvPr/>
      </p:nvGrpSpPr>
      <p:grpSpPr>
        <a:xfrm>
          <a:off x="0" y="0"/>
          <a:ext cx="0" cy="0"/>
          <a:chOff x="0" y="0"/>
          <a:chExt cx="0" cy="0"/>
        </a:xfrm>
      </p:grpSpPr>
      <p:sp>
        <p:nvSpPr>
          <p:cNvPr id="5495" name="Google Shape;5495;p20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496" name="Google Shape;5496;p20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2" name="Shape 5522"/>
        <p:cNvGrpSpPr/>
        <p:nvPr/>
      </p:nvGrpSpPr>
      <p:grpSpPr>
        <a:xfrm>
          <a:off x="0" y="0"/>
          <a:ext cx="0" cy="0"/>
          <a:chOff x="0" y="0"/>
          <a:chExt cx="0" cy="0"/>
        </a:xfrm>
      </p:grpSpPr>
      <p:sp>
        <p:nvSpPr>
          <p:cNvPr id="5523" name="Google Shape;5523;p20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524" name="Google Shape;5524;p20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9" name="Shape 5549"/>
        <p:cNvGrpSpPr/>
        <p:nvPr/>
      </p:nvGrpSpPr>
      <p:grpSpPr>
        <a:xfrm>
          <a:off x="0" y="0"/>
          <a:ext cx="0" cy="0"/>
          <a:chOff x="0" y="0"/>
          <a:chExt cx="0" cy="0"/>
        </a:xfrm>
      </p:grpSpPr>
      <p:sp>
        <p:nvSpPr>
          <p:cNvPr id="5550" name="Google Shape;5550;p20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551" name="Google Shape;5551;p20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8" name="Shape 5578"/>
        <p:cNvGrpSpPr/>
        <p:nvPr/>
      </p:nvGrpSpPr>
      <p:grpSpPr>
        <a:xfrm>
          <a:off x="0" y="0"/>
          <a:ext cx="0" cy="0"/>
          <a:chOff x="0" y="0"/>
          <a:chExt cx="0" cy="0"/>
        </a:xfrm>
      </p:grpSpPr>
      <p:sp>
        <p:nvSpPr>
          <p:cNvPr id="5579" name="Google Shape;5579;p20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580" name="Google Shape;5580;p20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6" name="Shape 5606"/>
        <p:cNvGrpSpPr/>
        <p:nvPr/>
      </p:nvGrpSpPr>
      <p:grpSpPr>
        <a:xfrm>
          <a:off x="0" y="0"/>
          <a:ext cx="0" cy="0"/>
          <a:chOff x="0" y="0"/>
          <a:chExt cx="0" cy="0"/>
        </a:xfrm>
      </p:grpSpPr>
      <p:sp>
        <p:nvSpPr>
          <p:cNvPr id="5607" name="Google Shape;5607;p20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608" name="Google Shape;5608;p20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3" name="Shape 5633"/>
        <p:cNvGrpSpPr/>
        <p:nvPr/>
      </p:nvGrpSpPr>
      <p:grpSpPr>
        <a:xfrm>
          <a:off x="0" y="0"/>
          <a:ext cx="0" cy="0"/>
          <a:chOff x="0" y="0"/>
          <a:chExt cx="0" cy="0"/>
        </a:xfrm>
      </p:grpSpPr>
      <p:sp>
        <p:nvSpPr>
          <p:cNvPr id="5634" name="Google Shape;5634;p20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635" name="Google Shape;5635;p20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0" name="Shape 5660"/>
        <p:cNvGrpSpPr/>
        <p:nvPr/>
      </p:nvGrpSpPr>
      <p:grpSpPr>
        <a:xfrm>
          <a:off x="0" y="0"/>
          <a:ext cx="0" cy="0"/>
          <a:chOff x="0" y="0"/>
          <a:chExt cx="0" cy="0"/>
        </a:xfrm>
      </p:grpSpPr>
      <p:sp>
        <p:nvSpPr>
          <p:cNvPr id="5661" name="Google Shape;5661;p20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662" name="Google Shape;5662;p20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7" name="Shape 5687"/>
        <p:cNvGrpSpPr/>
        <p:nvPr/>
      </p:nvGrpSpPr>
      <p:grpSpPr>
        <a:xfrm>
          <a:off x="0" y="0"/>
          <a:ext cx="0" cy="0"/>
          <a:chOff x="0" y="0"/>
          <a:chExt cx="0" cy="0"/>
        </a:xfrm>
      </p:grpSpPr>
      <p:sp>
        <p:nvSpPr>
          <p:cNvPr id="5688" name="Google Shape;5688;p2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689" name="Google Shape;5689;p2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6" name="Shape 5716"/>
        <p:cNvGrpSpPr/>
        <p:nvPr/>
      </p:nvGrpSpPr>
      <p:grpSpPr>
        <a:xfrm>
          <a:off x="0" y="0"/>
          <a:ext cx="0" cy="0"/>
          <a:chOff x="0" y="0"/>
          <a:chExt cx="0" cy="0"/>
        </a:xfrm>
      </p:grpSpPr>
      <p:sp>
        <p:nvSpPr>
          <p:cNvPr id="5717" name="Google Shape;5717;p2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718" name="Google Shape;5718;p2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5" name="Shape 5745"/>
        <p:cNvGrpSpPr/>
        <p:nvPr/>
      </p:nvGrpSpPr>
      <p:grpSpPr>
        <a:xfrm>
          <a:off x="0" y="0"/>
          <a:ext cx="0" cy="0"/>
          <a:chOff x="0" y="0"/>
          <a:chExt cx="0" cy="0"/>
        </a:xfrm>
      </p:grpSpPr>
      <p:sp>
        <p:nvSpPr>
          <p:cNvPr id="5746" name="Google Shape;5746;p2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747" name="Google Shape;5747;p2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7" name="Shape 5777"/>
        <p:cNvGrpSpPr/>
        <p:nvPr/>
      </p:nvGrpSpPr>
      <p:grpSpPr>
        <a:xfrm>
          <a:off x="0" y="0"/>
          <a:ext cx="0" cy="0"/>
          <a:chOff x="0" y="0"/>
          <a:chExt cx="0" cy="0"/>
        </a:xfrm>
      </p:grpSpPr>
      <p:sp>
        <p:nvSpPr>
          <p:cNvPr id="5778" name="Google Shape;5778;p2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779" name="Google Shape;5779;p2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7" name="Shape 5807"/>
        <p:cNvGrpSpPr/>
        <p:nvPr/>
      </p:nvGrpSpPr>
      <p:grpSpPr>
        <a:xfrm>
          <a:off x="0" y="0"/>
          <a:ext cx="0" cy="0"/>
          <a:chOff x="0" y="0"/>
          <a:chExt cx="0" cy="0"/>
        </a:xfrm>
      </p:grpSpPr>
      <p:sp>
        <p:nvSpPr>
          <p:cNvPr id="5808" name="Google Shape;5808;p2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809" name="Google Shape;5809;p2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7" name="Shape 5817"/>
        <p:cNvGrpSpPr/>
        <p:nvPr/>
      </p:nvGrpSpPr>
      <p:grpSpPr>
        <a:xfrm>
          <a:off x="0" y="0"/>
          <a:ext cx="0" cy="0"/>
          <a:chOff x="0" y="0"/>
          <a:chExt cx="0" cy="0"/>
        </a:xfrm>
      </p:grpSpPr>
      <p:sp>
        <p:nvSpPr>
          <p:cNvPr id="5818" name="Google Shape;5818;p2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819" name="Google Shape;5819;p2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7" name="Shape 5847"/>
        <p:cNvGrpSpPr/>
        <p:nvPr/>
      </p:nvGrpSpPr>
      <p:grpSpPr>
        <a:xfrm>
          <a:off x="0" y="0"/>
          <a:ext cx="0" cy="0"/>
          <a:chOff x="0" y="0"/>
          <a:chExt cx="0" cy="0"/>
        </a:xfrm>
      </p:grpSpPr>
      <p:sp>
        <p:nvSpPr>
          <p:cNvPr id="5848" name="Google Shape;5848;p2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849" name="Google Shape;5849;p2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7" name="Shape 5877"/>
        <p:cNvGrpSpPr/>
        <p:nvPr/>
      </p:nvGrpSpPr>
      <p:grpSpPr>
        <a:xfrm>
          <a:off x="0" y="0"/>
          <a:ext cx="0" cy="0"/>
          <a:chOff x="0" y="0"/>
          <a:chExt cx="0" cy="0"/>
        </a:xfrm>
      </p:grpSpPr>
      <p:sp>
        <p:nvSpPr>
          <p:cNvPr id="5878" name="Google Shape;5878;p2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879" name="Google Shape;5879;p2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9" name="Shape 5909"/>
        <p:cNvGrpSpPr/>
        <p:nvPr/>
      </p:nvGrpSpPr>
      <p:grpSpPr>
        <a:xfrm>
          <a:off x="0" y="0"/>
          <a:ext cx="0" cy="0"/>
          <a:chOff x="0" y="0"/>
          <a:chExt cx="0" cy="0"/>
        </a:xfrm>
      </p:grpSpPr>
      <p:sp>
        <p:nvSpPr>
          <p:cNvPr id="5910" name="Google Shape;5910;p2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911" name="Google Shape;5911;p2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3" name="Shape 5943"/>
        <p:cNvGrpSpPr/>
        <p:nvPr/>
      </p:nvGrpSpPr>
      <p:grpSpPr>
        <a:xfrm>
          <a:off x="0" y="0"/>
          <a:ext cx="0" cy="0"/>
          <a:chOff x="0" y="0"/>
          <a:chExt cx="0" cy="0"/>
        </a:xfrm>
      </p:grpSpPr>
      <p:sp>
        <p:nvSpPr>
          <p:cNvPr id="5944" name="Google Shape;5944;p2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945" name="Google Shape;5945;p2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5" name="Shape 5975"/>
        <p:cNvGrpSpPr/>
        <p:nvPr/>
      </p:nvGrpSpPr>
      <p:grpSpPr>
        <a:xfrm>
          <a:off x="0" y="0"/>
          <a:ext cx="0" cy="0"/>
          <a:chOff x="0" y="0"/>
          <a:chExt cx="0" cy="0"/>
        </a:xfrm>
      </p:grpSpPr>
      <p:sp>
        <p:nvSpPr>
          <p:cNvPr id="5976" name="Google Shape;5976;p2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977" name="Google Shape;5977;p2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5" name="Shape 5985"/>
        <p:cNvGrpSpPr/>
        <p:nvPr/>
      </p:nvGrpSpPr>
      <p:grpSpPr>
        <a:xfrm>
          <a:off x="0" y="0"/>
          <a:ext cx="0" cy="0"/>
          <a:chOff x="0" y="0"/>
          <a:chExt cx="0" cy="0"/>
        </a:xfrm>
      </p:grpSpPr>
      <p:sp>
        <p:nvSpPr>
          <p:cNvPr id="5986" name="Google Shape;5986;p2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987" name="Google Shape;5987;p2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6" name="Shape 6016"/>
        <p:cNvGrpSpPr/>
        <p:nvPr/>
      </p:nvGrpSpPr>
      <p:grpSpPr>
        <a:xfrm>
          <a:off x="0" y="0"/>
          <a:ext cx="0" cy="0"/>
          <a:chOff x="0" y="0"/>
          <a:chExt cx="0" cy="0"/>
        </a:xfrm>
      </p:grpSpPr>
      <p:sp>
        <p:nvSpPr>
          <p:cNvPr id="6017" name="Google Shape;6017;p2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018" name="Google Shape;6018;p2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7" name="Shape 6047"/>
        <p:cNvGrpSpPr/>
        <p:nvPr/>
      </p:nvGrpSpPr>
      <p:grpSpPr>
        <a:xfrm>
          <a:off x="0" y="0"/>
          <a:ext cx="0" cy="0"/>
          <a:chOff x="0" y="0"/>
          <a:chExt cx="0" cy="0"/>
        </a:xfrm>
      </p:grpSpPr>
      <p:sp>
        <p:nvSpPr>
          <p:cNvPr id="6048" name="Google Shape;6048;p2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049" name="Google Shape;6049;p2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7" name="Shape 6077"/>
        <p:cNvGrpSpPr/>
        <p:nvPr/>
      </p:nvGrpSpPr>
      <p:grpSpPr>
        <a:xfrm>
          <a:off x="0" y="0"/>
          <a:ext cx="0" cy="0"/>
          <a:chOff x="0" y="0"/>
          <a:chExt cx="0" cy="0"/>
        </a:xfrm>
      </p:grpSpPr>
      <p:sp>
        <p:nvSpPr>
          <p:cNvPr id="6078" name="Google Shape;6078;p2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079" name="Google Shape;6079;p2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8" name="Shape 6108"/>
        <p:cNvGrpSpPr/>
        <p:nvPr/>
      </p:nvGrpSpPr>
      <p:grpSpPr>
        <a:xfrm>
          <a:off x="0" y="0"/>
          <a:ext cx="0" cy="0"/>
          <a:chOff x="0" y="0"/>
          <a:chExt cx="0" cy="0"/>
        </a:xfrm>
      </p:grpSpPr>
      <p:sp>
        <p:nvSpPr>
          <p:cNvPr id="6109" name="Google Shape;6109;p2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110" name="Google Shape;6110;p2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8" name="Shape 6138"/>
        <p:cNvGrpSpPr/>
        <p:nvPr/>
      </p:nvGrpSpPr>
      <p:grpSpPr>
        <a:xfrm>
          <a:off x="0" y="0"/>
          <a:ext cx="0" cy="0"/>
          <a:chOff x="0" y="0"/>
          <a:chExt cx="0" cy="0"/>
        </a:xfrm>
      </p:grpSpPr>
      <p:sp>
        <p:nvSpPr>
          <p:cNvPr id="6139" name="Google Shape;6139;p2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140" name="Google Shape;6140;p2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8" name="Shape 6168"/>
        <p:cNvGrpSpPr/>
        <p:nvPr/>
      </p:nvGrpSpPr>
      <p:grpSpPr>
        <a:xfrm>
          <a:off x="0" y="0"/>
          <a:ext cx="0" cy="0"/>
          <a:chOff x="0" y="0"/>
          <a:chExt cx="0" cy="0"/>
        </a:xfrm>
      </p:grpSpPr>
      <p:sp>
        <p:nvSpPr>
          <p:cNvPr id="6169" name="Google Shape;6169;p2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170" name="Google Shape;6170;p2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8" name="Shape 6198"/>
        <p:cNvGrpSpPr/>
        <p:nvPr/>
      </p:nvGrpSpPr>
      <p:grpSpPr>
        <a:xfrm>
          <a:off x="0" y="0"/>
          <a:ext cx="0" cy="0"/>
          <a:chOff x="0" y="0"/>
          <a:chExt cx="0" cy="0"/>
        </a:xfrm>
      </p:grpSpPr>
      <p:sp>
        <p:nvSpPr>
          <p:cNvPr id="6199" name="Google Shape;6199;p2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200" name="Google Shape;6200;p2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8" name="Shape 6228"/>
        <p:cNvGrpSpPr/>
        <p:nvPr/>
      </p:nvGrpSpPr>
      <p:grpSpPr>
        <a:xfrm>
          <a:off x="0" y="0"/>
          <a:ext cx="0" cy="0"/>
          <a:chOff x="0" y="0"/>
          <a:chExt cx="0" cy="0"/>
        </a:xfrm>
      </p:grpSpPr>
      <p:sp>
        <p:nvSpPr>
          <p:cNvPr id="6229" name="Google Shape;6229;p2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230" name="Google Shape;6230;p2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8" name="Shape 6258"/>
        <p:cNvGrpSpPr/>
        <p:nvPr/>
      </p:nvGrpSpPr>
      <p:grpSpPr>
        <a:xfrm>
          <a:off x="0" y="0"/>
          <a:ext cx="0" cy="0"/>
          <a:chOff x="0" y="0"/>
          <a:chExt cx="0" cy="0"/>
        </a:xfrm>
      </p:grpSpPr>
      <p:sp>
        <p:nvSpPr>
          <p:cNvPr id="6259" name="Google Shape;6259;p2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260" name="Google Shape;6260;p2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0" name="Shape 6270"/>
        <p:cNvGrpSpPr/>
        <p:nvPr/>
      </p:nvGrpSpPr>
      <p:grpSpPr>
        <a:xfrm>
          <a:off x="0" y="0"/>
          <a:ext cx="0" cy="0"/>
          <a:chOff x="0" y="0"/>
          <a:chExt cx="0" cy="0"/>
        </a:xfrm>
      </p:grpSpPr>
      <p:sp>
        <p:nvSpPr>
          <p:cNvPr id="6271" name="Google Shape;6271;p2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272" name="Google Shape;6272;p2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1" name="Shape 6301"/>
        <p:cNvGrpSpPr/>
        <p:nvPr/>
      </p:nvGrpSpPr>
      <p:grpSpPr>
        <a:xfrm>
          <a:off x="0" y="0"/>
          <a:ext cx="0" cy="0"/>
          <a:chOff x="0" y="0"/>
          <a:chExt cx="0" cy="0"/>
        </a:xfrm>
      </p:grpSpPr>
      <p:sp>
        <p:nvSpPr>
          <p:cNvPr id="6302" name="Google Shape;6302;p2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303" name="Google Shape;6303;p2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2" name="Shape 6332"/>
        <p:cNvGrpSpPr/>
        <p:nvPr/>
      </p:nvGrpSpPr>
      <p:grpSpPr>
        <a:xfrm>
          <a:off x="0" y="0"/>
          <a:ext cx="0" cy="0"/>
          <a:chOff x="0" y="0"/>
          <a:chExt cx="0" cy="0"/>
        </a:xfrm>
      </p:grpSpPr>
      <p:sp>
        <p:nvSpPr>
          <p:cNvPr id="6333" name="Google Shape;6333;p2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334" name="Google Shape;6334;p2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5" name="Shape 6365"/>
        <p:cNvGrpSpPr/>
        <p:nvPr/>
      </p:nvGrpSpPr>
      <p:grpSpPr>
        <a:xfrm>
          <a:off x="0" y="0"/>
          <a:ext cx="0" cy="0"/>
          <a:chOff x="0" y="0"/>
          <a:chExt cx="0" cy="0"/>
        </a:xfrm>
      </p:grpSpPr>
      <p:sp>
        <p:nvSpPr>
          <p:cNvPr id="6366" name="Google Shape;6366;p2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367" name="Google Shape;6367;p2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7" name="Shape 6397"/>
        <p:cNvGrpSpPr/>
        <p:nvPr/>
      </p:nvGrpSpPr>
      <p:grpSpPr>
        <a:xfrm>
          <a:off x="0" y="0"/>
          <a:ext cx="0" cy="0"/>
          <a:chOff x="0" y="0"/>
          <a:chExt cx="0" cy="0"/>
        </a:xfrm>
      </p:grpSpPr>
      <p:sp>
        <p:nvSpPr>
          <p:cNvPr id="6398" name="Google Shape;6398;p2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399" name="Google Shape;6399;p2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9" name="Shape 6429"/>
        <p:cNvGrpSpPr/>
        <p:nvPr/>
      </p:nvGrpSpPr>
      <p:grpSpPr>
        <a:xfrm>
          <a:off x="0" y="0"/>
          <a:ext cx="0" cy="0"/>
          <a:chOff x="0" y="0"/>
          <a:chExt cx="0" cy="0"/>
        </a:xfrm>
      </p:grpSpPr>
      <p:sp>
        <p:nvSpPr>
          <p:cNvPr id="6430" name="Google Shape;6430;p2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431" name="Google Shape;6431;p2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1" name="Shape 6461"/>
        <p:cNvGrpSpPr/>
        <p:nvPr/>
      </p:nvGrpSpPr>
      <p:grpSpPr>
        <a:xfrm>
          <a:off x="0" y="0"/>
          <a:ext cx="0" cy="0"/>
          <a:chOff x="0" y="0"/>
          <a:chExt cx="0" cy="0"/>
        </a:xfrm>
      </p:grpSpPr>
      <p:sp>
        <p:nvSpPr>
          <p:cNvPr id="6462" name="Google Shape;6462;p2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463" name="Google Shape;6463;p2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3" name="Shape 6493"/>
        <p:cNvGrpSpPr/>
        <p:nvPr/>
      </p:nvGrpSpPr>
      <p:grpSpPr>
        <a:xfrm>
          <a:off x="0" y="0"/>
          <a:ext cx="0" cy="0"/>
          <a:chOff x="0" y="0"/>
          <a:chExt cx="0" cy="0"/>
        </a:xfrm>
      </p:grpSpPr>
      <p:sp>
        <p:nvSpPr>
          <p:cNvPr id="6494" name="Google Shape;6494;p2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495" name="Google Shape;6495;p2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6" name="Shape 6526"/>
        <p:cNvGrpSpPr/>
        <p:nvPr/>
      </p:nvGrpSpPr>
      <p:grpSpPr>
        <a:xfrm>
          <a:off x="0" y="0"/>
          <a:ext cx="0" cy="0"/>
          <a:chOff x="0" y="0"/>
          <a:chExt cx="0" cy="0"/>
        </a:xfrm>
      </p:grpSpPr>
      <p:sp>
        <p:nvSpPr>
          <p:cNvPr id="6527" name="Google Shape;6527;p2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528" name="Google Shape;6528;p2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8" name="Shape 6558"/>
        <p:cNvGrpSpPr/>
        <p:nvPr/>
      </p:nvGrpSpPr>
      <p:grpSpPr>
        <a:xfrm>
          <a:off x="0" y="0"/>
          <a:ext cx="0" cy="0"/>
          <a:chOff x="0" y="0"/>
          <a:chExt cx="0" cy="0"/>
        </a:xfrm>
      </p:grpSpPr>
      <p:sp>
        <p:nvSpPr>
          <p:cNvPr id="6559" name="Google Shape;6559;p2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560" name="Google Shape;6560;p2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0" name="Shape 6590"/>
        <p:cNvGrpSpPr/>
        <p:nvPr/>
      </p:nvGrpSpPr>
      <p:grpSpPr>
        <a:xfrm>
          <a:off x="0" y="0"/>
          <a:ext cx="0" cy="0"/>
          <a:chOff x="0" y="0"/>
          <a:chExt cx="0" cy="0"/>
        </a:xfrm>
      </p:grpSpPr>
      <p:sp>
        <p:nvSpPr>
          <p:cNvPr id="6591" name="Google Shape;6591;p2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592" name="Google Shape;6592;p2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1" name="Shape 6621"/>
        <p:cNvGrpSpPr/>
        <p:nvPr/>
      </p:nvGrpSpPr>
      <p:grpSpPr>
        <a:xfrm>
          <a:off x="0" y="0"/>
          <a:ext cx="0" cy="0"/>
          <a:chOff x="0" y="0"/>
          <a:chExt cx="0" cy="0"/>
        </a:xfrm>
      </p:grpSpPr>
      <p:sp>
        <p:nvSpPr>
          <p:cNvPr id="6622" name="Google Shape;6622;p2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623" name="Google Shape;6623;p2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1" name="Shape 6651"/>
        <p:cNvGrpSpPr/>
        <p:nvPr/>
      </p:nvGrpSpPr>
      <p:grpSpPr>
        <a:xfrm>
          <a:off x="0" y="0"/>
          <a:ext cx="0" cy="0"/>
          <a:chOff x="0" y="0"/>
          <a:chExt cx="0" cy="0"/>
        </a:xfrm>
      </p:grpSpPr>
      <p:sp>
        <p:nvSpPr>
          <p:cNvPr id="6652" name="Google Shape;6652;p2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653" name="Google Shape;6653;p2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2" name="Shape 6682"/>
        <p:cNvGrpSpPr/>
        <p:nvPr/>
      </p:nvGrpSpPr>
      <p:grpSpPr>
        <a:xfrm>
          <a:off x="0" y="0"/>
          <a:ext cx="0" cy="0"/>
          <a:chOff x="0" y="0"/>
          <a:chExt cx="0" cy="0"/>
        </a:xfrm>
      </p:grpSpPr>
      <p:sp>
        <p:nvSpPr>
          <p:cNvPr id="6683" name="Google Shape;6683;p2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684" name="Google Shape;6684;p2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3" name="Shape 6713"/>
        <p:cNvGrpSpPr/>
        <p:nvPr/>
      </p:nvGrpSpPr>
      <p:grpSpPr>
        <a:xfrm>
          <a:off x="0" y="0"/>
          <a:ext cx="0" cy="0"/>
          <a:chOff x="0" y="0"/>
          <a:chExt cx="0" cy="0"/>
        </a:xfrm>
      </p:grpSpPr>
      <p:sp>
        <p:nvSpPr>
          <p:cNvPr id="6714" name="Google Shape;6714;p2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715" name="Google Shape;6715;p2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6" name="Shape 6746"/>
        <p:cNvGrpSpPr/>
        <p:nvPr/>
      </p:nvGrpSpPr>
      <p:grpSpPr>
        <a:xfrm>
          <a:off x="0" y="0"/>
          <a:ext cx="0" cy="0"/>
          <a:chOff x="0" y="0"/>
          <a:chExt cx="0" cy="0"/>
        </a:xfrm>
      </p:grpSpPr>
      <p:sp>
        <p:nvSpPr>
          <p:cNvPr id="6747" name="Google Shape;6747;p24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748" name="Google Shape;6748;p2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7" name="Shape 6777"/>
        <p:cNvGrpSpPr/>
        <p:nvPr/>
      </p:nvGrpSpPr>
      <p:grpSpPr>
        <a:xfrm>
          <a:off x="0" y="0"/>
          <a:ext cx="0" cy="0"/>
          <a:chOff x="0" y="0"/>
          <a:chExt cx="0" cy="0"/>
        </a:xfrm>
      </p:grpSpPr>
      <p:sp>
        <p:nvSpPr>
          <p:cNvPr id="6778" name="Google Shape;6778;p24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779" name="Google Shape;6779;p2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8" name="Shape 6808"/>
        <p:cNvGrpSpPr/>
        <p:nvPr/>
      </p:nvGrpSpPr>
      <p:grpSpPr>
        <a:xfrm>
          <a:off x="0" y="0"/>
          <a:ext cx="0" cy="0"/>
          <a:chOff x="0" y="0"/>
          <a:chExt cx="0" cy="0"/>
        </a:xfrm>
      </p:grpSpPr>
      <p:sp>
        <p:nvSpPr>
          <p:cNvPr id="6809" name="Google Shape;6809;p2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810" name="Google Shape;6810;p2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1" name="Shape 6841"/>
        <p:cNvGrpSpPr/>
        <p:nvPr/>
      </p:nvGrpSpPr>
      <p:grpSpPr>
        <a:xfrm>
          <a:off x="0" y="0"/>
          <a:ext cx="0" cy="0"/>
          <a:chOff x="0" y="0"/>
          <a:chExt cx="0" cy="0"/>
        </a:xfrm>
      </p:grpSpPr>
      <p:sp>
        <p:nvSpPr>
          <p:cNvPr id="6842" name="Google Shape;6842;p24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843" name="Google Shape;6843;p2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4" name="Shape 6874"/>
        <p:cNvGrpSpPr/>
        <p:nvPr/>
      </p:nvGrpSpPr>
      <p:grpSpPr>
        <a:xfrm>
          <a:off x="0" y="0"/>
          <a:ext cx="0" cy="0"/>
          <a:chOff x="0" y="0"/>
          <a:chExt cx="0" cy="0"/>
        </a:xfrm>
      </p:grpSpPr>
      <p:sp>
        <p:nvSpPr>
          <p:cNvPr id="6875" name="Google Shape;6875;p25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876" name="Google Shape;6876;p2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2" name="Shape 6892"/>
        <p:cNvGrpSpPr/>
        <p:nvPr/>
      </p:nvGrpSpPr>
      <p:grpSpPr>
        <a:xfrm>
          <a:off x="0" y="0"/>
          <a:ext cx="0" cy="0"/>
          <a:chOff x="0" y="0"/>
          <a:chExt cx="0" cy="0"/>
        </a:xfrm>
      </p:grpSpPr>
      <p:sp>
        <p:nvSpPr>
          <p:cNvPr id="6893" name="Google Shape;6893;p25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894" name="Google Shape;6894;p2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3" name="Shape 6923"/>
        <p:cNvGrpSpPr/>
        <p:nvPr/>
      </p:nvGrpSpPr>
      <p:grpSpPr>
        <a:xfrm>
          <a:off x="0" y="0"/>
          <a:ext cx="0" cy="0"/>
          <a:chOff x="0" y="0"/>
          <a:chExt cx="0" cy="0"/>
        </a:xfrm>
      </p:grpSpPr>
      <p:sp>
        <p:nvSpPr>
          <p:cNvPr id="6924" name="Google Shape;6924;p25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925" name="Google Shape;6925;p2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4" name="Shape 6954"/>
        <p:cNvGrpSpPr/>
        <p:nvPr/>
      </p:nvGrpSpPr>
      <p:grpSpPr>
        <a:xfrm>
          <a:off x="0" y="0"/>
          <a:ext cx="0" cy="0"/>
          <a:chOff x="0" y="0"/>
          <a:chExt cx="0" cy="0"/>
        </a:xfrm>
      </p:grpSpPr>
      <p:sp>
        <p:nvSpPr>
          <p:cNvPr id="6955" name="Google Shape;6955;p25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956" name="Google Shape;6956;p2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4" name="Shape 6964"/>
        <p:cNvGrpSpPr/>
        <p:nvPr/>
      </p:nvGrpSpPr>
      <p:grpSpPr>
        <a:xfrm>
          <a:off x="0" y="0"/>
          <a:ext cx="0" cy="0"/>
          <a:chOff x="0" y="0"/>
          <a:chExt cx="0" cy="0"/>
        </a:xfrm>
      </p:grpSpPr>
      <p:sp>
        <p:nvSpPr>
          <p:cNvPr id="6965" name="Google Shape;6965;p25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966" name="Google Shape;6966;p2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5" name="Shape 6995"/>
        <p:cNvGrpSpPr/>
        <p:nvPr/>
      </p:nvGrpSpPr>
      <p:grpSpPr>
        <a:xfrm>
          <a:off x="0" y="0"/>
          <a:ext cx="0" cy="0"/>
          <a:chOff x="0" y="0"/>
          <a:chExt cx="0" cy="0"/>
        </a:xfrm>
      </p:grpSpPr>
      <p:sp>
        <p:nvSpPr>
          <p:cNvPr id="6996" name="Google Shape;6996;p25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997" name="Google Shape;6997;p2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6" name="Shape 7026"/>
        <p:cNvGrpSpPr/>
        <p:nvPr/>
      </p:nvGrpSpPr>
      <p:grpSpPr>
        <a:xfrm>
          <a:off x="0" y="0"/>
          <a:ext cx="0" cy="0"/>
          <a:chOff x="0" y="0"/>
          <a:chExt cx="0" cy="0"/>
        </a:xfrm>
      </p:grpSpPr>
      <p:sp>
        <p:nvSpPr>
          <p:cNvPr id="7027" name="Google Shape;7027;p25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028" name="Google Shape;7028;p2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8" name="Shape 7058"/>
        <p:cNvGrpSpPr/>
        <p:nvPr/>
      </p:nvGrpSpPr>
      <p:grpSpPr>
        <a:xfrm>
          <a:off x="0" y="0"/>
          <a:ext cx="0" cy="0"/>
          <a:chOff x="0" y="0"/>
          <a:chExt cx="0" cy="0"/>
        </a:xfrm>
      </p:grpSpPr>
      <p:sp>
        <p:nvSpPr>
          <p:cNvPr id="7059" name="Google Shape;7059;p2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060" name="Google Shape;7060;p2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0" name="Shape 7090"/>
        <p:cNvGrpSpPr/>
        <p:nvPr/>
      </p:nvGrpSpPr>
      <p:grpSpPr>
        <a:xfrm>
          <a:off x="0" y="0"/>
          <a:ext cx="0" cy="0"/>
          <a:chOff x="0" y="0"/>
          <a:chExt cx="0" cy="0"/>
        </a:xfrm>
      </p:grpSpPr>
      <p:sp>
        <p:nvSpPr>
          <p:cNvPr id="7091" name="Google Shape;7091;p25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092" name="Google Shape;7092;p2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2" name="Shape 7122"/>
        <p:cNvGrpSpPr/>
        <p:nvPr/>
      </p:nvGrpSpPr>
      <p:grpSpPr>
        <a:xfrm>
          <a:off x="0" y="0"/>
          <a:ext cx="0" cy="0"/>
          <a:chOff x="0" y="0"/>
          <a:chExt cx="0" cy="0"/>
        </a:xfrm>
      </p:grpSpPr>
      <p:sp>
        <p:nvSpPr>
          <p:cNvPr id="7123" name="Google Shape;7123;p25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124" name="Google Shape;7124;p2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55" name="Shape 7155"/>
        <p:cNvGrpSpPr/>
        <p:nvPr/>
      </p:nvGrpSpPr>
      <p:grpSpPr>
        <a:xfrm>
          <a:off x="0" y="0"/>
          <a:ext cx="0" cy="0"/>
          <a:chOff x="0" y="0"/>
          <a:chExt cx="0" cy="0"/>
        </a:xfrm>
      </p:grpSpPr>
      <p:sp>
        <p:nvSpPr>
          <p:cNvPr id="7156" name="Google Shape;7156;p26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157" name="Google Shape;7157;p2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7" name="Shape 7187"/>
        <p:cNvGrpSpPr/>
        <p:nvPr/>
      </p:nvGrpSpPr>
      <p:grpSpPr>
        <a:xfrm>
          <a:off x="0" y="0"/>
          <a:ext cx="0" cy="0"/>
          <a:chOff x="0" y="0"/>
          <a:chExt cx="0" cy="0"/>
        </a:xfrm>
      </p:grpSpPr>
      <p:sp>
        <p:nvSpPr>
          <p:cNvPr id="7188" name="Google Shape;7188;p26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189" name="Google Shape;7189;p2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7" name="Shape 7197"/>
        <p:cNvGrpSpPr/>
        <p:nvPr/>
      </p:nvGrpSpPr>
      <p:grpSpPr>
        <a:xfrm>
          <a:off x="0" y="0"/>
          <a:ext cx="0" cy="0"/>
          <a:chOff x="0" y="0"/>
          <a:chExt cx="0" cy="0"/>
        </a:xfrm>
      </p:grpSpPr>
      <p:sp>
        <p:nvSpPr>
          <p:cNvPr id="7198" name="Google Shape;7198;p26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199" name="Google Shape;7199;p2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9" name="Shape 7229"/>
        <p:cNvGrpSpPr/>
        <p:nvPr/>
      </p:nvGrpSpPr>
      <p:grpSpPr>
        <a:xfrm>
          <a:off x="0" y="0"/>
          <a:ext cx="0" cy="0"/>
          <a:chOff x="0" y="0"/>
          <a:chExt cx="0" cy="0"/>
        </a:xfrm>
      </p:grpSpPr>
      <p:sp>
        <p:nvSpPr>
          <p:cNvPr id="7230" name="Google Shape;7230;p26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231" name="Google Shape;7231;p2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1" name="Shape 7261"/>
        <p:cNvGrpSpPr/>
        <p:nvPr/>
      </p:nvGrpSpPr>
      <p:grpSpPr>
        <a:xfrm>
          <a:off x="0" y="0"/>
          <a:ext cx="0" cy="0"/>
          <a:chOff x="0" y="0"/>
          <a:chExt cx="0" cy="0"/>
        </a:xfrm>
      </p:grpSpPr>
      <p:sp>
        <p:nvSpPr>
          <p:cNvPr id="7262" name="Google Shape;7262;p26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263" name="Google Shape;7263;p2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3" name="Shape 7293"/>
        <p:cNvGrpSpPr/>
        <p:nvPr/>
      </p:nvGrpSpPr>
      <p:grpSpPr>
        <a:xfrm>
          <a:off x="0" y="0"/>
          <a:ext cx="0" cy="0"/>
          <a:chOff x="0" y="0"/>
          <a:chExt cx="0" cy="0"/>
        </a:xfrm>
      </p:grpSpPr>
      <p:sp>
        <p:nvSpPr>
          <p:cNvPr id="7294" name="Google Shape;7294;p26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295" name="Google Shape;7295;p2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5" name="Shape 7325"/>
        <p:cNvGrpSpPr/>
        <p:nvPr/>
      </p:nvGrpSpPr>
      <p:grpSpPr>
        <a:xfrm>
          <a:off x="0" y="0"/>
          <a:ext cx="0" cy="0"/>
          <a:chOff x="0" y="0"/>
          <a:chExt cx="0" cy="0"/>
        </a:xfrm>
      </p:grpSpPr>
      <p:sp>
        <p:nvSpPr>
          <p:cNvPr id="7326" name="Google Shape;7326;p26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327" name="Google Shape;7327;p2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7" name="Shape 7357"/>
        <p:cNvGrpSpPr/>
        <p:nvPr/>
      </p:nvGrpSpPr>
      <p:grpSpPr>
        <a:xfrm>
          <a:off x="0" y="0"/>
          <a:ext cx="0" cy="0"/>
          <a:chOff x="0" y="0"/>
          <a:chExt cx="0" cy="0"/>
        </a:xfrm>
      </p:grpSpPr>
      <p:sp>
        <p:nvSpPr>
          <p:cNvPr id="7358" name="Google Shape;7358;p26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359" name="Google Shape;7359;p2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9" name="Shape 7389"/>
        <p:cNvGrpSpPr/>
        <p:nvPr/>
      </p:nvGrpSpPr>
      <p:grpSpPr>
        <a:xfrm>
          <a:off x="0" y="0"/>
          <a:ext cx="0" cy="0"/>
          <a:chOff x="0" y="0"/>
          <a:chExt cx="0" cy="0"/>
        </a:xfrm>
      </p:grpSpPr>
      <p:sp>
        <p:nvSpPr>
          <p:cNvPr id="7390" name="Google Shape;7390;p26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391" name="Google Shape;7391;p2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0" name="Shape 7420"/>
        <p:cNvGrpSpPr/>
        <p:nvPr/>
      </p:nvGrpSpPr>
      <p:grpSpPr>
        <a:xfrm>
          <a:off x="0" y="0"/>
          <a:ext cx="0" cy="0"/>
          <a:chOff x="0" y="0"/>
          <a:chExt cx="0" cy="0"/>
        </a:xfrm>
      </p:grpSpPr>
      <p:sp>
        <p:nvSpPr>
          <p:cNvPr id="7421" name="Google Shape;7421;p26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422" name="Google Shape;7422;p2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8" name="Shape 7438"/>
        <p:cNvGrpSpPr/>
        <p:nvPr/>
      </p:nvGrpSpPr>
      <p:grpSpPr>
        <a:xfrm>
          <a:off x="0" y="0"/>
          <a:ext cx="0" cy="0"/>
          <a:chOff x="0" y="0"/>
          <a:chExt cx="0" cy="0"/>
        </a:xfrm>
      </p:grpSpPr>
      <p:sp>
        <p:nvSpPr>
          <p:cNvPr id="7439" name="Google Shape;7439;p27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440" name="Google Shape;7440;p2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9" name="Shape 7469"/>
        <p:cNvGrpSpPr/>
        <p:nvPr/>
      </p:nvGrpSpPr>
      <p:grpSpPr>
        <a:xfrm>
          <a:off x="0" y="0"/>
          <a:ext cx="0" cy="0"/>
          <a:chOff x="0" y="0"/>
          <a:chExt cx="0" cy="0"/>
        </a:xfrm>
      </p:grpSpPr>
      <p:sp>
        <p:nvSpPr>
          <p:cNvPr id="7470" name="Google Shape;7470;p27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471" name="Google Shape;7471;p2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0" name="Shape 7500"/>
        <p:cNvGrpSpPr/>
        <p:nvPr/>
      </p:nvGrpSpPr>
      <p:grpSpPr>
        <a:xfrm>
          <a:off x="0" y="0"/>
          <a:ext cx="0" cy="0"/>
          <a:chOff x="0" y="0"/>
          <a:chExt cx="0" cy="0"/>
        </a:xfrm>
      </p:grpSpPr>
      <p:sp>
        <p:nvSpPr>
          <p:cNvPr id="7501" name="Google Shape;7501;p27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502" name="Google Shape;7502;p2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1" name="Shape 7531"/>
        <p:cNvGrpSpPr/>
        <p:nvPr/>
      </p:nvGrpSpPr>
      <p:grpSpPr>
        <a:xfrm>
          <a:off x="0" y="0"/>
          <a:ext cx="0" cy="0"/>
          <a:chOff x="0" y="0"/>
          <a:chExt cx="0" cy="0"/>
        </a:xfrm>
      </p:grpSpPr>
      <p:sp>
        <p:nvSpPr>
          <p:cNvPr id="7532" name="Google Shape;7532;p27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533" name="Google Shape;7533;p2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2" name="Shape 7562"/>
        <p:cNvGrpSpPr/>
        <p:nvPr/>
      </p:nvGrpSpPr>
      <p:grpSpPr>
        <a:xfrm>
          <a:off x="0" y="0"/>
          <a:ext cx="0" cy="0"/>
          <a:chOff x="0" y="0"/>
          <a:chExt cx="0" cy="0"/>
        </a:xfrm>
      </p:grpSpPr>
      <p:sp>
        <p:nvSpPr>
          <p:cNvPr id="7563" name="Google Shape;7563;p27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564" name="Google Shape;7564;p2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3" name="Shape 7593"/>
        <p:cNvGrpSpPr/>
        <p:nvPr/>
      </p:nvGrpSpPr>
      <p:grpSpPr>
        <a:xfrm>
          <a:off x="0" y="0"/>
          <a:ext cx="0" cy="0"/>
          <a:chOff x="0" y="0"/>
          <a:chExt cx="0" cy="0"/>
        </a:xfrm>
      </p:grpSpPr>
      <p:sp>
        <p:nvSpPr>
          <p:cNvPr id="7594" name="Google Shape;7594;p27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595" name="Google Shape;7595;p2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4" name="Shape 7624"/>
        <p:cNvGrpSpPr/>
        <p:nvPr/>
      </p:nvGrpSpPr>
      <p:grpSpPr>
        <a:xfrm>
          <a:off x="0" y="0"/>
          <a:ext cx="0" cy="0"/>
          <a:chOff x="0" y="0"/>
          <a:chExt cx="0" cy="0"/>
        </a:xfrm>
      </p:grpSpPr>
      <p:sp>
        <p:nvSpPr>
          <p:cNvPr id="7625" name="Google Shape;7625;p27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626" name="Google Shape;7626;p2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5" name="Shape 7655"/>
        <p:cNvGrpSpPr/>
        <p:nvPr/>
      </p:nvGrpSpPr>
      <p:grpSpPr>
        <a:xfrm>
          <a:off x="0" y="0"/>
          <a:ext cx="0" cy="0"/>
          <a:chOff x="0" y="0"/>
          <a:chExt cx="0" cy="0"/>
        </a:xfrm>
      </p:grpSpPr>
      <p:sp>
        <p:nvSpPr>
          <p:cNvPr id="7656" name="Google Shape;7656;p27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657" name="Google Shape;7657;p2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6" name="Shape 7686"/>
        <p:cNvGrpSpPr/>
        <p:nvPr/>
      </p:nvGrpSpPr>
      <p:grpSpPr>
        <a:xfrm>
          <a:off x="0" y="0"/>
          <a:ext cx="0" cy="0"/>
          <a:chOff x="0" y="0"/>
          <a:chExt cx="0" cy="0"/>
        </a:xfrm>
      </p:grpSpPr>
      <p:sp>
        <p:nvSpPr>
          <p:cNvPr id="7687" name="Google Shape;7687;p27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688" name="Google Shape;7688;p2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8" name="Shape 7698"/>
        <p:cNvGrpSpPr/>
        <p:nvPr/>
      </p:nvGrpSpPr>
      <p:grpSpPr>
        <a:xfrm>
          <a:off x="0" y="0"/>
          <a:ext cx="0" cy="0"/>
          <a:chOff x="0" y="0"/>
          <a:chExt cx="0" cy="0"/>
        </a:xfrm>
      </p:grpSpPr>
      <p:sp>
        <p:nvSpPr>
          <p:cNvPr id="7699" name="Google Shape;7699;p27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700" name="Google Shape;7700;p2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0" name="Shape 7730"/>
        <p:cNvGrpSpPr/>
        <p:nvPr/>
      </p:nvGrpSpPr>
      <p:grpSpPr>
        <a:xfrm>
          <a:off x="0" y="0"/>
          <a:ext cx="0" cy="0"/>
          <a:chOff x="0" y="0"/>
          <a:chExt cx="0" cy="0"/>
        </a:xfrm>
      </p:grpSpPr>
      <p:sp>
        <p:nvSpPr>
          <p:cNvPr id="7731" name="Google Shape;7731;p28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732" name="Google Shape;7732;p2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2" name="Shape 7762"/>
        <p:cNvGrpSpPr/>
        <p:nvPr/>
      </p:nvGrpSpPr>
      <p:grpSpPr>
        <a:xfrm>
          <a:off x="0" y="0"/>
          <a:ext cx="0" cy="0"/>
          <a:chOff x="0" y="0"/>
          <a:chExt cx="0" cy="0"/>
        </a:xfrm>
      </p:grpSpPr>
      <p:sp>
        <p:nvSpPr>
          <p:cNvPr id="7763" name="Google Shape;7763;p28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764" name="Google Shape;7764;p2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4" name="Shape 7794"/>
        <p:cNvGrpSpPr/>
        <p:nvPr/>
      </p:nvGrpSpPr>
      <p:grpSpPr>
        <a:xfrm>
          <a:off x="0" y="0"/>
          <a:ext cx="0" cy="0"/>
          <a:chOff x="0" y="0"/>
          <a:chExt cx="0" cy="0"/>
        </a:xfrm>
      </p:grpSpPr>
      <p:sp>
        <p:nvSpPr>
          <p:cNvPr id="7795" name="Google Shape;7795;p28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796" name="Google Shape;7796;p2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6" name="Shape 7826"/>
        <p:cNvGrpSpPr/>
        <p:nvPr/>
      </p:nvGrpSpPr>
      <p:grpSpPr>
        <a:xfrm>
          <a:off x="0" y="0"/>
          <a:ext cx="0" cy="0"/>
          <a:chOff x="0" y="0"/>
          <a:chExt cx="0" cy="0"/>
        </a:xfrm>
      </p:grpSpPr>
      <p:sp>
        <p:nvSpPr>
          <p:cNvPr id="7827" name="Google Shape;7827;p28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828" name="Google Shape;7828;p2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85"/>
          <p:cNvSpPr txBox="1"/>
          <p:nvPr>
            <p:ph type="title"/>
          </p:nvPr>
        </p:nvSpPr>
        <p:spPr>
          <a:xfrm>
            <a:off x="2120948" y="65983"/>
            <a:ext cx="7287595" cy="125140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285"/>
          <p:cNvSpPr txBox="1"/>
          <p:nvPr>
            <p:ph idx="10" type="dt"/>
          </p:nvPr>
        </p:nvSpPr>
        <p:spPr>
          <a:xfrm>
            <a:off x="2120948" y="5984087"/>
            <a:ext cx="2061138" cy="441672"/>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85"/>
          <p:cNvSpPr txBox="1"/>
          <p:nvPr>
            <p:ph idx="11" type="ftr"/>
          </p:nvPr>
        </p:nvSpPr>
        <p:spPr>
          <a:xfrm>
            <a:off x="4697371" y="5984087"/>
            <a:ext cx="2797259" cy="441672"/>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85"/>
          <p:cNvSpPr txBox="1"/>
          <p:nvPr>
            <p:ph idx="12" type="sldNum"/>
          </p:nvPr>
        </p:nvSpPr>
        <p:spPr>
          <a:xfrm>
            <a:off x="8451586" y="-52104"/>
            <a:ext cx="2061138" cy="441672"/>
          </a:xfrm>
          <a:prstGeom prst="rect">
            <a:avLst/>
          </a:prstGeom>
          <a:noFill/>
          <a:ln>
            <a:noFill/>
          </a:ln>
        </p:spPr>
        <p:txBody>
          <a:bodyPr anchorCtr="0" anchor="t" bIns="45700" lIns="91425" spcFirstLastPara="1" rIns="91425" wrap="square" tIns="45700">
            <a:noAutofit/>
          </a:bodyPr>
          <a:lstStyle>
            <a:lvl1pPr indent="0" lvl="0" marL="0" algn="r">
              <a:spcBef>
                <a:spcPts val="0"/>
              </a:spcBef>
              <a:spcAft>
                <a:spcPts val="0"/>
              </a:spcAft>
              <a:buNone/>
              <a:defRPr b="0" i="0" sz="966" u="none" cap="none" strike="noStrike">
                <a:solidFill>
                  <a:schemeClr val="dk1"/>
                </a:solidFill>
                <a:latin typeface="Arial"/>
                <a:ea typeface="Arial"/>
                <a:cs typeface="Arial"/>
                <a:sym typeface="Arial"/>
              </a:defRPr>
            </a:lvl1pPr>
            <a:lvl2pPr indent="0" lvl="1" marL="0" algn="r">
              <a:spcBef>
                <a:spcPts val="0"/>
              </a:spcBef>
              <a:spcAft>
                <a:spcPts val="0"/>
              </a:spcAft>
              <a:buNone/>
              <a:defRPr b="0" i="0" sz="966" u="none" cap="none" strike="noStrike">
                <a:solidFill>
                  <a:schemeClr val="dk1"/>
                </a:solidFill>
                <a:latin typeface="Arial"/>
                <a:ea typeface="Arial"/>
                <a:cs typeface="Arial"/>
                <a:sym typeface="Arial"/>
              </a:defRPr>
            </a:lvl2pPr>
            <a:lvl3pPr indent="0" lvl="2" marL="0" algn="r">
              <a:spcBef>
                <a:spcPts val="0"/>
              </a:spcBef>
              <a:spcAft>
                <a:spcPts val="0"/>
              </a:spcAft>
              <a:buNone/>
              <a:defRPr b="0" i="0" sz="966" u="none" cap="none" strike="noStrike">
                <a:solidFill>
                  <a:schemeClr val="dk1"/>
                </a:solidFill>
                <a:latin typeface="Arial"/>
                <a:ea typeface="Arial"/>
                <a:cs typeface="Arial"/>
                <a:sym typeface="Arial"/>
              </a:defRPr>
            </a:lvl3pPr>
            <a:lvl4pPr indent="0" lvl="3" marL="0" algn="r">
              <a:spcBef>
                <a:spcPts val="0"/>
              </a:spcBef>
              <a:spcAft>
                <a:spcPts val="0"/>
              </a:spcAft>
              <a:buNone/>
              <a:defRPr b="0" i="0" sz="966" u="none" cap="none" strike="noStrike">
                <a:solidFill>
                  <a:schemeClr val="dk1"/>
                </a:solidFill>
                <a:latin typeface="Arial"/>
                <a:ea typeface="Arial"/>
                <a:cs typeface="Arial"/>
                <a:sym typeface="Arial"/>
              </a:defRPr>
            </a:lvl4pPr>
            <a:lvl5pPr indent="0" lvl="4" marL="0" algn="r">
              <a:spcBef>
                <a:spcPts val="0"/>
              </a:spcBef>
              <a:spcAft>
                <a:spcPts val="0"/>
              </a:spcAft>
              <a:buNone/>
              <a:defRPr b="0" i="0" sz="966" u="none" cap="none" strike="noStrike">
                <a:solidFill>
                  <a:schemeClr val="dk1"/>
                </a:solidFill>
                <a:latin typeface="Arial"/>
                <a:ea typeface="Arial"/>
                <a:cs typeface="Arial"/>
                <a:sym typeface="Arial"/>
              </a:defRPr>
            </a:lvl5pPr>
            <a:lvl6pPr indent="0" lvl="5" marL="0" algn="r">
              <a:spcBef>
                <a:spcPts val="0"/>
              </a:spcBef>
              <a:spcAft>
                <a:spcPts val="0"/>
              </a:spcAft>
              <a:buNone/>
              <a:defRPr b="0" i="0" sz="966" u="none" cap="none" strike="noStrike">
                <a:solidFill>
                  <a:schemeClr val="dk1"/>
                </a:solidFill>
                <a:latin typeface="Arial"/>
                <a:ea typeface="Arial"/>
                <a:cs typeface="Arial"/>
                <a:sym typeface="Arial"/>
              </a:defRPr>
            </a:lvl6pPr>
            <a:lvl7pPr indent="0" lvl="6" marL="0" algn="r">
              <a:spcBef>
                <a:spcPts val="0"/>
              </a:spcBef>
              <a:spcAft>
                <a:spcPts val="0"/>
              </a:spcAft>
              <a:buNone/>
              <a:defRPr b="0" i="0" sz="966" u="none" cap="none" strike="noStrike">
                <a:solidFill>
                  <a:schemeClr val="dk1"/>
                </a:solidFill>
                <a:latin typeface="Arial"/>
                <a:ea typeface="Arial"/>
                <a:cs typeface="Arial"/>
                <a:sym typeface="Arial"/>
              </a:defRPr>
            </a:lvl7pPr>
            <a:lvl8pPr indent="0" lvl="7" marL="0" algn="r">
              <a:spcBef>
                <a:spcPts val="0"/>
              </a:spcBef>
              <a:spcAft>
                <a:spcPts val="0"/>
              </a:spcAft>
              <a:buNone/>
              <a:defRPr b="0" i="0" sz="966" u="none" cap="none" strike="noStrike">
                <a:solidFill>
                  <a:schemeClr val="dk1"/>
                </a:solidFill>
                <a:latin typeface="Arial"/>
                <a:ea typeface="Arial"/>
                <a:cs typeface="Arial"/>
                <a:sym typeface="Arial"/>
              </a:defRPr>
            </a:lvl8pPr>
            <a:lvl9pPr indent="0" lvl="8" marL="0" algn="r">
              <a:spcBef>
                <a:spcPts val="0"/>
              </a:spcBef>
              <a:spcAft>
                <a:spcPts val="0"/>
              </a:spcAft>
              <a:buNone/>
              <a:defRPr b="0" i="0" sz="966"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286"/>
          <p:cNvSpPr txBox="1"/>
          <p:nvPr>
            <p:ph idx="10" type="dt"/>
          </p:nvPr>
        </p:nvSpPr>
        <p:spPr>
          <a:xfrm>
            <a:off x="2120948" y="5984087"/>
            <a:ext cx="2061138" cy="441672"/>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86"/>
          <p:cNvSpPr txBox="1"/>
          <p:nvPr>
            <p:ph idx="11" type="ftr"/>
          </p:nvPr>
        </p:nvSpPr>
        <p:spPr>
          <a:xfrm>
            <a:off x="4697371" y="5984087"/>
            <a:ext cx="2797259" cy="441672"/>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86"/>
          <p:cNvSpPr txBox="1"/>
          <p:nvPr>
            <p:ph idx="12" type="sldNum"/>
          </p:nvPr>
        </p:nvSpPr>
        <p:spPr>
          <a:xfrm>
            <a:off x="8451586" y="-52104"/>
            <a:ext cx="2061138" cy="441672"/>
          </a:xfrm>
          <a:prstGeom prst="rect">
            <a:avLst/>
          </a:prstGeom>
          <a:noFill/>
          <a:ln>
            <a:noFill/>
          </a:ln>
        </p:spPr>
        <p:txBody>
          <a:bodyPr anchorCtr="0" anchor="t" bIns="45700" lIns="91425" spcFirstLastPara="1" rIns="91425" wrap="square" tIns="45700">
            <a:noAutofit/>
          </a:bodyPr>
          <a:lstStyle>
            <a:lvl1pPr indent="0" lvl="0" marL="0" algn="r">
              <a:spcBef>
                <a:spcPts val="0"/>
              </a:spcBef>
              <a:spcAft>
                <a:spcPts val="0"/>
              </a:spcAft>
              <a:buNone/>
              <a:defRPr sz="966">
                <a:solidFill>
                  <a:schemeClr val="dk1"/>
                </a:solidFill>
                <a:latin typeface="Arial"/>
                <a:ea typeface="Arial"/>
                <a:cs typeface="Arial"/>
                <a:sym typeface="Arial"/>
              </a:defRPr>
            </a:lvl1pPr>
            <a:lvl2pPr indent="0" lvl="1" marL="0" algn="r">
              <a:spcBef>
                <a:spcPts val="0"/>
              </a:spcBef>
              <a:spcAft>
                <a:spcPts val="0"/>
              </a:spcAft>
              <a:buNone/>
              <a:defRPr sz="966">
                <a:solidFill>
                  <a:schemeClr val="dk1"/>
                </a:solidFill>
                <a:latin typeface="Arial"/>
                <a:ea typeface="Arial"/>
                <a:cs typeface="Arial"/>
                <a:sym typeface="Arial"/>
              </a:defRPr>
            </a:lvl2pPr>
            <a:lvl3pPr indent="0" lvl="2" marL="0" algn="r">
              <a:spcBef>
                <a:spcPts val="0"/>
              </a:spcBef>
              <a:spcAft>
                <a:spcPts val="0"/>
              </a:spcAft>
              <a:buNone/>
              <a:defRPr sz="966">
                <a:solidFill>
                  <a:schemeClr val="dk1"/>
                </a:solidFill>
                <a:latin typeface="Arial"/>
                <a:ea typeface="Arial"/>
                <a:cs typeface="Arial"/>
                <a:sym typeface="Arial"/>
              </a:defRPr>
            </a:lvl3pPr>
            <a:lvl4pPr indent="0" lvl="3" marL="0" algn="r">
              <a:spcBef>
                <a:spcPts val="0"/>
              </a:spcBef>
              <a:spcAft>
                <a:spcPts val="0"/>
              </a:spcAft>
              <a:buNone/>
              <a:defRPr sz="966">
                <a:solidFill>
                  <a:schemeClr val="dk1"/>
                </a:solidFill>
                <a:latin typeface="Arial"/>
                <a:ea typeface="Arial"/>
                <a:cs typeface="Arial"/>
                <a:sym typeface="Arial"/>
              </a:defRPr>
            </a:lvl4pPr>
            <a:lvl5pPr indent="0" lvl="4" marL="0" algn="r">
              <a:spcBef>
                <a:spcPts val="0"/>
              </a:spcBef>
              <a:spcAft>
                <a:spcPts val="0"/>
              </a:spcAft>
              <a:buNone/>
              <a:defRPr sz="966">
                <a:solidFill>
                  <a:schemeClr val="dk1"/>
                </a:solidFill>
                <a:latin typeface="Arial"/>
                <a:ea typeface="Arial"/>
                <a:cs typeface="Arial"/>
                <a:sym typeface="Arial"/>
              </a:defRPr>
            </a:lvl5pPr>
            <a:lvl6pPr indent="0" lvl="5" marL="0" algn="r">
              <a:spcBef>
                <a:spcPts val="0"/>
              </a:spcBef>
              <a:spcAft>
                <a:spcPts val="0"/>
              </a:spcAft>
              <a:buNone/>
              <a:defRPr sz="966">
                <a:solidFill>
                  <a:schemeClr val="dk1"/>
                </a:solidFill>
                <a:latin typeface="Arial"/>
                <a:ea typeface="Arial"/>
                <a:cs typeface="Arial"/>
                <a:sym typeface="Arial"/>
              </a:defRPr>
            </a:lvl6pPr>
            <a:lvl7pPr indent="0" lvl="6" marL="0" algn="r">
              <a:spcBef>
                <a:spcPts val="0"/>
              </a:spcBef>
              <a:spcAft>
                <a:spcPts val="0"/>
              </a:spcAft>
              <a:buNone/>
              <a:defRPr sz="966">
                <a:solidFill>
                  <a:schemeClr val="dk1"/>
                </a:solidFill>
                <a:latin typeface="Arial"/>
                <a:ea typeface="Arial"/>
                <a:cs typeface="Arial"/>
                <a:sym typeface="Arial"/>
              </a:defRPr>
            </a:lvl7pPr>
            <a:lvl8pPr indent="0" lvl="7" marL="0" algn="r">
              <a:spcBef>
                <a:spcPts val="0"/>
              </a:spcBef>
              <a:spcAft>
                <a:spcPts val="0"/>
              </a:spcAft>
              <a:buNone/>
              <a:defRPr sz="966">
                <a:solidFill>
                  <a:schemeClr val="dk1"/>
                </a:solidFill>
                <a:latin typeface="Arial"/>
                <a:ea typeface="Arial"/>
                <a:cs typeface="Arial"/>
                <a:sym typeface="Arial"/>
              </a:defRPr>
            </a:lvl8pPr>
            <a:lvl9pPr indent="0" lvl="8" marL="0" algn="r">
              <a:spcBef>
                <a:spcPts val="0"/>
              </a:spcBef>
              <a:spcAft>
                <a:spcPts val="0"/>
              </a:spcAft>
              <a:buNone/>
              <a:defRPr sz="966">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8" name="Shape 58"/>
        <p:cNvGrpSpPr/>
        <p:nvPr/>
      </p:nvGrpSpPr>
      <p:grpSpPr>
        <a:xfrm>
          <a:off x="0" y="0"/>
          <a:ext cx="0" cy="0"/>
          <a:chOff x="0" y="0"/>
          <a:chExt cx="0" cy="0"/>
        </a:xfrm>
      </p:grpSpPr>
      <p:sp>
        <p:nvSpPr>
          <p:cNvPr id="59" name="Google Shape;59;p287"/>
          <p:cNvSpPr txBox="1"/>
          <p:nvPr>
            <p:ph type="title"/>
          </p:nvPr>
        </p:nvSpPr>
        <p:spPr>
          <a:xfrm>
            <a:off x="2120948" y="65983"/>
            <a:ext cx="7287595" cy="125140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87"/>
          <p:cNvSpPr txBox="1"/>
          <p:nvPr>
            <p:ph idx="1" type="body"/>
          </p:nvPr>
        </p:nvSpPr>
        <p:spPr>
          <a:xfrm>
            <a:off x="2120948" y="1608769"/>
            <a:ext cx="7950104" cy="4261832"/>
          </a:xfrm>
          <a:prstGeom prst="rect">
            <a:avLst/>
          </a:prstGeom>
          <a:noFill/>
          <a:ln>
            <a:noFill/>
          </a:ln>
        </p:spPr>
        <p:txBody>
          <a:bodyPr anchorCtr="0" anchor="t" bIns="45700" lIns="91425" spcFirstLastPara="1" rIns="91425" wrap="square" tIns="45700">
            <a:noAutofit/>
          </a:bodyPr>
          <a:lstStyle>
            <a:lvl1pPr indent="-308610" lvl="0" marL="457200" algn="l">
              <a:spcBef>
                <a:spcPts val="360"/>
              </a:spcBef>
              <a:spcAft>
                <a:spcPts val="0"/>
              </a:spcAft>
              <a:buSzPts val="1260"/>
              <a:buChar char="●"/>
              <a:defRPr/>
            </a:lvl1pPr>
            <a:lvl2pPr indent="-308610" lvl="1" marL="914400" algn="l">
              <a:spcBef>
                <a:spcPts val="360"/>
              </a:spcBef>
              <a:spcAft>
                <a:spcPts val="0"/>
              </a:spcAft>
              <a:buSzPts val="1260"/>
              <a:buChar char="●"/>
              <a:defRPr/>
            </a:lvl2pPr>
            <a:lvl3pPr indent="-308610" lvl="2" marL="1371600" algn="l">
              <a:spcBef>
                <a:spcPts val="360"/>
              </a:spcBef>
              <a:spcAft>
                <a:spcPts val="0"/>
              </a:spcAft>
              <a:buSzPts val="1260"/>
              <a:buChar char="●"/>
              <a:defRPr/>
            </a:lvl3pPr>
            <a:lvl4pPr indent="-314325" lvl="3" marL="1828800" algn="l">
              <a:spcBef>
                <a:spcPts val="360"/>
              </a:spcBef>
              <a:spcAft>
                <a:spcPts val="0"/>
              </a:spcAft>
              <a:buSzPts val="1350"/>
              <a:buChar char="▪"/>
              <a:defRPr/>
            </a:lvl4pPr>
            <a:lvl5pPr indent="-320040" lvl="4" marL="2286000" algn="l">
              <a:spcBef>
                <a:spcPts val="360"/>
              </a:spcBef>
              <a:spcAft>
                <a:spcPts val="0"/>
              </a:spcAft>
              <a:buSzPts val="1440"/>
              <a:buChar char="▪"/>
              <a:defRPr/>
            </a:lvl5pPr>
            <a:lvl6pPr indent="-320040" lvl="5" marL="2743200" algn="l">
              <a:spcBef>
                <a:spcPts val="360"/>
              </a:spcBef>
              <a:spcAft>
                <a:spcPts val="0"/>
              </a:spcAft>
              <a:buSzPts val="1440"/>
              <a:buChar char="▪"/>
              <a:defRPr/>
            </a:lvl6pPr>
            <a:lvl7pPr indent="-320040" lvl="6" marL="3200400" algn="l">
              <a:spcBef>
                <a:spcPts val="360"/>
              </a:spcBef>
              <a:spcAft>
                <a:spcPts val="0"/>
              </a:spcAft>
              <a:buSzPts val="1440"/>
              <a:buChar char="▪"/>
              <a:defRPr/>
            </a:lvl7pPr>
            <a:lvl8pPr indent="-320040" lvl="7" marL="3657600" algn="l">
              <a:spcBef>
                <a:spcPts val="360"/>
              </a:spcBef>
              <a:spcAft>
                <a:spcPts val="0"/>
              </a:spcAft>
              <a:buSzPts val="1440"/>
              <a:buChar char="▪"/>
              <a:defRPr/>
            </a:lvl8pPr>
            <a:lvl9pPr indent="-320040" lvl="8" marL="4114800" algn="l">
              <a:spcBef>
                <a:spcPts val="360"/>
              </a:spcBef>
              <a:spcAft>
                <a:spcPts val="0"/>
              </a:spcAft>
              <a:buSzPts val="1440"/>
              <a:buChar char="▪"/>
              <a:defRPr/>
            </a:lvl9pPr>
          </a:lstStyle>
          <a:p/>
        </p:txBody>
      </p:sp>
      <p:sp>
        <p:nvSpPr>
          <p:cNvPr id="61" name="Google Shape;61;p287"/>
          <p:cNvSpPr txBox="1"/>
          <p:nvPr>
            <p:ph idx="10" type="dt"/>
          </p:nvPr>
        </p:nvSpPr>
        <p:spPr>
          <a:xfrm>
            <a:off x="2120948" y="5984087"/>
            <a:ext cx="2061138" cy="441672"/>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287"/>
          <p:cNvSpPr txBox="1"/>
          <p:nvPr>
            <p:ph idx="11" type="ftr"/>
          </p:nvPr>
        </p:nvSpPr>
        <p:spPr>
          <a:xfrm>
            <a:off x="4697371" y="5984087"/>
            <a:ext cx="2797259" cy="441672"/>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87"/>
          <p:cNvSpPr txBox="1"/>
          <p:nvPr>
            <p:ph idx="12" type="sldNum"/>
          </p:nvPr>
        </p:nvSpPr>
        <p:spPr>
          <a:xfrm>
            <a:off x="8451586" y="-52104"/>
            <a:ext cx="2061138" cy="441672"/>
          </a:xfrm>
          <a:prstGeom prst="rect">
            <a:avLst/>
          </a:prstGeom>
          <a:noFill/>
          <a:ln>
            <a:noFill/>
          </a:ln>
        </p:spPr>
        <p:txBody>
          <a:bodyPr anchorCtr="0" anchor="t" bIns="45700" lIns="91425" spcFirstLastPara="1" rIns="91425" wrap="square" tIns="45700">
            <a:noAutofit/>
          </a:bodyPr>
          <a:lstStyle>
            <a:lvl1pPr indent="0" lvl="0" marL="0" algn="r">
              <a:spcBef>
                <a:spcPts val="0"/>
              </a:spcBef>
              <a:spcAft>
                <a:spcPts val="0"/>
              </a:spcAft>
              <a:buNone/>
              <a:defRPr sz="966">
                <a:solidFill>
                  <a:schemeClr val="dk1"/>
                </a:solidFill>
                <a:latin typeface="Arial"/>
                <a:ea typeface="Arial"/>
                <a:cs typeface="Arial"/>
                <a:sym typeface="Arial"/>
              </a:defRPr>
            </a:lvl1pPr>
            <a:lvl2pPr indent="0" lvl="1" marL="0" algn="r">
              <a:spcBef>
                <a:spcPts val="0"/>
              </a:spcBef>
              <a:spcAft>
                <a:spcPts val="0"/>
              </a:spcAft>
              <a:buNone/>
              <a:defRPr sz="966">
                <a:solidFill>
                  <a:schemeClr val="dk1"/>
                </a:solidFill>
                <a:latin typeface="Arial"/>
                <a:ea typeface="Arial"/>
                <a:cs typeface="Arial"/>
                <a:sym typeface="Arial"/>
              </a:defRPr>
            </a:lvl2pPr>
            <a:lvl3pPr indent="0" lvl="2" marL="0" algn="r">
              <a:spcBef>
                <a:spcPts val="0"/>
              </a:spcBef>
              <a:spcAft>
                <a:spcPts val="0"/>
              </a:spcAft>
              <a:buNone/>
              <a:defRPr sz="966">
                <a:solidFill>
                  <a:schemeClr val="dk1"/>
                </a:solidFill>
                <a:latin typeface="Arial"/>
                <a:ea typeface="Arial"/>
                <a:cs typeface="Arial"/>
                <a:sym typeface="Arial"/>
              </a:defRPr>
            </a:lvl3pPr>
            <a:lvl4pPr indent="0" lvl="3" marL="0" algn="r">
              <a:spcBef>
                <a:spcPts val="0"/>
              </a:spcBef>
              <a:spcAft>
                <a:spcPts val="0"/>
              </a:spcAft>
              <a:buNone/>
              <a:defRPr sz="966">
                <a:solidFill>
                  <a:schemeClr val="dk1"/>
                </a:solidFill>
                <a:latin typeface="Arial"/>
                <a:ea typeface="Arial"/>
                <a:cs typeface="Arial"/>
                <a:sym typeface="Arial"/>
              </a:defRPr>
            </a:lvl4pPr>
            <a:lvl5pPr indent="0" lvl="4" marL="0" algn="r">
              <a:spcBef>
                <a:spcPts val="0"/>
              </a:spcBef>
              <a:spcAft>
                <a:spcPts val="0"/>
              </a:spcAft>
              <a:buNone/>
              <a:defRPr sz="966">
                <a:solidFill>
                  <a:schemeClr val="dk1"/>
                </a:solidFill>
                <a:latin typeface="Arial"/>
                <a:ea typeface="Arial"/>
                <a:cs typeface="Arial"/>
                <a:sym typeface="Arial"/>
              </a:defRPr>
            </a:lvl5pPr>
            <a:lvl6pPr indent="0" lvl="5" marL="0" algn="r">
              <a:spcBef>
                <a:spcPts val="0"/>
              </a:spcBef>
              <a:spcAft>
                <a:spcPts val="0"/>
              </a:spcAft>
              <a:buNone/>
              <a:defRPr sz="966">
                <a:solidFill>
                  <a:schemeClr val="dk1"/>
                </a:solidFill>
                <a:latin typeface="Arial"/>
                <a:ea typeface="Arial"/>
                <a:cs typeface="Arial"/>
                <a:sym typeface="Arial"/>
              </a:defRPr>
            </a:lvl6pPr>
            <a:lvl7pPr indent="0" lvl="6" marL="0" algn="r">
              <a:spcBef>
                <a:spcPts val="0"/>
              </a:spcBef>
              <a:spcAft>
                <a:spcPts val="0"/>
              </a:spcAft>
              <a:buNone/>
              <a:defRPr sz="966">
                <a:solidFill>
                  <a:schemeClr val="dk1"/>
                </a:solidFill>
                <a:latin typeface="Arial"/>
                <a:ea typeface="Arial"/>
                <a:cs typeface="Arial"/>
                <a:sym typeface="Arial"/>
              </a:defRPr>
            </a:lvl7pPr>
            <a:lvl8pPr indent="0" lvl="7" marL="0" algn="r">
              <a:spcBef>
                <a:spcPts val="0"/>
              </a:spcBef>
              <a:spcAft>
                <a:spcPts val="0"/>
              </a:spcAft>
              <a:buNone/>
              <a:defRPr sz="966">
                <a:solidFill>
                  <a:schemeClr val="dk1"/>
                </a:solidFill>
                <a:latin typeface="Arial"/>
                <a:ea typeface="Arial"/>
                <a:cs typeface="Arial"/>
                <a:sym typeface="Arial"/>
              </a:defRPr>
            </a:lvl8pPr>
            <a:lvl9pPr indent="0" lvl="8" marL="0" algn="r">
              <a:spcBef>
                <a:spcPts val="0"/>
              </a:spcBef>
              <a:spcAft>
                <a:spcPts val="0"/>
              </a:spcAft>
              <a:buNone/>
              <a:defRPr sz="966">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64" name="Shape 64"/>
        <p:cNvGrpSpPr/>
        <p:nvPr/>
      </p:nvGrpSpPr>
      <p:grpSpPr>
        <a:xfrm>
          <a:off x="0" y="0"/>
          <a:ext cx="0" cy="0"/>
          <a:chOff x="0" y="0"/>
          <a:chExt cx="0" cy="0"/>
        </a:xfrm>
      </p:grpSpPr>
      <p:cxnSp>
        <p:nvCxnSpPr>
          <p:cNvPr id="65" name="Google Shape;65;p288"/>
          <p:cNvCxnSpPr/>
          <p:nvPr/>
        </p:nvCxnSpPr>
        <p:spPr>
          <a:xfrm>
            <a:off x="8746035" y="978466"/>
            <a:ext cx="0" cy="4343112"/>
          </a:xfrm>
          <a:prstGeom prst="straightConnector1">
            <a:avLst/>
          </a:prstGeom>
          <a:noFill/>
          <a:ln cap="flat" cmpd="sng" w="9525">
            <a:solidFill>
              <a:schemeClr val="dk1"/>
            </a:solidFill>
            <a:prstDash val="solid"/>
            <a:round/>
            <a:headEnd len="med" w="med" type="none"/>
            <a:tailEnd len="med" w="med" type="none"/>
          </a:ln>
        </p:spPr>
      </p:cxnSp>
      <p:grpSp>
        <p:nvGrpSpPr>
          <p:cNvPr id="66" name="Google Shape;66;p288"/>
          <p:cNvGrpSpPr/>
          <p:nvPr/>
        </p:nvGrpSpPr>
        <p:grpSpPr>
          <a:xfrm>
            <a:off x="8917796" y="2838704"/>
            <a:ext cx="1292813" cy="2114813"/>
            <a:chOff x="4704" y="1885"/>
            <a:chExt cx="843" cy="1379"/>
          </a:xfrm>
        </p:grpSpPr>
        <p:sp>
          <p:nvSpPr>
            <p:cNvPr id="67" name="Google Shape;67;p288"/>
            <p:cNvSpPr/>
            <p:nvPr/>
          </p:nvSpPr>
          <p:spPr>
            <a:xfrm>
              <a:off x="4704" y="1885"/>
              <a:ext cx="127" cy="127"/>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8" name="Google Shape;68;p288"/>
            <p:cNvSpPr/>
            <p:nvPr/>
          </p:nvSpPr>
          <p:spPr>
            <a:xfrm>
              <a:off x="4883" y="1885"/>
              <a:ext cx="127" cy="127"/>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9" name="Google Shape;69;p288"/>
            <p:cNvSpPr/>
            <p:nvPr/>
          </p:nvSpPr>
          <p:spPr>
            <a:xfrm>
              <a:off x="5062" y="1885"/>
              <a:ext cx="127" cy="127"/>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0" name="Google Shape;70;p288"/>
            <p:cNvSpPr/>
            <p:nvPr/>
          </p:nvSpPr>
          <p:spPr>
            <a:xfrm>
              <a:off x="4704" y="2064"/>
              <a:ext cx="127" cy="127"/>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1" name="Google Shape;71;p288"/>
            <p:cNvSpPr/>
            <p:nvPr/>
          </p:nvSpPr>
          <p:spPr>
            <a:xfrm>
              <a:off x="4883" y="2064"/>
              <a:ext cx="127" cy="127"/>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2" name="Google Shape;72;p288"/>
            <p:cNvSpPr/>
            <p:nvPr/>
          </p:nvSpPr>
          <p:spPr>
            <a:xfrm>
              <a:off x="5062" y="2064"/>
              <a:ext cx="127" cy="127"/>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3" name="Google Shape;73;p288"/>
            <p:cNvSpPr/>
            <p:nvPr/>
          </p:nvSpPr>
          <p:spPr>
            <a:xfrm>
              <a:off x="5241" y="2064"/>
              <a:ext cx="127" cy="127"/>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4" name="Google Shape;74;p288"/>
            <p:cNvSpPr/>
            <p:nvPr/>
          </p:nvSpPr>
          <p:spPr>
            <a:xfrm>
              <a:off x="4704" y="2243"/>
              <a:ext cx="127" cy="127"/>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5" name="Google Shape;75;p288"/>
            <p:cNvSpPr/>
            <p:nvPr/>
          </p:nvSpPr>
          <p:spPr>
            <a:xfrm>
              <a:off x="4883" y="2243"/>
              <a:ext cx="127" cy="127"/>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6" name="Google Shape;76;p288"/>
            <p:cNvSpPr/>
            <p:nvPr/>
          </p:nvSpPr>
          <p:spPr>
            <a:xfrm>
              <a:off x="5062" y="2243"/>
              <a:ext cx="127" cy="127"/>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7" name="Google Shape;77;p288"/>
            <p:cNvSpPr/>
            <p:nvPr/>
          </p:nvSpPr>
          <p:spPr>
            <a:xfrm>
              <a:off x="5241" y="2243"/>
              <a:ext cx="127" cy="127"/>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8" name="Google Shape;78;p288"/>
            <p:cNvSpPr/>
            <p:nvPr/>
          </p:nvSpPr>
          <p:spPr>
            <a:xfrm>
              <a:off x="5420" y="2243"/>
              <a:ext cx="127" cy="12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9" name="Google Shape;79;p288"/>
            <p:cNvSpPr/>
            <p:nvPr/>
          </p:nvSpPr>
          <p:spPr>
            <a:xfrm>
              <a:off x="4704" y="2421"/>
              <a:ext cx="127" cy="128"/>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0" name="Google Shape;80;p288"/>
            <p:cNvSpPr/>
            <p:nvPr/>
          </p:nvSpPr>
          <p:spPr>
            <a:xfrm>
              <a:off x="4883" y="2421"/>
              <a:ext cx="127" cy="128"/>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1" name="Google Shape;81;p288"/>
            <p:cNvSpPr/>
            <p:nvPr/>
          </p:nvSpPr>
          <p:spPr>
            <a:xfrm>
              <a:off x="5062" y="2421"/>
              <a:ext cx="127" cy="128"/>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2" name="Google Shape;82;p288"/>
            <p:cNvSpPr/>
            <p:nvPr/>
          </p:nvSpPr>
          <p:spPr>
            <a:xfrm>
              <a:off x="5241" y="2421"/>
              <a:ext cx="127" cy="12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3" name="Google Shape;83;p288"/>
            <p:cNvSpPr/>
            <p:nvPr/>
          </p:nvSpPr>
          <p:spPr>
            <a:xfrm>
              <a:off x="4704" y="2600"/>
              <a:ext cx="127" cy="128"/>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4" name="Google Shape;84;p288"/>
            <p:cNvSpPr/>
            <p:nvPr/>
          </p:nvSpPr>
          <p:spPr>
            <a:xfrm>
              <a:off x="4883" y="2600"/>
              <a:ext cx="127" cy="128"/>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5" name="Google Shape;85;p288"/>
            <p:cNvSpPr/>
            <p:nvPr/>
          </p:nvSpPr>
          <p:spPr>
            <a:xfrm>
              <a:off x="5062" y="2600"/>
              <a:ext cx="127" cy="12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6" name="Google Shape;86;p288"/>
            <p:cNvSpPr/>
            <p:nvPr/>
          </p:nvSpPr>
          <p:spPr>
            <a:xfrm>
              <a:off x="5241" y="2600"/>
              <a:ext cx="127" cy="12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7" name="Google Shape;87;p288"/>
            <p:cNvSpPr/>
            <p:nvPr/>
          </p:nvSpPr>
          <p:spPr>
            <a:xfrm>
              <a:off x="5420" y="2600"/>
              <a:ext cx="127" cy="128"/>
            </a:xfrm>
            <a:prstGeom prst="ellipse">
              <a:avLst/>
            </a:prstGeom>
            <a:solidFill>
              <a:schemeClr val="fo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8" name="Google Shape;88;p288"/>
            <p:cNvSpPr/>
            <p:nvPr/>
          </p:nvSpPr>
          <p:spPr>
            <a:xfrm>
              <a:off x="4704" y="2779"/>
              <a:ext cx="127" cy="127"/>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9" name="Google Shape;89;p288"/>
            <p:cNvSpPr/>
            <p:nvPr/>
          </p:nvSpPr>
          <p:spPr>
            <a:xfrm>
              <a:off x="4883" y="2779"/>
              <a:ext cx="127" cy="12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0" name="Google Shape;90;p288"/>
            <p:cNvSpPr/>
            <p:nvPr/>
          </p:nvSpPr>
          <p:spPr>
            <a:xfrm>
              <a:off x="5062" y="2779"/>
              <a:ext cx="127" cy="12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1" name="Google Shape;91;p288"/>
            <p:cNvSpPr/>
            <p:nvPr/>
          </p:nvSpPr>
          <p:spPr>
            <a:xfrm>
              <a:off x="5241" y="2779"/>
              <a:ext cx="127" cy="127"/>
            </a:xfrm>
            <a:prstGeom prst="ellipse">
              <a:avLst/>
            </a:prstGeom>
            <a:solidFill>
              <a:schemeClr val="fo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2" name="Google Shape;92;p288"/>
            <p:cNvSpPr/>
            <p:nvPr/>
          </p:nvSpPr>
          <p:spPr>
            <a:xfrm>
              <a:off x="4704" y="2958"/>
              <a:ext cx="127" cy="12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3" name="Google Shape;93;p288"/>
            <p:cNvSpPr/>
            <p:nvPr/>
          </p:nvSpPr>
          <p:spPr>
            <a:xfrm>
              <a:off x="4883" y="2958"/>
              <a:ext cx="127" cy="127"/>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4" name="Google Shape;94;p288"/>
            <p:cNvSpPr/>
            <p:nvPr/>
          </p:nvSpPr>
          <p:spPr>
            <a:xfrm>
              <a:off x="5062" y="2958"/>
              <a:ext cx="127" cy="127"/>
            </a:xfrm>
            <a:prstGeom prst="ellipse">
              <a:avLst/>
            </a:prstGeom>
            <a:solidFill>
              <a:schemeClr val="fo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5" name="Google Shape;95;p288"/>
            <p:cNvSpPr/>
            <p:nvPr/>
          </p:nvSpPr>
          <p:spPr>
            <a:xfrm>
              <a:off x="5241" y="2958"/>
              <a:ext cx="127" cy="127"/>
            </a:xfrm>
            <a:prstGeom prst="ellipse">
              <a:avLst/>
            </a:prstGeom>
            <a:solidFill>
              <a:schemeClr val="fo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6" name="Google Shape;96;p288"/>
            <p:cNvSpPr/>
            <p:nvPr/>
          </p:nvSpPr>
          <p:spPr>
            <a:xfrm>
              <a:off x="4883" y="3137"/>
              <a:ext cx="127" cy="127"/>
            </a:xfrm>
            <a:prstGeom prst="ellipse">
              <a:avLst/>
            </a:prstGeom>
            <a:solidFill>
              <a:schemeClr val="fo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7" name="Google Shape;97;p288"/>
            <p:cNvSpPr/>
            <p:nvPr/>
          </p:nvSpPr>
          <p:spPr>
            <a:xfrm>
              <a:off x="5241" y="3137"/>
              <a:ext cx="127" cy="127"/>
            </a:xfrm>
            <a:prstGeom prst="ellipse">
              <a:avLst/>
            </a:prstGeom>
            <a:solidFill>
              <a:schemeClr val="fo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cxnSp>
        <p:nvCxnSpPr>
          <p:cNvPr id="98" name="Google Shape;98;p288"/>
          <p:cNvCxnSpPr/>
          <p:nvPr/>
        </p:nvCxnSpPr>
        <p:spPr>
          <a:xfrm>
            <a:off x="1973724" y="2671543"/>
            <a:ext cx="7950104" cy="0"/>
          </a:xfrm>
          <a:prstGeom prst="straightConnector1">
            <a:avLst/>
          </a:prstGeom>
          <a:noFill/>
          <a:ln cap="flat" cmpd="sng" w="9525">
            <a:solidFill>
              <a:schemeClr val="dk1"/>
            </a:solidFill>
            <a:prstDash val="solid"/>
            <a:round/>
            <a:headEnd len="med" w="med" type="none"/>
            <a:tailEnd len="med" w="med" type="none"/>
          </a:ln>
        </p:spPr>
      </p:cxnSp>
      <p:sp>
        <p:nvSpPr>
          <p:cNvPr id="99" name="Google Shape;99;p288"/>
          <p:cNvSpPr txBox="1"/>
          <p:nvPr>
            <p:ph type="ctrTitle"/>
          </p:nvPr>
        </p:nvSpPr>
        <p:spPr>
          <a:xfrm>
            <a:off x="1984459" y="398770"/>
            <a:ext cx="6551475" cy="2061138"/>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SzPts val="1400"/>
              <a:buNone/>
              <a:defRPr sz="4637"/>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88"/>
          <p:cNvSpPr txBox="1"/>
          <p:nvPr>
            <p:ph idx="1" type="subTitle"/>
          </p:nvPr>
        </p:nvSpPr>
        <p:spPr>
          <a:xfrm>
            <a:off x="2499744" y="2893914"/>
            <a:ext cx="6036190" cy="2281974"/>
          </a:xfrm>
          <a:prstGeom prst="rect">
            <a:avLst/>
          </a:prstGeom>
          <a:noFill/>
          <a:ln>
            <a:noFill/>
          </a:ln>
        </p:spPr>
        <p:txBody>
          <a:bodyPr anchorCtr="0" anchor="t" bIns="45700" lIns="91425" spcFirstLastPara="1" rIns="91425" wrap="square" tIns="45700">
            <a:noAutofit/>
          </a:bodyPr>
          <a:lstStyle>
            <a:lvl1pPr lvl="0" algn="r">
              <a:spcBef>
                <a:spcPts val="618"/>
              </a:spcBef>
              <a:spcAft>
                <a:spcPts val="0"/>
              </a:spcAft>
              <a:buSzPts val="2164"/>
              <a:buFont typeface="Noto Sans Symbols"/>
              <a:buNone/>
              <a:defRPr sz="3091"/>
            </a:lvl1pPr>
            <a:lvl2pPr lvl="1" algn="l">
              <a:spcBef>
                <a:spcPts val="360"/>
              </a:spcBef>
              <a:spcAft>
                <a:spcPts val="0"/>
              </a:spcAft>
              <a:buSzPts val="1260"/>
              <a:buChar char="●"/>
              <a:defRPr/>
            </a:lvl2pPr>
            <a:lvl3pPr lvl="2" algn="l">
              <a:spcBef>
                <a:spcPts val="360"/>
              </a:spcBef>
              <a:spcAft>
                <a:spcPts val="0"/>
              </a:spcAft>
              <a:buSzPts val="1260"/>
              <a:buChar char="●"/>
              <a:defRPr/>
            </a:lvl3pPr>
            <a:lvl4pPr lvl="3" algn="l">
              <a:spcBef>
                <a:spcPts val="360"/>
              </a:spcBef>
              <a:spcAft>
                <a:spcPts val="0"/>
              </a:spcAft>
              <a:buSzPts val="1350"/>
              <a:buChar char="▪"/>
              <a:defRPr/>
            </a:lvl4pPr>
            <a:lvl5pPr lvl="4" algn="l">
              <a:spcBef>
                <a:spcPts val="360"/>
              </a:spcBef>
              <a:spcAft>
                <a:spcPts val="0"/>
              </a:spcAft>
              <a:buSzPts val="1440"/>
              <a:buChar char="▪"/>
              <a:defRPr/>
            </a:lvl5pPr>
            <a:lvl6pPr lvl="5" algn="l">
              <a:spcBef>
                <a:spcPts val="360"/>
              </a:spcBef>
              <a:spcAft>
                <a:spcPts val="0"/>
              </a:spcAft>
              <a:buSzPts val="1440"/>
              <a:buChar char="▪"/>
              <a:defRPr/>
            </a:lvl6pPr>
            <a:lvl7pPr lvl="6" algn="l">
              <a:spcBef>
                <a:spcPts val="360"/>
              </a:spcBef>
              <a:spcAft>
                <a:spcPts val="0"/>
              </a:spcAft>
              <a:buSzPts val="1440"/>
              <a:buChar char="▪"/>
              <a:defRPr/>
            </a:lvl7pPr>
            <a:lvl8pPr lvl="7" algn="l">
              <a:spcBef>
                <a:spcPts val="360"/>
              </a:spcBef>
              <a:spcAft>
                <a:spcPts val="0"/>
              </a:spcAft>
              <a:buSzPts val="1440"/>
              <a:buChar char="▪"/>
              <a:defRPr/>
            </a:lvl8pPr>
            <a:lvl9pPr lvl="8" algn="l">
              <a:spcBef>
                <a:spcPts val="360"/>
              </a:spcBef>
              <a:spcAft>
                <a:spcPts val="0"/>
              </a:spcAft>
              <a:buSzPts val="1440"/>
              <a:buChar char="▪"/>
              <a:defRPr/>
            </a:lvl9pPr>
          </a:lstStyle>
          <a:p/>
        </p:txBody>
      </p:sp>
      <p:sp>
        <p:nvSpPr>
          <p:cNvPr id="101" name="Google Shape;101;p288"/>
          <p:cNvSpPr txBox="1"/>
          <p:nvPr>
            <p:ph idx="10" type="dt"/>
          </p:nvPr>
        </p:nvSpPr>
        <p:spPr>
          <a:xfrm>
            <a:off x="2120948" y="5984087"/>
            <a:ext cx="2061138" cy="441672"/>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288"/>
          <p:cNvSpPr txBox="1"/>
          <p:nvPr>
            <p:ph idx="11" type="ftr"/>
          </p:nvPr>
        </p:nvSpPr>
        <p:spPr>
          <a:xfrm>
            <a:off x="4697371" y="5984087"/>
            <a:ext cx="2797259" cy="441672"/>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288"/>
          <p:cNvSpPr txBox="1"/>
          <p:nvPr>
            <p:ph idx="12" type="sldNum"/>
          </p:nvPr>
        </p:nvSpPr>
        <p:spPr>
          <a:xfrm>
            <a:off x="8451586" y="-52104"/>
            <a:ext cx="2061138" cy="441672"/>
          </a:xfrm>
          <a:prstGeom prst="rect">
            <a:avLst/>
          </a:prstGeom>
          <a:noFill/>
          <a:ln>
            <a:noFill/>
          </a:ln>
        </p:spPr>
        <p:txBody>
          <a:bodyPr anchorCtr="0" anchor="t" bIns="45700" lIns="91425" spcFirstLastPara="1" rIns="91425" wrap="square" tIns="45700">
            <a:noAutofit/>
          </a:bodyPr>
          <a:lstStyle>
            <a:lvl1pPr indent="0" lvl="0" marL="0" algn="r">
              <a:spcBef>
                <a:spcPts val="0"/>
              </a:spcBef>
              <a:spcAft>
                <a:spcPts val="0"/>
              </a:spcAft>
              <a:buNone/>
              <a:defRPr sz="966">
                <a:solidFill>
                  <a:schemeClr val="dk1"/>
                </a:solidFill>
                <a:latin typeface="Arial"/>
                <a:ea typeface="Arial"/>
                <a:cs typeface="Arial"/>
                <a:sym typeface="Arial"/>
              </a:defRPr>
            </a:lvl1pPr>
            <a:lvl2pPr indent="0" lvl="1" marL="0" algn="r">
              <a:spcBef>
                <a:spcPts val="0"/>
              </a:spcBef>
              <a:spcAft>
                <a:spcPts val="0"/>
              </a:spcAft>
              <a:buNone/>
              <a:defRPr sz="966">
                <a:solidFill>
                  <a:schemeClr val="dk1"/>
                </a:solidFill>
                <a:latin typeface="Arial"/>
                <a:ea typeface="Arial"/>
                <a:cs typeface="Arial"/>
                <a:sym typeface="Arial"/>
              </a:defRPr>
            </a:lvl2pPr>
            <a:lvl3pPr indent="0" lvl="2" marL="0" algn="r">
              <a:spcBef>
                <a:spcPts val="0"/>
              </a:spcBef>
              <a:spcAft>
                <a:spcPts val="0"/>
              </a:spcAft>
              <a:buNone/>
              <a:defRPr sz="966">
                <a:solidFill>
                  <a:schemeClr val="dk1"/>
                </a:solidFill>
                <a:latin typeface="Arial"/>
                <a:ea typeface="Arial"/>
                <a:cs typeface="Arial"/>
                <a:sym typeface="Arial"/>
              </a:defRPr>
            </a:lvl3pPr>
            <a:lvl4pPr indent="0" lvl="3" marL="0" algn="r">
              <a:spcBef>
                <a:spcPts val="0"/>
              </a:spcBef>
              <a:spcAft>
                <a:spcPts val="0"/>
              </a:spcAft>
              <a:buNone/>
              <a:defRPr sz="966">
                <a:solidFill>
                  <a:schemeClr val="dk1"/>
                </a:solidFill>
                <a:latin typeface="Arial"/>
                <a:ea typeface="Arial"/>
                <a:cs typeface="Arial"/>
                <a:sym typeface="Arial"/>
              </a:defRPr>
            </a:lvl4pPr>
            <a:lvl5pPr indent="0" lvl="4" marL="0" algn="r">
              <a:spcBef>
                <a:spcPts val="0"/>
              </a:spcBef>
              <a:spcAft>
                <a:spcPts val="0"/>
              </a:spcAft>
              <a:buNone/>
              <a:defRPr sz="966">
                <a:solidFill>
                  <a:schemeClr val="dk1"/>
                </a:solidFill>
                <a:latin typeface="Arial"/>
                <a:ea typeface="Arial"/>
                <a:cs typeface="Arial"/>
                <a:sym typeface="Arial"/>
              </a:defRPr>
            </a:lvl5pPr>
            <a:lvl6pPr indent="0" lvl="5" marL="0" algn="r">
              <a:spcBef>
                <a:spcPts val="0"/>
              </a:spcBef>
              <a:spcAft>
                <a:spcPts val="0"/>
              </a:spcAft>
              <a:buNone/>
              <a:defRPr sz="966">
                <a:solidFill>
                  <a:schemeClr val="dk1"/>
                </a:solidFill>
                <a:latin typeface="Arial"/>
                <a:ea typeface="Arial"/>
                <a:cs typeface="Arial"/>
                <a:sym typeface="Arial"/>
              </a:defRPr>
            </a:lvl6pPr>
            <a:lvl7pPr indent="0" lvl="6" marL="0" algn="r">
              <a:spcBef>
                <a:spcPts val="0"/>
              </a:spcBef>
              <a:spcAft>
                <a:spcPts val="0"/>
              </a:spcAft>
              <a:buNone/>
              <a:defRPr sz="966">
                <a:solidFill>
                  <a:schemeClr val="dk1"/>
                </a:solidFill>
                <a:latin typeface="Arial"/>
                <a:ea typeface="Arial"/>
                <a:cs typeface="Arial"/>
                <a:sym typeface="Arial"/>
              </a:defRPr>
            </a:lvl7pPr>
            <a:lvl8pPr indent="0" lvl="7" marL="0" algn="r">
              <a:spcBef>
                <a:spcPts val="0"/>
              </a:spcBef>
              <a:spcAft>
                <a:spcPts val="0"/>
              </a:spcAft>
              <a:buNone/>
              <a:defRPr sz="966">
                <a:solidFill>
                  <a:schemeClr val="dk1"/>
                </a:solidFill>
                <a:latin typeface="Arial"/>
                <a:ea typeface="Arial"/>
                <a:cs typeface="Arial"/>
                <a:sym typeface="Arial"/>
              </a:defRPr>
            </a:lvl8pPr>
            <a:lvl9pPr indent="0" lvl="8" marL="0" algn="r">
              <a:spcBef>
                <a:spcPts val="0"/>
              </a:spcBef>
              <a:spcAft>
                <a:spcPts val="0"/>
              </a:spcAft>
              <a:buNone/>
              <a:defRPr sz="966">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4" name="Shape 104"/>
        <p:cNvGrpSpPr/>
        <p:nvPr/>
      </p:nvGrpSpPr>
      <p:grpSpPr>
        <a:xfrm>
          <a:off x="0" y="0"/>
          <a:ext cx="0" cy="0"/>
          <a:chOff x="0" y="0"/>
          <a:chExt cx="0" cy="0"/>
        </a:xfrm>
      </p:grpSpPr>
      <p:sp>
        <p:nvSpPr>
          <p:cNvPr id="105" name="Google Shape;105;p289"/>
          <p:cNvSpPr txBox="1"/>
          <p:nvPr>
            <p:ph type="title"/>
          </p:nvPr>
        </p:nvSpPr>
        <p:spPr>
          <a:xfrm>
            <a:off x="2377057" y="4205128"/>
            <a:ext cx="7508432" cy="1315816"/>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1" sz="3864"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89"/>
          <p:cNvSpPr txBox="1"/>
          <p:nvPr>
            <p:ph idx="1" type="body"/>
          </p:nvPr>
        </p:nvSpPr>
        <p:spPr>
          <a:xfrm>
            <a:off x="2377057" y="2755891"/>
            <a:ext cx="7508432" cy="1449237"/>
          </a:xfrm>
          <a:prstGeom prst="rect">
            <a:avLst/>
          </a:prstGeom>
          <a:noFill/>
          <a:ln>
            <a:noFill/>
          </a:ln>
        </p:spPr>
        <p:txBody>
          <a:bodyPr anchorCtr="0" anchor="b" bIns="45700" lIns="91425" spcFirstLastPara="1" rIns="91425" wrap="square" tIns="45700">
            <a:noAutofit/>
          </a:bodyPr>
          <a:lstStyle>
            <a:lvl1pPr indent="-228600" lvl="0" marL="457200" algn="l">
              <a:spcBef>
                <a:spcPts val="386"/>
              </a:spcBef>
              <a:spcAft>
                <a:spcPts val="0"/>
              </a:spcAft>
              <a:buSzPts val="1352"/>
              <a:buNone/>
              <a:defRPr sz="1932"/>
            </a:lvl1pPr>
            <a:lvl2pPr indent="-228600" lvl="1" marL="914400" algn="l">
              <a:spcBef>
                <a:spcPts val="348"/>
              </a:spcBef>
              <a:spcAft>
                <a:spcPts val="0"/>
              </a:spcAft>
              <a:buSzPts val="1217"/>
              <a:buNone/>
              <a:defRPr sz="1739"/>
            </a:lvl2pPr>
            <a:lvl3pPr indent="-228600" lvl="2" marL="1371600" algn="l">
              <a:spcBef>
                <a:spcPts val="309"/>
              </a:spcBef>
              <a:spcAft>
                <a:spcPts val="0"/>
              </a:spcAft>
              <a:buSzPts val="1082"/>
              <a:buNone/>
              <a:defRPr sz="1546"/>
            </a:lvl3pPr>
            <a:lvl4pPr indent="-228600" lvl="3" marL="1828800" algn="l">
              <a:spcBef>
                <a:spcPts val="270"/>
              </a:spcBef>
              <a:spcAft>
                <a:spcPts val="0"/>
              </a:spcAft>
              <a:buSzPts val="1014"/>
              <a:buNone/>
              <a:defRPr sz="1352"/>
            </a:lvl4pPr>
            <a:lvl5pPr indent="-228600" lvl="4" marL="2286000" algn="l">
              <a:spcBef>
                <a:spcPts val="270"/>
              </a:spcBef>
              <a:spcAft>
                <a:spcPts val="0"/>
              </a:spcAft>
              <a:buSzPts val="1082"/>
              <a:buNone/>
              <a:defRPr sz="1352"/>
            </a:lvl5pPr>
            <a:lvl6pPr indent="-228600" lvl="5" marL="2743200" algn="l">
              <a:spcBef>
                <a:spcPts val="270"/>
              </a:spcBef>
              <a:spcAft>
                <a:spcPts val="0"/>
              </a:spcAft>
              <a:buSzPts val="1082"/>
              <a:buNone/>
              <a:defRPr sz="1352"/>
            </a:lvl6pPr>
            <a:lvl7pPr indent="-228600" lvl="6" marL="3200400" algn="l">
              <a:spcBef>
                <a:spcPts val="270"/>
              </a:spcBef>
              <a:spcAft>
                <a:spcPts val="0"/>
              </a:spcAft>
              <a:buSzPts val="1082"/>
              <a:buNone/>
              <a:defRPr sz="1352"/>
            </a:lvl7pPr>
            <a:lvl8pPr indent="-228600" lvl="7" marL="3657600" algn="l">
              <a:spcBef>
                <a:spcPts val="270"/>
              </a:spcBef>
              <a:spcAft>
                <a:spcPts val="0"/>
              </a:spcAft>
              <a:buSzPts val="1082"/>
              <a:buNone/>
              <a:defRPr sz="1352"/>
            </a:lvl8pPr>
            <a:lvl9pPr indent="-228600" lvl="8" marL="4114800" algn="l">
              <a:spcBef>
                <a:spcPts val="270"/>
              </a:spcBef>
              <a:spcAft>
                <a:spcPts val="0"/>
              </a:spcAft>
              <a:buSzPts val="1082"/>
              <a:buNone/>
              <a:defRPr sz="1352"/>
            </a:lvl9pPr>
          </a:lstStyle>
          <a:p/>
        </p:txBody>
      </p:sp>
      <p:sp>
        <p:nvSpPr>
          <p:cNvPr id="107" name="Google Shape;107;p289"/>
          <p:cNvSpPr txBox="1"/>
          <p:nvPr>
            <p:ph idx="10" type="dt"/>
          </p:nvPr>
        </p:nvSpPr>
        <p:spPr>
          <a:xfrm>
            <a:off x="2120948" y="5984087"/>
            <a:ext cx="2061138" cy="441672"/>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289"/>
          <p:cNvSpPr txBox="1"/>
          <p:nvPr>
            <p:ph idx="11" type="ftr"/>
          </p:nvPr>
        </p:nvSpPr>
        <p:spPr>
          <a:xfrm>
            <a:off x="4697371" y="5984087"/>
            <a:ext cx="2797259" cy="441672"/>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289"/>
          <p:cNvSpPr txBox="1"/>
          <p:nvPr>
            <p:ph idx="12" type="sldNum"/>
          </p:nvPr>
        </p:nvSpPr>
        <p:spPr>
          <a:xfrm>
            <a:off x="8451586" y="-52104"/>
            <a:ext cx="2061138" cy="441672"/>
          </a:xfrm>
          <a:prstGeom prst="rect">
            <a:avLst/>
          </a:prstGeom>
          <a:noFill/>
          <a:ln>
            <a:noFill/>
          </a:ln>
        </p:spPr>
        <p:txBody>
          <a:bodyPr anchorCtr="0" anchor="t" bIns="45700" lIns="91425" spcFirstLastPara="1" rIns="91425" wrap="square" tIns="45700">
            <a:noAutofit/>
          </a:bodyPr>
          <a:lstStyle>
            <a:lvl1pPr indent="0" lvl="0" marL="0" algn="r">
              <a:spcBef>
                <a:spcPts val="0"/>
              </a:spcBef>
              <a:spcAft>
                <a:spcPts val="0"/>
              </a:spcAft>
              <a:buNone/>
              <a:defRPr sz="966">
                <a:solidFill>
                  <a:schemeClr val="dk1"/>
                </a:solidFill>
                <a:latin typeface="Arial"/>
                <a:ea typeface="Arial"/>
                <a:cs typeface="Arial"/>
                <a:sym typeface="Arial"/>
              </a:defRPr>
            </a:lvl1pPr>
            <a:lvl2pPr indent="0" lvl="1" marL="0" algn="r">
              <a:spcBef>
                <a:spcPts val="0"/>
              </a:spcBef>
              <a:spcAft>
                <a:spcPts val="0"/>
              </a:spcAft>
              <a:buNone/>
              <a:defRPr sz="966">
                <a:solidFill>
                  <a:schemeClr val="dk1"/>
                </a:solidFill>
                <a:latin typeface="Arial"/>
                <a:ea typeface="Arial"/>
                <a:cs typeface="Arial"/>
                <a:sym typeface="Arial"/>
              </a:defRPr>
            </a:lvl2pPr>
            <a:lvl3pPr indent="0" lvl="2" marL="0" algn="r">
              <a:spcBef>
                <a:spcPts val="0"/>
              </a:spcBef>
              <a:spcAft>
                <a:spcPts val="0"/>
              </a:spcAft>
              <a:buNone/>
              <a:defRPr sz="966">
                <a:solidFill>
                  <a:schemeClr val="dk1"/>
                </a:solidFill>
                <a:latin typeface="Arial"/>
                <a:ea typeface="Arial"/>
                <a:cs typeface="Arial"/>
                <a:sym typeface="Arial"/>
              </a:defRPr>
            </a:lvl3pPr>
            <a:lvl4pPr indent="0" lvl="3" marL="0" algn="r">
              <a:spcBef>
                <a:spcPts val="0"/>
              </a:spcBef>
              <a:spcAft>
                <a:spcPts val="0"/>
              </a:spcAft>
              <a:buNone/>
              <a:defRPr sz="966">
                <a:solidFill>
                  <a:schemeClr val="dk1"/>
                </a:solidFill>
                <a:latin typeface="Arial"/>
                <a:ea typeface="Arial"/>
                <a:cs typeface="Arial"/>
                <a:sym typeface="Arial"/>
              </a:defRPr>
            </a:lvl4pPr>
            <a:lvl5pPr indent="0" lvl="4" marL="0" algn="r">
              <a:spcBef>
                <a:spcPts val="0"/>
              </a:spcBef>
              <a:spcAft>
                <a:spcPts val="0"/>
              </a:spcAft>
              <a:buNone/>
              <a:defRPr sz="966">
                <a:solidFill>
                  <a:schemeClr val="dk1"/>
                </a:solidFill>
                <a:latin typeface="Arial"/>
                <a:ea typeface="Arial"/>
                <a:cs typeface="Arial"/>
                <a:sym typeface="Arial"/>
              </a:defRPr>
            </a:lvl5pPr>
            <a:lvl6pPr indent="0" lvl="5" marL="0" algn="r">
              <a:spcBef>
                <a:spcPts val="0"/>
              </a:spcBef>
              <a:spcAft>
                <a:spcPts val="0"/>
              </a:spcAft>
              <a:buNone/>
              <a:defRPr sz="966">
                <a:solidFill>
                  <a:schemeClr val="dk1"/>
                </a:solidFill>
                <a:latin typeface="Arial"/>
                <a:ea typeface="Arial"/>
                <a:cs typeface="Arial"/>
                <a:sym typeface="Arial"/>
              </a:defRPr>
            </a:lvl6pPr>
            <a:lvl7pPr indent="0" lvl="6" marL="0" algn="r">
              <a:spcBef>
                <a:spcPts val="0"/>
              </a:spcBef>
              <a:spcAft>
                <a:spcPts val="0"/>
              </a:spcAft>
              <a:buNone/>
              <a:defRPr sz="966">
                <a:solidFill>
                  <a:schemeClr val="dk1"/>
                </a:solidFill>
                <a:latin typeface="Arial"/>
                <a:ea typeface="Arial"/>
                <a:cs typeface="Arial"/>
                <a:sym typeface="Arial"/>
              </a:defRPr>
            </a:lvl7pPr>
            <a:lvl8pPr indent="0" lvl="7" marL="0" algn="r">
              <a:spcBef>
                <a:spcPts val="0"/>
              </a:spcBef>
              <a:spcAft>
                <a:spcPts val="0"/>
              </a:spcAft>
              <a:buNone/>
              <a:defRPr sz="966">
                <a:solidFill>
                  <a:schemeClr val="dk1"/>
                </a:solidFill>
                <a:latin typeface="Arial"/>
                <a:ea typeface="Arial"/>
                <a:cs typeface="Arial"/>
                <a:sym typeface="Arial"/>
              </a:defRPr>
            </a:lvl8pPr>
            <a:lvl9pPr indent="0" lvl="8" marL="0" algn="r">
              <a:spcBef>
                <a:spcPts val="0"/>
              </a:spcBef>
              <a:spcAft>
                <a:spcPts val="0"/>
              </a:spcAft>
              <a:buNone/>
              <a:defRPr sz="966">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10" name="Shape 110"/>
        <p:cNvGrpSpPr/>
        <p:nvPr/>
      </p:nvGrpSpPr>
      <p:grpSpPr>
        <a:xfrm>
          <a:off x="0" y="0"/>
          <a:ext cx="0" cy="0"/>
          <a:chOff x="0" y="0"/>
          <a:chExt cx="0" cy="0"/>
        </a:xfrm>
      </p:grpSpPr>
      <p:sp>
        <p:nvSpPr>
          <p:cNvPr id="111" name="Google Shape;111;p290"/>
          <p:cNvSpPr txBox="1"/>
          <p:nvPr>
            <p:ph type="title"/>
          </p:nvPr>
        </p:nvSpPr>
        <p:spPr>
          <a:xfrm>
            <a:off x="2120948" y="65983"/>
            <a:ext cx="7287595" cy="125140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290"/>
          <p:cNvSpPr txBox="1"/>
          <p:nvPr>
            <p:ph idx="1" type="body"/>
          </p:nvPr>
        </p:nvSpPr>
        <p:spPr>
          <a:xfrm>
            <a:off x="2120948" y="1608769"/>
            <a:ext cx="3901440" cy="4261832"/>
          </a:xfrm>
          <a:prstGeom prst="rect">
            <a:avLst/>
          </a:prstGeom>
          <a:noFill/>
          <a:ln>
            <a:noFill/>
          </a:ln>
        </p:spPr>
        <p:txBody>
          <a:bodyPr anchorCtr="0" anchor="t" bIns="45700" lIns="91425" spcFirstLastPara="1" rIns="91425" wrap="square" tIns="45700">
            <a:noAutofit/>
          </a:bodyPr>
          <a:lstStyle>
            <a:lvl1pPr indent="-348837" lvl="0" marL="457200" algn="l">
              <a:spcBef>
                <a:spcPts val="541"/>
              </a:spcBef>
              <a:spcAft>
                <a:spcPts val="0"/>
              </a:spcAft>
              <a:buSzPts val="1894"/>
              <a:buChar char="●"/>
              <a:defRPr sz="2705"/>
            </a:lvl1pPr>
            <a:lvl2pPr indent="-331635" lvl="1" marL="914400" algn="l">
              <a:spcBef>
                <a:spcPts val="464"/>
              </a:spcBef>
              <a:spcAft>
                <a:spcPts val="0"/>
              </a:spcAft>
              <a:buSzPts val="1623"/>
              <a:buChar char="●"/>
              <a:defRPr sz="2318"/>
            </a:lvl2pPr>
            <a:lvl3pPr indent="-314477" lvl="2" marL="1371600" algn="l">
              <a:spcBef>
                <a:spcPts val="386"/>
              </a:spcBef>
              <a:spcAft>
                <a:spcPts val="0"/>
              </a:spcAft>
              <a:buSzPts val="1352"/>
              <a:buChar char="●"/>
              <a:defRPr sz="1932"/>
            </a:lvl3pPr>
            <a:lvl4pPr indent="-311420" lvl="3" marL="1828800" algn="l">
              <a:spcBef>
                <a:spcPts val="348"/>
              </a:spcBef>
              <a:spcAft>
                <a:spcPts val="0"/>
              </a:spcAft>
              <a:buSzPts val="1304"/>
              <a:buChar char="▪"/>
              <a:defRPr sz="1739"/>
            </a:lvl4pPr>
            <a:lvl5pPr indent="-316941" lvl="4" marL="2286000" algn="l">
              <a:spcBef>
                <a:spcPts val="348"/>
              </a:spcBef>
              <a:spcAft>
                <a:spcPts val="0"/>
              </a:spcAft>
              <a:buSzPts val="1391"/>
              <a:buChar char="▪"/>
              <a:defRPr sz="1739"/>
            </a:lvl5pPr>
            <a:lvl6pPr indent="-316941" lvl="5" marL="2743200" algn="l">
              <a:spcBef>
                <a:spcPts val="348"/>
              </a:spcBef>
              <a:spcAft>
                <a:spcPts val="0"/>
              </a:spcAft>
              <a:buSzPts val="1391"/>
              <a:buChar char="▪"/>
              <a:defRPr sz="1739"/>
            </a:lvl6pPr>
            <a:lvl7pPr indent="-316941" lvl="6" marL="3200400" algn="l">
              <a:spcBef>
                <a:spcPts val="348"/>
              </a:spcBef>
              <a:spcAft>
                <a:spcPts val="0"/>
              </a:spcAft>
              <a:buSzPts val="1391"/>
              <a:buChar char="▪"/>
              <a:defRPr sz="1739"/>
            </a:lvl7pPr>
            <a:lvl8pPr indent="-316941" lvl="7" marL="3657600" algn="l">
              <a:spcBef>
                <a:spcPts val="348"/>
              </a:spcBef>
              <a:spcAft>
                <a:spcPts val="0"/>
              </a:spcAft>
              <a:buSzPts val="1391"/>
              <a:buChar char="▪"/>
              <a:defRPr sz="1739"/>
            </a:lvl8pPr>
            <a:lvl9pPr indent="-316941" lvl="8" marL="4114800" algn="l">
              <a:spcBef>
                <a:spcPts val="348"/>
              </a:spcBef>
              <a:spcAft>
                <a:spcPts val="0"/>
              </a:spcAft>
              <a:buSzPts val="1391"/>
              <a:buChar char="▪"/>
              <a:defRPr sz="1739"/>
            </a:lvl9pPr>
          </a:lstStyle>
          <a:p/>
        </p:txBody>
      </p:sp>
      <p:sp>
        <p:nvSpPr>
          <p:cNvPr id="113" name="Google Shape;113;p290"/>
          <p:cNvSpPr txBox="1"/>
          <p:nvPr>
            <p:ph idx="2" type="body"/>
          </p:nvPr>
        </p:nvSpPr>
        <p:spPr>
          <a:xfrm>
            <a:off x="6169612" y="1608769"/>
            <a:ext cx="3901440" cy="4261832"/>
          </a:xfrm>
          <a:prstGeom prst="rect">
            <a:avLst/>
          </a:prstGeom>
          <a:noFill/>
          <a:ln>
            <a:noFill/>
          </a:ln>
        </p:spPr>
        <p:txBody>
          <a:bodyPr anchorCtr="0" anchor="t" bIns="45700" lIns="91425" spcFirstLastPara="1" rIns="91425" wrap="square" tIns="45700">
            <a:noAutofit/>
          </a:bodyPr>
          <a:lstStyle>
            <a:lvl1pPr indent="-348837" lvl="0" marL="457200" algn="l">
              <a:spcBef>
                <a:spcPts val="541"/>
              </a:spcBef>
              <a:spcAft>
                <a:spcPts val="0"/>
              </a:spcAft>
              <a:buSzPts val="1894"/>
              <a:buChar char="●"/>
              <a:defRPr sz="2705"/>
            </a:lvl1pPr>
            <a:lvl2pPr indent="-331635" lvl="1" marL="914400" algn="l">
              <a:spcBef>
                <a:spcPts val="464"/>
              </a:spcBef>
              <a:spcAft>
                <a:spcPts val="0"/>
              </a:spcAft>
              <a:buSzPts val="1623"/>
              <a:buChar char="●"/>
              <a:defRPr sz="2318"/>
            </a:lvl2pPr>
            <a:lvl3pPr indent="-314477" lvl="2" marL="1371600" algn="l">
              <a:spcBef>
                <a:spcPts val="386"/>
              </a:spcBef>
              <a:spcAft>
                <a:spcPts val="0"/>
              </a:spcAft>
              <a:buSzPts val="1352"/>
              <a:buChar char="●"/>
              <a:defRPr sz="1932"/>
            </a:lvl3pPr>
            <a:lvl4pPr indent="-311420" lvl="3" marL="1828800" algn="l">
              <a:spcBef>
                <a:spcPts val="348"/>
              </a:spcBef>
              <a:spcAft>
                <a:spcPts val="0"/>
              </a:spcAft>
              <a:buSzPts val="1304"/>
              <a:buChar char="▪"/>
              <a:defRPr sz="1739"/>
            </a:lvl4pPr>
            <a:lvl5pPr indent="-316941" lvl="4" marL="2286000" algn="l">
              <a:spcBef>
                <a:spcPts val="348"/>
              </a:spcBef>
              <a:spcAft>
                <a:spcPts val="0"/>
              </a:spcAft>
              <a:buSzPts val="1391"/>
              <a:buChar char="▪"/>
              <a:defRPr sz="1739"/>
            </a:lvl5pPr>
            <a:lvl6pPr indent="-316941" lvl="5" marL="2743200" algn="l">
              <a:spcBef>
                <a:spcPts val="348"/>
              </a:spcBef>
              <a:spcAft>
                <a:spcPts val="0"/>
              </a:spcAft>
              <a:buSzPts val="1391"/>
              <a:buChar char="▪"/>
              <a:defRPr sz="1739"/>
            </a:lvl6pPr>
            <a:lvl7pPr indent="-316941" lvl="6" marL="3200400" algn="l">
              <a:spcBef>
                <a:spcPts val="348"/>
              </a:spcBef>
              <a:spcAft>
                <a:spcPts val="0"/>
              </a:spcAft>
              <a:buSzPts val="1391"/>
              <a:buChar char="▪"/>
              <a:defRPr sz="1739"/>
            </a:lvl7pPr>
            <a:lvl8pPr indent="-316941" lvl="7" marL="3657600" algn="l">
              <a:spcBef>
                <a:spcPts val="348"/>
              </a:spcBef>
              <a:spcAft>
                <a:spcPts val="0"/>
              </a:spcAft>
              <a:buSzPts val="1391"/>
              <a:buChar char="▪"/>
              <a:defRPr sz="1739"/>
            </a:lvl8pPr>
            <a:lvl9pPr indent="-316941" lvl="8" marL="4114800" algn="l">
              <a:spcBef>
                <a:spcPts val="348"/>
              </a:spcBef>
              <a:spcAft>
                <a:spcPts val="0"/>
              </a:spcAft>
              <a:buSzPts val="1391"/>
              <a:buChar char="▪"/>
              <a:defRPr sz="1739"/>
            </a:lvl9pPr>
          </a:lstStyle>
          <a:p/>
        </p:txBody>
      </p:sp>
      <p:sp>
        <p:nvSpPr>
          <p:cNvPr id="114" name="Google Shape;114;p290"/>
          <p:cNvSpPr txBox="1"/>
          <p:nvPr>
            <p:ph idx="10" type="dt"/>
          </p:nvPr>
        </p:nvSpPr>
        <p:spPr>
          <a:xfrm>
            <a:off x="2120948" y="5984087"/>
            <a:ext cx="2061138" cy="441672"/>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290"/>
          <p:cNvSpPr txBox="1"/>
          <p:nvPr>
            <p:ph idx="11" type="ftr"/>
          </p:nvPr>
        </p:nvSpPr>
        <p:spPr>
          <a:xfrm>
            <a:off x="4697371" y="5984087"/>
            <a:ext cx="2797259" cy="441672"/>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290"/>
          <p:cNvSpPr txBox="1"/>
          <p:nvPr>
            <p:ph idx="12" type="sldNum"/>
          </p:nvPr>
        </p:nvSpPr>
        <p:spPr>
          <a:xfrm>
            <a:off x="8451586" y="-52104"/>
            <a:ext cx="2061138" cy="441672"/>
          </a:xfrm>
          <a:prstGeom prst="rect">
            <a:avLst/>
          </a:prstGeom>
          <a:noFill/>
          <a:ln>
            <a:noFill/>
          </a:ln>
        </p:spPr>
        <p:txBody>
          <a:bodyPr anchorCtr="0" anchor="t" bIns="45700" lIns="91425" spcFirstLastPara="1" rIns="91425" wrap="square" tIns="45700">
            <a:noAutofit/>
          </a:bodyPr>
          <a:lstStyle>
            <a:lvl1pPr indent="0" lvl="0" marL="0" algn="r">
              <a:spcBef>
                <a:spcPts val="0"/>
              </a:spcBef>
              <a:spcAft>
                <a:spcPts val="0"/>
              </a:spcAft>
              <a:buNone/>
              <a:defRPr sz="966">
                <a:solidFill>
                  <a:schemeClr val="dk1"/>
                </a:solidFill>
                <a:latin typeface="Arial"/>
                <a:ea typeface="Arial"/>
                <a:cs typeface="Arial"/>
                <a:sym typeface="Arial"/>
              </a:defRPr>
            </a:lvl1pPr>
            <a:lvl2pPr indent="0" lvl="1" marL="0" algn="r">
              <a:spcBef>
                <a:spcPts val="0"/>
              </a:spcBef>
              <a:spcAft>
                <a:spcPts val="0"/>
              </a:spcAft>
              <a:buNone/>
              <a:defRPr sz="966">
                <a:solidFill>
                  <a:schemeClr val="dk1"/>
                </a:solidFill>
                <a:latin typeface="Arial"/>
                <a:ea typeface="Arial"/>
                <a:cs typeface="Arial"/>
                <a:sym typeface="Arial"/>
              </a:defRPr>
            </a:lvl2pPr>
            <a:lvl3pPr indent="0" lvl="2" marL="0" algn="r">
              <a:spcBef>
                <a:spcPts val="0"/>
              </a:spcBef>
              <a:spcAft>
                <a:spcPts val="0"/>
              </a:spcAft>
              <a:buNone/>
              <a:defRPr sz="966">
                <a:solidFill>
                  <a:schemeClr val="dk1"/>
                </a:solidFill>
                <a:latin typeface="Arial"/>
                <a:ea typeface="Arial"/>
                <a:cs typeface="Arial"/>
                <a:sym typeface="Arial"/>
              </a:defRPr>
            </a:lvl3pPr>
            <a:lvl4pPr indent="0" lvl="3" marL="0" algn="r">
              <a:spcBef>
                <a:spcPts val="0"/>
              </a:spcBef>
              <a:spcAft>
                <a:spcPts val="0"/>
              </a:spcAft>
              <a:buNone/>
              <a:defRPr sz="966">
                <a:solidFill>
                  <a:schemeClr val="dk1"/>
                </a:solidFill>
                <a:latin typeface="Arial"/>
                <a:ea typeface="Arial"/>
                <a:cs typeface="Arial"/>
                <a:sym typeface="Arial"/>
              </a:defRPr>
            </a:lvl4pPr>
            <a:lvl5pPr indent="0" lvl="4" marL="0" algn="r">
              <a:spcBef>
                <a:spcPts val="0"/>
              </a:spcBef>
              <a:spcAft>
                <a:spcPts val="0"/>
              </a:spcAft>
              <a:buNone/>
              <a:defRPr sz="966">
                <a:solidFill>
                  <a:schemeClr val="dk1"/>
                </a:solidFill>
                <a:latin typeface="Arial"/>
                <a:ea typeface="Arial"/>
                <a:cs typeface="Arial"/>
                <a:sym typeface="Arial"/>
              </a:defRPr>
            </a:lvl5pPr>
            <a:lvl6pPr indent="0" lvl="5" marL="0" algn="r">
              <a:spcBef>
                <a:spcPts val="0"/>
              </a:spcBef>
              <a:spcAft>
                <a:spcPts val="0"/>
              </a:spcAft>
              <a:buNone/>
              <a:defRPr sz="966">
                <a:solidFill>
                  <a:schemeClr val="dk1"/>
                </a:solidFill>
                <a:latin typeface="Arial"/>
                <a:ea typeface="Arial"/>
                <a:cs typeface="Arial"/>
                <a:sym typeface="Arial"/>
              </a:defRPr>
            </a:lvl6pPr>
            <a:lvl7pPr indent="0" lvl="6" marL="0" algn="r">
              <a:spcBef>
                <a:spcPts val="0"/>
              </a:spcBef>
              <a:spcAft>
                <a:spcPts val="0"/>
              </a:spcAft>
              <a:buNone/>
              <a:defRPr sz="966">
                <a:solidFill>
                  <a:schemeClr val="dk1"/>
                </a:solidFill>
                <a:latin typeface="Arial"/>
                <a:ea typeface="Arial"/>
                <a:cs typeface="Arial"/>
                <a:sym typeface="Arial"/>
              </a:defRPr>
            </a:lvl7pPr>
            <a:lvl8pPr indent="0" lvl="7" marL="0" algn="r">
              <a:spcBef>
                <a:spcPts val="0"/>
              </a:spcBef>
              <a:spcAft>
                <a:spcPts val="0"/>
              </a:spcAft>
              <a:buNone/>
              <a:defRPr sz="966">
                <a:solidFill>
                  <a:schemeClr val="dk1"/>
                </a:solidFill>
                <a:latin typeface="Arial"/>
                <a:ea typeface="Arial"/>
                <a:cs typeface="Arial"/>
                <a:sym typeface="Arial"/>
              </a:defRPr>
            </a:lvl8pPr>
            <a:lvl9pPr indent="0" lvl="8" marL="0" algn="r">
              <a:spcBef>
                <a:spcPts val="0"/>
              </a:spcBef>
              <a:spcAft>
                <a:spcPts val="0"/>
              </a:spcAft>
              <a:buNone/>
              <a:defRPr sz="966">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7" name="Shape 117"/>
        <p:cNvGrpSpPr/>
        <p:nvPr/>
      </p:nvGrpSpPr>
      <p:grpSpPr>
        <a:xfrm>
          <a:off x="0" y="0"/>
          <a:ext cx="0" cy="0"/>
          <a:chOff x="0" y="0"/>
          <a:chExt cx="0" cy="0"/>
        </a:xfrm>
      </p:grpSpPr>
      <p:sp>
        <p:nvSpPr>
          <p:cNvPr id="118" name="Google Shape;118;p291"/>
          <p:cNvSpPr txBox="1"/>
          <p:nvPr>
            <p:ph type="title"/>
          </p:nvPr>
        </p:nvSpPr>
        <p:spPr>
          <a:xfrm>
            <a:off x="2120948" y="213207"/>
            <a:ext cx="7950104" cy="1104181"/>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91"/>
          <p:cNvSpPr txBox="1"/>
          <p:nvPr>
            <p:ph idx="1" type="body"/>
          </p:nvPr>
        </p:nvSpPr>
        <p:spPr>
          <a:xfrm>
            <a:off x="2120948" y="1430874"/>
            <a:ext cx="3902974" cy="618034"/>
          </a:xfrm>
          <a:prstGeom prst="rect">
            <a:avLst/>
          </a:prstGeom>
          <a:noFill/>
          <a:ln>
            <a:noFill/>
          </a:ln>
        </p:spPr>
        <p:txBody>
          <a:bodyPr anchorCtr="0" anchor="b" bIns="45700" lIns="91425" spcFirstLastPara="1" rIns="91425" wrap="square" tIns="45700">
            <a:noAutofit/>
          </a:bodyPr>
          <a:lstStyle>
            <a:lvl1pPr indent="-228600" lvl="0" marL="457200" algn="l">
              <a:spcBef>
                <a:spcPts val="464"/>
              </a:spcBef>
              <a:spcAft>
                <a:spcPts val="0"/>
              </a:spcAft>
              <a:buSzPts val="1623"/>
              <a:buNone/>
              <a:defRPr b="1" sz="2318"/>
            </a:lvl1pPr>
            <a:lvl2pPr indent="-228600" lvl="1" marL="914400" algn="l">
              <a:spcBef>
                <a:spcPts val="386"/>
              </a:spcBef>
              <a:spcAft>
                <a:spcPts val="0"/>
              </a:spcAft>
              <a:buSzPts val="1352"/>
              <a:buNone/>
              <a:defRPr b="1" sz="1932"/>
            </a:lvl2pPr>
            <a:lvl3pPr indent="-228600" lvl="2" marL="1371600" algn="l">
              <a:spcBef>
                <a:spcPts val="348"/>
              </a:spcBef>
              <a:spcAft>
                <a:spcPts val="0"/>
              </a:spcAft>
              <a:buSzPts val="1217"/>
              <a:buNone/>
              <a:defRPr b="1" sz="1739"/>
            </a:lvl3pPr>
            <a:lvl4pPr indent="-228600" lvl="3" marL="1828800" algn="l">
              <a:spcBef>
                <a:spcPts val="309"/>
              </a:spcBef>
              <a:spcAft>
                <a:spcPts val="0"/>
              </a:spcAft>
              <a:buSzPts val="1160"/>
              <a:buNone/>
              <a:defRPr b="1" sz="1546"/>
            </a:lvl4pPr>
            <a:lvl5pPr indent="-228600" lvl="4" marL="2286000" algn="l">
              <a:spcBef>
                <a:spcPts val="309"/>
              </a:spcBef>
              <a:spcAft>
                <a:spcPts val="0"/>
              </a:spcAft>
              <a:buSzPts val="1237"/>
              <a:buNone/>
              <a:defRPr b="1" sz="1546"/>
            </a:lvl5pPr>
            <a:lvl6pPr indent="-228600" lvl="5" marL="2743200" algn="l">
              <a:spcBef>
                <a:spcPts val="309"/>
              </a:spcBef>
              <a:spcAft>
                <a:spcPts val="0"/>
              </a:spcAft>
              <a:buSzPts val="1237"/>
              <a:buNone/>
              <a:defRPr b="1" sz="1546"/>
            </a:lvl6pPr>
            <a:lvl7pPr indent="-228600" lvl="6" marL="3200400" algn="l">
              <a:spcBef>
                <a:spcPts val="309"/>
              </a:spcBef>
              <a:spcAft>
                <a:spcPts val="0"/>
              </a:spcAft>
              <a:buSzPts val="1237"/>
              <a:buNone/>
              <a:defRPr b="1" sz="1546"/>
            </a:lvl7pPr>
            <a:lvl8pPr indent="-228600" lvl="7" marL="3657600" algn="l">
              <a:spcBef>
                <a:spcPts val="309"/>
              </a:spcBef>
              <a:spcAft>
                <a:spcPts val="0"/>
              </a:spcAft>
              <a:buSzPts val="1237"/>
              <a:buNone/>
              <a:defRPr b="1" sz="1546"/>
            </a:lvl8pPr>
            <a:lvl9pPr indent="-228600" lvl="8" marL="4114800" algn="l">
              <a:spcBef>
                <a:spcPts val="309"/>
              </a:spcBef>
              <a:spcAft>
                <a:spcPts val="0"/>
              </a:spcAft>
              <a:buSzPts val="1237"/>
              <a:buNone/>
              <a:defRPr b="1" sz="1546"/>
            </a:lvl9pPr>
          </a:lstStyle>
          <a:p/>
        </p:txBody>
      </p:sp>
      <p:sp>
        <p:nvSpPr>
          <p:cNvPr id="120" name="Google Shape;120;p291"/>
          <p:cNvSpPr txBox="1"/>
          <p:nvPr>
            <p:ph idx="2" type="body"/>
          </p:nvPr>
        </p:nvSpPr>
        <p:spPr>
          <a:xfrm>
            <a:off x="2120948" y="2048908"/>
            <a:ext cx="3902974" cy="3817093"/>
          </a:xfrm>
          <a:prstGeom prst="rect">
            <a:avLst/>
          </a:prstGeom>
          <a:noFill/>
          <a:ln>
            <a:noFill/>
          </a:ln>
        </p:spPr>
        <p:txBody>
          <a:bodyPr anchorCtr="0" anchor="t" bIns="45700" lIns="91425" spcFirstLastPara="1" rIns="91425" wrap="square" tIns="45700">
            <a:noAutofit/>
          </a:bodyPr>
          <a:lstStyle>
            <a:lvl1pPr indent="-331635" lvl="0" marL="457200" algn="l">
              <a:spcBef>
                <a:spcPts val="464"/>
              </a:spcBef>
              <a:spcAft>
                <a:spcPts val="0"/>
              </a:spcAft>
              <a:buSzPts val="1623"/>
              <a:buChar char="●"/>
              <a:defRPr sz="2318"/>
            </a:lvl1pPr>
            <a:lvl2pPr indent="-314477" lvl="1" marL="914400" algn="l">
              <a:spcBef>
                <a:spcPts val="386"/>
              </a:spcBef>
              <a:spcAft>
                <a:spcPts val="0"/>
              </a:spcAft>
              <a:buSzPts val="1352"/>
              <a:buChar char="●"/>
              <a:defRPr sz="1932"/>
            </a:lvl2pPr>
            <a:lvl3pPr indent="-305899" lvl="2" marL="1371600" algn="l">
              <a:spcBef>
                <a:spcPts val="348"/>
              </a:spcBef>
              <a:spcAft>
                <a:spcPts val="0"/>
              </a:spcAft>
              <a:buSzPts val="1217"/>
              <a:buChar char="●"/>
              <a:defRPr sz="1739"/>
            </a:lvl3pPr>
            <a:lvl4pPr indent="-302228" lvl="3" marL="1828800" algn="l">
              <a:spcBef>
                <a:spcPts val="309"/>
              </a:spcBef>
              <a:spcAft>
                <a:spcPts val="0"/>
              </a:spcAft>
              <a:buSzPts val="1160"/>
              <a:buChar char="▪"/>
              <a:defRPr sz="1546"/>
            </a:lvl4pPr>
            <a:lvl5pPr indent="-307137" lvl="4" marL="2286000" algn="l">
              <a:spcBef>
                <a:spcPts val="309"/>
              </a:spcBef>
              <a:spcAft>
                <a:spcPts val="0"/>
              </a:spcAft>
              <a:buSzPts val="1237"/>
              <a:buChar char="▪"/>
              <a:defRPr sz="1546"/>
            </a:lvl5pPr>
            <a:lvl6pPr indent="-307137" lvl="5" marL="2743200" algn="l">
              <a:spcBef>
                <a:spcPts val="309"/>
              </a:spcBef>
              <a:spcAft>
                <a:spcPts val="0"/>
              </a:spcAft>
              <a:buSzPts val="1237"/>
              <a:buChar char="▪"/>
              <a:defRPr sz="1546"/>
            </a:lvl6pPr>
            <a:lvl7pPr indent="-307137" lvl="6" marL="3200400" algn="l">
              <a:spcBef>
                <a:spcPts val="309"/>
              </a:spcBef>
              <a:spcAft>
                <a:spcPts val="0"/>
              </a:spcAft>
              <a:buSzPts val="1237"/>
              <a:buChar char="▪"/>
              <a:defRPr sz="1546"/>
            </a:lvl7pPr>
            <a:lvl8pPr indent="-307137" lvl="7" marL="3657600" algn="l">
              <a:spcBef>
                <a:spcPts val="309"/>
              </a:spcBef>
              <a:spcAft>
                <a:spcPts val="0"/>
              </a:spcAft>
              <a:buSzPts val="1237"/>
              <a:buChar char="▪"/>
              <a:defRPr sz="1546"/>
            </a:lvl8pPr>
            <a:lvl9pPr indent="-307137" lvl="8" marL="4114800" algn="l">
              <a:spcBef>
                <a:spcPts val="309"/>
              </a:spcBef>
              <a:spcAft>
                <a:spcPts val="0"/>
              </a:spcAft>
              <a:buSzPts val="1237"/>
              <a:buChar char="▪"/>
              <a:defRPr sz="1546"/>
            </a:lvl9pPr>
          </a:lstStyle>
          <a:p/>
        </p:txBody>
      </p:sp>
      <p:sp>
        <p:nvSpPr>
          <p:cNvPr id="121" name="Google Shape;121;p291"/>
          <p:cNvSpPr txBox="1"/>
          <p:nvPr>
            <p:ph idx="3" type="body"/>
          </p:nvPr>
        </p:nvSpPr>
        <p:spPr>
          <a:xfrm>
            <a:off x="6166545" y="1430874"/>
            <a:ext cx="3904507" cy="618034"/>
          </a:xfrm>
          <a:prstGeom prst="rect">
            <a:avLst/>
          </a:prstGeom>
          <a:noFill/>
          <a:ln>
            <a:noFill/>
          </a:ln>
        </p:spPr>
        <p:txBody>
          <a:bodyPr anchorCtr="0" anchor="b" bIns="45700" lIns="91425" spcFirstLastPara="1" rIns="91425" wrap="square" tIns="45700">
            <a:noAutofit/>
          </a:bodyPr>
          <a:lstStyle>
            <a:lvl1pPr indent="-228600" lvl="0" marL="457200" algn="l">
              <a:spcBef>
                <a:spcPts val="464"/>
              </a:spcBef>
              <a:spcAft>
                <a:spcPts val="0"/>
              </a:spcAft>
              <a:buSzPts val="1623"/>
              <a:buNone/>
              <a:defRPr b="1" sz="2318"/>
            </a:lvl1pPr>
            <a:lvl2pPr indent="-228600" lvl="1" marL="914400" algn="l">
              <a:spcBef>
                <a:spcPts val="386"/>
              </a:spcBef>
              <a:spcAft>
                <a:spcPts val="0"/>
              </a:spcAft>
              <a:buSzPts val="1352"/>
              <a:buNone/>
              <a:defRPr b="1" sz="1932"/>
            </a:lvl2pPr>
            <a:lvl3pPr indent="-228600" lvl="2" marL="1371600" algn="l">
              <a:spcBef>
                <a:spcPts val="348"/>
              </a:spcBef>
              <a:spcAft>
                <a:spcPts val="0"/>
              </a:spcAft>
              <a:buSzPts val="1217"/>
              <a:buNone/>
              <a:defRPr b="1" sz="1739"/>
            </a:lvl3pPr>
            <a:lvl4pPr indent="-228600" lvl="3" marL="1828800" algn="l">
              <a:spcBef>
                <a:spcPts val="309"/>
              </a:spcBef>
              <a:spcAft>
                <a:spcPts val="0"/>
              </a:spcAft>
              <a:buSzPts val="1160"/>
              <a:buNone/>
              <a:defRPr b="1" sz="1546"/>
            </a:lvl4pPr>
            <a:lvl5pPr indent="-228600" lvl="4" marL="2286000" algn="l">
              <a:spcBef>
                <a:spcPts val="309"/>
              </a:spcBef>
              <a:spcAft>
                <a:spcPts val="0"/>
              </a:spcAft>
              <a:buSzPts val="1237"/>
              <a:buNone/>
              <a:defRPr b="1" sz="1546"/>
            </a:lvl5pPr>
            <a:lvl6pPr indent="-228600" lvl="5" marL="2743200" algn="l">
              <a:spcBef>
                <a:spcPts val="309"/>
              </a:spcBef>
              <a:spcAft>
                <a:spcPts val="0"/>
              </a:spcAft>
              <a:buSzPts val="1237"/>
              <a:buNone/>
              <a:defRPr b="1" sz="1546"/>
            </a:lvl6pPr>
            <a:lvl7pPr indent="-228600" lvl="6" marL="3200400" algn="l">
              <a:spcBef>
                <a:spcPts val="309"/>
              </a:spcBef>
              <a:spcAft>
                <a:spcPts val="0"/>
              </a:spcAft>
              <a:buSzPts val="1237"/>
              <a:buNone/>
              <a:defRPr b="1" sz="1546"/>
            </a:lvl7pPr>
            <a:lvl8pPr indent="-228600" lvl="7" marL="3657600" algn="l">
              <a:spcBef>
                <a:spcPts val="309"/>
              </a:spcBef>
              <a:spcAft>
                <a:spcPts val="0"/>
              </a:spcAft>
              <a:buSzPts val="1237"/>
              <a:buNone/>
              <a:defRPr b="1" sz="1546"/>
            </a:lvl8pPr>
            <a:lvl9pPr indent="-228600" lvl="8" marL="4114800" algn="l">
              <a:spcBef>
                <a:spcPts val="309"/>
              </a:spcBef>
              <a:spcAft>
                <a:spcPts val="0"/>
              </a:spcAft>
              <a:buSzPts val="1237"/>
              <a:buNone/>
              <a:defRPr b="1" sz="1546"/>
            </a:lvl9pPr>
          </a:lstStyle>
          <a:p/>
        </p:txBody>
      </p:sp>
      <p:sp>
        <p:nvSpPr>
          <p:cNvPr id="122" name="Google Shape;122;p291"/>
          <p:cNvSpPr txBox="1"/>
          <p:nvPr>
            <p:ph idx="4" type="body"/>
          </p:nvPr>
        </p:nvSpPr>
        <p:spPr>
          <a:xfrm>
            <a:off x="6166545" y="2048908"/>
            <a:ext cx="3904507" cy="3817093"/>
          </a:xfrm>
          <a:prstGeom prst="rect">
            <a:avLst/>
          </a:prstGeom>
          <a:noFill/>
          <a:ln>
            <a:noFill/>
          </a:ln>
        </p:spPr>
        <p:txBody>
          <a:bodyPr anchorCtr="0" anchor="t" bIns="45700" lIns="91425" spcFirstLastPara="1" rIns="91425" wrap="square" tIns="45700">
            <a:noAutofit/>
          </a:bodyPr>
          <a:lstStyle>
            <a:lvl1pPr indent="-331635" lvl="0" marL="457200" algn="l">
              <a:spcBef>
                <a:spcPts val="464"/>
              </a:spcBef>
              <a:spcAft>
                <a:spcPts val="0"/>
              </a:spcAft>
              <a:buSzPts val="1623"/>
              <a:buChar char="●"/>
              <a:defRPr sz="2318"/>
            </a:lvl1pPr>
            <a:lvl2pPr indent="-314477" lvl="1" marL="914400" algn="l">
              <a:spcBef>
                <a:spcPts val="386"/>
              </a:spcBef>
              <a:spcAft>
                <a:spcPts val="0"/>
              </a:spcAft>
              <a:buSzPts val="1352"/>
              <a:buChar char="●"/>
              <a:defRPr sz="1932"/>
            </a:lvl2pPr>
            <a:lvl3pPr indent="-305899" lvl="2" marL="1371600" algn="l">
              <a:spcBef>
                <a:spcPts val="348"/>
              </a:spcBef>
              <a:spcAft>
                <a:spcPts val="0"/>
              </a:spcAft>
              <a:buSzPts val="1217"/>
              <a:buChar char="●"/>
              <a:defRPr sz="1739"/>
            </a:lvl3pPr>
            <a:lvl4pPr indent="-302228" lvl="3" marL="1828800" algn="l">
              <a:spcBef>
                <a:spcPts val="309"/>
              </a:spcBef>
              <a:spcAft>
                <a:spcPts val="0"/>
              </a:spcAft>
              <a:buSzPts val="1160"/>
              <a:buChar char="▪"/>
              <a:defRPr sz="1546"/>
            </a:lvl4pPr>
            <a:lvl5pPr indent="-307137" lvl="4" marL="2286000" algn="l">
              <a:spcBef>
                <a:spcPts val="309"/>
              </a:spcBef>
              <a:spcAft>
                <a:spcPts val="0"/>
              </a:spcAft>
              <a:buSzPts val="1237"/>
              <a:buChar char="▪"/>
              <a:defRPr sz="1546"/>
            </a:lvl5pPr>
            <a:lvl6pPr indent="-307137" lvl="5" marL="2743200" algn="l">
              <a:spcBef>
                <a:spcPts val="309"/>
              </a:spcBef>
              <a:spcAft>
                <a:spcPts val="0"/>
              </a:spcAft>
              <a:buSzPts val="1237"/>
              <a:buChar char="▪"/>
              <a:defRPr sz="1546"/>
            </a:lvl6pPr>
            <a:lvl7pPr indent="-307137" lvl="6" marL="3200400" algn="l">
              <a:spcBef>
                <a:spcPts val="309"/>
              </a:spcBef>
              <a:spcAft>
                <a:spcPts val="0"/>
              </a:spcAft>
              <a:buSzPts val="1237"/>
              <a:buChar char="▪"/>
              <a:defRPr sz="1546"/>
            </a:lvl7pPr>
            <a:lvl8pPr indent="-307137" lvl="7" marL="3657600" algn="l">
              <a:spcBef>
                <a:spcPts val="309"/>
              </a:spcBef>
              <a:spcAft>
                <a:spcPts val="0"/>
              </a:spcAft>
              <a:buSzPts val="1237"/>
              <a:buChar char="▪"/>
              <a:defRPr sz="1546"/>
            </a:lvl8pPr>
            <a:lvl9pPr indent="-307137" lvl="8" marL="4114800" algn="l">
              <a:spcBef>
                <a:spcPts val="309"/>
              </a:spcBef>
              <a:spcAft>
                <a:spcPts val="0"/>
              </a:spcAft>
              <a:buSzPts val="1237"/>
              <a:buChar char="▪"/>
              <a:defRPr sz="1546"/>
            </a:lvl9pPr>
          </a:lstStyle>
          <a:p/>
        </p:txBody>
      </p:sp>
      <p:sp>
        <p:nvSpPr>
          <p:cNvPr id="123" name="Google Shape;123;p291"/>
          <p:cNvSpPr txBox="1"/>
          <p:nvPr>
            <p:ph idx="10" type="dt"/>
          </p:nvPr>
        </p:nvSpPr>
        <p:spPr>
          <a:xfrm>
            <a:off x="2120948" y="5984087"/>
            <a:ext cx="2061138" cy="441672"/>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291"/>
          <p:cNvSpPr txBox="1"/>
          <p:nvPr>
            <p:ph idx="11" type="ftr"/>
          </p:nvPr>
        </p:nvSpPr>
        <p:spPr>
          <a:xfrm>
            <a:off x="4697371" y="5984087"/>
            <a:ext cx="2797259" cy="441672"/>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91"/>
          <p:cNvSpPr txBox="1"/>
          <p:nvPr>
            <p:ph idx="12" type="sldNum"/>
          </p:nvPr>
        </p:nvSpPr>
        <p:spPr>
          <a:xfrm>
            <a:off x="8451586" y="-52104"/>
            <a:ext cx="2061138" cy="441672"/>
          </a:xfrm>
          <a:prstGeom prst="rect">
            <a:avLst/>
          </a:prstGeom>
          <a:noFill/>
          <a:ln>
            <a:noFill/>
          </a:ln>
        </p:spPr>
        <p:txBody>
          <a:bodyPr anchorCtr="0" anchor="t" bIns="45700" lIns="91425" spcFirstLastPara="1" rIns="91425" wrap="square" tIns="45700">
            <a:noAutofit/>
          </a:bodyPr>
          <a:lstStyle>
            <a:lvl1pPr indent="0" lvl="0" marL="0" algn="r">
              <a:spcBef>
                <a:spcPts val="0"/>
              </a:spcBef>
              <a:spcAft>
                <a:spcPts val="0"/>
              </a:spcAft>
              <a:buNone/>
              <a:defRPr sz="966">
                <a:solidFill>
                  <a:schemeClr val="dk1"/>
                </a:solidFill>
                <a:latin typeface="Arial"/>
                <a:ea typeface="Arial"/>
                <a:cs typeface="Arial"/>
                <a:sym typeface="Arial"/>
              </a:defRPr>
            </a:lvl1pPr>
            <a:lvl2pPr indent="0" lvl="1" marL="0" algn="r">
              <a:spcBef>
                <a:spcPts val="0"/>
              </a:spcBef>
              <a:spcAft>
                <a:spcPts val="0"/>
              </a:spcAft>
              <a:buNone/>
              <a:defRPr sz="966">
                <a:solidFill>
                  <a:schemeClr val="dk1"/>
                </a:solidFill>
                <a:latin typeface="Arial"/>
                <a:ea typeface="Arial"/>
                <a:cs typeface="Arial"/>
                <a:sym typeface="Arial"/>
              </a:defRPr>
            </a:lvl2pPr>
            <a:lvl3pPr indent="0" lvl="2" marL="0" algn="r">
              <a:spcBef>
                <a:spcPts val="0"/>
              </a:spcBef>
              <a:spcAft>
                <a:spcPts val="0"/>
              </a:spcAft>
              <a:buNone/>
              <a:defRPr sz="966">
                <a:solidFill>
                  <a:schemeClr val="dk1"/>
                </a:solidFill>
                <a:latin typeface="Arial"/>
                <a:ea typeface="Arial"/>
                <a:cs typeface="Arial"/>
                <a:sym typeface="Arial"/>
              </a:defRPr>
            </a:lvl3pPr>
            <a:lvl4pPr indent="0" lvl="3" marL="0" algn="r">
              <a:spcBef>
                <a:spcPts val="0"/>
              </a:spcBef>
              <a:spcAft>
                <a:spcPts val="0"/>
              </a:spcAft>
              <a:buNone/>
              <a:defRPr sz="966">
                <a:solidFill>
                  <a:schemeClr val="dk1"/>
                </a:solidFill>
                <a:latin typeface="Arial"/>
                <a:ea typeface="Arial"/>
                <a:cs typeface="Arial"/>
                <a:sym typeface="Arial"/>
              </a:defRPr>
            </a:lvl4pPr>
            <a:lvl5pPr indent="0" lvl="4" marL="0" algn="r">
              <a:spcBef>
                <a:spcPts val="0"/>
              </a:spcBef>
              <a:spcAft>
                <a:spcPts val="0"/>
              </a:spcAft>
              <a:buNone/>
              <a:defRPr sz="966">
                <a:solidFill>
                  <a:schemeClr val="dk1"/>
                </a:solidFill>
                <a:latin typeface="Arial"/>
                <a:ea typeface="Arial"/>
                <a:cs typeface="Arial"/>
                <a:sym typeface="Arial"/>
              </a:defRPr>
            </a:lvl5pPr>
            <a:lvl6pPr indent="0" lvl="5" marL="0" algn="r">
              <a:spcBef>
                <a:spcPts val="0"/>
              </a:spcBef>
              <a:spcAft>
                <a:spcPts val="0"/>
              </a:spcAft>
              <a:buNone/>
              <a:defRPr sz="966">
                <a:solidFill>
                  <a:schemeClr val="dk1"/>
                </a:solidFill>
                <a:latin typeface="Arial"/>
                <a:ea typeface="Arial"/>
                <a:cs typeface="Arial"/>
                <a:sym typeface="Arial"/>
              </a:defRPr>
            </a:lvl6pPr>
            <a:lvl7pPr indent="0" lvl="6" marL="0" algn="r">
              <a:spcBef>
                <a:spcPts val="0"/>
              </a:spcBef>
              <a:spcAft>
                <a:spcPts val="0"/>
              </a:spcAft>
              <a:buNone/>
              <a:defRPr sz="966">
                <a:solidFill>
                  <a:schemeClr val="dk1"/>
                </a:solidFill>
                <a:latin typeface="Arial"/>
                <a:ea typeface="Arial"/>
                <a:cs typeface="Arial"/>
                <a:sym typeface="Arial"/>
              </a:defRPr>
            </a:lvl7pPr>
            <a:lvl8pPr indent="0" lvl="7" marL="0" algn="r">
              <a:spcBef>
                <a:spcPts val="0"/>
              </a:spcBef>
              <a:spcAft>
                <a:spcPts val="0"/>
              </a:spcAft>
              <a:buNone/>
              <a:defRPr sz="966">
                <a:solidFill>
                  <a:schemeClr val="dk1"/>
                </a:solidFill>
                <a:latin typeface="Arial"/>
                <a:ea typeface="Arial"/>
                <a:cs typeface="Arial"/>
                <a:sym typeface="Arial"/>
              </a:defRPr>
            </a:lvl8pPr>
            <a:lvl9pPr indent="0" lvl="8" marL="0" algn="r">
              <a:spcBef>
                <a:spcPts val="0"/>
              </a:spcBef>
              <a:spcAft>
                <a:spcPts val="0"/>
              </a:spcAft>
              <a:buNone/>
              <a:defRPr sz="966">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26" name="Shape 126"/>
        <p:cNvGrpSpPr/>
        <p:nvPr/>
      </p:nvGrpSpPr>
      <p:grpSpPr>
        <a:xfrm>
          <a:off x="0" y="0"/>
          <a:ext cx="0" cy="0"/>
          <a:chOff x="0" y="0"/>
          <a:chExt cx="0" cy="0"/>
        </a:xfrm>
      </p:grpSpPr>
      <p:sp>
        <p:nvSpPr>
          <p:cNvPr id="127" name="Google Shape;127;p292"/>
          <p:cNvSpPr txBox="1"/>
          <p:nvPr>
            <p:ph type="title"/>
          </p:nvPr>
        </p:nvSpPr>
        <p:spPr>
          <a:xfrm>
            <a:off x="2120948" y="211673"/>
            <a:ext cx="2906144" cy="1122584"/>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1932"/>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292"/>
          <p:cNvSpPr txBox="1"/>
          <p:nvPr>
            <p:ph idx="1" type="body"/>
          </p:nvPr>
        </p:nvSpPr>
        <p:spPr>
          <a:xfrm>
            <a:off x="5132909" y="211673"/>
            <a:ext cx="4938143" cy="5654328"/>
          </a:xfrm>
          <a:prstGeom prst="rect">
            <a:avLst/>
          </a:prstGeom>
          <a:noFill/>
          <a:ln>
            <a:noFill/>
          </a:ln>
        </p:spPr>
        <p:txBody>
          <a:bodyPr anchorCtr="0" anchor="t" bIns="45700" lIns="91425" spcFirstLastPara="1" rIns="91425" wrap="square" tIns="45700">
            <a:noAutofit/>
          </a:bodyPr>
          <a:lstStyle>
            <a:lvl1pPr indent="-365995" lvl="0" marL="457200" algn="l">
              <a:spcBef>
                <a:spcPts val="618"/>
              </a:spcBef>
              <a:spcAft>
                <a:spcPts val="0"/>
              </a:spcAft>
              <a:buSzPts val="2164"/>
              <a:buChar char="●"/>
              <a:defRPr sz="3091"/>
            </a:lvl1pPr>
            <a:lvl2pPr indent="-348837" lvl="1" marL="914400" algn="l">
              <a:spcBef>
                <a:spcPts val="541"/>
              </a:spcBef>
              <a:spcAft>
                <a:spcPts val="0"/>
              </a:spcAft>
              <a:buSzPts val="1894"/>
              <a:buChar char="●"/>
              <a:defRPr sz="2705"/>
            </a:lvl2pPr>
            <a:lvl3pPr indent="-331635" lvl="2" marL="1371600" algn="l">
              <a:spcBef>
                <a:spcPts val="464"/>
              </a:spcBef>
              <a:spcAft>
                <a:spcPts val="0"/>
              </a:spcAft>
              <a:buSzPts val="1623"/>
              <a:buChar char="●"/>
              <a:defRPr sz="2318"/>
            </a:lvl3pPr>
            <a:lvl4pPr indent="-320612" lvl="3" marL="1828800" algn="l">
              <a:spcBef>
                <a:spcPts val="386"/>
              </a:spcBef>
              <a:spcAft>
                <a:spcPts val="0"/>
              </a:spcAft>
              <a:buSzPts val="1449"/>
              <a:buChar char="▪"/>
              <a:defRPr sz="1932"/>
            </a:lvl4pPr>
            <a:lvl5pPr indent="-326746" lvl="4" marL="2286000" algn="l">
              <a:spcBef>
                <a:spcPts val="386"/>
              </a:spcBef>
              <a:spcAft>
                <a:spcPts val="0"/>
              </a:spcAft>
              <a:buSzPts val="1546"/>
              <a:buChar char="▪"/>
              <a:defRPr sz="1932"/>
            </a:lvl5pPr>
            <a:lvl6pPr indent="-326746" lvl="5" marL="2743200" algn="l">
              <a:spcBef>
                <a:spcPts val="386"/>
              </a:spcBef>
              <a:spcAft>
                <a:spcPts val="0"/>
              </a:spcAft>
              <a:buSzPts val="1546"/>
              <a:buChar char="▪"/>
              <a:defRPr sz="1932"/>
            </a:lvl6pPr>
            <a:lvl7pPr indent="-326746" lvl="6" marL="3200400" algn="l">
              <a:spcBef>
                <a:spcPts val="386"/>
              </a:spcBef>
              <a:spcAft>
                <a:spcPts val="0"/>
              </a:spcAft>
              <a:buSzPts val="1546"/>
              <a:buChar char="▪"/>
              <a:defRPr sz="1932"/>
            </a:lvl7pPr>
            <a:lvl8pPr indent="-326746" lvl="7" marL="3657600" algn="l">
              <a:spcBef>
                <a:spcPts val="386"/>
              </a:spcBef>
              <a:spcAft>
                <a:spcPts val="0"/>
              </a:spcAft>
              <a:buSzPts val="1546"/>
              <a:buChar char="▪"/>
              <a:defRPr sz="1932"/>
            </a:lvl8pPr>
            <a:lvl9pPr indent="-326746" lvl="8" marL="4114800" algn="l">
              <a:spcBef>
                <a:spcPts val="386"/>
              </a:spcBef>
              <a:spcAft>
                <a:spcPts val="0"/>
              </a:spcAft>
              <a:buSzPts val="1546"/>
              <a:buChar char="▪"/>
              <a:defRPr sz="1932"/>
            </a:lvl9pPr>
          </a:lstStyle>
          <a:p/>
        </p:txBody>
      </p:sp>
      <p:sp>
        <p:nvSpPr>
          <p:cNvPr id="129" name="Google Shape;129;p292"/>
          <p:cNvSpPr txBox="1"/>
          <p:nvPr>
            <p:ph idx="2" type="body"/>
          </p:nvPr>
        </p:nvSpPr>
        <p:spPr>
          <a:xfrm>
            <a:off x="2120948" y="1334257"/>
            <a:ext cx="2906144" cy="4531744"/>
          </a:xfrm>
          <a:prstGeom prst="rect">
            <a:avLst/>
          </a:prstGeom>
          <a:noFill/>
          <a:ln>
            <a:noFill/>
          </a:ln>
        </p:spPr>
        <p:txBody>
          <a:bodyPr anchorCtr="0" anchor="t" bIns="45700" lIns="91425" spcFirstLastPara="1" rIns="91425" wrap="square" tIns="45700">
            <a:noAutofit/>
          </a:bodyPr>
          <a:lstStyle>
            <a:lvl1pPr indent="-228600" lvl="0" marL="457200" algn="l">
              <a:spcBef>
                <a:spcPts val="270"/>
              </a:spcBef>
              <a:spcAft>
                <a:spcPts val="0"/>
              </a:spcAft>
              <a:buSzPts val="946"/>
              <a:buNone/>
              <a:defRPr sz="1352"/>
            </a:lvl1pPr>
            <a:lvl2pPr indent="-228600" lvl="1" marL="914400" algn="l">
              <a:spcBef>
                <a:spcPts val="232"/>
              </a:spcBef>
              <a:spcAft>
                <a:spcPts val="0"/>
              </a:spcAft>
              <a:buSzPts val="811"/>
              <a:buNone/>
              <a:defRPr sz="1159"/>
            </a:lvl2pPr>
            <a:lvl3pPr indent="-228600" lvl="2" marL="1371600" algn="l">
              <a:spcBef>
                <a:spcPts val="193"/>
              </a:spcBef>
              <a:spcAft>
                <a:spcPts val="0"/>
              </a:spcAft>
              <a:buSzPts val="676"/>
              <a:buNone/>
              <a:defRPr sz="966"/>
            </a:lvl3pPr>
            <a:lvl4pPr indent="-228600" lvl="3" marL="1828800" algn="l">
              <a:spcBef>
                <a:spcPts val="174"/>
              </a:spcBef>
              <a:spcAft>
                <a:spcPts val="0"/>
              </a:spcAft>
              <a:buSzPts val="652"/>
              <a:buNone/>
              <a:defRPr sz="869"/>
            </a:lvl4pPr>
            <a:lvl5pPr indent="-228600" lvl="4" marL="2286000" algn="l">
              <a:spcBef>
                <a:spcPts val="174"/>
              </a:spcBef>
              <a:spcAft>
                <a:spcPts val="0"/>
              </a:spcAft>
              <a:buSzPts val="695"/>
              <a:buNone/>
              <a:defRPr sz="869"/>
            </a:lvl5pPr>
            <a:lvl6pPr indent="-228600" lvl="5" marL="2743200" algn="l">
              <a:spcBef>
                <a:spcPts val="174"/>
              </a:spcBef>
              <a:spcAft>
                <a:spcPts val="0"/>
              </a:spcAft>
              <a:buSzPts val="695"/>
              <a:buNone/>
              <a:defRPr sz="869"/>
            </a:lvl6pPr>
            <a:lvl7pPr indent="-228600" lvl="6" marL="3200400" algn="l">
              <a:spcBef>
                <a:spcPts val="174"/>
              </a:spcBef>
              <a:spcAft>
                <a:spcPts val="0"/>
              </a:spcAft>
              <a:buSzPts val="695"/>
              <a:buNone/>
              <a:defRPr sz="869"/>
            </a:lvl7pPr>
            <a:lvl8pPr indent="-228600" lvl="7" marL="3657600" algn="l">
              <a:spcBef>
                <a:spcPts val="174"/>
              </a:spcBef>
              <a:spcAft>
                <a:spcPts val="0"/>
              </a:spcAft>
              <a:buSzPts val="695"/>
              <a:buNone/>
              <a:defRPr sz="869"/>
            </a:lvl8pPr>
            <a:lvl9pPr indent="-228600" lvl="8" marL="4114800" algn="l">
              <a:spcBef>
                <a:spcPts val="174"/>
              </a:spcBef>
              <a:spcAft>
                <a:spcPts val="0"/>
              </a:spcAft>
              <a:buSzPts val="695"/>
              <a:buNone/>
              <a:defRPr sz="869"/>
            </a:lvl9pPr>
          </a:lstStyle>
          <a:p/>
        </p:txBody>
      </p:sp>
      <p:sp>
        <p:nvSpPr>
          <p:cNvPr id="130" name="Google Shape;130;p292"/>
          <p:cNvSpPr txBox="1"/>
          <p:nvPr>
            <p:ph idx="10" type="dt"/>
          </p:nvPr>
        </p:nvSpPr>
        <p:spPr>
          <a:xfrm>
            <a:off x="2120948" y="5984087"/>
            <a:ext cx="2061138" cy="441672"/>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292"/>
          <p:cNvSpPr txBox="1"/>
          <p:nvPr>
            <p:ph idx="11" type="ftr"/>
          </p:nvPr>
        </p:nvSpPr>
        <p:spPr>
          <a:xfrm>
            <a:off x="4697371" y="5984087"/>
            <a:ext cx="2797259" cy="441672"/>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292"/>
          <p:cNvSpPr txBox="1"/>
          <p:nvPr>
            <p:ph idx="12" type="sldNum"/>
          </p:nvPr>
        </p:nvSpPr>
        <p:spPr>
          <a:xfrm>
            <a:off x="8451586" y="-52104"/>
            <a:ext cx="2061138" cy="441672"/>
          </a:xfrm>
          <a:prstGeom prst="rect">
            <a:avLst/>
          </a:prstGeom>
          <a:noFill/>
          <a:ln>
            <a:noFill/>
          </a:ln>
        </p:spPr>
        <p:txBody>
          <a:bodyPr anchorCtr="0" anchor="t" bIns="45700" lIns="91425" spcFirstLastPara="1" rIns="91425" wrap="square" tIns="45700">
            <a:noAutofit/>
          </a:bodyPr>
          <a:lstStyle>
            <a:lvl1pPr indent="0" lvl="0" marL="0" algn="r">
              <a:spcBef>
                <a:spcPts val="0"/>
              </a:spcBef>
              <a:spcAft>
                <a:spcPts val="0"/>
              </a:spcAft>
              <a:buNone/>
              <a:defRPr sz="966">
                <a:solidFill>
                  <a:schemeClr val="dk1"/>
                </a:solidFill>
                <a:latin typeface="Arial"/>
                <a:ea typeface="Arial"/>
                <a:cs typeface="Arial"/>
                <a:sym typeface="Arial"/>
              </a:defRPr>
            </a:lvl1pPr>
            <a:lvl2pPr indent="0" lvl="1" marL="0" algn="r">
              <a:spcBef>
                <a:spcPts val="0"/>
              </a:spcBef>
              <a:spcAft>
                <a:spcPts val="0"/>
              </a:spcAft>
              <a:buNone/>
              <a:defRPr sz="966">
                <a:solidFill>
                  <a:schemeClr val="dk1"/>
                </a:solidFill>
                <a:latin typeface="Arial"/>
                <a:ea typeface="Arial"/>
                <a:cs typeface="Arial"/>
                <a:sym typeface="Arial"/>
              </a:defRPr>
            </a:lvl2pPr>
            <a:lvl3pPr indent="0" lvl="2" marL="0" algn="r">
              <a:spcBef>
                <a:spcPts val="0"/>
              </a:spcBef>
              <a:spcAft>
                <a:spcPts val="0"/>
              </a:spcAft>
              <a:buNone/>
              <a:defRPr sz="966">
                <a:solidFill>
                  <a:schemeClr val="dk1"/>
                </a:solidFill>
                <a:latin typeface="Arial"/>
                <a:ea typeface="Arial"/>
                <a:cs typeface="Arial"/>
                <a:sym typeface="Arial"/>
              </a:defRPr>
            </a:lvl3pPr>
            <a:lvl4pPr indent="0" lvl="3" marL="0" algn="r">
              <a:spcBef>
                <a:spcPts val="0"/>
              </a:spcBef>
              <a:spcAft>
                <a:spcPts val="0"/>
              </a:spcAft>
              <a:buNone/>
              <a:defRPr sz="966">
                <a:solidFill>
                  <a:schemeClr val="dk1"/>
                </a:solidFill>
                <a:latin typeface="Arial"/>
                <a:ea typeface="Arial"/>
                <a:cs typeface="Arial"/>
                <a:sym typeface="Arial"/>
              </a:defRPr>
            </a:lvl4pPr>
            <a:lvl5pPr indent="0" lvl="4" marL="0" algn="r">
              <a:spcBef>
                <a:spcPts val="0"/>
              </a:spcBef>
              <a:spcAft>
                <a:spcPts val="0"/>
              </a:spcAft>
              <a:buNone/>
              <a:defRPr sz="966">
                <a:solidFill>
                  <a:schemeClr val="dk1"/>
                </a:solidFill>
                <a:latin typeface="Arial"/>
                <a:ea typeface="Arial"/>
                <a:cs typeface="Arial"/>
                <a:sym typeface="Arial"/>
              </a:defRPr>
            </a:lvl5pPr>
            <a:lvl6pPr indent="0" lvl="5" marL="0" algn="r">
              <a:spcBef>
                <a:spcPts val="0"/>
              </a:spcBef>
              <a:spcAft>
                <a:spcPts val="0"/>
              </a:spcAft>
              <a:buNone/>
              <a:defRPr sz="966">
                <a:solidFill>
                  <a:schemeClr val="dk1"/>
                </a:solidFill>
                <a:latin typeface="Arial"/>
                <a:ea typeface="Arial"/>
                <a:cs typeface="Arial"/>
                <a:sym typeface="Arial"/>
              </a:defRPr>
            </a:lvl6pPr>
            <a:lvl7pPr indent="0" lvl="6" marL="0" algn="r">
              <a:spcBef>
                <a:spcPts val="0"/>
              </a:spcBef>
              <a:spcAft>
                <a:spcPts val="0"/>
              </a:spcAft>
              <a:buNone/>
              <a:defRPr sz="966">
                <a:solidFill>
                  <a:schemeClr val="dk1"/>
                </a:solidFill>
                <a:latin typeface="Arial"/>
                <a:ea typeface="Arial"/>
                <a:cs typeface="Arial"/>
                <a:sym typeface="Arial"/>
              </a:defRPr>
            </a:lvl7pPr>
            <a:lvl8pPr indent="0" lvl="7" marL="0" algn="r">
              <a:spcBef>
                <a:spcPts val="0"/>
              </a:spcBef>
              <a:spcAft>
                <a:spcPts val="0"/>
              </a:spcAft>
              <a:buNone/>
              <a:defRPr sz="966">
                <a:solidFill>
                  <a:schemeClr val="dk1"/>
                </a:solidFill>
                <a:latin typeface="Arial"/>
                <a:ea typeface="Arial"/>
                <a:cs typeface="Arial"/>
                <a:sym typeface="Arial"/>
              </a:defRPr>
            </a:lvl8pPr>
            <a:lvl9pPr indent="0" lvl="8" marL="0" algn="r">
              <a:spcBef>
                <a:spcPts val="0"/>
              </a:spcBef>
              <a:spcAft>
                <a:spcPts val="0"/>
              </a:spcAft>
              <a:buNone/>
              <a:defRPr sz="966">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33" name="Shape 133"/>
        <p:cNvGrpSpPr/>
        <p:nvPr/>
      </p:nvGrpSpPr>
      <p:grpSpPr>
        <a:xfrm>
          <a:off x="0" y="0"/>
          <a:ext cx="0" cy="0"/>
          <a:chOff x="0" y="0"/>
          <a:chExt cx="0" cy="0"/>
        </a:xfrm>
      </p:grpSpPr>
      <p:sp>
        <p:nvSpPr>
          <p:cNvPr id="134" name="Google Shape;134;p293"/>
          <p:cNvSpPr txBox="1"/>
          <p:nvPr>
            <p:ph type="title"/>
          </p:nvPr>
        </p:nvSpPr>
        <p:spPr>
          <a:xfrm>
            <a:off x="3410693" y="4585457"/>
            <a:ext cx="5300069" cy="54749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1932"/>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293"/>
          <p:cNvSpPr/>
          <p:nvPr>
            <p:ph idx="2" type="pic"/>
          </p:nvPr>
        </p:nvSpPr>
        <p:spPr>
          <a:xfrm>
            <a:off x="3410693" y="539860"/>
            <a:ext cx="5300069" cy="3975052"/>
          </a:xfrm>
          <a:prstGeom prst="rect">
            <a:avLst/>
          </a:prstGeom>
          <a:noFill/>
          <a:ln>
            <a:noFill/>
          </a:ln>
        </p:spPr>
      </p:sp>
      <p:sp>
        <p:nvSpPr>
          <p:cNvPr id="136" name="Google Shape;136;p293"/>
          <p:cNvSpPr txBox="1"/>
          <p:nvPr>
            <p:ph idx="1" type="body"/>
          </p:nvPr>
        </p:nvSpPr>
        <p:spPr>
          <a:xfrm>
            <a:off x="3410693" y="5132948"/>
            <a:ext cx="5300069" cy="777527"/>
          </a:xfrm>
          <a:prstGeom prst="rect">
            <a:avLst/>
          </a:prstGeom>
          <a:noFill/>
          <a:ln>
            <a:noFill/>
          </a:ln>
        </p:spPr>
        <p:txBody>
          <a:bodyPr anchorCtr="0" anchor="t" bIns="45700" lIns="91425" spcFirstLastPara="1" rIns="91425" wrap="square" tIns="45700">
            <a:noAutofit/>
          </a:bodyPr>
          <a:lstStyle>
            <a:lvl1pPr indent="-228600" lvl="0" marL="457200" algn="l">
              <a:spcBef>
                <a:spcPts val="270"/>
              </a:spcBef>
              <a:spcAft>
                <a:spcPts val="0"/>
              </a:spcAft>
              <a:buSzPts val="946"/>
              <a:buNone/>
              <a:defRPr sz="1352"/>
            </a:lvl1pPr>
            <a:lvl2pPr indent="-228600" lvl="1" marL="914400" algn="l">
              <a:spcBef>
                <a:spcPts val="232"/>
              </a:spcBef>
              <a:spcAft>
                <a:spcPts val="0"/>
              </a:spcAft>
              <a:buSzPts val="811"/>
              <a:buNone/>
              <a:defRPr sz="1159"/>
            </a:lvl2pPr>
            <a:lvl3pPr indent="-228600" lvl="2" marL="1371600" algn="l">
              <a:spcBef>
                <a:spcPts val="193"/>
              </a:spcBef>
              <a:spcAft>
                <a:spcPts val="0"/>
              </a:spcAft>
              <a:buSzPts val="676"/>
              <a:buNone/>
              <a:defRPr sz="966"/>
            </a:lvl3pPr>
            <a:lvl4pPr indent="-228600" lvl="3" marL="1828800" algn="l">
              <a:spcBef>
                <a:spcPts val="174"/>
              </a:spcBef>
              <a:spcAft>
                <a:spcPts val="0"/>
              </a:spcAft>
              <a:buSzPts val="652"/>
              <a:buNone/>
              <a:defRPr sz="869"/>
            </a:lvl4pPr>
            <a:lvl5pPr indent="-228600" lvl="4" marL="2286000" algn="l">
              <a:spcBef>
                <a:spcPts val="174"/>
              </a:spcBef>
              <a:spcAft>
                <a:spcPts val="0"/>
              </a:spcAft>
              <a:buSzPts val="695"/>
              <a:buNone/>
              <a:defRPr sz="869"/>
            </a:lvl5pPr>
            <a:lvl6pPr indent="-228600" lvl="5" marL="2743200" algn="l">
              <a:spcBef>
                <a:spcPts val="174"/>
              </a:spcBef>
              <a:spcAft>
                <a:spcPts val="0"/>
              </a:spcAft>
              <a:buSzPts val="695"/>
              <a:buNone/>
              <a:defRPr sz="869"/>
            </a:lvl6pPr>
            <a:lvl7pPr indent="-228600" lvl="6" marL="3200400" algn="l">
              <a:spcBef>
                <a:spcPts val="174"/>
              </a:spcBef>
              <a:spcAft>
                <a:spcPts val="0"/>
              </a:spcAft>
              <a:buSzPts val="695"/>
              <a:buNone/>
              <a:defRPr sz="869"/>
            </a:lvl7pPr>
            <a:lvl8pPr indent="-228600" lvl="7" marL="3657600" algn="l">
              <a:spcBef>
                <a:spcPts val="174"/>
              </a:spcBef>
              <a:spcAft>
                <a:spcPts val="0"/>
              </a:spcAft>
              <a:buSzPts val="695"/>
              <a:buNone/>
              <a:defRPr sz="869"/>
            </a:lvl8pPr>
            <a:lvl9pPr indent="-228600" lvl="8" marL="4114800" algn="l">
              <a:spcBef>
                <a:spcPts val="174"/>
              </a:spcBef>
              <a:spcAft>
                <a:spcPts val="0"/>
              </a:spcAft>
              <a:buSzPts val="695"/>
              <a:buNone/>
              <a:defRPr sz="869"/>
            </a:lvl9pPr>
          </a:lstStyle>
          <a:p/>
        </p:txBody>
      </p:sp>
      <p:sp>
        <p:nvSpPr>
          <p:cNvPr id="137" name="Google Shape;137;p293"/>
          <p:cNvSpPr txBox="1"/>
          <p:nvPr>
            <p:ph idx="10" type="dt"/>
          </p:nvPr>
        </p:nvSpPr>
        <p:spPr>
          <a:xfrm>
            <a:off x="2120948" y="5984087"/>
            <a:ext cx="2061138" cy="441672"/>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293"/>
          <p:cNvSpPr txBox="1"/>
          <p:nvPr>
            <p:ph idx="11" type="ftr"/>
          </p:nvPr>
        </p:nvSpPr>
        <p:spPr>
          <a:xfrm>
            <a:off x="4697371" y="5984087"/>
            <a:ext cx="2797259" cy="441672"/>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293"/>
          <p:cNvSpPr txBox="1"/>
          <p:nvPr>
            <p:ph idx="12" type="sldNum"/>
          </p:nvPr>
        </p:nvSpPr>
        <p:spPr>
          <a:xfrm>
            <a:off x="8451586" y="-52104"/>
            <a:ext cx="2061138" cy="441672"/>
          </a:xfrm>
          <a:prstGeom prst="rect">
            <a:avLst/>
          </a:prstGeom>
          <a:noFill/>
          <a:ln>
            <a:noFill/>
          </a:ln>
        </p:spPr>
        <p:txBody>
          <a:bodyPr anchorCtr="0" anchor="t" bIns="45700" lIns="91425" spcFirstLastPara="1" rIns="91425" wrap="square" tIns="45700">
            <a:noAutofit/>
          </a:bodyPr>
          <a:lstStyle>
            <a:lvl1pPr indent="0" lvl="0" marL="0" algn="r">
              <a:spcBef>
                <a:spcPts val="0"/>
              </a:spcBef>
              <a:spcAft>
                <a:spcPts val="0"/>
              </a:spcAft>
              <a:buNone/>
              <a:defRPr sz="966">
                <a:solidFill>
                  <a:schemeClr val="dk1"/>
                </a:solidFill>
                <a:latin typeface="Arial"/>
                <a:ea typeface="Arial"/>
                <a:cs typeface="Arial"/>
                <a:sym typeface="Arial"/>
              </a:defRPr>
            </a:lvl1pPr>
            <a:lvl2pPr indent="0" lvl="1" marL="0" algn="r">
              <a:spcBef>
                <a:spcPts val="0"/>
              </a:spcBef>
              <a:spcAft>
                <a:spcPts val="0"/>
              </a:spcAft>
              <a:buNone/>
              <a:defRPr sz="966">
                <a:solidFill>
                  <a:schemeClr val="dk1"/>
                </a:solidFill>
                <a:latin typeface="Arial"/>
                <a:ea typeface="Arial"/>
                <a:cs typeface="Arial"/>
                <a:sym typeface="Arial"/>
              </a:defRPr>
            </a:lvl2pPr>
            <a:lvl3pPr indent="0" lvl="2" marL="0" algn="r">
              <a:spcBef>
                <a:spcPts val="0"/>
              </a:spcBef>
              <a:spcAft>
                <a:spcPts val="0"/>
              </a:spcAft>
              <a:buNone/>
              <a:defRPr sz="966">
                <a:solidFill>
                  <a:schemeClr val="dk1"/>
                </a:solidFill>
                <a:latin typeface="Arial"/>
                <a:ea typeface="Arial"/>
                <a:cs typeface="Arial"/>
                <a:sym typeface="Arial"/>
              </a:defRPr>
            </a:lvl3pPr>
            <a:lvl4pPr indent="0" lvl="3" marL="0" algn="r">
              <a:spcBef>
                <a:spcPts val="0"/>
              </a:spcBef>
              <a:spcAft>
                <a:spcPts val="0"/>
              </a:spcAft>
              <a:buNone/>
              <a:defRPr sz="966">
                <a:solidFill>
                  <a:schemeClr val="dk1"/>
                </a:solidFill>
                <a:latin typeface="Arial"/>
                <a:ea typeface="Arial"/>
                <a:cs typeface="Arial"/>
                <a:sym typeface="Arial"/>
              </a:defRPr>
            </a:lvl4pPr>
            <a:lvl5pPr indent="0" lvl="4" marL="0" algn="r">
              <a:spcBef>
                <a:spcPts val="0"/>
              </a:spcBef>
              <a:spcAft>
                <a:spcPts val="0"/>
              </a:spcAft>
              <a:buNone/>
              <a:defRPr sz="966">
                <a:solidFill>
                  <a:schemeClr val="dk1"/>
                </a:solidFill>
                <a:latin typeface="Arial"/>
                <a:ea typeface="Arial"/>
                <a:cs typeface="Arial"/>
                <a:sym typeface="Arial"/>
              </a:defRPr>
            </a:lvl5pPr>
            <a:lvl6pPr indent="0" lvl="5" marL="0" algn="r">
              <a:spcBef>
                <a:spcPts val="0"/>
              </a:spcBef>
              <a:spcAft>
                <a:spcPts val="0"/>
              </a:spcAft>
              <a:buNone/>
              <a:defRPr sz="966">
                <a:solidFill>
                  <a:schemeClr val="dk1"/>
                </a:solidFill>
                <a:latin typeface="Arial"/>
                <a:ea typeface="Arial"/>
                <a:cs typeface="Arial"/>
                <a:sym typeface="Arial"/>
              </a:defRPr>
            </a:lvl6pPr>
            <a:lvl7pPr indent="0" lvl="6" marL="0" algn="r">
              <a:spcBef>
                <a:spcPts val="0"/>
              </a:spcBef>
              <a:spcAft>
                <a:spcPts val="0"/>
              </a:spcAft>
              <a:buNone/>
              <a:defRPr sz="966">
                <a:solidFill>
                  <a:schemeClr val="dk1"/>
                </a:solidFill>
                <a:latin typeface="Arial"/>
                <a:ea typeface="Arial"/>
                <a:cs typeface="Arial"/>
                <a:sym typeface="Arial"/>
              </a:defRPr>
            </a:lvl7pPr>
            <a:lvl8pPr indent="0" lvl="7" marL="0" algn="r">
              <a:spcBef>
                <a:spcPts val="0"/>
              </a:spcBef>
              <a:spcAft>
                <a:spcPts val="0"/>
              </a:spcAft>
              <a:buNone/>
              <a:defRPr sz="966">
                <a:solidFill>
                  <a:schemeClr val="dk1"/>
                </a:solidFill>
                <a:latin typeface="Arial"/>
                <a:ea typeface="Arial"/>
                <a:cs typeface="Arial"/>
                <a:sym typeface="Arial"/>
              </a:defRPr>
            </a:lvl8pPr>
            <a:lvl9pPr indent="0" lvl="8" marL="0" algn="r">
              <a:spcBef>
                <a:spcPts val="0"/>
              </a:spcBef>
              <a:spcAft>
                <a:spcPts val="0"/>
              </a:spcAft>
              <a:buNone/>
              <a:defRPr sz="966">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0" name="Shape 140"/>
        <p:cNvGrpSpPr/>
        <p:nvPr/>
      </p:nvGrpSpPr>
      <p:grpSpPr>
        <a:xfrm>
          <a:off x="0" y="0"/>
          <a:ext cx="0" cy="0"/>
          <a:chOff x="0" y="0"/>
          <a:chExt cx="0" cy="0"/>
        </a:xfrm>
      </p:grpSpPr>
      <p:sp>
        <p:nvSpPr>
          <p:cNvPr id="141" name="Google Shape;141;p294"/>
          <p:cNvSpPr txBox="1"/>
          <p:nvPr>
            <p:ph type="title"/>
          </p:nvPr>
        </p:nvSpPr>
        <p:spPr>
          <a:xfrm>
            <a:off x="2120948" y="65983"/>
            <a:ext cx="7287595" cy="1251405"/>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294"/>
          <p:cNvSpPr txBox="1"/>
          <p:nvPr>
            <p:ph idx="1" type="body"/>
          </p:nvPr>
        </p:nvSpPr>
        <p:spPr>
          <a:xfrm rot="5400000">
            <a:off x="3965084" y="-235367"/>
            <a:ext cx="4261832" cy="7950104"/>
          </a:xfrm>
          <a:prstGeom prst="rect">
            <a:avLst/>
          </a:prstGeom>
          <a:noFill/>
          <a:ln>
            <a:noFill/>
          </a:ln>
        </p:spPr>
        <p:txBody>
          <a:bodyPr anchorCtr="0" anchor="t" bIns="45700" lIns="91425" spcFirstLastPara="1" rIns="91425" wrap="square" tIns="45700">
            <a:noAutofit/>
          </a:bodyPr>
          <a:lstStyle>
            <a:lvl1pPr indent="-308610" lvl="0" marL="457200" algn="l">
              <a:spcBef>
                <a:spcPts val="360"/>
              </a:spcBef>
              <a:spcAft>
                <a:spcPts val="0"/>
              </a:spcAft>
              <a:buSzPts val="1260"/>
              <a:buChar char="●"/>
              <a:defRPr/>
            </a:lvl1pPr>
            <a:lvl2pPr indent="-308610" lvl="1" marL="914400" algn="l">
              <a:spcBef>
                <a:spcPts val="360"/>
              </a:spcBef>
              <a:spcAft>
                <a:spcPts val="0"/>
              </a:spcAft>
              <a:buSzPts val="1260"/>
              <a:buChar char="●"/>
              <a:defRPr/>
            </a:lvl2pPr>
            <a:lvl3pPr indent="-308610" lvl="2" marL="1371600" algn="l">
              <a:spcBef>
                <a:spcPts val="360"/>
              </a:spcBef>
              <a:spcAft>
                <a:spcPts val="0"/>
              </a:spcAft>
              <a:buSzPts val="1260"/>
              <a:buChar char="●"/>
              <a:defRPr/>
            </a:lvl3pPr>
            <a:lvl4pPr indent="-314325" lvl="3" marL="1828800" algn="l">
              <a:spcBef>
                <a:spcPts val="360"/>
              </a:spcBef>
              <a:spcAft>
                <a:spcPts val="0"/>
              </a:spcAft>
              <a:buSzPts val="1350"/>
              <a:buChar char="▪"/>
              <a:defRPr/>
            </a:lvl4pPr>
            <a:lvl5pPr indent="-320040" lvl="4" marL="2286000" algn="l">
              <a:spcBef>
                <a:spcPts val="360"/>
              </a:spcBef>
              <a:spcAft>
                <a:spcPts val="0"/>
              </a:spcAft>
              <a:buSzPts val="1440"/>
              <a:buChar char="▪"/>
              <a:defRPr/>
            </a:lvl5pPr>
            <a:lvl6pPr indent="-320040" lvl="5" marL="2743200" algn="l">
              <a:spcBef>
                <a:spcPts val="360"/>
              </a:spcBef>
              <a:spcAft>
                <a:spcPts val="0"/>
              </a:spcAft>
              <a:buSzPts val="1440"/>
              <a:buChar char="▪"/>
              <a:defRPr/>
            </a:lvl6pPr>
            <a:lvl7pPr indent="-320040" lvl="6" marL="3200400" algn="l">
              <a:spcBef>
                <a:spcPts val="360"/>
              </a:spcBef>
              <a:spcAft>
                <a:spcPts val="0"/>
              </a:spcAft>
              <a:buSzPts val="1440"/>
              <a:buChar char="▪"/>
              <a:defRPr/>
            </a:lvl7pPr>
            <a:lvl8pPr indent="-320040" lvl="7" marL="3657600" algn="l">
              <a:spcBef>
                <a:spcPts val="360"/>
              </a:spcBef>
              <a:spcAft>
                <a:spcPts val="0"/>
              </a:spcAft>
              <a:buSzPts val="1440"/>
              <a:buChar char="▪"/>
              <a:defRPr/>
            </a:lvl8pPr>
            <a:lvl9pPr indent="-320040" lvl="8" marL="4114800" algn="l">
              <a:spcBef>
                <a:spcPts val="360"/>
              </a:spcBef>
              <a:spcAft>
                <a:spcPts val="0"/>
              </a:spcAft>
              <a:buSzPts val="1440"/>
              <a:buChar char="▪"/>
              <a:defRPr/>
            </a:lvl9pPr>
          </a:lstStyle>
          <a:p/>
        </p:txBody>
      </p:sp>
      <p:sp>
        <p:nvSpPr>
          <p:cNvPr id="143" name="Google Shape;143;p294"/>
          <p:cNvSpPr txBox="1"/>
          <p:nvPr>
            <p:ph idx="10" type="dt"/>
          </p:nvPr>
        </p:nvSpPr>
        <p:spPr>
          <a:xfrm>
            <a:off x="2120948" y="5984087"/>
            <a:ext cx="2061138" cy="441672"/>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294"/>
          <p:cNvSpPr txBox="1"/>
          <p:nvPr>
            <p:ph idx="11" type="ftr"/>
          </p:nvPr>
        </p:nvSpPr>
        <p:spPr>
          <a:xfrm>
            <a:off x="4697371" y="5984087"/>
            <a:ext cx="2797259" cy="441672"/>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294"/>
          <p:cNvSpPr txBox="1"/>
          <p:nvPr>
            <p:ph idx="12" type="sldNum"/>
          </p:nvPr>
        </p:nvSpPr>
        <p:spPr>
          <a:xfrm>
            <a:off x="8451586" y="-52104"/>
            <a:ext cx="2061138" cy="441672"/>
          </a:xfrm>
          <a:prstGeom prst="rect">
            <a:avLst/>
          </a:prstGeom>
          <a:noFill/>
          <a:ln>
            <a:noFill/>
          </a:ln>
        </p:spPr>
        <p:txBody>
          <a:bodyPr anchorCtr="0" anchor="t" bIns="45700" lIns="91425" spcFirstLastPara="1" rIns="91425" wrap="square" tIns="45700">
            <a:noAutofit/>
          </a:bodyPr>
          <a:lstStyle>
            <a:lvl1pPr indent="0" lvl="0" marL="0" algn="r">
              <a:spcBef>
                <a:spcPts val="0"/>
              </a:spcBef>
              <a:spcAft>
                <a:spcPts val="0"/>
              </a:spcAft>
              <a:buNone/>
              <a:defRPr sz="966">
                <a:solidFill>
                  <a:schemeClr val="dk1"/>
                </a:solidFill>
                <a:latin typeface="Arial"/>
                <a:ea typeface="Arial"/>
                <a:cs typeface="Arial"/>
                <a:sym typeface="Arial"/>
              </a:defRPr>
            </a:lvl1pPr>
            <a:lvl2pPr indent="0" lvl="1" marL="0" algn="r">
              <a:spcBef>
                <a:spcPts val="0"/>
              </a:spcBef>
              <a:spcAft>
                <a:spcPts val="0"/>
              </a:spcAft>
              <a:buNone/>
              <a:defRPr sz="966">
                <a:solidFill>
                  <a:schemeClr val="dk1"/>
                </a:solidFill>
                <a:latin typeface="Arial"/>
                <a:ea typeface="Arial"/>
                <a:cs typeface="Arial"/>
                <a:sym typeface="Arial"/>
              </a:defRPr>
            </a:lvl2pPr>
            <a:lvl3pPr indent="0" lvl="2" marL="0" algn="r">
              <a:spcBef>
                <a:spcPts val="0"/>
              </a:spcBef>
              <a:spcAft>
                <a:spcPts val="0"/>
              </a:spcAft>
              <a:buNone/>
              <a:defRPr sz="966">
                <a:solidFill>
                  <a:schemeClr val="dk1"/>
                </a:solidFill>
                <a:latin typeface="Arial"/>
                <a:ea typeface="Arial"/>
                <a:cs typeface="Arial"/>
                <a:sym typeface="Arial"/>
              </a:defRPr>
            </a:lvl3pPr>
            <a:lvl4pPr indent="0" lvl="3" marL="0" algn="r">
              <a:spcBef>
                <a:spcPts val="0"/>
              </a:spcBef>
              <a:spcAft>
                <a:spcPts val="0"/>
              </a:spcAft>
              <a:buNone/>
              <a:defRPr sz="966">
                <a:solidFill>
                  <a:schemeClr val="dk1"/>
                </a:solidFill>
                <a:latin typeface="Arial"/>
                <a:ea typeface="Arial"/>
                <a:cs typeface="Arial"/>
                <a:sym typeface="Arial"/>
              </a:defRPr>
            </a:lvl4pPr>
            <a:lvl5pPr indent="0" lvl="4" marL="0" algn="r">
              <a:spcBef>
                <a:spcPts val="0"/>
              </a:spcBef>
              <a:spcAft>
                <a:spcPts val="0"/>
              </a:spcAft>
              <a:buNone/>
              <a:defRPr sz="966">
                <a:solidFill>
                  <a:schemeClr val="dk1"/>
                </a:solidFill>
                <a:latin typeface="Arial"/>
                <a:ea typeface="Arial"/>
                <a:cs typeface="Arial"/>
                <a:sym typeface="Arial"/>
              </a:defRPr>
            </a:lvl5pPr>
            <a:lvl6pPr indent="0" lvl="5" marL="0" algn="r">
              <a:spcBef>
                <a:spcPts val="0"/>
              </a:spcBef>
              <a:spcAft>
                <a:spcPts val="0"/>
              </a:spcAft>
              <a:buNone/>
              <a:defRPr sz="966">
                <a:solidFill>
                  <a:schemeClr val="dk1"/>
                </a:solidFill>
                <a:latin typeface="Arial"/>
                <a:ea typeface="Arial"/>
                <a:cs typeface="Arial"/>
                <a:sym typeface="Arial"/>
              </a:defRPr>
            </a:lvl6pPr>
            <a:lvl7pPr indent="0" lvl="6" marL="0" algn="r">
              <a:spcBef>
                <a:spcPts val="0"/>
              </a:spcBef>
              <a:spcAft>
                <a:spcPts val="0"/>
              </a:spcAft>
              <a:buNone/>
              <a:defRPr sz="966">
                <a:solidFill>
                  <a:schemeClr val="dk1"/>
                </a:solidFill>
                <a:latin typeface="Arial"/>
                <a:ea typeface="Arial"/>
                <a:cs typeface="Arial"/>
                <a:sym typeface="Arial"/>
              </a:defRPr>
            </a:lvl7pPr>
            <a:lvl8pPr indent="0" lvl="7" marL="0" algn="r">
              <a:spcBef>
                <a:spcPts val="0"/>
              </a:spcBef>
              <a:spcAft>
                <a:spcPts val="0"/>
              </a:spcAft>
              <a:buNone/>
              <a:defRPr sz="966">
                <a:solidFill>
                  <a:schemeClr val="dk1"/>
                </a:solidFill>
                <a:latin typeface="Arial"/>
                <a:ea typeface="Arial"/>
                <a:cs typeface="Arial"/>
                <a:sym typeface="Arial"/>
              </a:defRPr>
            </a:lvl8pPr>
            <a:lvl9pPr indent="0" lvl="8" marL="0" algn="r">
              <a:spcBef>
                <a:spcPts val="0"/>
              </a:spcBef>
              <a:spcAft>
                <a:spcPts val="0"/>
              </a:spcAft>
              <a:buNone/>
              <a:defRPr sz="966">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6" name="Shape 146"/>
        <p:cNvGrpSpPr/>
        <p:nvPr/>
      </p:nvGrpSpPr>
      <p:grpSpPr>
        <a:xfrm>
          <a:off x="0" y="0"/>
          <a:ext cx="0" cy="0"/>
          <a:chOff x="0" y="0"/>
          <a:chExt cx="0" cy="0"/>
        </a:xfrm>
      </p:grpSpPr>
      <p:sp>
        <p:nvSpPr>
          <p:cNvPr id="147" name="Google Shape;147;p295"/>
          <p:cNvSpPr txBox="1"/>
          <p:nvPr>
            <p:ph type="title"/>
          </p:nvPr>
        </p:nvSpPr>
        <p:spPr>
          <a:xfrm rot="5400000">
            <a:off x="6174980" y="1974529"/>
            <a:ext cx="5804618" cy="1987526"/>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p295"/>
          <p:cNvSpPr txBox="1"/>
          <p:nvPr>
            <p:ph idx="1" type="body"/>
          </p:nvPr>
        </p:nvSpPr>
        <p:spPr>
          <a:xfrm rot="5400000">
            <a:off x="2126316" y="60615"/>
            <a:ext cx="5804618" cy="5815354"/>
          </a:xfrm>
          <a:prstGeom prst="rect">
            <a:avLst/>
          </a:prstGeom>
          <a:noFill/>
          <a:ln>
            <a:noFill/>
          </a:ln>
        </p:spPr>
        <p:txBody>
          <a:bodyPr anchorCtr="0" anchor="t" bIns="45700" lIns="91425" spcFirstLastPara="1" rIns="91425" wrap="square" tIns="45700">
            <a:noAutofit/>
          </a:bodyPr>
          <a:lstStyle>
            <a:lvl1pPr indent="-308610" lvl="0" marL="457200" algn="l">
              <a:spcBef>
                <a:spcPts val="360"/>
              </a:spcBef>
              <a:spcAft>
                <a:spcPts val="0"/>
              </a:spcAft>
              <a:buSzPts val="1260"/>
              <a:buChar char="●"/>
              <a:defRPr/>
            </a:lvl1pPr>
            <a:lvl2pPr indent="-308610" lvl="1" marL="914400" algn="l">
              <a:spcBef>
                <a:spcPts val="360"/>
              </a:spcBef>
              <a:spcAft>
                <a:spcPts val="0"/>
              </a:spcAft>
              <a:buSzPts val="1260"/>
              <a:buChar char="●"/>
              <a:defRPr/>
            </a:lvl2pPr>
            <a:lvl3pPr indent="-308610" lvl="2" marL="1371600" algn="l">
              <a:spcBef>
                <a:spcPts val="360"/>
              </a:spcBef>
              <a:spcAft>
                <a:spcPts val="0"/>
              </a:spcAft>
              <a:buSzPts val="1260"/>
              <a:buChar char="●"/>
              <a:defRPr/>
            </a:lvl3pPr>
            <a:lvl4pPr indent="-314325" lvl="3" marL="1828800" algn="l">
              <a:spcBef>
                <a:spcPts val="360"/>
              </a:spcBef>
              <a:spcAft>
                <a:spcPts val="0"/>
              </a:spcAft>
              <a:buSzPts val="1350"/>
              <a:buChar char="▪"/>
              <a:defRPr/>
            </a:lvl4pPr>
            <a:lvl5pPr indent="-320040" lvl="4" marL="2286000" algn="l">
              <a:spcBef>
                <a:spcPts val="360"/>
              </a:spcBef>
              <a:spcAft>
                <a:spcPts val="0"/>
              </a:spcAft>
              <a:buSzPts val="1440"/>
              <a:buChar char="▪"/>
              <a:defRPr/>
            </a:lvl5pPr>
            <a:lvl6pPr indent="-320040" lvl="5" marL="2743200" algn="l">
              <a:spcBef>
                <a:spcPts val="360"/>
              </a:spcBef>
              <a:spcAft>
                <a:spcPts val="0"/>
              </a:spcAft>
              <a:buSzPts val="1440"/>
              <a:buChar char="▪"/>
              <a:defRPr/>
            </a:lvl6pPr>
            <a:lvl7pPr indent="-320040" lvl="6" marL="3200400" algn="l">
              <a:spcBef>
                <a:spcPts val="360"/>
              </a:spcBef>
              <a:spcAft>
                <a:spcPts val="0"/>
              </a:spcAft>
              <a:buSzPts val="1440"/>
              <a:buChar char="▪"/>
              <a:defRPr/>
            </a:lvl7pPr>
            <a:lvl8pPr indent="-320040" lvl="7" marL="3657600" algn="l">
              <a:spcBef>
                <a:spcPts val="360"/>
              </a:spcBef>
              <a:spcAft>
                <a:spcPts val="0"/>
              </a:spcAft>
              <a:buSzPts val="1440"/>
              <a:buChar char="▪"/>
              <a:defRPr/>
            </a:lvl8pPr>
            <a:lvl9pPr indent="-320040" lvl="8" marL="4114800" algn="l">
              <a:spcBef>
                <a:spcPts val="360"/>
              </a:spcBef>
              <a:spcAft>
                <a:spcPts val="0"/>
              </a:spcAft>
              <a:buSzPts val="1440"/>
              <a:buChar char="▪"/>
              <a:defRPr/>
            </a:lvl9pPr>
          </a:lstStyle>
          <a:p/>
        </p:txBody>
      </p:sp>
      <p:sp>
        <p:nvSpPr>
          <p:cNvPr id="149" name="Google Shape;149;p295"/>
          <p:cNvSpPr txBox="1"/>
          <p:nvPr>
            <p:ph idx="10" type="dt"/>
          </p:nvPr>
        </p:nvSpPr>
        <p:spPr>
          <a:xfrm>
            <a:off x="2120948" y="5984087"/>
            <a:ext cx="2061138" cy="441672"/>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295"/>
          <p:cNvSpPr txBox="1"/>
          <p:nvPr>
            <p:ph idx="11" type="ftr"/>
          </p:nvPr>
        </p:nvSpPr>
        <p:spPr>
          <a:xfrm>
            <a:off x="4697371" y="5984087"/>
            <a:ext cx="2797259" cy="441672"/>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p295"/>
          <p:cNvSpPr txBox="1"/>
          <p:nvPr>
            <p:ph idx="12" type="sldNum"/>
          </p:nvPr>
        </p:nvSpPr>
        <p:spPr>
          <a:xfrm>
            <a:off x="8451586" y="-52104"/>
            <a:ext cx="2061138" cy="441672"/>
          </a:xfrm>
          <a:prstGeom prst="rect">
            <a:avLst/>
          </a:prstGeom>
          <a:noFill/>
          <a:ln>
            <a:noFill/>
          </a:ln>
        </p:spPr>
        <p:txBody>
          <a:bodyPr anchorCtr="0" anchor="t" bIns="45700" lIns="91425" spcFirstLastPara="1" rIns="91425" wrap="square" tIns="45700">
            <a:noAutofit/>
          </a:bodyPr>
          <a:lstStyle>
            <a:lvl1pPr indent="0" lvl="0" marL="0" algn="r">
              <a:spcBef>
                <a:spcPts val="0"/>
              </a:spcBef>
              <a:spcAft>
                <a:spcPts val="0"/>
              </a:spcAft>
              <a:buNone/>
              <a:defRPr sz="966">
                <a:solidFill>
                  <a:schemeClr val="dk1"/>
                </a:solidFill>
                <a:latin typeface="Arial"/>
                <a:ea typeface="Arial"/>
                <a:cs typeface="Arial"/>
                <a:sym typeface="Arial"/>
              </a:defRPr>
            </a:lvl1pPr>
            <a:lvl2pPr indent="0" lvl="1" marL="0" algn="r">
              <a:spcBef>
                <a:spcPts val="0"/>
              </a:spcBef>
              <a:spcAft>
                <a:spcPts val="0"/>
              </a:spcAft>
              <a:buNone/>
              <a:defRPr sz="966">
                <a:solidFill>
                  <a:schemeClr val="dk1"/>
                </a:solidFill>
                <a:latin typeface="Arial"/>
                <a:ea typeface="Arial"/>
                <a:cs typeface="Arial"/>
                <a:sym typeface="Arial"/>
              </a:defRPr>
            </a:lvl2pPr>
            <a:lvl3pPr indent="0" lvl="2" marL="0" algn="r">
              <a:spcBef>
                <a:spcPts val="0"/>
              </a:spcBef>
              <a:spcAft>
                <a:spcPts val="0"/>
              </a:spcAft>
              <a:buNone/>
              <a:defRPr sz="966">
                <a:solidFill>
                  <a:schemeClr val="dk1"/>
                </a:solidFill>
                <a:latin typeface="Arial"/>
                <a:ea typeface="Arial"/>
                <a:cs typeface="Arial"/>
                <a:sym typeface="Arial"/>
              </a:defRPr>
            </a:lvl3pPr>
            <a:lvl4pPr indent="0" lvl="3" marL="0" algn="r">
              <a:spcBef>
                <a:spcPts val="0"/>
              </a:spcBef>
              <a:spcAft>
                <a:spcPts val="0"/>
              </a:spcAft>
              <a:buNone/>
              <a:defRPr sz="966">
                <a:solidFill>
                  <a:schemeClr val="dk1"/>
                </a:solidFill>
                <a:latin typeface="Arial"/>
                <a:ea typeface="Arial"/>
                <a:cs typeface="Arial"/>
                <a:sym typeface="Arial"/>
              </a:defRPr>
            </a:lvl4pPr>
            <a:lvl5pPr indent="0" lvl="4" marL="0" algn="r">
              <a:spcBef>
                <a:spcPts val="0"/>
              </a:spcBef>
              <a:spcAft>
                <a:spcPts val="0"/>
              </a:spcAft>
              <a:buNone/>
              <a:defRPr sz="966">
                <a:solidFill>
                  <a:schemeClr val="dk1"/>
                </a:solidFill>
                <a:latin typeface="Arial"/>
                <a:ea typeface="Arial"/>
                <a:cs typeface="Arial"/>
                <a:sym typeface="Arial"/>
              </a:defRPr>
            </a:lvl5pPr>
            <a:lvl6pPr indent="0" lvl="5" marL="0" algn="r">
              <a:spcBef>
                <a:spcPts val="0"/>
              </a:spcBef>
              <a:spcAft>
                <a:spcPts val="0"/>
              </a:spcAft>
              <a:buNone/>
              <a:defRPr sz="966">
                <a:solidFill>
                  <a:schemeClr val="dk1"/>
                </a:solidFill>
                <a:latin typeface="Arial"/>
                <a:ea typeface="Arial"/>
                <a:cs typeface="Arial"/>
                <a:sym typeface="Arial"/>
              </a:defRPr>
            </a:lvl6pPr>
            <a:lvl7pPr indent="0" lvl="6" marL="0" algn="r">
              <a:spcBef>
                <a:spcPts val="0"/>
              </a:spcBef>
              <a:spcAft>
                <a:spcPts val="0"/>
              </a:spcAft>
              <a:buNone/>
              <a:defRPr sz="966">
                <a:solidFill>
                  <a:schemeClr val="dk1"/>
                </a:solidFill>
                <a:latin typeface="Arial"/>
                <a:ea typeface="Arial"/>
                <a:cs typeface="Arial"/>
                <a:sym typeface="Arial"/>
              </a:defRPr>
            </a:lvl7pPr>
            <a:lvl8pPr indent="0" lvl="7" marL="0" algn="r">
              <a:spcBef>
                <a:spcPts val="0"/>
              </a:spcBef>
              <a:spcAft>
                <a:spcPts val="0"/>
              </a:spcAft>
              <a:buNone/>
              <a:defRPr sz="966">
                <a:solidFill>
                  <a:schemeClr val="dk1"/>
                </a:solidFill>
                <a:latin typeface="Arial"/>
                <a:ea typeface="Arial"/>
                <a:cs typeface="Arial"/>
                <a:sym typeface="Arial"/>
              </a:defRPr>
            </a:lvl8pPr>
            <a:lvl9pPr indent="0" lvl="8" marL="0" algn="r">
              <a:spcBef>
                <a:spcPts val="0"/>
              </a:spcBef>
              <a:spcAft>
                <a:spcPts val="0"/>
              </a:spcAft>
              <a:buNone/>
              <a:defRPr sz="966">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cxnSp>
        <p:nvCxnSpPr>
          <p:cNvPr id="10" name="Google Shape;10;p284"/>
          <p:cNvCxnSpPr/>
          <p:nvPr/>
        </p:nvCxnSpPr>
        <p:spPr>
          <a:xfrm>
            <a:off x="10767264" y="152400"/>
            <a:ext cx="0" cy="1524000"/>
          </a:xfrm>
          <a:prstGeom prst="straightConnector1">
            <a:avLst/>
          </a:prstGeom>
          <a:noFill/>
          <a:ln cap="flat" cmpd="sng" w="9525">
            <a:solidFill>
              <a:schemeClr val="dk1"/>
            </a:solidFill>
            <a:prstDash val="solid"/>
            <a:round/>
            <a:headEnd len="med" w="med" type="none"/>
            <a:tailEnd len="med" w="med" type="none"/>
          </a:ln>
        </p:spPr>
      </p:cxnSp>
      <p:sp>
        <p:nvSpPr>
          <p:cNvPr id="11" name="Google Shape;11;p284"/>
          <p:cNvSpPr txBox="1"/>
          <p:nvPr>
            <p:ph type="title"/>
          </p:nvPr>
        </p:nvSpPr>
        <p:spPr>
          <a:xfrm>
            <a:off x="2120948" y="65983"/>
            <a:ext cx="7287595" cy="1251405"/>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1" i="0" sz="3768" u="none" cap="none" strike="noStrike">
                <a:solidFill>
                  <a:schemeClr val="dk2"/>
                </a:solidFill>
                <a:latin typeface="Arial"/>
                <a:ea typeface="Arial"/>
                <a:cs typeface="Arial"/>
                <a:sym typeface="Arial"/>
              </a:defRPr>
            </a:lvl1pPr>
            <a:lvl2pPr lvl="1" marR="0" rtl="0" algn="l">
              <a:spcBef>
                <a:spcPts val="0"/>
              </a:spcBef>
              <a:spcAft>
                <a:spcPts val="0"/>
              </a:spcAft>
              <a:buSzPts val="1400"/>
              <a:buNone/>
              <a:defRPr b="1" i="0" sz="3768" u="none" cap="none" strike="noStrike">
                <a:solidFill>
                  <a:schemeClr val="dk2"/>
                </a:solidFill>
                <a:latin typeface="Arial"/>
                <a:ea typeface="Arial"/>
                <a:cs typeface="Arial"/>
                <a:sym typeface="Arial"/>
              </a:defRPr>
            </a:lvl2pPr>
            <a:lvl3pPr lvl="2" marR="0" rtl="0" algn="l">
              <a:spcBef>
                <a:spcPts val="0"/>
              </a:spcBef>
              <a:spcAft>
                <a:spcPts val="0"/>
              </a:spcAft>
              <a:buSzPts val="1400"/>
              <a:buNone/>
              <a:defRPr b="1" i="0" sz="3768" u="none" cap="none" strike="noStrike">
                <a:solidFill>
                  <a:schemeClr val="dk2"/>
                </a:solidFill>
                <a:latin typeface="Arial"/>
                <a:ea typeface="Arial"/>
                <a:cs typeface="Arial"/>
                <a:sym typeface="Arial"/>
              </a:defRPr>
            </a:lvl3pPr>
            <a:lvl4pPr lvl="3" marR="0" rtl="0" algn="l">
              <a:spcBef>
                <a:spcPts val="0"/>
              </a:spcBef>
              <a:spcAft>
                <a:spcPts val="0"/>
              </a:spcAft>
              <a:buSzPts val="1400"/>
              <a:buNone/>
              <a:defRPr b="1" i="0" sz="3768" u="none" cap="none" strike="noStrike">
                <a:solidFill>
                  <a:schemeClr val="dk2"/>
                </a:solidFill>
                <a:latin typeface="Arial"/>
                <a:ea typeface="Arial"/>
                <a:cs typeface="Arial"/>
                <a:sym typeface="Arial"/>
              </a:defRPr>
            </a:lvl4pPr>
            <a:lvl5pPr lvl="4" marR="0" rtl="0" algn="l">
              <a:spcBef>
                <a:spcPts val="0"/>
              </a:spcBef>
              <a:spcAft>
                <a:spcPts val="0"/>
              </a:spcAft>
              <a:buSzPts val="1400"/>
              <a:buNone/>
              <a:defRPr b="1" i="0" sz="3768" u="none" cap="none" strike="noStrike">
                <a:solidFill>
                  <a:schemeClr val="dk2"/>
                </a:solidFill>
                <a:latin typeface="Arial"/>
                <a:ea typeface="Arial"/>
                <a:cs typeface="Arial"/>
                <a:sym typeface="Arial"/>
              </a:defRPr>
            </a:lvl5pPr>
            <a:lvl6pPr lvl="5" marR="0" rtl="0" algn="l">
              <a:spcBef>
                <a:spcPts val="0"/>
              </a:spcBef>
              <a:spcAft>
                <a:spcPts val="0"/>
              </a:spcAft>
              <a:buSzPts val="1400"/>
              <a:buNone/>
              <a:defRPr b="1" i="0" sz="3768" u="none" cap="none" strike="noStrike">
                <a:solidFill>
                  <a:schemeClr val="dk2"/>
                </a:solidFill>
                <a:latin typeface="Arial"/>
                <a:ea typeface="Arial"/>
                <a:cs typeface="Arial"/>
                <a:sym typeface="Arial"/>
              </a:defRPr>
            </a:lvl6pPr>
            <a:lvl7pPr lvl="6" marR="0" rtl="0" algn="l">
              <a:spcBef>
                <a:spcPts val="0"/>
              </a:spcBef>
              <a:spcAft>
                <a:spcPts val="0"/>
              </a:spcAft>
              <a:buSzPts val="1400"/>
              <a:buNone/>
              <a:defRPr b="1" i="0" sz="3768" u="none" cap="none" strike="noStrike">
                <a:solidFill>
                  <a:schemeClr val="dk2"/>
                </a:solidFill>
                <a:latin typeface="Arial"/>
                <a:ea typeface="Arial"/>
                <a:cs typeface="Arial"/>
                <a:sym typeface="Arial"/>
              </a:defRPr>
            </a:lvl7pPr>
            <a:lvl8pPr lvl="7" marR="0" rtl="0" algn="l">
              <a:spcBef>
                <a:spcPts val="0"/>
              </a:spcBef>
              <a:spcAft>
                <a:spcPts val="0"/>
              </a:spcAft>
              <a:buSzPts val="1400"/>
              <a:buNone/>
              <a:defRPr b="1" i="0" sz="3768" u="none" cap="none" strike="noStrike">
                <a:solidFill>
                  <a:schemeClr val="dk2"/>
                </a:solidFill>
                <a:latin typeface="Arial"/>
                <a:ea typeface="Arial"/>
                <a:cs typeface="Arial"/>
                <a:sym typeface="Arial"/>
              </a:defRPr>
            </a:lvl8pPr>
            <a:lvl9pPr lvl="8" marR="0" rtl="0" algn="l">
              <a:spcBef>
                <a:spcPts val="0"/>
              </a:spcBef>
              <a:spcAft>
                <a:spcPts val="0"/>
              </a:spcAft>
              <a:buSzPts val="1400"/>
              <a:buNone/>
              <a:defRPr b="1" i="0" sz="3768" u="none" cap="none" strike="noStrike">
                <a:solidFill>
                  <a:schemeClr val="dk2"/>
                </a:solidFill>
                <a:latin typeface="Arial"/>
                <a:ea typeface="Arial"/>
                <a:cs typeface="Arial"/>
                <a:sym typeface="Arial"/>
              </a:defRPr>
            </a:lvl9pPr>
          </a:lstStyle>
          <a:p/>
        </p:txBody>
      </p:sp>
      <p:sp>
        <p:nvSpPr>
          <p:cNvPr id="12" name="Google Shape;12;p284"/>
          <p:cNvSpPr txBox="1"/>
          <p:nvPr>
            <p:ph idx="1" type="body"/>
          </p:nvPr>
        </p:nvSpPr>
        <p:spPr>
          <a:xfrm>
            <a:off x="2120948" y="1608769"/>
            <a:ext cx="7950104" cy="4261832"/>
          </a:xfrm>
          <a:prstGeom prst="rect">
            <a:avLst/>
          </a:prstGeom>
          <a:noFill/>
          <a:ln>
            <a:noFill/>
          </a:ln>
        </p:spPr>
        <p:txBody>
          <a:bodyPr anchorCtr="0" anchor="t" bIns="45700" lIns="91425" spcFirstLastPara="1" rIns="91425" wrap="square" tIns="45700">
            <a:noAutofit/>
          </a:bodyPr>
          <a:lstStyle>
            <a:lvl1pPr indent="-357416" lvl="0" marL="457200" marR="0" rtl="0" algn="l">
              <a:spcBef>
                <a:spcPts val="580"/>
              </a:spcBef>
              <a:spcAft>
                <a:spcPts val="0"/>
              </a:spcAft>
              <a:buClr>
                <a:schemeClr val="dk2"/>
              </a:buClr>
              <a:buSzPts val="2029"/>
              <a:buFont typeface="Noto Sans Symbols"/>
              <a:buChar char="●"/>
              <a:defRPr b="0" i="0" sz="2898" u="none" cap="none" strike="noStrike">
                <a:solidFill>
                  <a:schemeClr val="dk1"/>
                </a:solidFill>
                <a:latin typeface="Arial"/>
                <a:ea typeface="Arial"/>
                <a:cs typeface="Arial"/>
                <a:sym typeface="Arial"/>
              </a:defRPr>
            </a:lvl1pPr>
            <a:lvl2pPr indent="-340258" lvl="1" marL="914400" marR="0" rtl="0" algn="l">
              <a:spcBef>
                <a:spcPts val="502"/>
              </a:spcBef>
              <a:spcAft>
                <a:spcPts val="0"/>
              </a:spcAft>
              <a:buClr>
                <a:schemeClr val="accent2"/>
              </a:buClr>
              <a:buSzPts val="1758"/>
              <a:buFont typeface="Noto Sans Symbols"/>
              <a:buChar char="●"/>
              <a:defRPr b="0" i="0" sz="2512" u="none" cap="none" strike="noStrike">
                <a:solidFill>
                  <a:schemeClr val="dk1"/>
                </a:solidFill>
                <a:latin typeface="Arial"/>
                <a:ea typeface="Arial"/>
                <a:cs typeface="Arial"/>
                <a:sym typeface="Arial"/>
              </a:defRPr>
            </a:lvl2pPr>
            <a:lvl3pPr indent="-327368" lvl="2" marL="1371600" marR="0" rtl="0" algn="l">
              <a:spcBef>
                <a:spcPts val="444"/>
              </a:spcBef>
              <a:spcAft>
                <a:spcPts val="0"/>
              </a:spcAft>
              <a:buClr>
                <a:schemeClr val="accent1"/>
              </a:buClr>
              <a:buSzPts val="1555"/>
              <a:buFont typeface="Noto Sans Symbols"/>
              <a:buChar char="●"/>
              <a:defRPr b="0" i="0" sz="2222" u="none" cap="none" strike="noStrike">
                <a:solidFill>
                  <a:schemeClr val="dk1"/>
                </a:solidFill>
                <a:latin typeface="Arial"/>
                <a:ea typeface="Arial"/>
                <a:cs typeface="Arial"/>
                <a:sym typeface="Arial"/>
              </a:defRPr>
            </a:lvl3pPr>
            <a:lvl4pPr indent="-320612" lvl="3" marL="1828800" marR="0" rtl="0" algn="l">
              <a:spcBef>
                <a:spcPts val="386"/>
              </a:spcBef>
              <a:spcAft>
                <a:spcPts val="0"/>
              </a:spcAft>
              <a:buClr>
                <a:schemeClr val="dk2"/>
              </a:buClr>
              <a:buSzPts val="1449"/>
              <a:buFont typeface="Noto Sans Symbols"/>
              <a:buChar char="▪"/>
              <a:defRPr b="0" i="0" sz="1932" u="none" cap="none" strike="noStrike">
                <a:solidFill>
                  <a:schemeClr val="dk1"/>
                </a:solidFill>
                <a:latin typeface="Arial"/>
                <a:ea typeface="Arial"/>
                <a:cs typeface="Arial"/>
                <a:sym typeface="Arial"/>
              </a:defRPr>
            </a:lvl4pPr>
            <a:lvl5pPr indent="-326746" lvl="4" marL="2286000" marR="0" rtl="0" algn="l">
              <a:spcBef>
                <a:spcPts val="386"/>
              </a:spcBef>
              <a:spcAft>
                <a:spcPts val="0"/>
              </a:spcAft>
              <a:buClr>
                <a:schemeClr val="folHlink"/>
              </a:buClr>
              <a:buSzPts val="1546"/>
              <a:buFont typeface="Noto Sans Symbols"/>
              <a:buChar char="▪"/>
              <a:defRPr b="0" i="0" sz="1932" u="none" cap="none" strike="noStrike">
                <a:solidFill>
                  <a:schemeClr val="dk1"/>
                </a:solidFill>
                <a:latin typeface="Arial"/>
                <a:ea typeface="Arial"/>
                <a:cs typeface="Arial"/>
                <a:sym typeface="Arial"/>
              </a:defRPr>
            </a:lvl5pPr>
            <a:lvl6pPr indent="-326746" lvl="5" marL="2743200" marR="0" rtl="0" algn="l">
              <a:spcBef>
                <a:spcPts val="386"/>
              </a:spcBef>
              <a:spcAft>
                <a:spcPts val="0"/>
              </a:spcAft>
              <a:buClr>
                <a:schemeClr val="folHlink"/>
              </a:buClr>
              <a:buSzPts val="1546"/>
              <a:buFont typeface="Noto Sans Symbols"/>
              <a:buChar char="▪"/>
              <a:defRPr b="0" i="0" sz="1932" u="none" cap="none" strike="noStrike">
                <a:solidFill>
                  <a:schemeClr val="dk1"/>
                </a:solidFill>
                <a:latin typeface="Arial"/>
                <a:ea typeface="Arial"/>
                <a:cs typeface="Arial"/>
                <a:sym typeface="Arial"/>
              </a:defRPr>
            </a:lvl6pPr>
            <a:lvl7pPr indent="-326746" lvl="6" marL="3200400" marR="0" rtl="0" algn="l">
              <a:spcBef>
                <a:spcPts val="386"/>
              </a:spcBef>
              <a:spcAft>
                <a:spcPts val="0"/>
              </a:spcAft>
              <a:buClr>
                <a:schemeClr val="folHlink"/>
              </a:buClr>
              <a:buSzPts val="1546"/>
              <a:buFont typeface="Noto Sans Symbols"/>
              <a:buChar char="▪"/>
              <a:defRPr b="0" i="0" sz="1932" u="none" cap="none" strike="noStrike">
                <a:solidFill>
                  <a:schemeClr val="dk1"/>
                </a:solidFill>
                <a:latin typeface="Arial"/>
                <a:ea typeface="Arial"/>
                <a:cs typeface="Arial"/>
                <a:sym typeface="Arial"/>
              </a:defRPr>
            </a:lvl7pPr>
            <a:lvl8pPr indent="-326746" lvl="7" marL="3657600" marR="0" rtl="0" algn="l">
              <a:spcBef>
                <a:spcPts val="386"/>
              </a:spcBef>
              <a:spcAft>
                <a:spcPts val="0"/>
              </a:spcAft>
              <a:buClr>
                <a:schemeClr val="folHlink"/>
              </a:buClr>
              <a:buSzPts val="1546"/>
              <a:buFont typeface="Noto Sans Symbols"/>
              <a:buChar char="▪"/>
              <a:defRPr b="0" i="0" sz="1932" u="none" cap="none" strike="noStrike">
                <a:solidFill>
                  <a:schemeClr val="dk1"/>
                </a:solidFill>
                <a:latin typeface="Arial"/>
                <a:ea typeface="Arial"/>
                <a:cs typeface="Arial"/>
                <a:sym typeface="Arial"/>
              </a:defRPr>
            </a:lvl8pPr>
            <a:lvl9pPr indent="-326746" lvl="8" marL="4114800" marR="0" rtl="0" algn="l">
              <a:spcBef>
                <a:spcPts val="386"/>
              </a:spcBef>
              <a:spcAft>
                <a:spcPts val="0"/>
              </a:spcAft>
              <a:buClr>
                <a:schemeClr val="folHlink"/>
              </a:buClr>
              <a:buSzPts val="1546"/>
              <a:buFont typeface="Noto Sans Symbols"/>
              <a:buChar char="▪"/>
              <a:defRPr b="0" i="0" sz="1932" u="none" cap="none" strike="noStrike">
                <a:solidFill>
                  <a:schemeClr val="dk1"/>
                </a:solidFill>
                <a:latin typeface="Arial"/>
                <a:ea typeface="Arial"/>
                <a:cs typeface="Arial"/>
                <a:sym typeface="Arial"/>
              </a:defRPr>
            </a:lvl9pPr>
          </a:lstStyle>
          <a:p/>
        </p:txBody>
      </p:sp>
      <p:sp>
        <p:nvSpPr>
          <p:cNvPr id="13" name="Google Shape;13;p284"/>
          <p:cNvSpPr txBox="1"/>
          <p:nvPr>
            <p:ph idx="10" type="dt"/>
          </p:nvPr>
        </p:nvSpPr>
        <p:spPr>
          <a:xfrm>
            <a:off x="2120948" y="5984087"/>
            <a:ext cx="2061138" cy="441672"/>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966"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284"/>
          <p:cNvSpPr txBox="1"/>
          <p:nvPr>
            <p:ph idx="11" type="ftr"/>
          </p:nvPr>
        </p:nvSpPr>
        <p:spPr>
          <a:xfrm>
            <a:off x="4697371" y="5984087"/>
            <a:ext cx="2797259" cy="441672"/>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SzPts val="1400"/>
              <a:buNone/>
              <a:defRPr b="0" i="0" sz="966"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 name="Google Shape;15;p284"/>
          <p:cNvSpPr txBox="1"/>
          <p:nvPr>
            <p:ph idx="12" type="sldNum"/>
          </p:nvPr>
        </p:nvSpPr>
        <p:spPr>
          <a:xfrm>
            <a:off x="8451586" y="-52104"/>
            <a:ext cx="2061138" cy="441672"/>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spcAft>
                <a:spcPts val="0"/>
              </a:spcAft>
              <a:buNone/>
              <a:defRPr b="0" i="0" sz="966"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966"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966"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966"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966"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966"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966"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966"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966"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grpSp>
        <p:nvGrpSpPr>
          <p:cNvPr id="16" name="Google Shape;16;p284"/>
          <p:cNvGrpSpPr/>
          <p:nvPr/>
        </p:nvGrpSpPr>
        <p:grpSpPr>
          <a:xfrm>
            <a:off x="10957764" y="152400"/>
            <a:ext cx="792163" cy="1295400"/>
            <a:chOff x="5136" y="960"/>
            <a:chExt cx="528" cy="864"/>
          </a:xfrm>
        </p:grpSpPr>
        <p:sp>
          <p:nvSpPr>
            <p:cNvPr id="17" name="Google Shape;17;p284"/>
            <p:cNvSpPr/>
            <p:nvPr/>
          </p:nvSpPr>
          <p:spPr>
            <a:xfrm>
              <a:off x="5136" y="960"/>
              <a:ext cx="80" cy="8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8" name="Google Shape;18;p284"/>
            <p:cNvSpPr/>
            <p:nvPr/>
          </p:nvSpPr>
          <p:spPr>
            <a:xfrm>
              <a:off x="5248" y="960"/>
              <a:ext cx="80" cy="8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19" name="Google Shape;19;p284"/>
            <p:cNvSpPr/>
            <p:nvPr/>
          </p:nvSpPr>
          <p:spPr>
            <a:xfrm>
              <a:off x="5360" y="960"/>
              <a:ext cx="80" cy="8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0" name="Google Shape;20;p284"/>
            <p:cNvSpPr/>
            <p:nvPr/>
          </p:nvSpPr>
          <p:spPr>
            <a:xfrm>
              <a:off x="5136" y="1072"/>
              <a:ext cx="80" cy="8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1" name="Google Shape;21;p284"/>
            <p:cNvSpPr/>
            <p:nvPr/>
          </p:nvSpPr>
          <p:spPr>
            <a:xfrm>
              <a:off x="5248" y="1072"/>
              <a:ext cx="80" cy="8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2" name="Google Shape;22;p284"/>
            <p:cNvSpPr/>
            <p:nvPr/>
          </p:nvSpPr>
          <p:spPr>
            <a:xfrm>
              <a:off x="5360" y="1072"/>
              <a:ext cx="80" cy="8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3" name="Google Shape;23;p284"/>
            <p:cNvSpPr/>
            <p:nvPr/>
          </p:nvSpPr>
          <p:spPr>
            <a:xfrm>
              <a:off x="5472" y="1072"/>
              <a:ext cx="80" cy="8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4" name="Google Shape;24;p284"/>
            <p:cNvSpPr/>
            <p:nvPr/>
          </p:nvSpPr>
          <p:spPr>
            <a:xfrm>
              <a:off x="5136" y="1184"/>
              <a:ext cx="80" cy="8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5" name="Google Shape;25;p284"/>
            <p:cNvSpPr/>
            <p:nvPr/>
          </p:nvSpPr>
          <p:spPr>
            <a:xfrm>
              <a:off x="5248" y="1184"/>
              <a:ext cx="80" cy="8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6" name="Google Shape;26;p284"/>
            <p:cNvSpPr/>
            <p:nvPr/>
          </p:nvSpPr>
          <p:spPr>
            <a:xfrm>
              <a:off x="5360" y="1184"/>
              <a:ext cx="80" cy="8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7" name="Google Shape;27;p284"/>
            <p:cNvSpPr/>
            <p:nvPr/>
          </p:nvSpPr>
          <p:spPr>
            <a:xfrm>
              <a:off x="5472" y="1184"/>
              <a:ext cx="80" cy="8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8" name="Google Shape;28;p284"/>
            <p:cNvSpPr/>
            <p:nvPr/>
          </p:nvSpPr>
          <p:spPr>
            <a:xfrm>
              <a:off x="5584" y="1184"/>
              <a:ext cx="80" cy="8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29" name="Google Shape;29;p284"/>
            <p:cNvSpPr/>
            <p:nvPr/>
          </p:nvSpPr>
          <p:spPr>
            <a:xfrm>
              <a:off x="5136" y="1296"/>
              <a:ext cx="80" cy="8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30" name="Google Shape;30;p284"/>
            <p:cNvSpPr/>
            <p:nvPr/>
          </p:nvSpPr>
          <p:spPr>
            <a:xfrm>
              <a:off x="5248" y="1296"/>
              <a:ext cx="80" cy="8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31" name="Google Shape;31;p284"/>
            <p:cNvSpPr/>
            <p:nvPr/>
          </p:nvSpPr>
          <p:spPr>
            <a:xfrm>
              <a:off x="5360" y="1296"/>
              <a:ext cx="80" cy="8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32" name="Google Shape;32;p284"/>
            <p:cNvSpPr/>
            <p:nvPr/>
          </p:nvSpPr>
          <p:spPr>
            <a:xfrm>
              <a:off x="5472" y="1296"/>
              <a:ext cx="80" cy="8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33" name="Google Shape;33;p284"/>
            <p:cNvSpPr/>
            <p:nvPr/>
          </p:nvSpPr>
          <p:spPr>
            <a:xfrm>
              <a:off x="5136" y="1408"/>
              <a:ext cx="80" cy="8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34" name="Google Shape;34;p284"/>
            <p:cNvSpPr/>
            <p:nvPr/>
          </p:nvSpPr>
          <p:spPr>
            <a:xfrm>
              <a:off x="5248" y="1408"/>
              <a:ext cx="80" cy="8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35" name="Google Shape;35;p284"/>
            <p:cNvSpPr/>
            <p:nvPr/>
          </p:nvSpPr>
          <p:spPr>
            <a:xfrm>
              <a:off x="5360" y="1408"/>
              <a:ext cx="80" cy="8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36" name="Google Shape;36;p284"/>
            <p:cNvSpPr/>
            <p:nvPr/>
          </p:nvSpPr>
          <p:spPr>
            <a:xfrm>
              <a:off x="5472" y="1408"/>
              <a:ext cx="80" cy="8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37" name="Google Shape;37;p284"/>
            <p:cNvSpPr/>
            <p:nvPr/>
          </p:nvSpPr>
          <p:spPr>
            <a:xfrm>
              <a:off x="5584" y="1408"/>
              <a:ext cx="80" cy="80"/>
            </a:xfrm>
            <a:prstGeom prst="ellipse">
              <a:avLst/>
            </a:prstGeom>
            <a:solidFill>
              <a:schemeClr val="fo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38" name="Google Shape;38;p284"/>
            <p:cNvSpPr/>
            <p:nvPr/>
          </p:nvSpPr>
          <p:spPr>
            <a:xfrm>
              <a:off x="5136" y="1520"/>
              <a:ext cx="80" cy="8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39" name="Google Shape;39;p284"/>
            <p:cNvSpPr/>
            <p:nvPr/>
          </p:nvSpPr>
          <p:spPr>
            <a:xfrm>
              <a:off x="5248" y="1520"/>
              <a:ext cx="80" cy="8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0" name="Google Shape;40;p284"/>
            <p:cNvSpPr/>
            <p:nvPr/>
          </p:nvSpPr>
          <p:spPr>
            <a:xfrm>
              <a:off x="5360" y="1520"/>
              <a:ext cx="80" cy="8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1" name="Google Shape;41;p284"/>
            <p:cNvSpPr/>
            <p:nvPr/>
          </p:nvSpPr>
          <p:spPr>
            <a:xfrm>
              <a:off x="5472" y="1520"/>
              <a:ext cx="80" cy="80"/>
            </a:xfrm>
            <a:prstGeom prst="ellipse">
              <a:avLst/>
            </a:prstGeom>
            <a:solidFill>
              <a:schemeClr val="fo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2" name="Google Shape;42;p284"/>
            <p:cNvSpPr/>
            <p:nvPr/>
          </p:nvSpPr>
          <p:spPr>
            <a:xfrm>
              <a:off x="5136" y="1632"/>
              <a:ext cx="80" cy="8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3" name="Google Shape;43;p284"/>
            <p:cNvSpPr/>
            <p:nvPr/>
          </p:nvSpPr>
          <p:spPr>
            <a:xfrm>
              <a:off x="5248" y="1632"/>
              <a:ext cx="80" cy="8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4" name="Google Shape;44;p284"/>
            <p:cNvSpPr/>
            <p:nvPr/>
          </p:nvSpPr>
          <p:spPr>
            <a:xfrm>
              <a:off x="5360" y="1632"/>
              <a:ext cx="80" cy="80"/>
            </a:xfrm>
            <a:prstGeom prst="ellipse">
              <a:avLst/>
            </a:prstGeom>
            <a:solidFill>
              <a:schemeClr val="fo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5" name="Google Shape;45;p284"/>
            <p:cNvSpPr/>
            <p:nvPr/>
          </p:nvSpPr>
          <p:spPr>
            <a:xfrm>
              <a:off x="5472" y="1632"/>
              <a:ext cx="80" cy="80"/>
            </a:xfrm>
            <a:prstGeom prst="ellipse">
              <a:avLst/>
            </a:prstGeom>
            <a:solidFill>
              <a:schemeClr val="fo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6" name="Google Shape;46;p284"/>
            <p:cNvSpPr/>
            <p:nvPr/>
          </p:nvSpPr>
          <p:spPr>
            <a:xfrm>
              <a:off x="5248" y="1744"/>
              <a:ext cx="80" cy="80"/>
            </a:xfrm>
            <a:prstGeom prst="ellipse">
              <a:avLst/>
            </a:prstGeom>
            <a:solidFill>
              <a:schemeClr val="fo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47" name="Google Shape;47;p284"/>
            <p:cNvSpPr/>
            <p:nvPr/>
          </p:nvSpPr>
          <p:spPr>
            <a:xfrm>
              <a:off x="5472" y="1744"/>
              <a:ext cx="80" cy="80"/>
            </a:xfrm>
            <a:prstGeom prst="ellipse">
              <a:avLst/>
            </a:prstGeom>
            <a:solidFill>
              <a:schemeClr val="fo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grpSp>
      <p:pic>
        <p:nvPicPr>
          <p:cNvPr id="48" name="Google Shape;48;p284"/>
          <p:cNvPicPr preferRelativeResize="0"/>
          <p:nvPr/>
        </p:nvPicPr>
        <p:blipFill rotWithShape="1">
          <a:blip r:embed="rId1">
            <a:alphaModFix/>
          </a:blip>
          <a:srcRect b="11790" l="15164" r="14262" t="13485"/>
          <a:stretch/>
        </p:blipFill>
        <p:spPr>
          <a:xfrm>
            <a:off x="10785675" y="67241"/>
            <a:ext cx="1132005" cy="1377743"/>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3.png"/><Relationship Id="rId4" Type="http://schemas.openxmlformats.org/officeDocument/2006/relationships/image" Target="../media/image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 Id="rId3" Type="http://schemas.openxmlformats.org/officeDocument/2006/relationships/image" Target="../media/image5.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 Id="rId3" Type="http://schemas.openxmlformats.org/officeDocument/2006/relationships/image" Target="../media/image6.jp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3.xml"/><Relationship Id="rId3" Type="http://schemas.openxmlformats.org/officeDocument/2006/relationships/image" Target="../media/image7.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8.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2.xml"/><Relationship Id="rId3" Type="http://schemas.openxmlformats.org/officeDocument/2006/relationships/image" Target="../media/image10.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 Id="rId3" Type="http://schemas.openxmlformats.org/officeDocument/2006/relationships/image" Target="../media/image10.png"/><Relationship Id="rId4" Type="http://schemas.openxmlformats.org/officeDocument/2006/relationships/image" Target="../media/image13.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8.xml"/><Relationship Id="rId3" Type="http://schemas.openxmlformats.org/officeDocument/2006/relationships/image" Target="../media/image9.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1.xml"/><Relationship Id="rId3" Type="http://schemas.openxmlformats.org/officeDocument/2006/relationships/image" Target="../media/image8.jp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0.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5.xml"/><Relationship Id="rId3" Type="http://schemas.openxmlformats.org/officeDocument/2006/relationships/image" Target="../media/image14.jp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6.xml"/><Relationship Id="rId3" Type="http://schemas.openxmlformats.org/officeDocument/2006/relationships/image" Target="../media/image12.jpg"/><Relationship Id="rId4" Type="http://schemas.openxmlformats.org/officeDocument/2006/relationships/image" Target="../media/image11.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8.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9.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0.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4.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5.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6.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8.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9.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0.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3.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4.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5.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6.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8.xml"/><Relationship Id="rId3" Type="http://schemas.openxmlformats.org/officeDocument/2006/relationships/image" Target="../media/image19.png"/></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9.xml"/><Relationship Id="rId3" Type="http://schemas.openxmlformats.org/officeDocument/2006/relationships/image" Target="../media/image19.pn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0.xml"/><Relationship Id="rId3" Type="http://schemas.openxmlformats.org/officeDocument/2006/relationships/image" Target="../media/image15.png"/></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1.xml"/><Relationship Id="rId3" Type="http://schemas.openxmlformats.org/officeDocument/2006/relationships/image" Target="../media/image15.png"/></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2.xml"/><Relationship Id="rId3" Type="http://schemas.openxmlformats.org/officeDocument/2006/relationships/image" Target="../media/image16.png"/></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3.xml"/><Relationship Id="rId3" Type="http://schemas.openxmlformats.org/officeDocument/2006/relationships/image" Target="../media/image16.png"/></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4.xml"/><Relationship Id="rId3" Type="http://schemas.openxmlformats.org/officeDocument/2006/relationships/image" Target="../media/image17.png"/></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5.xml"/><Relationship Id="rId3" Type="http://schemas.openxmlformats.org/officeDocument/2006/relationships/image" Target="../media/image17.pn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6.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8.xml"/><Relationship Id="rId3" Type="http://schemas.openxmlformats.org/officeDocument/2006/relationships/image" Target="../media/image18.jpg"/></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9.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0.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1.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4.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5.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6.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7.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8.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9.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0.xml"/><Relationship Id="rId3" Type="http://schemas.openxmlformats.org/officeDocument/2006/relationships/image" Target="../media/image20.jpg"/></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1.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3.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4.xml"/><Relationship Id="rId3" Type="http://schemas.openxmlformats.org/officeDocument/2006/relationships/image" Target="../media/image22.jpg"/></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5.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6.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7.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8.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9.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0.xml"/><Relationship Id="rId3" Type="http://schemas.openxmlformats.org/officeDocument/2006/relationships/image" Target="../media/image21.jpg"/></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1.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3.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4.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5.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6.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7.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8.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9.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0.xml"/><Relationship Id="rId3" Type="http://schemas.openxmlformats.org/officeDocument/2006/relationships/image" Target="../media/image23.jpg"/></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1.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3.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4.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5.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6.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7.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8.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9.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0.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1.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3.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4.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5.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6.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7.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8.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9.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0.xml"/><Relationship Id="rId3" Type="http://schemas.openxmlformats.org/officeDocument/2006/relationships/image" Target="../media/image25.png"/><Relationship Id="rId4" Type="http://schemas.openxmlformats.org/officeDocument/2006/relationships/image" Target="../media/image24.png"/></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1.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3.xml"/><Relationship Id="rId3" Type="http://schemas.openxmlformats.org/officeDocument/2006/relationships/image" Target="../media/image26.jpg"/></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4.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5.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6.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7.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8.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9.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0.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1.xml"/><Relationship Id="rId3" Type="http://schemas.openxmlformats.org/officeDocument/2006/relationships/image" Target="../media/image27.jpg"/></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3.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4.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5.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6.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7.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8.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9.xml"/><Relationship Id="rId3" Type="http://schemas.openxmlformats.org/officeDocument/2006/relationships/image" Target="../media/image25.png"/></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0.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1.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3.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4.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5.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6.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7.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8.xml"/><Relationship Id="rId3" Type="http://schemas.openxmlformats.org/officeDocument/2006/relationships/image" Target="../media/image28.png"/></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9.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0.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1.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1"/>
          <p:cNvSpPr txBox="1"/>
          <p:nvPr/>
        </p:nvSpPr>
        <p:spPr>
          <a:xfrm>
            <a:off x="4462709" y="1267845"/>
            <a:ext cx="359465" cy="322101"/>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b="1" i="1" lang="en-US" sz="1932" u="none" cap="none" strike="noStrike">
                <a:solidFill>
                  <a:schemeClr val="dk1"/>
                </a:solidFill>
                <a:latin typeface="Arial"/>
                <a:ea typeface="Arial"/>
                <a:cs typeface="Arial"/>
                <a:sym typeface="Arial"/>
              </a:rPr>
              <a:t>?</a:t>
            </a:r>
            <a:endParaRPr b="1" i="1" sz="1159" u="none" cap="none" strike="noStrike">
              <a:solidFill>
                <a:schemeClr val="dk1"/>
              </a:solidFill>
              <a:latin typeface="Arial"/>
              <a:ea typeface="Arial"/>
              <a:cs typeface="Arial"/>
              <a:sym typeface="Arial"/>
            </a:endParaRPr>
          </a:p>
        </p:txBody>
      </p:sp>
      <p:sp>
        <p:nvSpPr>
          <p:cNvPr id="157" name="Google Shape;157;p1"/>
          <p:cNvSpPr txBox="1"/>
          <p:nvPr/>
        </p:nvSpPr>
        <p:spPr>
          <a:xfrm>
            <a:off x="7443439" y="1278809"/>
            <a:ext cx="359464" cy="322101"/>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i="1" lang="en-US" sz="1932" u="none" cap="none" strike="noStrike">
                <a:solidFill>
                  <a:schemeClr val="dk1"/>
                </a:solidFill>
                <a:latin typeface="Arial"/>
                <a:ea typeface="Arial"/>
                <a:cs typeface="Arial"/>
                <a:sym typeface="Arial"/>
              </a:rPr>
              <a:t>?</a:t>
            </a:r>
            <a:endParaRPr/>
          </a:p>
        </p:txBody>
      </p:sp>
      <p:cxnSp>
        <p:nvCxnSpPr>
          <p:cNvPr id="158" name="Google Shape;158;p1"/>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59" name="Google Shape;159;p1"/>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160" name="Google Shape;160;p1"/>
          <p:cNvSpPr txBox="1"/>
          <p:nvPr/>
        </p:nvSpPr>
        <p:spPr>
          <a:xfrm>
            <a:off x="4754034" y="1873082"/>
            <a:ext cx="2738662" cy="559960"/>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b="0" i="1" lang="en-US" sz="1800" u="none" cap="none" strike="noStrike">
                <a:solidFill>
                  <a:schemeClr val="dk1"/>
                </a:solidFill>
                <a:latin typeface="Arial"/>
                <a:ea typeface="Arial"/>
                <a:cs typeface="Arial"/>
                <a:sym typeface="Arial"/>
              </a:rPr>
              <a:t>Zwei grundlegende Kategorien</a:t>
            </a:r>
            <a:endParaRPr/>
          </a:p>
        </p:txBody>
      </p:sp>
      <p:sp>
        <p:nvSpPr>
          <p:cNvPr id="161" name="Google Shape;161;p1"/>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b="0" i="0" sz="1800" u="none" cap="none" strike="noStrike">
              <a:solidFill>
                <a:schemeClr val="dk1"/>
              </a:solidFill>
              <a:latin typeface="Quattrocento Sans"/>
              <a:ea typeface="Quattrocento Sans"/>
              <a:cs typeface="Quattrocento Sans"/>
              <a:sym typeface="Quattrocento Sans"/>
            </a:endParaRPr>
          </a:p>
        </p:txBody>
      </p:sp>
      <p:sp>
        <p:nvSpPr>
          <p:cNvPr id="162" name="Google Shape;162;p1"/>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63" name="Google Shape;163;p1"/>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64" name="Google Shape;164;p1"/>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b="0" i="0" lang="en-US" sz="1800" u="none" cap="none" strike="noStrike">
                <a:solidFill>
                  <a:srgbClr val="FF0000"/>
                </a:solidFill>
                <a:latin typeface="Arial"/>
                <a:ea typeface="Arial"/>
                <a:cs typeface="Arial"/>
                <a:sym typeface="Arial"/>
              </a:rPr>
              <a:t>Zapfen- </a:t>
            </a:r>
            <a:r>
              <a:rPr b="0" i="0" lang="en-US" sz="1800" u="none" cap="none" strike="noStrike">
                <a:solidFill>
                  <a:srgbClr val="00B050"/>
                </a:solidFill>
                <a:latin typeface="Arial"/>
                <a:ea typeface="Arial"/>
                <a:cs typeface="Arial"/>
                <a:sym typeface="Arial"/>
              </a:rPr>
              <a:t>(Farb-)</a:t>
            </a:r>
            <a:r>
              <a:rPr b="0" i="0" lang="en-US" sz="1800" u="none" cap="none" strike="noStrike">
                <a:solidFill>
                  <a:srgbClr val="1A5FB4"/>
                </a:solidFill>
                <a:latin typeface="Arial"/>
                <a:ea typeface="Arial"/>
                <a:cs typeface="Arial"/>
                <a:sym typeface="Arial"/>
              </a:rPr>
              <a:t>Erkrankung</a:t>
            </a:r>
            <a:endParaRPr/>
          </a:p>
        </p:txBody>
      </p:sp>
      <p:sp>
        <p:nvSpPr>
          <p:cNvPr id="170" name="Google Shape;170;p2"/>
          <p:cNvSpPr txBox="1"/>
          <p:nvPr/>
        </p:nvSpPr>
        <p:spPr>
          <a:xfrm>
            <a:off x="6684839" y="1264080"/>
            <a:ext cx="3830889" cy="291504"/>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b="0" i="0" lang="en-US" sz="1800" u="none" cap="none" strike="noStrike">
                <a:solidFill>
                  <a:schemeClr val="lt1"/>
                </a:solidFill>
                <a:latin typeface="Arial"/>
                <a:ea typeface="Arial"/>
                <a:cs typeface="Arial"/>
                <a:sym typeface="Arial"/>
              </a:rPr>
              <a:t>Stäbchen-Erkrankung (Nachtsehen)</a:t>
            </a:r>
            <a:endParaRPr/>
          </a:p>
        </p:txBody>
      </p:sp>
      <p:cxnSp>
        <p:nvCxnSpPr>
          <p:cNvPr id="171" name="Google Shape;171;p2"/>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72" name="Google Shape;172;p2"/>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173" name="Google Shape;173;p2"/>
          <p:cNvSpPr txBox="1"/>
          <p:nvPr/>
        </p:nvSpPr>
        <p:spPr>
          <a:xfrm>
            <a:off x="4754034" y="1873082"/>
            <a:ext cx="2738662" cy="500495"/>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b="0" i="1" lang="en-US" sz="1546" u="none" cap="none" strike="noStrike">
                <a:solidFill>
                  <a:schemeClr val="dk1"/>
                </a:solidFill>
                <a:latin typeface="Arial"/>
                <a:ea typeface="Arial"/>
                <a:cs typeface="Arial"/>
                <a:sym typeface="Arial"/>
              </a:rPr>
              <a:t>Zwei  grundlegende Kategorien</a:t>
            </a:r>
            <a:endParaRPr/>
          </a:p>
        </p:txBody>
      </p:sp>
      <p:sp>
        <p:nvSpPr>
          <p:cNvPr id="174" name="Google Shape;174;p2"/>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b="0" i="0" sz="1800" u="none" cap="none" strike="noStrike">
              <a:solidFill>
                <a:schemeClr val="dk1"/>
              </a:solidFill>
              <a:latin typeface="Quattrocento Sans"/>
              <a:ea typeface="Quattrocento Sans"/>
              <a:cs typeface="Quattrocento Sans"/>
              <a:sym typeface="Quattrocento Sans"/>
            </a:endParaRPr>
          </a:p>
        </p:txBody>
      </p:sp>
      <p:sp>
        <p:nvSpPr>
          <p:cNvPr id="175" name="Google Shape;175;p2"/>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76" name="Google Shape;176;p2"/>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77" name="Google Shape;177;p2"/>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b="0" i="0" lang="en-US" sz="1800" u="none" cap="none" strike="noStrike">
                <a:solidFill>
                  <a:schemeClr val="lt1"/>
                </a:solidFill>
                <a:latin typeface="Arial"/>
                <a:ea typeface="Arial"/>
                <a:cs typeface="Arial"/>
                <a:sym typeface="Arial"/>
              </a:rPr>
              <a:t>Stäbchen-Erkrankung (Nachtsehen)</a:t>
            </a:r>
            <a:endParaRPr/>
          </a:p>
        </p:txBody>
      </p:sp>
      <p:cxnSp>
        <p:nvCxnSpPr>
          <p:cNvPr id="183" name="Google Shape;183;p3"/>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84" name="Google Shape;184;p3"/>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185" name="Google Shape;185;p3"/>
          <p:cNvSpPr txBox="1"/>
          <p:nvPr/>
        </p:nvSpPr>
        <p:spPr>
          <a:xfrm>
            <a:off x="3064699" y="2058382"/>
            <a:ext cx="343359"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b="1" i="1" lang="en-US" sz="1546" u="none" cap="none" strike="noStrike">
                <a:solidFill>
                  <a:schemeClr val="dk1"/>
                </a:solidFill>
                <a:latin typeface="Arial"/>
                <a:ea typeface="Arial"/>
                <a:cs typeface="Arial"/>
                <a:sym typeface="Arial"/>
              </a:rPr>
              <a:t>?</a:t>
            </a:r>
            <a:endParaRPr/>
          </a:p>
        </p:txBody>
      </p:sp>
      <p:sp>
        <p:nvSpPr>
          <p:cNvPr id="186" name="Google Shape;186;p3"/>
          <p:cNvSpPr txBox="1"/>
          <p:nvPr/>
        </p:nvSpPr>
        <p:spPr>
          <a:xfrm>
            <a:off x="3522060" y="2671543"/>
            <a:ext cx="343359"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b="1" i="1" lang="en-US" sz="1546" u="none" cap="none" strike="noStrike">
                <a:solidFill>
                  <a:schemeClr val="dk1"/>
                </a:solidFill>
                <a:latin typeface="Arial"/>
                <a:ea typeface="Arial"/>
                <a:cs typeface="Arial"/>
                <a:sym typeface="Arial"/>
              </a:rPr>
              <a:t>?</a:t>
            </a:r>
            <a:endParaRPr/>
          </a:p>
        </p:txBody>
      </p:sp>
      <p:cxnSp>
        <p:nvCxnSpPr>
          <p:cNvPr id="187" name="Google Shape;187;p3"/>
          <p:cNvCxnSpPr>
            <a:stCxn id="188" idx="2"/>
          </p:cNvCxnSpPr>
          <p:nvPr/>
        </p:nvCxnSpPr>
        <p:spPr>
          <a:xfrm flipH="1">
            <a:off x="3406118" y="1555584"/>
            <a:ext cx="291600" cy="498900"/>
          </a:xfrm>
          <a:prstGeom prst="straightConnector1">
            <a:avLst/>
          </a:prstGeom>
          <a:noFill/>
          <a:ln cap="flat" cmpd="sng" w="9525">
            <a:solidFill>
              <a:schemeClr val="dk1"/>
            </a:solidFill>
            <a:prstDash val="solid"/>
            <a:round/>
            <a:headEnd len="sm" w="sm" type="none"/>
            <a:tailEnd len="med" w="med" type="triangle"/>
          </a:ln>
        </p:spPr>
      </p:cxnSp>
      <p:cxnSp>
        <p:nvCxnSpPr>
          <p:cNvPr id="189" name="Google Shape;189;p3"/>
          <p:cNvCxnSpPr>
            <a:stCxn id="188"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90" name="Google Shape;190;p3"/>
          <p:cNvCxnSpPr>
            <a:stCxn id="188" idx="2"/>
          </p:cNvCxnSpPr>
          <p:nvPr/>
        </p:nvCxnSpPr>
        <p:spPr>
          <a:xfrm>
            <a:off x="3697718" y="1555584"/>
            <a:ext cx="297300" cy="498900"/>
          </a:xfrm>
          <a:prstGeom prst="straightConnector1">
            <a:avLst/>
          </a:prstGeom>
          <a:noFill/>
          <a:ln cap="flat" cmpd="sng" w="9525">
            <a:solidFill>
              <a:schemeClr val="dk1"/>
            </a:solidFill>
            <a:prstDash val="solid"/>
            <a:round/>
            <a:headEnd len="sm" w="sm" type="none"/>
            <a:tailEnd len="med" w="med" type="triangle"/>
          </a:ln>
        </p:spPr>
      </p:cxnSp>
      <p:sp>
        <p:nvSpPr>
          <p:cNvPr id="191" name="Google Shape;191;p3"/>
          <p:cNvSpPr txBox="1"/>
          <p:nvPr/>
        </p:nvSpPr>
        <p:spPr>
          <a:xfrm>
            <a:off x="3912339" y="2046144"/>
            <a:ext cx="343359"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b="1" i="1" lang="en-US" sz="1546" u="none" cap="none" strike="noStrike">
                <a:solidFill>
                  <a:schemeClr val="dk1"/>
                </a:solidFill>
                <a:latin typeface="Arial"/>
                <a:ea typeface="Arial"/>
                <a:cs typeface="Arial"/>
                <a:sym typeface="Arial"/>
              </a:rPr>
              <a:t>?</a:t>
            </a:r>
            <a:endParaRPr/>
          </a:p>
        </p:txBody>
      </p:sp>
      <p:sp>
        <p:nvSpPr>
          <p:cNvPr id="192" name="Google Shape;192;p3"/>
          <p:cNvSpPr txBox="1"/>
          <p:nvPr/>
        </p:nvSpPr>
        <p:spPr>
          <a:xfrm>
            <a:off x="2235614" y="3137756"/>
            <a:ext cx="2916252" cy="500495"/>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b="0" i="1" lang="en-US" sz="1546" u="none" cap="none" strike="noStrike">
                <a:solidFill>
                  <a:schemeClr val="dk1"/>
                </a:solidFill>
                <a:latin typeface="Arial"/>
                <a:ea typeface="Arial"/>
                <a:cs typeface="Arial"/>
                <a:sym typeface="Arial"/>
              </a:rPr>
              <a:t>Drei sehr grundlegende Kategorien</a:t>
            </a:r>
            <a:endParaRPr/>
          </a:p>
        </p:txBody>
      </p:sp>
      <p:sp>
        <p:nvSpPr>
          <p:cNvPr id="188" name="Google Shape;188;p3"/>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b="0" i="0" lang="en-US" sz="1800" u="none" cap="none" strike="noStrike">
                <a:solidFill>
                  <a:srgbClr val="FF0000"/>
                </a:solidFill>
                <a:latin typeface="Arial"/>
                <a:ea typeface="Arial"/>
                <a:cs typeface="Arial"/>
                <a:sym typeface="Arial"/>
              </a:rPr>
              <a:t>Zapfen- </a:t>
            </a:r>
            <a:r>
              <a:rPr b="0" i="0" lang="en-US" sz="1800" u="none" cap="none" strike="noStrike">
                <a:solidFill>
                  <a:srgbClr val="00B050"/>
                </a:solidFill>
                <a:latin typeface="Arial"/>
                <a:ea typeface="Arial"/>
                <a:cs typeface="Arial"/>
                <a:sym typeface="Arial"/>
              </a:rPr>
              <a:t>(Farb-)</a:t>
            </a:r>
            <a:r>
              <a:rPr b="0" i="0" lang="en-US" sz="1800" u="none" cap="none" strike="noStrike">
                <a:solidFill>
                  <a:srgbClr val="1A5FB4"/>
                </a:solidFill>
                <a:latin typeface="Arial"/>
                <a:ea typeface="Arial"/>
                <a:cs typeface="Arial"/>
                <a:sym typeface="Arial"/>
              </a:rPr>
              <a:t>Erkrankung</a:t>
            </a:r>
            <a:endParaRPr/>
          </a:p>
        </p:txBody>
      </p:sp>
      <p:sp>
        <p:nvSpPr>
          <p:cNvPr id="193" name="Google Shape;193;p3"/>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b="0" i="0" sz="1800" u="none" cap="none" strike="noStrike">
              <a:solidFill>
                <a:schemeClr val="dk1"/>
              </a:solidFill>
              <a:latin typeface="Quattrocento Sans"/>
              <a:ea typeface="Quattrocento Sans"/>
              <a:cs typeface="Quattrocento Sans"/>
              <a:sym typeface="Quattrocento Sans"/>
            </a:endParaRPr>
          </a:p>
        </p:txBody>
      </p:sp>
      <p:sp>
        <p:nvSpPr>
          <p:cNvPr id="194" name="Google Shape;194;p3"/>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95" name="Google Shape;195;p3"/>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96" name="Google Shape;196;p3"/>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4"/>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b="0" i="0" lang="en-US" sz="1800" u="none" cap="none" strike="noStrike">
                <a:solidFill>
                  <a:schemeClr val="lt1"/>
                </a:solidFill>
                <a:latin typeface="Arial"/>
                <a:ea typeface="Arial"/>
                <a:cs typeface="Arial"/>
                <a:sym typeface="Arial"/>
              </a:rPr>
              <a:t>Stäbchen-Erkrankung (Nachtsehen)</a:t>
            </a:r>
            <a:endParaRPr/>
          </a:p>
        </p:txBody>
      </p:sp>
      <p:cxnSp>
        <p:nvCxnSpPr>
          <p:cNvPr id="202" name="Google Shape;202;p4"/>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203" name="Google Shape;203;p4"/>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204" name="Google Shape;204;p4"/>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b="0" i="0" lang="en-US" sz="1546" u="none" cap="none" strike="noStrike">
                <a:solidFill>
                  <a:srgbClr val="1A5FB4"/>
                </a:solidFill>
                <a:latin typeface="Arial"/>
                <a:ea typeface="Arial"/>
                <a:cs typeface="Arial"/>
                <a:sym typeface="Arial"/>
              </a:rPr>
              <a:t>Trichromatismus</a:t>
            </a:r>
            <a:endParaRPr/>
          </a:p>
        </p:txBody>
      </p:sp>
      <p:sp>
        <p:nvSpPr>
          <p:cNvPr id="205" name="Google Shape;205;p4"/>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0" i="0" lang="en-US" sz="1546" u="none" cap="none" strike="noStrike">
                <a:solidFill>
                  <a:srgbClr val="33CC33"/>
                </a:solidFill>
                <a:latin typeface="Arial"/>
                <a:ea typeface="Arial"/>
                <a:cs typeface="Arial"/>
                <a:sym typeface="Arial"/>
              </a:rPr>
              <a:t>Dichromatismus</a:t>
            </a:r>
            <a:endParaRPr/>
          </a:p>
        </p:txBody>
      </p:sp>
      <p:sp>
        <p:nvSpPr>
          <p:cNvPr id="206" name="Google Shape;206;p4"/>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207" name="Google Shape;207;p4"/>
          <p:cNvCxnSpPr>
            <a:stCxn id="208" idx="2"/>
          </p:cNvCxnSpPr>
          <p:nvPr/>
        </p:nvCxnSpPr>
        <p:spPr>
          <a:xfrm flipH="1">
            <a:off x="3406118" y="1555584"/>
            <a:ext cx="291600" cy="498900"/>
          </a:xfrm>
          <a:prstGeom prst="straightConnector1">
            <a:avLst/>
          </a:prstGeom>
          <a:noFill/>
          <a:ln cap="flat" cmpd="sng" w="9525">
            <a:solidFill>
              <a:schemeClr val="dk1"/>
            </a:solidFill>
            <a:prstDash val="solid"/>
            <a:round/>
            <a:headEnd len="sm" w="sm" type="none"/>
            <a:tailEnd len="med" w="med" type="triangle"/>
          </a:ln>
        </p:spPr>
      </p:cxnSp>
      <p:cxnSp>
        <p:nvCxnSpPr>
          <p:cNvPr id="209" name="Google Shape;209;p4"/>
          <p:cNvCxnSpPr>
            <a:stCxn id="208"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210" name="Google Shape;210;p4"/>
          <p:cNvCxnSpPr>
            <a:stCxn id="208" idx="2"/>
          </p:cNvCxnSpPr>
          <p:nvPr/>
        </p:nvCxnSpPr>
        <p:spPr>
          <a:xfrm>
            <a:off x="3697718" y="1555584"/>
            <a:ext cx="297300" cy="498900"/>
          </a:xfrm>
          <a:prstGeom prst="straightConnector1">
            <a:avLst/>
          </a:prstGeom>
          <a:noFill/>
          <a:ln cap="flat" cmpd="sng" w="9525">
            <a:solidFill>
              <a:schemeClr val="dk1"/>
            </a:solidFill>
            <a:prstDash val="solid"/>
            <a:round/>
            <a:headEnd len="sm" w="sm" type="none"/>
            <a:tailEnd len="med" w="med" type="triangle"/>
          </a:ln>
        </p:spPr>
      </p:cxnSp>
      <p:sp>
        <p:nvSpPr>
          <p:cNvPr id="208" name="Google Shape;208;p4"/>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b="0" lang="en-US" sz="1800" u="none">
                <a:solidFill>
                  <a:srgbClr val="FF0000"/>
                </a:solidFill>
                <a:latin typeface="Arial"/>
                <a:ea typeface="Arial"/>
                <a:cs typeface="Arial"/>
                <a:sym typeface="Arial"/>
              </a:rPr>
              <a:t>Zapfen- </a:t>
            </a:r>
            <a:r>
              <a:rPr b="0" lang="en-US" sz="1800" u="none">
                <a:solidFill>
                  <a:srgbClr val="00B050"/>
                </a:solidFill>
                <a:latin typeface="Arial"/>
                <a:ea typeface="Arial"/>
                <a:cs typeface="Arial"/>
                <a:sym typeface="Arial"/>
              </a:rPr>
              <a:t>(Farb-)</a:t>
            </a:r>
            <a:r>
              <a:rPr b="0" lang="en-US" sz="1800" u="none">
                <a:solidFill>
                  <a:srgbClr val="1A5FB4"/>
                </a:solidFill>
                <a:latin typeface="Arial"/>
                <a:ea typeface="Arial"/>
                <a:cs typeface="Arial"/>
                <a:sym typeface="Arial"/>
              </a:rPr>
              <a:t>Erkrankung</a:t>
            </a:r>
            <a:endParaRPr/>
          </a:p>
        </p:txBody>
      </p:sp>
      <p:sp>
        <p:nvSpPr>
          <p:cNvPr id="211" name="Google Shape;211;p4"/>
          <p:cNvSpPr txBox="1"/>
          <p:nvPr/>
        </p:nvSpPr>
        <p:spPr>
          <a:xfrm>
            <a:off x="2235614" y="3137756"/>
            <a:ext cx="2916252" cy="500495"/>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i="1" lang="en-US" sz="1546">
                <a:solidFill>
                  <a:schemeClr val="dk1"/>
                </a:solidFill>
                <a:latin typeface="Arial"/>
                <a:ea typeface="Arial"/>
                <a:cs typeface="Arial"/>
                <a:sym typeface="Arial"/>
              </a:rPr>
              <a:t>Drei sehr grundlegende Kategorien</a:t>
            </a:r>
            <a:endParaRPr/>
          </a:p>
        </p:txBody>
      </p:sp>
      <p:sp>
        <p:nvSpPr>
          <p:cNvPr id="212" name="Google Shape;212;p4"/>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13" name="Google Shape;213;p4"/>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14" name="Google Shape;214;p4"/>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15" name="Google Shape;215;p4"/>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5"/>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21" name="Google Shape;221;p5"/>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222" name="Google Shape;222;p5"/>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23" name="Google Shape;223;p5"/>
          <p:cNvSpPr txBox="1"/>
          <p:nvPr/>
        </p:nvSpPr>
        <p:spPr>
          <a:xfrm>
            <a:off x="1555518" y="2058382"/>
            <a:ext cx="1958952"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b="1" lang="en-US" sz="1546">
                <a:solidFill>
                  <a:srgbClr val="1A5FB4"/>
                </a:solidFill>
                <a:latin typeface="Arial"/>
                <a:ea typeface="Arial"/>
                <a:cs typeface="Arial"/>
                <a:sym typeface="Arial"/>
              </a:rPr>
              <a:t>Trichromatismus</a:t>
            </a:r>
            <a:endParaRPr/>
          </a:p>
        </p:txBody>
      </p:sp>
      <p:sp>
        <p:nvSpPr>
          <p:cNvPr id="224" name="Google Shape;224;p5"/>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25" name="Google Shape;225;p5"/>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226" name="Google Shape;226;p5"/>
          <p:cNvCxnSpPr/>
          <p:nvPr/>
        </p:nvCxnSpPr>
        <p:spPr>
          <a:xfrm flipH="1">
            <a:off x="3401491" y="1560213"/>
            <a:ext cx="292250" cy="498168"/>
          </a:xfrm>
          <a:prstGeom prst="straightConnector1">
            <a:avLst/>
          </a:prstGeom>
          <a:noFill/>
          <a:ln cap="flat" cmpd="sng" w="9525">
            <a:solidFill>
              <a:schemeClr val="dk1"/>
            </a:solidFill>
            <a:prstDash val="solid"/>
            <a:round/>
            <a:headEnd len="sm" w="sm" type="none"/>
            <a:tailEnd len="med" w="med" type="triangle"/>
          </a:ln>
        </p:spPr>
      </p:cxnSp>
      <p:cxnSp>
        <p:nvCxnSpPr>
          <p:cNvPr id="227" name="Google Shape;227;p5"/>
          <p:cNvCxnSpPr/>
          <p:nvPr/>
        </p:nvCxnSpPr>
        <p:spPr>
          <a:xfrm flipH="1">
            <a:off x="3693739" y="1560213"/>
            <a:ext cx="1" cy="1142775"/>
          </a:xfrm>
          <a:prstGeom prst="straightConnector1">
            <a:avLst/>
          </a:prstGeom>
          <a:noFill/>
          <a:ln cap="flat" cmpd="sng" w="9525">
            <a:solidFill>
              <a:srgbClr val="BFBFBF"/>
            </a:solidFill>
            <a:prstDash val="solid"/>
            <a:round/>
            <a:headEnd len="sm" w="sm" type="none"/>
            <a:tailEnd len="med" w="med" type="triangle"/>
          </a:ln>
        </p:spPr>
      </p:cxnSp>
      <p:cxnSp>
        <p:nvCxnSpPr>
          <p:cNvPr id="228" name="Google Shape;228;p5"/>
          <p:cNvCxnSpPr/>
          <p:nvPr/>
        </p:nvCxnSpPr>
        <p:spPr>
          <a:xfrm>
            <a:off x="3693740" y="1560213"/>
            <a:ext cx="296647" cy="498168"/>
          </a:xfrm>
          <a:prstGeom prst="straightConnector1">
            <a:avLst/>
          </a:prstGeom>
          <a:noFill/>
          <a:ln cap="flat" cmpd="sng" w="9525">
            <a:solidFill>
              <a:srgbClr val="BFBFBF"/>
            </a:solidFill>
            <a:prstDash val="solid"/>
            <a:round/>
            <a:headEnd len="sm" w="sm" type="none"/>
            <a:tailEnd len="med" w="med" type="triangle"/>
          </a:ln>
        </p:spPr>
      </p:cxnSp>
      <p:sp>
        <p:nvSpPr>
          <p:cNvPr id="229" name="Google Shape;229;p5"/>
          <p:cNvSpPr txBox="1"/>
          <p:nvPr/>
        </p:nvSpPr>
        <p:spPr>
          <a:xfrm>
            <a:off x="3252734" y="3145421"/>
            <a:ext cx="2097944"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230" name="Google Shape;230;p5"/>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231" name="Google Shape;231;p5"/>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32" name="Google Shape;232;p5"/>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233" name="Google Shape;233;p5"/>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234" name="Google Shape;234;p5"/>
          <p:cNvSpPr txBox="1"/>
          <p:nvPr/>
        </p:nvSpPr>
        <p:spPr>
          <a:xfrm>
            <a:off x="1826131" y="2592474"/>
            <a:ext cx="5889335" cy="189791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Was bedeutet es, wenn man sagt, jemand sei ein „Trichromat“?</a:t>
            </a:r>
            <a:endParaRPr i="1" sz="1352">
              <a:solidFill>
                <a:srgbClr val="DCE8E8"/>
              </a:solidFill>
              <a:latin typeface="Arial"/>
              <a:ea typeface="Arial"/>
              <a:cs typeface="Arial"/>
              <a:sym typeface="Arial"/>
            </a:endParaRPr>
          </a:p>
          <a:p>
            <a:pPr indent="0" lvl="0" marL="0" marR="0" rtl="0" algn="l">
              <a:spcBef>
                <a:spcPts val="0"/>
              </a:spcBef>
              <a:spcAft>
                <a:spcPts val="0"/>
              </a:spcAft>
              <a:buNone/>
            </a:pPr>
            <a:r>
              <a:rPr lang="en-US" sz="1352">
                <a:solidFill>
                  <a:srgbClr val="DCE8E8"/>
                </a:solidFill>
                <a:latin typeface="Arial"/>
                <a:ea typeface="Arial"/>
                <a:cs typeface="Arial"/>
                <a:sym typeface="Arial"/>
              </a:rPr>
              <a:t>Dies bezieht sich auf die Leistung bei einem </a:t>
            </a:r>
            <a:r>
              <a:rPr i="1" lang="en-US" sz="1352">
                <a:solidFill>
                  <a:srgbClr val="DCE8E8"/>
                </a:solidFill>
                <a:latin typeface="Arial"/>
                <a:ea typeface="Arial"/>
                <a:cs typeface="Arial"/>
                <a:sym typeface="Arial"/>
              </a:rPr>
              <a:t>Farbanpassungstest</a:t>
            </a:r>
            <a:r>
              <a:rPr lang="en-US" sz="1352">
                <a:solidFill>
                  <a:srgbClr val="DCE8E8"/>
                </a:solidFill>
                <a:latin typeface="Arial"/>
                <a:ea typeface="Arial"/>
                <a:cs typeface="Arial"/>
                <a:sym typeface="Arial"/>
              </a:rPr>
              <a:t>. Bei diesem Test wird der Teilnehmer gebeten, eine Testfarbe durch Mischen von Primärfarbenlicht zu erzielen (Anmerkung: </a:t>
            </a:r>
            <a:r>
              <a:rPr b="1" lang="en-US" sz="1352">
                <a:solidFill>
                  <a:srgbClr val="DCE8E8"/>
                </a:solidFill>
                <a:latin typeface="Arial"/>
                <a:ea typeface="Arial"/>
                <a:cs typeface="Arial"/>
                <a:sym typeface="Arial"/>
              </a:rPr>
              <a:t>nicht </a:t>
            </a:r>
            <a:r>
              <a:rPr lang="en-US" sz="1352">
                <a:solidFill>
                  <a:srgbClr val="DCE8E8"/>
                </a:solidFill>
                <a:latin typeface="Arial"/>
                <a:ea typeface="Arial"/>
                <a:cs typeface="Arial"/>
                <a:sym typeface="Arial"/>
              </a:rPr>
              <a:t>durch Mischen von Farben!). Ein Trichromat benötigt drei (daher das „Tri-“) </a:t>
            </a:r>
            <a:r>
              <a:rPr b="1" lang="en-US" sz="1352">
                <a:solidFill>
                  <a:srgbClr val="DCE8E8"/>
                </a:solidFill>
                <a:latin typeface="Arial"/>
                <a:ea typeface="Arial"/>
                <a:cs typeface="Arial"/>
                <a:sym typeface="Arial"/>
              </a:rPr>
              <a:t>Lichtquellen – eine mit kurzer Wellenlänge (auch bekannt als </a:t>
            </a:r>
            <a:r>
              <a:rPr b="1" i="1" lang="en-US" sz="1352">
                <a:solidFill>
                  <a:srgbClr val="DCE8E8"/>
                </a:solidFill>
                <a:latin typeface="Arial"/>
                <a:ea typeface="Arial"/>
                <a:cs typeface="Arial"/>
                <a:sym typeface="Arial"/>
              </a:rPr>
              <a:t>Blau</a:t>
            </a:r>
            <a:r>
              <a:rPr b="1" lang="en-US" sz="1352">
                <a:solidFill>
                  <a:srgbClr val="DCE8E8"/>
                </a:solidFill>
                <a:latin typeface="Arial"/>
                <a:ea typeface="Arial"/>
                <a:cs typeface="Arial"/>
                <a:sym typeface="Arial"/>
              </a:rPr>
              <a:t>), </a:t>
            </a:r>
            <a:endParaRPr/>
          </a:p>
          <a:p>
            <a:pPr indent="0" lvl="0" marL="0" marR="0" rtl="0" algn="l">
              <a:spcBef>
                <a:spcPts val="0"/>
              </a:spcBef>
              <a:spcAft>
                <a:spcPts val="0"/>
              </a:spcAft>
              <a:buNone/>
            </a:pPr>
            <a:r>
              <a:rPr b="1" lang="en-US" sz="1352">
                <a:solidFill>
                  <a:srgbClr val="DCE8E8"/>
                </a:solidFill>
                <a:latin typeface="Arial"/>
                <a:ea typeface="Arial"/>
                <a:cs typeface="Arial"/>
                <a:sym typeface="Arial"/>
              </a:rPr>
              <a:t>eines mit mittlerer Wellenlänge (= </a:t>
            </a:r>
            <a:r>
              <a:rPr b="1" i="1" lang="en-US" sz="1352">
                <a:solidFill>
                  <a:srgbClr val="DCE8E8"/>
                </a:solidFill>
                <a:latin typeface="Arial"/>
                <a:ea typeface="Arial"/>
                <a:cs typeface="Arial"/>
                <a:sym typeface="Arial"/>
              </a:rPr>
              <a:t>grün</a:t>
            </a:r>
            <a:r>
              <a:rPr b="1" lang="en-US" sz="1352">
                <a:solidFill>
                  <a:srgbClr val="DCE8E8"/>
                </a:solidFill>
                <a:latin typeface="Arial"/>
                <a:ea typeface="Arial"/>
                <a:cs typeface="Arial"/>
                <a:sym typeface="Arial"/>
              </a:rPr>
              <a:t>) und eines mit langer Wellenlänge (= </a:t>
            </a:r>
            <a:r>
              <a:rPr b="1" i="1" lang="en-US" sz="1352">
                <a:solidFill>
                  <a:srgbClr val="DCE8E8"/>
                </a:solidFill>
                <a:latin typeface="Arial"/>
                <a:ea typeface="Arial"/>
                <a:cs typeface="Arial"/>
                <a:sym typeface="Arial"/>
              </a:rPr>
              <a:t>rot</a:t>
            </a:r>
            <a:r>
              <a:rPr b="1" lang="en-US" sz="1352">
                <a:solidFill>
                  <a:srgbClr val="DCE8E8"/>
                </a:solidFill>
                <a:latin typeface="Arial"/>
                <a:ea typeface="Arial"/>
                <a:cs typeface="Arial"/>
                <a:sym typeface="Arial"/>
              </a:rPr>
              <a:t>). </a:t>
            </a:r>
            <a:endParaRPr/>
          </a:p>
          <a:p>
            <a:pPr indent="0" lvl="0" marL="0" marR="0" rtl="0" algn="l">
              <a:spcBef>
                <a:spcPts val="0"/>
              </a:spcBef>
              <a:spcAft>
                <a:spcPts val="0"/>
              </a:spcAft>
              <a:buNone/>
            </a:pPr>
            <a:r>
              <a:rPr lang="en-US" sz="1352">
                <a:solidFill>
                  <a:srgbClr val="DCE8E8"/>
                </a:solidFill>
                <a:latin typeface="Arial"/>
                <a:ea typeface="Arial"/>
                <a:cs typeface="Arial"/>
                <a:sym typeface="Arial"/>
              </a:rPr>
              <a:t>(Dies ist der normale Zustand des Farbsehens beim Menschen.)</a:t>
            </a:r>
            <a:endParaRPr/>
          </a:p>
        </p:txBody>
      </p:sp>
      <p:sp>
        <p:nvSpPr>
          <p:cNvPr id="235" name="Google Shape;235;p5"/>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36" name="Google Shape;236;p5"/>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37" name="Google Shape;237;p5"/>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38" name="Google Shape;238;p5"/>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39" name="Google Shape;239;p5"/>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6"/>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45" name="Google Shape;245;p6"/>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246" name="Google Shape;246;p6"/>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47" name="Google Shape;247;p6"/>
          <p:cNvSpPr txBox="1"/>
          <p:nvPr/>
        </p:nvSpPr>
        <p:spPr>
          <a:xfrm>
            <a:off x="1555518" y="2058382"/>
            <a:ext cx="1958952"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b="1" lang="en-US" sz="1546">
                <a:solidFill>
                  <a:srgbClr val="1A5FB4"/>
                </a:solidFill>
                <a:latin typeface="Arial"/>
                <a:ea typeface="Arial"/>
                <a:cs typeface="Arial"/>
                <a:sym typeface="Arial"/>
              </a:rPr>
              <a:t>Trichromatismus</a:t>
            </a:r>
            <a:endParaRPr/>
          </a:p>
        </p:txBody>
      </p:sp>
      <p:sp>
        <p:nvSpPr>
          <p:cNvPr id="248" name="Google Shape;248;p6"/>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49" name="Google Shape;249;p6"/>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250" name="Google Shape;250;p6"/>
          <p:cNvCxnSpPr/>
          <p:nvPr/>
        </p:nvCxnSpPr>
        <p:spPr>
          <a:xfrm flipH="1">
            <a:off x="3401491" y="1560213"/>
            <a:ext cx="292250" cy="498168"/>
          </a:xfrm>
          <a:prstGeom prst="straightConnector1">
            <a:avLst/>
          </a:prstGeom>
          <a:noFill/>
          <a:ln cap="flat" cmpd="sng" w="9525">
            <a:solidFill>
              <a:schemeClr val="dk1"/>
            </a:solidFill>
            <a:prstDash val="solid"/>
            <a:round/>
            <a:headEnd len="sm" w="sm" type="none"/>
            <a:tailEnd len="med" w="med" type="triangle"/>
          </a:ln>
        </p:spPr>
      </p:cxnSp>
      <p:cxnSp>
        <p:nvCxnSpPr>
          <p:cNvPr id="251" name="Google Shape;251;p6"/>
          <p:cNvCxnSpPr/>
          <p:nvPr/>
        </p:nvCxnSpPr>
        <p:spPr>
          <a:xfrm flipH="1">
            <a:off x="3693739" y="1560213"/>
            <a:ext cx="1" cy="1142775"/>
          </a:xfrm>
          <a:prstGeom prst="straightConnector1">
            <a:avLst/>
          </a:prstGeom>
          <a:noFill/>
          <a:ln cap="flat" cmpd="sng" w="9525">
            <a:solidFill>
              <a:srgbClr val="BFBFBF"/>
            </a:solidFill>
            <a:prstDash val="solid"/>
            <a:round/>
            <a:headEnd len="sm" w="sm" type="none"/>
            <a:tailEnd len="med" w="med" type="triangle"/>
          </a:ln>
        </p:spPr>
      </p:cxnSp>
      <p:cxnSp>
        <p:nvCxnSpPr>
          <p:cNvPr id="252" name="Google Shape;252;p6"/>
          <p:cNvCxnSpPr/>
          <p:nvPr/>
        </p:nvCxnSpPr>
        <p:spPr>
          <a:xfrm>
            <a:off x="3693740" y="1560213"/>
            <a:ext cx="296647" cy="498168"/>
          </a:xfrm>
          <a:prstGeom prst="straightConnector1">
            <a:avLst/>
          </a:prstGeom>
          <a:noFill/>
          <a:ln cap="flat" cmpd="sng" w="9525">
            <a:solidFill>
              <a:srgbClr val="BFBFBF"/>
            </a:solidFill>
            <a:prstDash val="solid"/>
            <a:round/>
            <a:headEnd len="sm" w="sm" type="none"/>
            <a:tailEnd len="med" w="med" type="triangle"/>
          </a:ln>
        </p:spPr>
      </p:cxnSp>
      <p:sp>
        <p:nvSpPr>
          <p:cNvPr id="253" name="Google Shape;253;p6"/>
          <p:cNvSpPr txBox="1"/>
          <p:nvPr/>
        </p:nvSpPr>
        <p:spPr>
          <a:xfrm>
            <a:off x="3252734" y="3145421"/>
            <a:ext cx="2097944"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254" name="Google Shape;254;p6"/>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255" name="Google Shape;255;p6"/>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56" name="Google Shape;256;p6"/>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257" name="Google Shape;257;p6"/>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258" name="Google Shape;258;p6"/>
          <p:cNvSpPr txBox="1"/>
          <p:nvPr/>
        </p:nvSpPr>
        <p:spPr>
          <a:xfrm>
            <a:off x="1826131" y="2592474"/>
            <a:ext cx="5889335" cy="189791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Was bedeutet es, wenn man sagt, jemand sei ein „Trichromat“?</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Dies bezieht sich auf die Leistung bei einem </a:t>
            </a:r>
            <a:r>
              <a:rPr i="1" lang="en-US" sz="1352">
                <a:solidFill>
                  <a:schemeClr val="dk1"/>
                </a:solidFill>
                <a:latin typeface="Arial"/>
                <a:ea typeface="Arial"/>
                <a:cs typeface="Arial"/>
                <a:sym typeface="Arial"/>
              </a:rPr>
              <a:t>Farbabgleichstest</a:t>
            </a:r>
            <a:r>
              <a:rPr lang="en-US" sz="1352">
                <a:solidFill>
                  <a:schemeClr val="dk1"/>
                </a:solidFill>
                <a:latin typeface="Arial"/>
                <a:ea typeface="Arial"/>
                <a:cs typeface="Arial"/>
                <a:sym typeface="Arial"/>
              </a:rPr>
              <a:t>. Bei diesem Test wird der Teilnehmer gebeten, eine Testfarbe durch Mischen von Primärfarbenlicht zu erzielen (Anmerkung: </a:t>
            </a:r>
            <a:r>
              <a:rPr b="1" lang="en-US" sz="1352">
                <a:solidFill>
                  <a:schemeClr val="dk1"/>
                </a:solidFill>
                <a:latin typeface="Arial"/>
                <a:ea typeface="Arial"/>
                <a:cs typeface="Arial"/>
                <a:sym typeface="Arial"/>
              </a:rPr>
              <a:t>nicht </a:t>
            </a:r>
            <a:r>
              <a:rPr lang="en-US" sz="1352">
                <a:solidFill>
                  <a:schemeClr val="dk1"/>
                </a:solidFill>
                <a:latin typeface="Arial"/>
                <a:ea typeface="Arial"/>
                <a:cs typeface="Arial"/>
                <a:sym typeface="Arial"/>
              </a:rPr>
              <a:t>durch Mischen von Farben!). </a:t>
            </a:r>
            <a:r>
              <a:rPr lang="en-US" sz="1352">
                <a:solidFill>
                  <a:srgbClr val="DCE8E8"/>
                </a:solidFill>
                <a:latin typeface="Arial"/>
                <a:ea typeface="Arial"/>
                <a:cs typeface="Arial"/>
                <a:sym typeface="Arial"/>
              </a:rPr>
              <a:t>Ein Trichromat benötigt drei (daher das „Tri-“) </a:t>
            </a:r>
            <a:r>
              <a:rPr b="1" lang="en-US" sz="1352">
                <a:solidFill>
                  <a:srgbClr val="DCE8E8"/>
                </a:solidFill>
                <a:latin typeface="Arial"/>
                <a:ea typeface="Arial"/>
                <a:cs typeface="Arial"/>
                <a:sym typeface="Arial"/>
              </a:rPr>
              <a:t>Lichtquellen – eine mit kurzer Wellenlänge (auch bekannt als </a:t>
            </a:r>
            <a:r>
              <a:rPr b="1" i="1" lang="en-US" sz="1352">
                <a:solidFill>
                  <a:srgbClr val="DCE8E8"/>
                </a:solidFill>
                <a:latin typeface="Arial"/>
                <a:ea typeface="Arial"/>
                <a:cs typeface="Arial"/>
                <a:sym typeface="Arial"/>
              </a:rPr>
              <a:t>Blau</a:t>
            </a:r>
            <a:r>
              <a:rPr b="1" lang="en-US" sz="1352">
                <a:solidFill>
                  <a:srgbClr val="DCE8E8"/>
                </a:solidFill>
                <a:latin typeface="Arial"/>
                <a:ea typeface="Arial"/>
                <a:cs typeface="Arial"/>
                <a:sym typeface="Arial"/>
              </a:rPr>
              <a:t>), </a:t>
            </a:r>
            <a:endParaRPr/>
          </a:p>
          <a:p>
            <a:pPr indent="0" lvl="0" marL="0" marR="0" rtl="0" algn="l">
              <a:spcBef>
                <a:spcPts val="0"/>
              </a:spcBef>
              <a:spcAft>
                <a:spcPts val="0"/>
              </a:spcAft>
              <a:buNone/>
            </a:pPr>
            <a:r>
              <a:rPr b="1" lang="en-US" sz="1352">
                <a:solidFill>
                  <a:srgbClr val="DCE8E8"/>
                </a:solidFill>
                <a:latin typeface="Arial"/>
                <a:ea typeface="Arial"/>
                <a:cs typeface="Arial"/>
                <a:sym typeface="Arial"/>
              </a:rPr>
              <a:t>eines mit mittlerer Wellenlänge (= </a:t>
            </a:r>
            <a:r>
              <a:rPr b="1" i="1" lang="en-US" sz="1352">
                <a:solidFill>
                  <a:srgbClr val="DCE8E8"/>
                </a:solidFill>
                <a:latin typeface="Arial"/>
                <a:ea typeface="Arial"/>
                <a:cs typeface="Arial"/>
                <a:sym typeface="Arial"/>
              </a:rPr>
              <a:t>grün</a:t>
            </a:r>
            <a:r>
              <a:rPr b="1" lang="en-US" sz="1352">
                <a:solidFill>
                  <a:srgbClr val="DCE8E8"/>
                </a:solidFill>
                <a:latin typeface="Arial"/>
                <a:ea typeface="Arial"/>
                <a:cs typeface="Arial"/>
                <a:sym typeface="Arial"/>
              </a:rPr>
              <a:t>) und eines mit langer Wellenlänge (= </a:t>
            </a:r>
            <a:r>
              <a:rPr b="1" i="1" lang="en-US" sz="1352">
                <a:solidFill>
                  <a:srgbClr val="DCE8E8"/>
                </a:solidFill>
                <a:latin typeface="Arial"/>
                <a:ea typeface="Arial"/>
                <a:cs typeface="Arial"/>
                <a:sym typeface="Arial"/>
              </a:rPr>
              <a:t>rot</a:t>
            </a:r>
            <a:r>
              <a:rPr b="1" lang="en-US" sz="1352">
                <a:solidFill>
                  <a:srgbClr val="DCE8E8"/>
                </a:solidFill>
                <a:latin typeface="Arial"/>
                <a:ea typeface="Arial"/>
                <a:cs typeface="Arial"/>
                <a:sym typeface="Arial"/>
              </a:rPr>
              <a:t>). </a:t>
            </a:r>
            <a:endParaRPr/>
          </a:p>
          <a:p>
            <a:pPr indent="0" lvl="0" marL="0" marR="0" rtl="0" algn="l">
              <a:spcBef>
                <a:spcPts val="0"/>
              </a:spcBef>
              <a:spcAft>
                <a:spcPts val="0"/>
              </a:spcAft>
              <a:buNone/>
            </a:pPr>
            <a:r>
              <a:rPr lang="en-US" sz="1352">
                <a:solidFill>
                  <a:srgbClr val="DCE8E8"/>
                </a:solidFill>
                <a:latin typeface="Arial"/>
                <a:ea typeface="Arial"/>
                <a:cs typeface="Arial"/>
                <a:sym typeface="Arial"/>
              </a:rPr>
              <a:t>(Dies ist der normale Zustand des Farbsehens beim Menschen.)</a:t>
            </a:r>
            <a:endParaRPr/>
          </a:p>
        </p:txBody>
      </p:sp>
      <p:pic>
        <p:nvPicPr>
          <p:cNvPr descr="Image result for trichromatism" id="259" name="Google Shape;259;p6"/>
          <p:cNvPicPr preferRelativeResize="0"/>
          <p:nvPr/>
        </p:nvPicPr>
        <p:blipFill rotWithShape="1">
          <a:blip r:embed="rId3">
            <a:alphaModFix/>
          </a:blip>
          <a:srcRect b="0" l="0" r="0" t="0"/>
          <a:stretch/>
        </p:blipFill>
        <p:spPr>
          <a:xfrm>
            <a:off x="7895006" y="2592474"/>
            <a:ext cx="1928605" cy="1754211"/>
          </a:xfrm>
          <a:prstGeom prst="rect">
            <a:avLst/>
          </a:prstGeom>
          <a:noFill/>
          <a:ln>
            <a:noFill/>
          </a:ln>
        </p:spPr>
      </p:pic>
      <p:sp>
        <p:nvSpPr>
          <p:cNvPr id="260" name="Google Shape;260;p6"/>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61" name="Google Shape;261;p6"/>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62" name="Google Shape;262;p6"/>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63" name="Google Shape;263;p6"/>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64" name="Google Shape;264;p6"/>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7"/>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70" name="Google Shape;270;p7"/>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71" name="Google Shape;271;p7"/>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272" name="Google Shape;272;p7"/>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73" name="Google Shape;273;p7"/>
          <p:cNvSpPr txBox="1"/>
          <p:nvPr/>
        </p:nvSpPr>
        <p:spPr>
          <a:xfrm>
            <a:off x="1555518" y="2058382"/>
            <a:ext cx="1958952"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b="1" lang="en-US" sz="1546">
                <a:solidFill>
                  <a:srgbClr val="1A5FB4"/>
                </a:solidFill>
                <a:latin typeface="Arial"/>
                <a:ea typeface="Arial"/>
                <a:cs typeface="Arial"/>
                <a:sym typeface="Arial"/>
              </a:rPr>
              <a:t>Trichromatismus</a:t>
            </a:r>
            <a:endParaRPr/>
          </a:p>
        </p:txBody>
      </p:sp>
      <p:sp>
        <p:nvSpPr>
          <p:cNvPr id="274" name="Google Shape;274;p7"/>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75" name="Google Shape;275;p7"/>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276" name="Google Shape;276;p7"/>
          <p:cNvCxnSpPr>
            <a:stCxn id="269" idx="2"/>
          </p:cNvCxnSpPr>
          <p:nvPr/>
        </p:nvCxnSpPr>
        <p:spPr>
          <a:xfrm flipH="1">
            <a:off x="3406118" y="1555584"/>
            <a:ext cx="291600" cy="498900"/>
          </a:xfrm>
          <a:prstGeom prst="straightConnector1">
            <a:avLst/>
          </a:prstGeom>
          <a:noFill/>
          <a:ln cap="flat" cmpd="sng" w="9525">
            <a:solidFill>
              <a:schemeClr val="dk1"/>
            </a:solidFill>
            <a:prstDash val="solid"/>
            <a:round/>
            <a:headEnd len="sm" w="sm" type="none"/>
            <a:tailEnd len="med" w="med" type="triangle"/>
          </a:ln>
        </p:spPr>
      </p:cxnSp>
      <p:cxnSp>
        <p:nvCxnSpPr>
          <p:cNvPr id="277" name="Google Shape;277;p7"/>
          <p:cNvCxnSpPr>
            <a:stCxn id="269"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278" name="Google Shape;278;p7"/>
          <p:cNvCxnSpPr>
            <a:stCxn id="269"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279" name="Google Shape;279;p7"/>
          <p:cNvSpPr txBox="1"/>
          <p:nvPr/>
        </p:nvSpPr>
        <p:spPr>
          <a:xfrm>
            <a:off x="3252734" y="3145421"/>
            <a:ext cx="2097944"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280" name="Google Shape;280;p7"/>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281" name="Google Shape;281;p7"/>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82" name="Google Shape;282;p7"/>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283" name="Google Shape;283;p7"/>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284" name="Google Shape;284;p7"/>
          <p:cNvSpPr txBox="1"/>
          <p:nvPr/>
        </p:nvSpPr>
        <p:spPr>
          <a:xfrm>
            <a:off x="1826131" y="2592474"/>
            <a:ext cx="5889335" cy="189791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Was bedeutet es, wenn man sagt, jemand sei ein „Trichromat“?</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Dies bezieht sich auf die Leistung bei einem </a:t>
            </a:r>
            <a:r>
              <a:rPr i="1" lang="en-US" sz="1352">
                <a:solidFill>
                  <a:srgbClr val="BFBFBF"/>
                </a:solidFill>
                <a:latin typeface="Arial"/>
                <a:ea typeface="Arial"/>
                <a:cs typeface="Arial"/>
                <a:sym typeface="Arial"/>
              </a:rPr>
              <a:t>Farbabgleichstest</a:t>
            </a:r>
            <a:r>
              <a:rPr lang="en-US" sz="1352">
                <a:solidFill>
                  <a:srgbClr val="BFBFBF"/>
                </a:solidFill>
                <a:latin typeface="Arial"/>
                <a:ea typeface="Arial"/>
                <a:cs typeface="Arial"/>
                <a:sym typeface="Arial"/>
              </a:rPr>
              <a:t>. Bei diesem Test wird der Teilnehmer gebeten, eine Testfarbe durch Mischen von Primärfarbenlicht zu erzielen (Anmerkung: </a:t>
            </a:r>
            <a:r>
              <a:rPr b="1" lang="en-US" sz="1352">
                <a:solidFill>
                  <a:srgbClr val="BFBFBF"/>
                </a:solidFill>
                <a:latin typeface="Arial"/>
                <a:ea typeface="Arial"/>
                <a:cs typeface="Arial"/>
                <a:sym typeface="Arial"/>
              </a:rPr>
              <a:t>nicht </a:t>
            </a:r>
            <a:r>
              <a:rPr lang="en-US" sz="1352">
                <a:solidFill>
                  <a:srgbClr val="BFBFBF"/>
                </a:solidFill>
                <a:latin typeface="Arial"/>
                <a:ea typeface="Arial"/>
                <a:cs typeface="Arial"/>
                <a:sym typeface="Arial"/>
              </a:rPr>
              <a:t>durch Mischen von Farben!). </a:t>
            </a:r>
            <a:r>
              <a:rPr lang="en-US" sz="1352">
                <a:solidFill>
                  <a:schemeClr val="dk1"/>
                </a:solidFill>
                <a:latin typeface="Arial"/>
                <a:ea typeface="Arial"/>
                <a:cs typeface="Arial"/>
                <a:sym typeface="Arial"/>
              </a:rPr>
              <a:t>Ein Trichromat benötigt drei (daher das „Tri-“) </a:t>
            </a:r>
            <a:r>
              <a:rPr b="1" lang="en-US" sz="1352">
                <a:solidFill>
                  <a:srgbClr val="1A5FB4"/>
                </a:solidFill>
                <a:latin typeface="Arial"/>
                <a:ea typeface="Arial"/>
                <a:cs typeface="Arial"/>
                <a:sym typeface="Arial"/>
              </a:rPr>
              <a:t>Lichtquellen – eine mit kurzer Wellenlänge (auch bekannt als </a:t>
            </a:r>
            <a:r>
              <a:rPr b="1" i="1" lang="en-US" sz="1352">
                <a:solidFill>
                  <a:srgbClr val="1A5FB4"/>
                </a:solidFill>
                <a:latin typeface="Arial"/>
                <a:ea typeface="Arial"/>
                <a:cs typeface="Arial"/>
                <a:sym typeface="Arial"/>
              </a:rPr>
              <a:t>Blau</a:t>
            </a:r>
            <a:r>
              <a:rPr b="1" lang="en-US" sz="1352">
                <a:solidFill>
                  <a:srgbClr val="1A5FB4"/>
                </a:solidFill>
                <a:latin typeface="Arial"/>
                <a:ea typeface="Arial"/>
                <a:cs typeface="Arial"/>
                <a:sym typeface="Arial"/>
              </a:rPr>
              <a:t>), </a:t>
            </a:r>
            <a:endParaRPr/>
          </a:p>
          <a:p>
            <a:pPr indent="0" lvl="0" marL="0" marR="0" rtl="0" algn="l">
              <a:spcBef>
                <a:spcPts val="0"/>
              </a:spcBef>
              <a:spcAft>
                <a:spcPts val="0"/>
              </a:spcAft>
              <a:buNone/>
            </a:pPr>
            <a:r>
              <a:rPr b="1" lang="en-US" sz="1352">
                <a:solidFill>
                  <a:srgbClr val="33CC33"/>
                </a:solidFill>
                <a:latin typeface="Arial"/>
                <a:ea typeface="Arial"/>
                <a:cs typeface="Arial"/>
                <a:sym typeface="Arial"/>
              </a:rPr>
              <a:t>eines mit mittlerer Wellenlänge (= </a:t>
            </a:r>
            <a:r>
              <a:rPr b="1" i="1" lang="en-US" sz="1352">
                <a:solidFill>
                  <a:srgbClr val="33CC33"/>
                </a:solidFill>
                <a:latin typeface="Arial"/>
                <a:ea typeface="Arial"/>
                <a:cs typeface="Arial"/>
                <a:sym typeface="Arial"/>
              </a:rPr>
              <a:t>grün</a:t>
            </a:r>
            <a:r>
              <a:rPr b="1" lang="en-US" sz="1352">
                <a:solidFill>
                  <a:srgbClr val="33CC33"/>
                </a:solidFill>
                <a:latin typeface="Arial"/>
                <a:ea typeface="Arial"/>
                <a:cs typeface="Arial"/>
                <a:sym typeface="Arial"/>
              </a:rPr>
              <a:t>) </a:t>
            </a:r>
            <a:r>
              <a:rPr b="1" lang="en-US" sz="1352">
                <a:solidFill>
                  <a:srgbClr val="FF0000"/>
                </a:solidFill>
                <a:latin typeface="Arial"/>
                <a:ea typeface="Arial"/>
                <a:cs typeface="Arial"/>
                <a:sym typeface="Arial"/>
              </a:rPr>
              <a:t>und eines mit langer Wellenlänge (= </a:t>
            </a:r>
            <a:r>
              <a:rPr b="1" i="1" lang="en-US" sz="1352">
                <a:solidFill>
                  <a:srgbClr val="FF0000"/>
                </a:solidFill>
                <a:latin typeface="Arial"/>
                <a:ea typeface="Arial"/>
                <a:cs typeface="Arial"/>
                <a:sym typeface="Arial"/>
              </a:rPr>
              <a:t>rot</a:t>
            </a:r>
            <a:r>
              <a:rPr b="1" lang="en-US" sz="1352">
                <a:solidFill>
                  <a:srgbClr val="FF0000"/>
                </a:solidFill>
                <a:latin typeface="Arial"/>
                <a:ea typeface="Arial"/>
                <a:cs typeface="Arial"/>
                <a:sym typeface="Arial"/>
              </a:rPr>
              <a:t>). </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(Dies ist der normale Zustand des Farbsehens beim Menschen.)</a:t>
            </a:r>
            <a:endParaRPr/>
          </a:p>
        </p:txBody>
      </p:sp>
      <p:pic>
        <p:nvPicPr>
          <p:cNvPr descr="Image result for trichromatism" id="285" name="Google Shape;285;p7"/>
          <p:cNvPicPr preferRelativeResize="0"/>
          <p:nvPr/>
        </p:nvPicPr>
        <p:blipFill rotWithShape="1">
          <a:blip r:embed="rId3">
            <a:alphaModFix/>
          </a:blip>
          <a:srcRect b="0" l="0" r="0" t="0"/>
          <a:stretch/>
        </p:blipFill>
        <p:spPr>
          <a:xfrm>
            <a:off x="7895006" y="2592474"/>
            <a:ext cx="1928605" cy="1754211"/>
          </a:xfrm>
          <a:prstGeom prst="rect">
            <a:avLst/>
          </a:prstGeom>
          <a:noFill/>
          <a:ln>
            <a:noFill/>
          </a:ln>
        </p:spPr>
      </p:pic>
      <p:sp>
        <p:nvSpPr>
          <p:cNvPr id="286" name="Google Shape;286;p7"/>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87" name="Google Shape;287;p7"/>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88" name="Google Shape;288;p7"/>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89" name="Google Shape;289;p7"/>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8"/>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95" name="Google Shape;295;p8"/>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96" name="Google Shape;296;p8"/>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297" name="Google Shape;297;p8"/>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98" name="Google Shape;298;p8"/>
          <p:cNvSpPr txBox="1"/>
          <p:nvPr/>
        </p:nvSpPr>
        <p:spPr>
          <a:xfrm>
            <a:off x="1555518" y="2058382"/>
            <a:ext cx="1958952"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b="1" lang="en-US" sz="1546">
                <a:solidFill>
                  <a:srgbClr val="1A5FB4"/>
                </a:solidFill>
                <a:latin typeface="Arial"/>
                <a:ea typeface="Arial"/>
                <a:cs typeface="Arial"/>
                <a:sym typeface="Arial"/>
              </a:rPr>
              <a:t>Trichromatismus</a:t>
            </a:r>
            <a:endParaRPr/>
          </a:p>
        </p:txBody>
      </p:sp>
      <p:sp>
        <p:nvSpPr>
          <p:cNvPr id="299" name="Google Shape;299;p8"/>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00" name="Google Shape;300;p8"/>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01" name="Google Shape;301;p8"/>
          <p:cNvCxnSpPr>
            <a:stCxn id="294" idx="2"/>
          </p:cNvCxnSpPr>
          <p:nvPr/>
        </p:nvCxnSpPr>
        <p:spPr>
          <a:xfrm flipH="1">
            <a:off x="3406118" y="1555584"/>
            <a:ext cx="291600" cy="498900"/>
          </a:xfrm>
          <a:prstGeom prst="straightConnector1">
            <a:avLst/>
          </a:prstGeom>
          <a:noFill/>
          <a:ln cap="flat" cmpd="sng" w="9525">
            <a:solidFill>
              <a:schemeClr val="dk1"/>
            </a:solidFill>
            <a:prstDash val="solid"/>
            <a:round/>
            <a:headEnd len="sm" w="sm" type="none"/>
            <a:tailEnd len="med" w="med" type="triangle"/>
          </a:ln>
        </p:spPr>
      </p:cxnSp>
      <p:cxnSp>
        <p:nvCxnSpPr>
          <p:cNvPr id="302" name="Google Shape;302;p8"/>
          <p:cNvCxnSpPr>
            <a:stCxn id="294"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03" name="Google Shape;303;p8"/>
          <p:cNvCxnSpPr>
            <a:stCxn id="294"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304" name="Google Shape;304;p8"/>
          <p:cNvSpPr txBox="1"/>
          <p:nvPr/>
        </p:nvSpPr>
        <p:spPr>
          <a:xfrm>
            <a:off x="3252734" y="3145421"/>
            <a:ext cx="2097944"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305" name="Google Shape;305;p8"/>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306" name="Google Shape;306;p8"/>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307" name="Google Shape;307;p8"/>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308" name="Google Shape;308;p8"/>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309" name="Google Shape;309;p8"/>
          <p:cNvSpPr txBox="1"/>
          <p:nvPr/>
        </p:nvSpPr>
        <p:spPr>
          <a:xfrm>
            <a:off x="1826131" y="2592474"/>
            <a:ext cx="5889335" cy="189791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Was bedeutet es, wenn man sagt, jemand sei ein „Trichromat“?</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Dies bezieht sich auf die Leistung bei einem </a:t>
            </a:r>
            <a:r>
              <a:rPr i="1" lang="en-US" sz="1352">
                <a:solidFill>
                  <a:srgbClr val="BFBFBF"/>
                </a:solidFill>
                <a:latin typeface="Arial"/>
                <a:ea typeface="Arial"/>
                <a:cs typeface="Arial"/>
                <a:sym typeface="Arial"/>
              </a:rPr>
              <a:t>Farbabgleichstest</a:t>
            </a:r>
            <a:r>
              <a:rPr lang="en-US" sz="1352">
                <a:solidFill>
                  <a:srgbClr val="BFBFBF"/>
                </a:solidFill>
                <a:latin typeface="Arial"/>
                <a:ea typeface="Arial"/>
                <a:cs typeface="Arial"/>
                <a:sym typeface="Arial"/>
              </a:rPr>
              <a:t>. Bei diesem Test wird der Teilnehmer gebeten, eine Testfarbe durch Mischen von Primärfarbenlicht zu erzielen (Anmerkung: </a:t>
            </a:r>
            <a:r>
              <a:rPr b="1" lang="en-US" sz="1352">
                <a:solidFill>
                  <a:srgbClr val="BFBFBF"/>
                </a:solidFill>
                <a:latin typeface="Arial"/>
                <a:ea typeface="Arial"/>
                <a:cs typeface="Arial"/>
                <a:sym typeface="Arial"/>
              </a:rPr>
              <a:t>nicht </a:t>
            </a:r>
            <a:r>
              <a:rPr lang="en-US" sz="1352">
                <a:solidFill>
                  <a:srgbClr val="BFBFBF"/>
                </a:solidFill>
                <a:latin typeface="Arial"/>
                <a:ea typeface="Arial"/>
                <a:cs typeface="Arial"/>
                <a:sym typeface="Arial"/>
              </a:rPr>
              <a:t>durch Mischen von Farben!). Ein Trichromat benötigt drei (daher das „Tri-“) </a:t>
            </a:r>
            <a:r>
              <a:rPr b="1" lang="en-US" sz="1352">
                <a:solidFill>
                  <a:srgbClr val="BFBFBF"/>
                </a:solidFill>
                <a:latin typeface="Arial"/>
                <a:ea typeface="Arial"/>
                <a:cs typeface="Arial"/>
                <a:sym typeface="Arial"/>
              </a:rPr>
              <a:t>Lichtquellen – eine mit kurzer Wellenlänge (auch bekannt als </a:t>
            </a:r>
            <a:r>
              <a:rPr b="1" i="1" lang="en-US" sz="1352">
                <a:solidFill>
                  <a:srgbClr val="BFBFBF"/>
                </a:solidFill>
                <a:latin typeface="Arial"/>
                <a:ea typeface="Arial"/>
                <a:cs typeface="Arial"/>
                <a:sym typeface="Arial"/>
              </a:rPr>
              <a:t>Blau</a:t>
            </a:r>
            <a:r>
              <a:rPr b="1" lang="en-US" sz="1352">
                <a:solidFill>
                  <a:srgbClr val="BFBFBF"/>
                </a:solidFill>
                <a:latin typeface="Arial"/>
                <a:ea typeface="Arial"/>
                <a:cs typeface="Arial"/>
                <a:sym typeface="Arial"/>
              </a:rPr>
              <a:t>), </a:t>
            </a:r>
            <a:endParaRPr/>
          </a:p>
          <a:p>
            <a:pPr indent="0" lvl="0" marL="0" marR="0" rtl="0" algn="l">
              <a:spcBef>
                <a:spcPts val="0"/>
              </a:spcBef>
              <a:spcAft>
                <a:spcPts val="0"/>
              </a:spcAft>
              <a:buNone/>
            </a:pPr>
            <a:r>
              <a:rPr b="1" lang="en-US" sz="1352">
                <a:solidFill>
                  <a:srgbClr val="BFBFBF"/>
                </a:solidFill>
                <a:latin typeface="Arial"/>
                <a:ea typeface="Arial"/>
                <a:cs typeface="Arial"/>
                <a:sym typeface="Arial"/>
              </a:rPr>
              <a:t>eines mit mittlerer Wellenlänge (= </a:t>
            </a:r>
            <a:r>
              <a:rPr b="1" i="1" lang="en-US" sz="1352">
                <a:solidFill>
                  <a:srgbClr val="BFBFBF"/>
                </a:solidFill>
                <a:latin typeface="Arial"/>
                <a:ea typeface="Arial"/>
                <a:cs typeface="Arial"/>
                <a:sym typeface="Arial"/>
              </a:rPr>
              <a:t>grün</a:t>
            </a:r>
            <a:r>
              <a:rPr b="1" lang="en-US" sz="1352">
                <a:solidFill>
                  <a:srgbClr val="BFBFBF"/>
                </a:solidFill>
                <a:latin typeface="Arial"/>
                <a:ea typeface="Arial"/>
                <a:cs typeface="Arial"/>
                <a:sym typeface="Arial"/>
              </a:rPr>
              <a:t>) und eines mit langer Wellenlänge (= </a:t>
            </a:r>
            <a:r>
              <a:rPr b="1" i="1" lang="en-US" sz="1352">
                <a:solidFill>
                  <a:srgbClr val="BFBFBF"/>
                </a:solidFill>
                <a:latin typeface="Arial"/>
                <a:ea typeface="Arial"/>
                <a:cs typeface="Arial"/>
                <a:sym typeface="Arial"/>
              </a:rPr>
              <a:t>rot</a:t>
            </a:r>
            <a:r>
              <a:rPr b="1" lang="en-US" sz="1352">
                <a:solidFill>
                  <a:srgbClr val="BFBFBF"/>
                </a:solidFill>
                <a:latin typeface="Arial"/>
                <a:ea typeface="Arial"/>
                <a:cs typeface="Arial"/>
                <a:sym typeface="Arial"/>
              </a:rPr>
              <a:t>). </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(Dies ist der normale Zustand des Farbsehens beim Menschen.)</a:t>
            </a:r>
            <a:endParaRPr/>
          </a:p>
        </p:txBody>
      </p:sp>
      <p:sp>
        <p:nvSpPr>
          <p:cNvPr id="310" name="Google Shape;310;p8"/>
          <p:cNvSpPr txBox="1"/>
          <p:nvPr/>
        </p:nvSpPr>
        <p:spPr>
          <a:xfrm>
            <a:off x="1905000" y="4633356"/>
            <a:ext cx="5275329" cy="441030"/>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Was bedeutet es, wenn man sagt, jemand sei ein „anomaler“ Trichromat?</a:t>
            </a:r>
            <a:endParaRPr/>
          </a:p>
        </p:txBody>
      </p:sp>
      <p:sp>
        <p:nvSpPr>
          <p:cNvPr id="311" name="Google Shape;311;p8"/>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12" name="Google Shape;312;p8"/>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13" name="Google Shape;313;p8"/>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14" name="Google Shape;314;p8"/>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9"/>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20" name="Google Shape;320;p9"/>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321" name="Google Shape;321;p9"/>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322" name="Google Shape;322;p9"/>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323" name="Google Shape;323;p9"/>
          <p:cNvSpPr txBox="1"/>
          <p:nvPr/>
        </p:nvSpPr>
        <p:spPr>
          <a:xfrm>
            <a:off x="1555518" y="2058382"/>
            <a:ext cx="1958952"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b="1" lang="en-US" sz="1546">
                <a:solidFill>
                  <a:srgbClr val="1A5FB4"/>
                </a:solidFill>
                <a:latin typeface="Arial"/>
                <a:ea typeface="Arial"/>
                <a:cs typeface="Arial"/>
                <a:sym typeface="Arial"/>
              </a:rPr>
              <a:t>Trichromatismus</a:t>
            </a:r>
            <a:endParaRPr/>
          </a:p>
        </p:txBody>
      </p:sp>
      <p:sp>
        <p:nvSpPr>
          <p:cNvPr id="324" name="Google Shape;324;p9"/>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25" name="Google Shape;325;p9"/>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26" name="Google Shape;326;p9"/>
          <p:cNvCxnSpPr>
            <a:stCxn id="319" idx="2"/>
          </p:cNvCxnSpPr>
          <p:nvPr/>
        </p:nvCxnSpPr>
        <p:spPr>
          <a:xfrm flipH="1">
            <a:off x="3406118" y="1555584"/>
            <a:ext cx="291600" cy="498900"/>
          </a:xfrm>
          <a:prstGeom prst="straightConnector1">
            <a:avLst/>
          </a:prstGeom>
          <a:noFill/>
          <a:ln cap="flat" cmpd="sng" w="9525">
            <a:solidFill>
              <a:schemeClr val="dk1"/>
            </a:solidFill>
            <a:prstDash val="solid"/>
            <a:round/>
            <a:headEnd len="sm" w="sm" type="none"/>
            <a:tailEnd len="med" w="med" type="triangle"/>
          </a:ln>
        </p:spPr>
      </p:cxnSp>
      <p:cxnSp>
        <p:nvCxnSpPr>
          <p:cNvPr id="327" name="Google Shape;327;p9"/>
          <p:cNvCxnSpPr>
            <a:stCxn id="319"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28" name="Google Shape;328;p9"/>
          <p:cNvCxnSpPr>
            <a:stCxn id="319"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329" name="Google Shape;329;p9"/>
          <p:cNvSpPr txBox="1"/>
          <p:nvPr/>
        </p:nvSpPr>
        <p:spPr>
          <a:xfrm>
            <a:off x="3252734" y="3145421"/>
            <a:ext cx="2097944"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330" name="Google Shape;330;p9"/>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331" name="Google Shape;331;p9"/>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332" name="Google Shape;332;p9"/>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333" name="Google Shape;333;p9"/>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334" name="Google Shape;334;p9"/>
          <p:cNvSpPr txBox="1"/>
          <p:nvPr/>
        </p:nvSpPr>
        <p:spPr>
          <a:xfrm>
            <a:off x="1826131" y="2592474"/>
            <a:ext cx="5889335" cy="189791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Was bedeutet es, wenn man sagt, jemand sei ein „Trichromat“?</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Dies bezieht sich auf die Leistung bei einem </a:t>
            </a:r>
            <a:r>
              <a:rPr i="1" lang="en-US" sz="1352">
                <a:solidFill>
                  <a:srgbClr val="BFBFBF"/>
                </a:solidFill>
                <a:latin typeface="Arial"/>
                <a:ea typeface="Arial"/>
                <a:cs typeface="Arial"/>
                <a:sym typeface="Arial"/>
              </a:rPr>
              <a:t>Farbabgleichstest</a:t>
            </a:r>
            <a:r>
              <a:rPr lang="en-US" sz="1352">
                <a:solidFill>
                  <a:srgbClr val="BFBFBF"/>
                </a:solidFill>
                <a:latin typeface="Arial"/>
                <a:ea typeface="Arial"/>
                <a:cs typeface="Arial"/>
                <a:sym typeface="Arial"/>
              </a:rPr>
              <a:t>. Bei diesem Test wird der Teilnehmer gebeten, eine Testfarbe durch Mischen von Primärfarbenlicht zu erzielen (Anmerkung: </a:t>
            </a:r>
            <a:r>
              <a:rPr b="1" lang="en-US" sz="1352">
                <a:solidFill>
                  <a:srgbClr val="BFBFBF"/>
                </a:solidFill>
                <a:latin typeface="Arial"/>
                <a:ea typeface="Arial"/>
                <a:cs typeface="Arial"/>
                <a:sym typeface="Arial"/>
              </a:rPr>
              <a:t>nicht </a:t>
            </a:r>
            <a:r>
              <a:rPr lang="en-US" sz="1352">
                <a:solidFill>
                  <a:srgbClr val="BFBFBF"/>
                </a:solidFill>
                <a:latin typeface="Arial"/>
                <a:ea typeface="Arial"/>
                <a:cs typeface="Arial"/>
                <a:sym typeface="Arial"/>
              </a:rPr>
              <a:t>durch Mischen von Farben!). Ein Trichromat benötigt drei (daher das „Tri-“) </a:t>
            </a:r>
            <a:r>
              <a:rPr b="1" lang="en-US" sz="1352">
                <a:solidFill>
                  <a:srgbClr val="BFBFBF"/>
                </a:solidFill>
                <a:latin typeface="Arial"/>
                <a:ea typeface="Arial"/>
                <a:cs typeface="Arial"/>
                <a:sym typeface="Arial"/>
              </a:rPr>
              <a:t>Lichtquellen – eine mit kurzer Wellenlänge (auch bekannt als </a:t>
            </a:r>
            <a:r>
              <a:rPr b="1" i="1" lang="en-US" sz="1352">
                <a:solidFill>
                  <a:srgbClr val="BFBFBF"/>
                </a:solidFill>
                <a:latin typeface="Arial"/>
                <a:ea typeface="Arial"/>
                <a:cs typeface="Arial"/>
                <a:sym typeface="Arial"/>
              </a:rPr>
              <a:t>Blau</a:t>
            </a:r>
            <a:r>
              <a:rPr b="1" lang="en-US" sz="1352">
                <a:solidFill>
                  <a:srgbClr val="BFBFBF"/>
                </a:solidFill>
                <a:latin typeface="Arial"/>
                <a:ea typeface="Arial"/>
                <a:cs typeface="Arial"/>
                <a:sym typeface="Arial"/>
              </a:rPr>
              <a:t>), </a:t>
            </a:r>
            <a:endParaRPr/>
          </a:p>
          <a:p>
            <a:pPr indent="0" lvl="0" marL="0" marR="0" rtl="0" algn="l">
              <a:spcBef>
                <a:spcPts val="0"/>
              </a:spcBef>
              <a:spcAft>
                <a:spcPts val="0"/>
              </a:spcAft>
              <a:buNone/>
            </a:pPr>
            <a:r>
              <a:rPr b="1" lang="en-US" sz="1352">
                <a:solidFill>
                  <a:srgbClr val="BFBFBF"/>
                </a:solidFill>
                <a:latin typeface="Arial"/>
                <a:ea typeface="Arial"/>
                <a:cs typeface="Arial"/>
                <a:sym typeface="Arial"/>
              </a:rPr>
              <a:t>eines mit mittlerer Wellenlänge (= </a:t>
            </a:r>
            <a:r>
              <a:rPr b="1" i="1" lang="en-US" sz="1352">
                <a:solidFill>
                  <a:srgbClr val="BFBFBF"/>
                </a:solidFill>
                <a:latin typeface="Arial"/>
                <a:ea typeface="Arial"/>
                <a:cs typeface="Arial"/>
                <a:sym typeface="Arial"/>
              </a:rPr>
              <a:t>grün</a:t>
            </a:r>
            <a:r>
              <a:rPr b="1" lang="en-US" sz="1352">
                <a:solidFill>
                  <a:srgbClr val="BFBFBF"/>
                </a:solidFill>
                <a:latin typeface="Arial"/>
                <a:ea typeface="Arial"/>
                <a:cs typeface="Arial"/>
                <a:sym typeface="Arial"/>
              </a:rPr>
              <a:t>) und eines mit langer Wellenlänge (= </a:t>
            </a:r>
            <a:r>
              <a:rPr b="1" i="1" lang="en-US" sz="1352">
                <a:solidFill>
                  <a:srgbClr val="BFBFBF"/>
                </a:solidFill>
                <a:latin typeface="Arial"/>
                <a:ea typeface="Arial"/>
                <a:cs typeface="Arial"/>
                <a:sym typeface="Arial"/>
              </a:rPr>
              <a:t>rot</a:t>
            </a:r>
            <a:r>
              <a:rPr b="1" lang="en-US" sz="1352">
                <a:solidFill>
                  <a:srgbClr val="BFBFBF"/>
                </a:solidFill>
                <a:latin typeface="Arial"/>
                <a:ea typeface="Arial"/>
                <a:cs typeface="Arial"/>
                <a:sym typeface="Arial"/>
              </a:rPr>
              <a:t>). </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(Dies ist der normale Zustand des Farbsehens beim Menschen.)</a:t>
            </a:r>
            <a:endParaRPr/>
          </a:p>
        </p:txBody>
      </p:sp>
      <p:sp>
        <p:nvSpPr>
          <p:cNvPr id="335" name="Google Shape;335;p9"/>
          <p:cNvSpPr txBox="1"/>
          <p:nvPr/>
        </p:nvSpPr>
        <p:spPr>
          <a:xfrm>
            <a:off x="1927051" y="4622672"/>
            <a:ext cx="5275329" cy="1689790"/>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Was bedeutet es, wenn man sagt, jemand sei ein „anomaler“ Trichromat?</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Es bedeutet, dass er alle drei farbigen Lichter benötigt, um die Farbanpassung vorzunehmen, </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dass sich jedoch die relativen Intensitäten der Lichter erheblich von denen unterscheiden, die Menschen mit normalem Farbsehen wahrnehmen (welche Farbe ungewöhnlich intensiv ist, hängt davon ab, welche Art von anomaler Trichromasie vorliegt).</a:t>
            </a:r>
            <a:endParaRPr/>
          </a:p>
        </p:txBody>
      </p:sp>
      <p:sp>
        <p:nvSpPr>
          <p:cNvPr id="336" name="Google Shape;336;p9"/>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37" name="Google Shape;337;p9"/>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38" name="Google Shape;338;p9"/>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39" name="Google Shape;339;p9"/>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10"/>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345" name="Google Shape;345;p10"/>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346" name="Google Shape;346;p10"/>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347" name="Google Shape;347;p10"/>
          <p:cNvSpPr txBox="1"/>
          <p:nvPr/>
        </p:nvSpPr>
        <p:spPr>
          <a:xfrm>
            <a:off x="1555518" y="2058382"/>
            <a:ext cx="1958952"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b="1" lang="en-US" sz="1546">
                <a:solidFill>
                  <a:srgbClr val="1A5FB4"/>
                </a:solidFill>
                <a:latin typeface="Arial"/>
                <a:ea typeface="Arial"/>
                <a:cs typeface="Arial"/>
                <a:sym typeface="Arial"/>
              </a:rPr>
              <a:t>Trichromatismus</a:t>
            </a:r>
            <a:endParaRPr/>
          </a:p>
        </p:txBody>
      </p:sp>
      <p:sp>
        <p:nvSpPr>
          <p:cNvPr id="348" name="Google Shape;348;p10"/>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49" name="Google Shape;349;p10"/>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50" name="Google Shape;350;p10"/>
          <p:cNvCxnSpPr/>
          <p:nvPr/>
        </p:nvCxnSpPr>
        <p:spPr>
          <a:xfrm flipH="1">
            <a:off x="3401491" y="1560213"/>
            <a:ext cx="292250" cy="498168"/>
          </a:xfrm>
          <a:prstGeom prst="straightConnector1">
            <a:avLst/>
          </a:prstGeom>
          <a:noFill/>
          <a:ln cap="flat" cmpd="sng" w="9525">
            <a:solidFill>
              <a:schemeClr val="dk1"/>
            </a:solidFill>
            <a:prstDash val="solid"/>
            <a:round/>
            <a:headEnd len="sm" w="sm" type="none"/>
            <a:tailEnd len="med" w="med" type="triangle"/>
          </a:ln>
        </p:spPr>
      </p:cxnSp>
      <p:cxnSp>
        <p:nvCxnSpPr>
          <p:cNvPr id="351" name="Google Shape;351;p10"/>
          <p:cNvCxnSpPr/>
          <p:nvPr/>
        </p:nvCxnSpPr>
        <p:spPr>
          <a:xfrm flipH="1">
            <a:off x="3693739" y="1560213"/>
            <a:ext cx="1" cy="1142775"/>
          </a:xfrm>
          <a:prstGeom prst="straightConnector1">
            <a:avLst/>
          </a:prstGeom>
          <a:noFill/>
          <a:ln cap="flat" cmpd="sng" w="9525">
            <a:solidFill>
              <a:srgbClr val="BFBFBF"/>
            </a:solidFill>
            <a:prstDash val="solid"/>
            <a:round/>
            <a:headEnd len="sm" w="sm" type="none"/>
            <a:tailEnd len="med" w="med" type="triangle"/>
          </a:ln>
        </p:spPr>
      </p:cxnSp>
      <p:cxnSp>
        <p:nvCxnSpPr>
          <p:cNvPr id="352" name="Google Shape;352;p10"/>
          <p:cNvCxnSpPr/>
          <p:nvPr/>
        </p:nvCxnSpPr>
        <p:spPr>
          <a:xfrm>
            <a:off x="3693740" y="1560213"/>
            <a:ext cx="296647" cy="498168"/>
          </a:xfrm>
          <a:prstGeom prst="straightConnector1">
            <a:avLst/>
          </a:prstGeom>
          <a:noFill/>
          <a:ln cap="flat" cmpd="sng" w="9525">
            <a:solidFill>
              <a:srgbClr val="BFBFBF"/>
            </a:solidFill>
            <a:prstDash val="solid"/>
            <a:round/>
            <a:headEnd len="sm" w="sm" type="none"/>
            <a:tailEnd len="med" w="med" type="triangle"/>
          </a:ln>
        </p:spPr>
      </p:cxnSp>
      <p:sp>
        <p:nvSpPr>
          <p:cNvPr id="353" name="Google Shape;353;p10"/>
          <p:cNvSpPr txBox="1"/>
          <p:nvPr/>
        </p:nvSpPr>
        <p:spPr>
          <a:xfrm>
            <a:off x="3252734" y="3145421"/>
            <a:ext cx="2097944"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354" name="Google Shape;354;p10"/>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355" name="Google Shape;355;p10"/>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356" name="Google Shape;356;p10"/>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357" name="Google Shape;357;p10"/>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358" name="Google Shape;358;p10"/>
          <p:cNvSpPr txBox="1"/>
          <p:nvPr/>
        </p:nvSpPr>
        <p:spPr>
          <a:xfrm>
            <a:off x="1826131" y="2592474"/>
            <a:ext cx="5889335" cy="189791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Was bedeutet es, wenn man sagt, jemand sei ein „Trichromat“?</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Dies bezieht sich auf die Leistung bei einem </a:t>
            </a:r>
            <a:r>
              <a:rPr i="1" lang="en-US" sz="1352">
                <a:solidFill>
                  <a:srgbClr val="BFBFBF"/>
                </a:solidFill>
                <a:latin typeface="Arial"/>
                <a:ea typeface="Arial"/>
                <a:cs typeface="Arial"/>
                <a:sym typeface="Arial"/>
              </a:rPr>
              <a:t>Farbabgleichstest</a:t>
            </a:r>
            <a:r>
              <a:rPr lang="en-US" sz="1352">
                <a:solidFill>
                  <a:srgbClr val="BFBFBF"/>
                </a:solidFill>
                <a:latin typeface="Arial"/>
                <a:ea typeface="Arial"/>
                <a:cs typeface="Arial"/>
                <a:sym typeface="Arial"/>
              </a:rPr>
              <a:t>. Bei diesem Test wird der Teilnehmer gebeten, eine Testfarbe durch Mischen von Primärfarbenlicht zu erzielen (Anmerkung: </a:t>
            </a:r>
            <a:r>
              <a:rPr b="1" lang="en-US" sz="1352">
                <a:solidFill>
                  <a:srgbClr val="BFBFBF"/>
                </a:solidFill>
                <a:latin typeface="Arial"/>
                <a:ea typeface="Arial"/>
                <a:cs typeface="Arial"/>
                <a:sym typeface="Arial"/>
              </a:rPr>
              <a:t>nicht </a:t>
            </a:r>
            <a:r>
              <a:rPr lang="en-US" sz="1352">
                <a:solidFill>
                  <a:srgbClr val="BFBFBF"/>
                </a:solidFill>
                <a:latin typeface="Arial"/>
                <a:ea typeface="Arial"/>
                <a:cs typeface="Arial"/>
                <a:sym typeface="Arial"/>
              </a:rPr>
              <a:t>durch Mischen von Farben!). Ein Trichromat benötigt drei (daher das „Tri-“) </a:t>
            </a:r>
            <a:r>
              <a:rPr b="1" lang="en-US" sz="1352">
                <a:solidFill>
                  <a:srgbClr val="BFBFBF"/>
                </a:solidFill>
                <a:latin typeface="Arial"/>
                <a:ea typeface="Arial"/>
                <a:cs typeface="Arial"/>
                <a:sym typeface="Arial"/>
              </a:rPr>
              <a:t>Lichtquellen – eine mit kurzer Wellenlänge (auch bekannt als </a:t>
            </a:r>
            <a:r>
              <a:rPr b="1" i="1" lang="en-US" sz="1352">
                <a:solidFill>
                  <a:srgbClr val="BFBFBF"/>
                </a:solidFill>
                <a:latin typeface="Arial"/>
                <a:ea typeface="Arial"/>
                <a:cs typeface="Arial"/>
                <a:sym typeface="Arial"/>
              </a:rPr>
              <a:t>Blau</a:t>
            </a:r>
            <a:r>
              <a:rPr b="1" lang="en-US" sz="1352">
                <a:solidFill>
                  <a:srgbClr val="BFBFBF"/>
                </a:solidFill>
                <a:latin typeface="Arial"/>
                <a:ea typeface="Arial"/>
                <a:cs typeface="Arial"/>
                <a:sym typeface="Arial"/>
              </a:rPr>
              <a:t>), </a:t>
            </a:r>
            <a:endParaRPr/>
          </a:p>
          <a:p>
            <a:pPr indent="0" lvl="0" marL="0" marR="0" rtl="0" algn="l">
              <a:spcBef>
                <a:spcPts val="0"/>
              </a:spcBef>
              <a:spcAft>
                <a:spcPts val="0"/>
              </a:spcAft>
              <a:buNone/>
            </a:pPr>
            <a:r>
              <a:rPr b="1" lang="en-US" sz="1352">
                <a:solidFill>
                  <a:srgbClr val="BFBFBF"/>
                </a:solidFill>
                <a:latin typeface="Arial"/>
                <a:ea typeface="Arial"/>
                <a:cs typeface="Arial"/>
                <a:sym typeface="Arial"/>
              </a:rPr>
              <a:t>eines mit mittlerer Wellenlänge (= </a:t>
            </a:r>
            <a:r>
              <a:rPr b="1" i="1" lang="en-US" sz="1352">
                <a:solidFill>
                  <a:srgbClr val="BFBFBF"/>
                </a:solidFill>
                <a:latin typeface="Arial"/>
                <a:ea typeface="Arial"/>
                <a:cs typeface="Arial"/>
                <a:sym typeface="Arial"/>
              </a:rPr>
              <a:t>grün</a:t>
            </a:r>
            <a:r>
              <a:rPr b="1" lang="en-US" sz="1352">
                <a:solidFill>
                  <a:srgbClr val="BFBFBF"/>
                </a:solidFill>
                <a:latin typeface="Arial"/>
                <a:ea typeface="Arial"/>
                <a:cs typeface="Arial"/>
                <a:sym typeface="Arial"/>
              </a:rPr>
              <a:t>) und eines mit langer Wellenlänge (= </a:t>
            </a:r>
            <a:r>
              <a:rPr b="1" i="1" lang="en-US" sz="1352">
                <a:solidFill>
                  <a:srgbClr val="BFBFBF"/>
                </a:solidFill>
                <a:latin typeface="Arial"/>
                <a:ea typeface="Arial"/>
                <a:cs typeface="Arial"/>
                <a:sym typeface="Arial"/>
              </a:rPr>
              <a:t>rot</a:t>
            </a:r>
            <a:r>
              <a:rPr b="1" lang="en-US" sz="1352">
                <a:solidFill>
                  <a:srgbClr val="BFBFBF"/>
                </a:solidFill>
                <a:latin typeface="Arial"/>
                <a:ea typeface="Arial"/>
                <a:cs typeface="Arial"/>
                <a:sym typeface="Arial"/>
              </a:rPr>
              <a:t>). </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(Dies ist der normale Zustand des Farbsehens beim Menschen.)</a:t>
            </a:r>
            <a:endParaRPr/>
          </a:p>
        </p:txBody>
      </p:sp>
      <p:sp>
        <p:nvSpPr>
          <p:cNvPr id="359" name="Google Shape;359;p10"/>
          <p:cNvSpPr txBox="1"/>
          <p:nvPr/>
        </p:nvSpPr>
        <p:spPr>
          <a:xfrm>
            <a:off x="1927051" y="4622672"/>
            <a:ext cx="5275329" cy="1689790"/>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Was bedeutet es, wenn man sagt, jemand sei ein „anomaler“ Trichromat?</a:t>
            </a:r>
            <a:endParaRPr i="1" sz="1352">
              <a:solidFill>
                <a:schemeClr val="dk1"/>
              </a:solidFill>
              <a:latin typeface="Arial"/>
              <a:ea typeface="Arial"/>
              <a:cs typeface="Arial"/>
              <a:sym typeface="Arial"/>
            </a:endParaRPr>
          </a:p>
          <a:p>
            <a:pPr indent="0" lvl="0" marL="0" marR="0" rtl="0" algn="l">
              <a:spcBef>
                <a:spcPts val="0"/>
              </a:spcBef>
              <a:spcAft>
                <a:spcPts val="0"/>
              </a:spcAft>
              <a:buNone/>
            </a:pPr>
            <a:r>
              <a:rPr lang="en-US" sz="1352">
                <a:solidFill>
                  <a:schemeClr val="dk1"/>
                </a:solidFill>
                <a:latin typeface="Arial"/>
                <a:ea typeface="Arial"/>
                <a:cs typeface="Arial"/>
                <a:sym typeface="Arial"/>
              </a:rPr>
              <a:t>Es bedeutet, dass </a:t>
            </a:r>
            <a:r>
              <a:rPr b="1" i="1" lang="en-US" sz="1352" u="sng">
                <a:solidFill>
                  <a:schemeClr val="dk1"/>
                </a:solidFill>
                <a:latin typeface="Arial"/>
                <a:ea typeface="Arial"/>
                <a:cs typeface="Arial"/>
                <a:sym typeface="Arial"/>
              </a:rPr>
              <a:t>er </a:t>
            </a:r>
            <a:r>
              <a:rPr lang="en-US" sz="1352">
                <a:solidFill>
                  <a:schemeClr val="dk1"/>
                </a:solidFill>
                <a:latin typeface="Arial"/>
                <a:ea typeface="Arial"/>
                <a:cs typeface="Arial"/>
                <a:sym typeface="Arial"/>
              </a:rPr>
              <a:t>alle drei farbigen Lichter benötigt, um die Farbanpassung vorzunehmen</a:t>
            </a:r>
            <a:r>
              <a:rPr lang="en-US" sz="1352">
                <a:solidFill>
                  <a:srgbClr val="BFBFBF"/>
                </a:solidFill>
                <a:latin typeface="Arial"/>
                <a:ea typeface="Arial"/>
                <a:cs typeface="Arial"/>
                <a:sym typeface="Arial"/>
              </a:rPr>
              <a:t>, </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dass sich jedoch die relativen Intensitäten der Lichter erheblich von denen unterscheiden, die Menschen mit normalem Farbsehen wahrnehmen (welche Farbe ungewöhnlich intensiv ist, </a:t>
            </a:r>
            <a:r>
              <a:rPr lang="en-US" sz="1352">
                <a:solidFill>
                  <a:schemeClr val="dk1"/>
                </a:solidFill>
                <a:latin typeface="Arial"/>
                <a:ea typeface="Arial"/>
                <a:cs typeface="Arial"/>
                <a:sym typeface="Arial"/>
              </a:rPr>
              <a:t>hängt davon ab, welche Art von anomaler Trichromasie vorliegt</a:t>
            </a:r>
            <a:r>
              <a:rPr lang="en-US" sz="1352">
                <a:solidFill>
                  <a:srgbClr val="BFBFBF"/>
                </a:solidFill>
                <a:latin typeface="Arial"/>
                <a:ea typeface="Arial"/>
                <a:cs typeface="Arial"/>
                <a:sym typeface="Arial"/>
              </a:rPr>
              <a:t>)</a:t>
            </a:r>
            <a:endParaRPr/>
          </a:p>
        </p:txBody>
      </p:sp>
      <p:sp>
        <p:nvSpPr>
          <p:cNvPr id="360" name="Google Shape;360;p10"/>
          <p:cNvSpPr txBox="1"/>
          <p:nvPr/>
        </p:nvSpPr>
        <p:spPr>
          <a:xfrm>
            <a:off x="6758509" y="4879906"/>
            <a:ext cx="3602873" cy="1273537"/>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Mensch, was soll diese geschlechtsspezifische Sprache?</a:t>
            </a:r>
            <a:endParaRPr/>
          </a:p>
          <a:p>
            <a:pPr indent="0" lvl="0" marL="0" marR="0" rtl="0" algn="l">
              <a:spcBef>
                <a:spcPts val="0"/>
              </a:spcBef>
              <a:spcAft>
                <a:spcPts val="0"/>
              </a:spcAft>
              <a:buNone/>
            </a:pPr>
            <a:r>
              <a:rPr lang="en-US" sz="1352">
                <a:solidFill>
                  <a:srgbClr val="FEFF83"/>
                </a:solidFill>
                <a:latin typeface="Arial"/>
                <a:ea typeface="Arial"/>
                <a:cs typeface="Arial"/>
                <a:sym typeface="Arial"/>
              </a:rPr>
              <a:t>Die für das anomale Farbsehen relevante Genetik ist X-chromosomal-rezessiv, daher sind die allermeisten Menschen mit Farbfehlsichtigkeit männlich</a:t>
            </a:r>
            <a:endParaRPr/>
          </a:p>
        </p:txBody>
      </p:sp>
      <p:sp>
        <p:nvSpPr>
          <p:cNvPr id="361" name="Google Shape;361;p10"/>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62" name="Google Shape;362;p10"/>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63" name="Google Shape;363;p10"/>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64" name="Google Shape;364;p10"/>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65" name="Google Shape;365;p10"/>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11"/>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371" name="Google Shape;371;p11"/>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372" name="Google Shape;372;p11"/>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373" name="Google Shape;373;p11"/>
          <p:cNvSpPr txBox="1"/>
          <p:nvPr/>
        </p:nvSpPr>
        <p:spPr>
          <a:xfrm>
            <a:off x="1555518" y="2058382"/>
            <a:ext cx="1958952"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b="1" lang="en-US" sz="1546">
                <a:solidFill>
                  <a:srgbClr val="1A5FB4"/>
                </a:solidFill>
                <a:latin typeface="Arial"/>
                <a:ea typeface="Arial"/>
                <a:cs typeface="Arial"/>
                <a:sym typeface="Arial"/>
              </a:rPr>
              <a:t>Trichromatismus</a:t>
            </a:r>
            <a:endParaRPr/>
          </a:p>
        </p:txBody>
      </p:sp>
      <p:sp>
        <p:nvSpPr>
          <p:cNvPr id="374" name="Google Shape;374;p11"/>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75" name="Google Shape;375;p11"/>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76" name="Google Shape;376;p11"/>
          <p:cNvCxnSpPr/>
          <p:nvPr/>
        </p:nvCxnSpPr>
        <p:spPr>
          <a:xfrm flipH="1">
            <a:off x="3401491" y="1560213"/>
            <a:ext cx="292250" cy="498168"/>
          </a:xfrm>
          <a:prstGeom prst="straightConnector1">
            <a:avLst/>
          </a:prstGeom>
          <a:noFill/>
          <a:ln cap="flat" cmpd="sng" w="9525">
            <a:solidFill>
              <a:schemeClr val="dk1"/>
            </a:solidFill>
            <a:prstDash val="solid"/>
            <a:round/>
            <a:headEnd len="sm" w="sm" type="none"/>
            <a:tailEnd len="med" w="med" type="triangle"/>
          </a:ln>
        </p:spPr>
      </p:cxnSp>
      <p:cxnSp>
        <p:nvCxnSpPr>
          <p:cNvPr id="377" name="Google Shape;377;p11"/>
          <p:cNvCxnSpPr/>
          <p:nvPr/>
        </p:nvCxnSpPr>
        <p:spPr>
          <a:xfrm flipH="1">
            <a:off x="3693739" y="1560213"/>
            <a:ext cx="1" cy="1142775"/>
          </a:xfrm>
          <a:prstGeom prst="straightConnector1">
            <a:avLst/>
          </a:prstGeom>
          <a:noFill/>
          <a:ln cap="flat" cmpd="sng" w="9525">
            <a:solidFill>
              <a:srgbClr val="BFBFBF"/>
            </a:solidFill>
            <a:prstDash val="solid"/>
            <a:round/>
            <a:headEnd len="sm" w="sm" type="none"/>
            <a:tailEnd len="med" w="med" type="triangle"/>
          </a:ln>
        </p:spPr>
      </p:cxnSp>
      <p:cxnSp>
        <p:nvCxnSpPr>
          <p:cNvPr id="378" name="Google Shape;378;p11"/>
          <p:cNvCxnSpPr/>
          <p:nvPr/>
        </p:nvCxnSpPr>
        <p:spPr>
          <a:xfrm>
            <a:off x="3693740" y="1560213"/>
            <a:ext cx="296647" cy="498168"/>
          </a:xfrm>
          <a:prstGeom prst="straightConnector1">
            <a:avLst/>
          </a:prstGeom>
          <a:noFill/>
          <a:ln cap="flat" cmpd="sng" w="9525">
            <a:solidFill>
              <a:srgbClr val="BFBFBF"/>
            </a:solidFill>
            <a:prstDash val="solid"/>
            <a:round/>
            <a:headEnd len="sm" w="sm" type="none"/>
            <a:tailEnd len="med" w="med" type="triangle"/>
          </a:ln>
        </p:spPr>
      </p:cxnSp>
      <p:sp>
        <p:nvSpPr>
          <p:cNvPr id="379" name="Google Shape;379;p11"/>
          <p:cNvSpPr txBox="1"/>
          <p:nvPr/>
        </p:nvSpPr>
        <p:spPr>
          <a:xfrm>
            <a:off x="3252734" y="3145421"/>
            <a:ext cx="2097944"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380" name="Google Shape;380;p11"/>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381" name="Google Shape;381;p11"/>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382" name="Google Shape;382;p11"/>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383" name="Google Shape;383;p11"/>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384" name="Google Shape;384;p11"/>
          <p:cNvSpPr txBox="1"/>
          <p:nvPr/>
        </p:nvSpPr>
        <p:spPr>
          <a:xfrm>
            <a:off x="1826131" y="2592474"/>
            <a:ext cx="5889335" cy="189791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Was bedeutet es, wenn man sagt, jemand sei ein „Trichromat“?</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Dies bezieht sich auf die Leistung bei einem </a:t>
            </a:r>
            <a:r>
              <a:rPr i="1" lang="en-US" sz="1352">
                <a:solidFill>
                  <a:srgbClr val="BFBFBF"/>
                </a:solidFill>
                <a:latin typeface="Arial"/>
                <a:ea typeface="Arial"/>
                <a:cs typeface="Arial"/>
                <a:sym typeface="Arial"/>
              </a:rPr>
              <a:t>Farbabgleichstest</a:t>
            </a:r>
            <a:r>
              <a:rPr lang="en-US" sz="1352">
                <a:solidFill>
                  <a:srgbClr val="BFBFBF"/>
                </a:solidFill>
                <a:latin typeface="Arial"/>
                <a:ea typeface="Arial"/>
                <a:cs typeface="Arial"/>
                <a:sym typeface="Arial"/>
              </a:rPr>
              <a:t>. Bei diesem Test wird der Teilnehmer gebeten, eine Testfarbe durch Mischen von Primärfarbenlicht zu erzielen (Anmerkung: </a:t>
            </a:r>
            <a:r>
              <a:rPr b="1" lang="en-US" sz="1352">
                <a:solidFill>
                  <a:srgbClr val="BFBFBF"/>
                </a:solidFill>
                <a:latin typeface="Arial"/>
                <a:ea typeface="Arial"/>
                <a:cs typeface="Arial"/>
                <a:sym typeface="Arial"/>
              </a:rPr>
              <a:t>nicht </a:t>
            </a:r>
            <a:r>
              <a:rPr lang="en-US" sz="1352">
                <a:solidFill>
                  <a:srgbClr val="BFBFBF"/>
                </a:solidFill>
                <a:latin typeface="Arial"/>
                <a:ea typeface="Arial"/>
                <a:cs typeface="Arial"/>
                <a:sym typeface="Arial"/>
              </a:rPr>
              <a:t>durch Mischen von Farben!). Ein Trichromat benötigt drei (daher das „Tri-“) </a:t>
            </a:r>
            <a:r>
              <a:rPr b="1" lang="en-US" sz="1352">
                <a:solidFill>
                  <a:srgbClr val="BFBFBF"/>
                </a:solidFill>
                <a:latin typeface="Arial"/>
                <a:ea typeface="Arial"/>
                <a:cs typeface="Arial"/>
                <a:sym typeface="Arial"/>
              </a:rPr>
              <a:t>Lichtquellen – eine mit kurzer Wellenlänge (auch bekannt als </a:t>
            </a:r>
            <a:r>
              <a:rPr b="1" i="1" lang="en-US" sz="1352">
                <a:solidFill>
                  <a:srgbClr val="BFBFBF"/>
                </a:solidFill>
                <a:latin typeface="Arial"/>
                <a:ea typeface="Arial"/>
                <a:cs typeface="Arial"/>
                <a:sym typeface="Arial"/>
              </a:rPr>
              <a:t>Blau</a:t>
            </a:r>
            <a:r>
              <a:rPr b="1" lang="en-US" sz="1352">
                <a:solidFill>
                  <a:srgbClr val="BFBFBF"/>
                </a:solidFill>
                <a:latin typeface="Arial"/>
                <a:ea typeface="Arial"/>
                <a:cs typeface="Arial"/>
                <a:sym typeface="Arial"/>
              </a:rPr>
              <a:t>), </a:t>
            </a:r>
            <a:endParaRPr/>
          </a:p>
          <a:p>
            <a:pPr indent="0" lvl="0" marL="0" marR="0" rtl="0" algn="l">
              <a:spcBef>
                <a:spcPts val="0"/>
              </a:spcBef>
              <a:spcAft>
                <a:spcPts val="0"/>
              </a:spcAft>
              <a:buNone/>
            </a:pPr>
            <a:r>
              <a:rPr b="1" lang="en-US" sz="1352">
                <a:solidFill>
                  <a:srgbClr val="BFBFBF"/>
                </a:solidFill>
                <a:latin typeface="Arial"/>
                <a:ea typeface="Arial"/>
                <a:cs typeface="Arial"/>
                <a:sym typeface="Arial"/>
              </a:rPr>
              <a:t>eines mit mittlerer Wellenlänge (= </a:t>
            </a:r>
            <a:r>
              <a:rPr b="1" i="1" lang="en-US" sz="1352">
                <a:solidFill>
                  <a:srgbClr val="BFBFBF"/>
                </a:solidFill>
                <a:latin typeface="Arial"/>
                <a:ea typeface="Arial"/>
                <a:cs typeface="Arial"/>
                <a:sym typeface="Arial"/>
              </a:rPr>
              <a:t>grün</a:t>
            </a:r>
            <a:r>
              <a:rPr b="1" lang="en-US" sz="1352">
                <a:solidFill>
                  <a:srgbClr val="BFBFBF"/>
                </a:solidFill>
                <a:latin typeface="Arial"/>
                <a:ea typeface="Arial"/>
                <a:cs typeface="Arial"/>
                <a:sym typeface="Arial"/>
              </a:rPr>
              <a:t>) und eines mit langer Wellenlänge (= </a:t>
            </a:r>
            <a:r>
              <a:rPr b="1" i="1" lang="en-US" sz="1352">
                <a:solidFill>
                  <a:srgbClr val="BFBFBF"/>
                </a:solidFill>
                <a:latin typeface="Arial"/>
                <a:ea typeface="Arial"/>
                <a:cs typeface="Arial"/>
                <a:sym typeface="Arial"/>
              </a:rPr>
              <a:t>rot</a:t>
            </a:r>
            <a:r>
              <a:rPr b="1" lang="en-US" sz="1352">
                <a:solidFill>
                  <a:srgbClr val="BFBFBF"/>
                </a:solidFill>
                <a:latin typeface="Arial"/>
                <a:ea typeface="Arial"/>
                <a:cs typeface="Arial"/>
                <a:sym typeface="Arial"/>
              </a:rPr>
              <a:t>). </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(Dies ist der normale Zustand des Farbsehens beim Menschen.)</a:t>
            </a:r>
            <a:endParaRPr/>
          </a:p>
        </p:txBody>
      </p:sp>
      <p:sp>
        <p:nvSpPr>
          <p:cNvPr id="385" name="Google Shape;385;p11"/>
          <p:cNvSpPr txBox="1"/>
          <p:nvPr/>
        </p:nvSpPr>
        <p:spPr>
          <a:xfrm>
            <a:off x="1927051" y="4622672"/>
            <a:ext cx="5275329" cy="1689790"/>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Was bedeutet es, wenn man sagt, jemand sei ein „anomaler“ Trichromat?</a:t>
            </a:r>
            <a:endParaRPr i="1" sz="1352">
              <a:solidFill>
                <a:schemeClr val="dk1"/>
              </a:solidFill>
              <a:latin typeface="Arial"/>
              <a:ea typeface="Arial"/>
              <a:cs typeface="Arial"/>
              <a:sym typeface="Arial"/>
            </a:endParaRPr>
          </a:p>
          <a:p>
            <a:pPr indent="0" lvl="0" marL="0" marR="0" rtl="0" algn="l">
              <a:spcBef>
                <a:spcPts val="0"/>
              </a:spcBef>
              <a:spcAft>
                <a:spcPts val="0"/>
              </a:spcAft>
              <a:buNone/>
            </a:pPr>
            <a:r>
              <a:rPr lang="en-US" sz="1352">
                <a:solidFill>
                  <a:schemeClr val="dk1"/>
                </a:solidFill>
                <a:latin typeface="Arial"/>
                <a:ea typeface="Arial"/>
                <a:cs typeface="Arial"/>
                <a:sym typeface="Arial"/>
              </a:rPr>
              <a:t>Es bedeutet, dass </a:t>
            </a:r>
            <a:r>
              <a:rPr b="1" i="1" lang="en-US" sz="1352">
                <a:solidFill>
                  <a:schemeClr val="dk1"/>
                </a:solidFill>
                <a:latin typeface="Arial"/>
                <a:ea typeface="Arial"/>
                <a:cs typeface="Arial"/>
                <a:sym typeface="Arial"/>
              </a:rPr>
              <a:t>er </a:t>
            </a:r>
            <a:r>
              <a:rPr lang="en-US" sz="1352">
                <a:solidFill>
                  <a:schemeClr val="dk1"/>
                </a:solidFill>
                <a:latin typeface="Arial"/>
                <a:ea typeface="Arial"/>
                <a:cs typeface="Arial"/>
                <a:sym typeface="Arial"/>
              </a:rPr>
              <a:t>alle drei farbigen Lichter benötigt, um die Farbanpassung vorzunehmen</a:t>
            </a:r>
            <a:r>
              <a:rPr lang="en-US" sz="1352">
                <a:solidFill>
                  <a:srgbClr val="BFBFBF"/>
                </a:solidFill>
                <a:latin typeface="Arial"/>
                <a:ea typeface="Arial"/>
                <a:cs typeface="Arial"/>
                <a:sym typeface="Arial"/>
              </a:rPr>
              <a:t>, </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dass sich jedoch die relativen Intensitäten der Lichter erheblich von denen unterscheiden, die Menschen mit normalem Farbsehen wahrnehmen (welche Farbe ungewöhnlich intensiv ist, </a:t>
            </a:r>
            <a:r>
              <a:rPr lang="en-US" sz="1352">
                <a:solidFill>
                  <a:schemeClr val="dk1"/>
                </a:solidFill>
                <a:latin typeface="Arial"/>
                <a:ea typeface="Arial"/>
                <a:cs typeface="Arial"/>
                <a:sym typeface="Arial"/>
              </a:rPr>
              <a:t>hängt davon ab, welche Art von anomaler Trichromasie vorliegt</a:t>
            </a:r>
            <a:r>
              <a:rPr lang="en-US" sz="1352">
                <a:solidFill>
                  <a:srgbClr val="BFBFBF"/>
                </a:solidFill>
                <a:latin typeface="Arial"/>
                <a:ea typeface="Arial"/>
                <a:cs typeface="Arial"/>
                <a:sym typeface="Arial"/>
              </a:rPr>
              <a:t>)</a:t>
            </a:r>
            <a:endParaRPr/>
          </a:p>
        </p:txBody>
      </p:sp>
      <p:sp>
        <p:nvSpPr>
          <p:cNvPr id="386" name="Google Shape;386;p11"/>
          <p:cNvSpPr txBox="1"/>
          <p:nvPr/>
        </p:nvSpPr>
        <p:spPr>
          <a:xfrm>
            <a:off x="6758509" y="4879906"/>
            <a:ext cx="3602873" cy="1273196"/>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Mensch, was soll diese geschlechtsspezifische Sprache?</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Die für das anomale Farbsehen relevanten Gene sind überwiegend X-chromosomal-rezessiv, daher sind die allermeisten Menschen mit Farbsehschwäche Männer</a:t>
            </a:r>
            <a:endParaRPr/>
          </a:p>
        </p:txBody>
      </p:sp>
      <p:sp>
        <p:nvSpPr>
          <p:cNvPr id="387" name="Google Shape;387;p11"/>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88" name="Google Shape;388;p11"/>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89" name="Google Shape;389;p11"/>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90" name="Google Shape;390;p11"/>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91" name="Google Shape;391;p11"/>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12"/>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397" name="Google Shape;397;p12"/>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398" name="Google Shape;398;p12"/>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399" name="Google Shape;399;p12"/>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00" name="Google Shape;400;p12"/>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01" name="Google Shape;401;p12"/>
          <p:cNvCxnSpPr/>
          <p:nvPr/>
        </p:nvCxnSpPr>
        <p:spPr>
          <a:xfrm flipH="1">
            <a:off x="3401491" y="1560213"/>
            <a:ext cx="292250" cy="498168"/>
          </a:xfrm>
          <a:prstGeom prst="straightConnector1">
            <a:avLst/>
          </a:prstGeom>
          <a:noFill/>
          <a:ln cap="flat" cmpd="sng" w="9525">
            <a:solidFill>
              <a:srgbClr val="BFBFBF"/>
            </a:solidFill>
            <a:prstDash val="solid"/>
            <a:round/>
            <a:headEnd len="sm" w="sm" type="none"/>
            <a:tailEnd len="med" w="med" type="triangle"/>
          </a:ln>
        </p:spPr>
      </p:cxnSp>
      <p:cxnSp>
        <p:nvCxnSpPr>
          <p:cNvPr id="402" name="Google Shape;402;p12"/>
          <p:cNvCxnSpPr/>
          <p:nvPr/>
        </p:nvCxnSpPr>
        <p:spPr>
          <a:xfrm flipH="1">
            <a:off x="3693739" y="1560213"/>
            <a:ext cx="1" cy="1142775"/>
          </a:xfrm>
          <a:prstGeom prst="straightConnector1">
            <a:avLst/>
          </a:prstGeom>
          <a:noFill/>
          <a:ln cap="flat" cmpd="sng" w="9525">
            <a:solidFill>
              <a:srgbClr val="BFBFBF"/>
            </a:solidFill>
            <a:prstDash val="solid"/>
            <a:round/>
            <a:headEnd len="sm" w="sm" type="none"/>
            <a:tailEnd len="med" w="med" type="triangle"/>
          </a:ln>
        </p:spPr>
      </p:cxnSp>
      <p:cxnSp>
        <p:nvCxnSpPr>
          <p:cNvPr id="403" name="Google Shape;403;p12"/>
          <p:cNvCxnSpPr/>
          <p:nvPr/>
        </p:nvCxnSpPr>
        <p:spPr>
          <a:xfrm>
            <a:off x="3693740" y="1560213"/>
            <a:ext cx="296647" cy="498168"/>
          </a:xfrm>
          <a:prstGeom prst="straightConnector1">
            <a:avLst/>
          </a:prstGeom>
          <a:noFill/>
          <a:ln cap="flat" cmpd="sng" w="9525">
            <a:solidFill>
              <a:schemeClr val="dk1"/>
            </a:solidFill>
            <a:prstDash val="solid"/>
            <a:round/>
            <a:headEnd len="sm" w="sm" type="none"/>
            <a:tailEnd len="med" w="med" type="triangle"/>
          </a:ln>
        </p:spPr>
      </p:cxnSp>
      <p:sp>
        <p:nvSpPr>
          <p:cNvPr id="404" name="Google Shape;404;p12"/>
          <p:cNvSpPr txBox="1"/>
          <p:nvPr/>
        </p:nvSpPr>
        <p:spPr>
          <a:xfrm>
            <a:off x="2517963" y="2570345"/>
            <a:ext cx="6448908" cy="189791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Was bedeutet es, wenn man sagt, jemand sei </a:t>
            </a:r>
            <a:r>
              <a:rPr b="1" lang="en-US" sz="1352">
                <a:solidFill>
                  <a:srgbClr val="33CC33"/>
                </a:solidFill>
                <a:latin typeface="Arial"/>
                <a:ea typeface="Arial"/>
                <a:cs typeface="Arial"/>
                <a:sym typeface="Arial"/>
              </a:rPr>
              <a:t>dichromatisch</a:t>
            </a:r>
            <a:r>
              <a:rPr i="1" lang="en-US" sz="1352">
                <a:solidFill>
                  <a:schemeClr val="dk1"/>
                </a:solidFill>
                <a:latin typeface="Arial"/>
                <a:ea typeface="Arial"/>
                <a:cs typeface="Arial"/>
                <a:sym typeface="Arial"/>
              </a:rPr>
              <a:t>?</a:t>
            </a:r>
            <a:endParaRPr i="1" sz="1352">
              <a:solidFill>
                <a:srgbClr val="DCE8E8"/>
              </a:solidFill>
              <a:latin typeface="Arial"/>
              <a:ea typeface="Arial"/>
              <a:cs typeface="Arial"/>
              <a:sym typeface="Arial"/>
            </a:endParaRPr>
          </a:p>
          <a:p>
            <a:pPr indent="0" lvl="0" marL="0" marR="0" rtl="0" algn="l">
              <a:spcBef>
                <a:spcPts val="0"/>
              </a:spcBef>
              <a:spcAft>
                <a:spcPts val="0"/>
              </a:spcAft>
              <a:buNone/>
            </a:pPr>
            <a:r>
              <a:rPr lang="en-US" sz="1352">
                <a:solidFill>
                  <a:srgbClr val="DCE8E8"/>
                </a:solidFill>
                <a:latin typeface="Arial"/>
                <a:ea typeface="Arial"/>
                <a:cs typeface="Arial"/>
                <a:sym typeface="Arial"/>
              </a:rPr>
              <a:t>Es bedeutet, dass er beim Farbtest jede Testfarbe mit nur </a:t>
            </a:r>
            <a:r>
              <a:rPr i="1" lang="en-US" sz="1352">
                <a:solidFill>
                  <a:srgbClr val="DCE8E8"/>
                </a:solidFill>
                <a:latin typeface="Arial"/>
                <a:ea typeface="Arial"/>
                <a:cs typeface="Arial"/>
                <a:sym typeface="Arial"/>
              </a:rPr>
              <a:t>zwei </a:t>
            </a:r>
            <a:r>
              <a:rPr lang="en-US" sz="1352">
                <a:solidFill>
                  <a:srgbClr val="DCE8E8"/>
                </a:solidFill>
                <a:latin typeface="Arial"/>
                <a:ea typeface="Arial"/>
                <a:cs typeface="Arial"/>
                <a:sym typeface="Arial"/>
              </a:rPr>
              <a:t>Lichtquellen nachbilden kann. (Welche beiden, hängt von der Form der Dichromasie ab, aber die fehlende Farbe ist fast </a:t>
            </a:r>
            <a:r>
              <a:rPr b="1" lang="en-US" sz="1352">
                <a:solidFill>
                  <a:srgbClr val="DCE8E8"/>
                </a:solidFill>
                <a:latin typeface="Arial"/>
                <a:ea typeface="Arial"/>
                <a:cs typeface="Arial"/>
                <a:sym typeface="Arial"/>
              </a:rPr>
              <a:t>nie </a:t>
            </a:r>
            <a:r>
              <a:rPr lang="en-US" sz="1352">
                <a:solidFill>
                  <a:srgbClr val="DCE8E8"/>
                </a:solidFill>
                <a:latin typeface="Arial"/>
                <a:ea typeface="Arial"/>
                <a:cs typeface="Arial"/>
                <a:sym typeface="Arial"/>
              </a:rPr>
              <a:t>Blau.)</a:t>
            </a:r>
            <a:endParaRPr/>
          </a:p>
          <a:p>
            <a:pPr indent="0" lvl="0" marL="0" marR="0" rtl="0" algn="l">
              <a:spcBef>
                <a:spcPts val="0"/>
              </a:spcBef>
              <a:spcAft>
                <a:spcPts val="0"/>
              </a:spcAft>
              <a:buNone/>
            </a:pPr>
            <a:r>
              <a:t/>
            </a:r>
            <a:endParaRPr b="1" i="1" sz="1352">
              <a:solidFill>
                <a:srgbClr val="DCE8E8"/>
              </a:solidFill>
              <a:latin typeface="Arial"/>
              <a:ea typeface="Arial"/>
              <a:cs typeface="Arial"/>
              <a:sym typeface="Arial"/>
            </a:endParaRPr>
          </a:p>
          <a:p>
            <a:pPr indent="0" lvl="0" marL="0" marR="0" rtl="0" algn="l">
              <a:spcBef>
                <a:spcPts val="0"/>
              </a:spcBef>
              <a:spcAft>
                <a:spcPts val="0"/>
              </a:spcAft>
              <a:buNone/>
            </a:pPr>
            <a:r>
              <a:rPr i="1" lang="en-US" sz="1352">
                <a:solidFill>
                  <a:srgbClr val="DCE8E8"/>
                </a:solidFill>
                <a:latin typeface="Arial"/>
                <a:ea typeface="Arial"/>
                <a:cs typeface="Arial"/>
                <a:sym typeface="Arial"/>
              </a:rPr>
              <a:t>Was sagt die Tatsache, dass Dichromaten jede Farbe mit zwei Primärfarben nachbilden können, über ihre Zapfen aus?</a:t>
            </a:r>
            <a:endParaRPr/>
          </a:p>
          <a:p>
            <a:pPr indent="0" lvl="0" marL="0" marR="0" rtl="0" algn="l">
              <a:spcBef>
                <a:spcPts val="0"/>
              </a:spcBef>
              <a:spcAft>
                <a:spcPts val="0"/>
              </a:spcAft>
              <a:buNone/>
            </a:pPr>
            <a:r>
              <a:rPr lang="en-US" sz="1352">
                <a:solidFill>
                  <a:srgbClr val="DCE8E8"/>
                </a:solidFill>
                <a:latin typeface="Arial"/>
                <a:ea typeface="Arial"/>
                <a:cs typeface="Arial"/>
                <a:sym typeface="Arial"/>
              </a:rPr>
              <a:t>Sie deutet darauf hin, dass ihre Zapfen nur </a:t>
            </a:r>
            <a:r>
              <a:rPr i="1" lang="en-US" sz="1352">
                <a:solidFill>
                  <a:srgbClr val="DCE8E8"/>
                </a:solidFill>
                <a:latin typeface="Arial"/>
                <a:ea typeface="Arial"/>
                <a:cs typeface="Arial"/>
                <a:sym typeface="Arial"/>
              </a:rPr>
              <a:t>zwei </a:t>
            </a:r>
            <a:r>
              <a:rPr lang="en-US" sz="1352">
                <a:solidFill>
                  <a:srgbClr val="DCE8E8"/>
                </a:solidFill>
                <a:latin typeface="Arial"/>
                <a:ea typeface="Arial"/>
                <a:cs typeface="Arial"/>
                <a:sym typeface="Arial"/>
              </a:rPr>
              <a:t>Photopigmente besitzen, nicht drei wie bei Trichromaten</a:t>
            </a:r>
            <a:endParaRPr/>
          </a:p>
        </p:txBody>
      </p:sp>
      <p:sp>
        <p:nvSpPr>
          <p:cNvPr id="405" name="Google Shape;405;p12"/>
          <p:cNvSpPr txBox="1"/>
          <p:nvPr/>
        </p:nvSpPr>
        <p:spPr>
          <a:xfrm>
            <a:off x="3874990" y="2077881"/>
            <a:ext cx="1902327"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33CC33"/>
                </a:solidFill>
                <a:latin typeface="Arial"/>
                <a:ea typeface="Arial"/>
                <a:cs typeface="Arial"/>
                <a:sym typeface="Arial"/>
              </a:rPr>
              <a:t>Dichromatismus</a:t>
            </a:r>
            <a:endParaRPr/>
          </a:p>
        </p:txBody>
      </p:sp>
      <p:sp>
        <p:nvSpPr>
          <p:cNvPr id="406" name="Google Shape;406;p12"/>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07" name="Google Shape;407;p12"/>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08" name="Google Shape;408;p12"/>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09" name="Google Shape;409;p12"/>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10" name="Google Shape;410;p12"/>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13"/>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16" name="Google Shape;416;p13"/>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417" name="Google Shape;417;p13"/>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418" name="Google Shape;418;p13"/>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419" name="Google Shape;419;p13"/>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20" name="Google Shape;420;p13"/>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21" name="Google Shape;421;p13"/>
          <p:cNvCxnSpPr>
            <a:stCxn id="415"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22" name="Google Shape;422;p13"/>
          <p:cNvCxnSpPr>
            <a:stCxn id="415"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23" name="Google Shape;423;p13"/>
          <p:cNvCxnSpPr>
            <a:stCxn id="415" idx="2"/>
          </p:cNvCxnSpPr>
          <p:nvPr/>
        </p:nvCxnSpPr>
        <p:spPr>
          <a:xfrm>
            <a:off x="3697718" y="1555584"/>
            <a:ext cx="297300" cy="498900"/>
          </a:xfrm>
          <a:prstGeom prst="straightConnector1">
            <a:avLst/>
          </a:prstGeom>
          <a:noFill/>
          <a:ln cap="flat" cmpd="sng" w="9525">
            <a:solidFill>
              <a:schemeClr val="dk1"/>
            </a:solidFill>
            <a:prstDash val="solid"/>
            <a:round/>
            <a:headEnd len="sm" w="sm" type="none"/>
            <a:tailEnd len="med" w="med" type="triangle"/>
          </a:ln>
        </p:spPr>
      </p:cxnSp>
      <p:sp>
        <p:nvSpPr>
          <p:cNvPr id="424" name="Google Shape;424;p13"/>
          <p:cNvSpPr txBox="1"/>
          <p:nvPr/>
        </p:nvSpPr>
        <p:spPr>
          <a:xfrm>
            <a:off x="2517963" y="2570345"/>
            <a:ext cx="6448908" cy="189791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Was bedeutet es, wenn man sagt, jemand sei </a:t>
            </a:r>
            <a:r>
              <a:rPr b="1" lang="en-US" sz="1352">
                <a:solidFill>
                  <a:srgbClr val="33CC33"/>
                </a:solidFill>
                <a:latin typeface="Arial"/>
                <a:ea typeface="Arial"/>
                <a:cs typeface="Arial"/>
                <a:sym typeface="Arial"/>
              </a:rPr>
              <a:t>dichromatisch</a:t>
            </a:r>
            <a:r>
              <a:rPr i="1" lang="en-US" sz="1352">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Es bedeutet, dass er beim Farbtest jede Testfarbe mit nur </a:t>
            </a:r>
            <a:r>
              <a:rPr i="1" lang="en-US" sz="1352">
                <a:solidFill>
                  <a:schemeClr val="dk1"/>
                </a:solidFill>
                <a:latin typeface="Arial"/>
                <a:ea typeface="Arial"/>
                <a:cs typeface="Arial"/>
                <a:sym typeface="Arial"/>
              </a:rPr>
              <a:t>zwei </a:t>
            </a:r>
            <a:r>
              <a:rPr lang="en-US" sz="1352">
                <a:solidFill>
                  <a:schemeClr val="dk1"/>
                </a:solidFill>
                <a:latin typeface="Arial"/>
                <a:ea typeface="Arial"/>
                <a:cs typeface="Arial"/>
                <a:sym typeface="Arial"/>
              </a:rPr>
              <a:t>Lichtquellen nachstellen kann. (Welche beiden, hängt von der Form der Dichromasie ab, </a:t>
            </a:r>
            <a:r>
              <a:rPr lang="en-US" sz="1352">
                <a:solidFill>
                  <a:srgbClr val="1A5FB4"/>
                </a:solidFill>
                <a:latin typeface="Arial"/>
                <a:ea typeface="Arial"/>
                <a:cs typeface="Arial"/>
                <a:sym typeface="Arial"/>
              </a:rPr>
              <a:t>aber die fehlende Farbe ist fast           </a:t>
            </a:r>
            <a:r>
              <a:rPr b="1" lang="en-US" sz="1352">
                <a:solidFill>
                  <a:srgbClr val="1A5FB4"/>
                </a:solidFill>
                <a:latin typeface="Arial"/>
                <a:ea typeface="Arial"/>
                <a:cs typeface="Arial"/>
                <a:sym typeface="Arial"/>
              </a:rPr>
              <a:t> nie      </a:t>
            </a:r>
            <a:r>
              <a:rPr lang="en-US" sz="1352">
                <a:solidFill>
                  <a:srgbClr val="1A5FB4"/>
                </a:solidFill>
                <a:latin typeface="Arial"/>
                <a:ea typeface="Arial"/>
                <a:cs typeface="Arial"/>
                <a:sym typeface="Arial"/>
              </a:rPr>
              <a:t> Blau</a:t>
            </a:r>
            <a:r>
              <a:rPr lang="en-US" sz="1352">
                <a:solidFill>
                  <a:schemeClr val="dk1"/>
                </a:solidFill>
                <a:latin typeface="Arial"/>
                <a:ea typeface="Arial"/>
                <a:cs typeface="Arial"/>
                <a:sym typeface="Arial"/>
              </a:rPr>
              <a:t>.)</a:t>
            </a:r>
            <a:endParaRPr sz="1352">
              <a:solidFill>
                <a:srgbClr val="DCE8E8"/>
              </a:solidFill>
              <a:latin typeface="Arial"/>
              <a:ea typeface="Arial"/>
              <a:cs typeface="Arial"/>
              <a:sym typeface="Arial"/>
            </a:endParaRPr>
          </a:p>
          <a:p>
            <a:pPr indent="0" lvl="0" marL="0" marR="0" rtl="0" algn="l">
              <a:spcBef>
                <a:spcPts val="0"/>
              </a:spcBef>
              <a:spcAft>
                <a:spcPts val="0"/>
              </a:spcAft>
              <a:buNone/>
            </a:pPr>
            <a:r>
              <a:t/>
            </a:r>
            <a:endParaRPr b="1" i="1" sz="1352">
              <a:solidFill>
                <a:srgbClr val="DCE8E8"/>
              </a:solidFill>
              <a:latin typeface="Arial"/>
              <a:ea typeface="Arial"/>
              <a:cs typeface="Arial"/>
              <a:sym typeface="Arial"/>
            </a:endParaRPr>
          </a:p>
          <a:p>
            <a:pPr indent="0" lvl="0" marL="0" marR="0" rtl="0" algn="l">
              <a:spcBef>
                <a:spcPts val="0"/>
              </a:spcBef>
              <a:spcAft>
                <a:spcPts val="0"/>
              </a:spcAft>
              <a:buNone/>
            </a:pPr>
            <a:r>
              <a:rPr i="1" lang="en-US" sz="1352">
                <a:solidFill>
                  <a:srgbClr val="DCE8E8"/>
                </a:solidFill>
                <a:latin typeface="Arial"/>
                <a:ea typeface="Arial"/>
                <a:cs typeface="Arial"/>
                <a:sym typeface="Arial"/>
              </a:rPr>
              <a:t>Was sagt die Tatsache, dass ein Dichromat jede Farbe mit zwei Primärfarben nachbilden kann, über seine Zapfen aus?</a:t>
            </a:r>
            <a:endParaRPr/>
          </a:p>
          <a:p>
            <a:pPr indent="0" lvl="0" marL="0" marR="0" rtl="0" algn="l">
              <a:spcBef>
                <a:spcPts val="0"/>
              </a:spcBef>
              <a:spcAft>
                <a:spcPts val="0"/>
              </a:spcAft>
              <a:buNone/>
            </a:pPr>
            <a:r>
              <a:rPr lang="en-US" sz="1352">
                <a:solidFill>
                  <a:srgbClr val="DCE8E8"/>
                </a:solidFill>
                <a:latin typeface="Arial"/>
                <a:ea typeface="Arial"/>
                <a:cs typeface="Arial"/>
                <a:sym typeface="Arial"/>
              </a:rPr>
              <a:t>Sie deutet darauf hin, dass seine Zapfen nur </a:t>
            </a:r>
            <a:r>
              <a:rPr i="1" lang="en-US" sz="1352">
                <a:solidFill>
                  <a:srgbClr val="DCE8E8"/>
                </a:solidFill>
                <a:latin typeface="Arial"/>
                <a:ea typeface="Arial"/>
                <a:cs typeface="Arial"/>
                <a:sym typeface="Arial"/>
              </a:rPr>
              <a:t>zwei </a:t>
            </a:r>
            <a:r>
              <a:rPr lang="en-US" sz="1352">
                <a:solidFill>
                  <a:srgbClr val="DCE8E8"/>
                </a:solidFill>
                <a:latin typeface="Arial"/>
                <a:ea typeface="Arial"/>
                <a:cs typeface="Arial"/>
                <a:sym typeface="Arial"/>
              </a:rPr>
              <a:t>Photopigmente besitzen, nicht drei wie bei Trichromaten</a:t>
            </a:r>
            <a:endParaRPr/>
          </a:p>
        </p:txBody>
      </p:sp>
      <p:sp>
        <p:nvSpPr>
          <p:cNvPr id="425" name="Google Shape;425;p13"/>
          <p:cNvSpPr txBox="1"/>
          <p:nvPr/>
        </p:nvSpPr>
        <p:spPr>
          <a:xfrm>
            <a:off x="3874990" y="2077881"/>
            <a:ext cx="1902327"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33CC33"/>
                </a:solidFill>
                <a:latin typeface="Arial"/>
                <a:ea typeface="Arial"/>
                <a:cs typeface="Arial"/>
                <a:sym typeface="Arial"/>
              </a:rPr>
              <a:t>Dichromatismus</a:t>
            </a:r>
            <a:endParaRPr/>
          </a:p>
        </p:txBody>
      </p:sp>
      <p:sp>
        <p:nvSpPr>
          <p:cNvPr id="426" name="Google Shape;426;p13"/>
          <p:cNvSpPr/>
          <p:nvPr/>
        </p:nvSpPr>
        <p:spPr>
          <a:xfrm>
            <a:off x="4572000" y="3196236"/>
            <a:ext cx="1040479" cy="262636"/>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lnSpc>
                <a:spcPct val="58326"/>
              </a:lnSpc>
              <a:spcBef>
                <a:spcPts val="0"/>
              </a:spcBef>
              <a:spcAft>
                <a:spcPts val="0"/>
              </a:spcAft>
              <a:buNone/>
            </a:pPr>
            <a:r>
              <a:rPr lang="en-US" sz="1159">
                <a:solidFill>
                  <a:schemeClr val="dk1"/>
                </a:solidFill>
                <a:latin typeface="Arial"/>
                <a:ea typeface="Arial"/>
                <a:cs typeface="Arial"/>
                <a:sym typeface="Arial"/>
              </a:rPr>
              <a:t>immer vs. nie</a:t>
            </a:r>
            <a:endParaRPr/>
          </a:p>
        </p:txBody>
      </p:sp>
      <p:sp>
        <p:nvSpPr>
          <p:cNvPr id="427" name="Google Shape;427;p13"/>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28" name="Google Shape;428;p13"/>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29" name="Google Shape;429;p13"/>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30" name="Google Shape;430;p13"/>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14"/>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436" name="Google Shape;436;p14"/>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437" name="Google Shape;437;p14"/>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438" name="Google Shape;438;p14"/>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39" name="Google Shape;439;p14"/>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40" name="Google Shape;440;p14"/>
          <p:cNvCxnSpPr/>
          <p:nvPr/>
        </p:nvCxnSpPr>
        <p:spPr>
          <a:xfrm flipH="1">
            <a:off x="3401491" y="1560213"/>
            <a:ext cx="292250" cy="498168"/>
          </a:xfrm>
          <a:prstGeom prst="straightConnector1">
            <a:avLst/>
          </a:prstGeom>
          <a:noFill/>
          <a:ln cap="flat" cmpd="sng" w="9525">
            <a:solidFill>
              <a:srgbClr val="BFBFBF"/>
            </a:solidFill>
            <a:prstDash val="solid"/>
            <a:round/>
            <a:headEnd len="sm" w="sm" type="none"/>
            <a:tailEnd len="med" w="med" type="triangle"/>
          </a:ln>
        </p:spPr>
      </p:cxnSp>
      <p:cxnSp>
        <p:nvCxnSpPr>
          <p:cNvPr id="441" name="Google Shape;441;p14"/>
          <p:cNvCxnSpPr/>
          <p:nvPr/>
        </p:nvCxnSpPr>
        <p:spPr>
          <a:xfrm flipH="1">
            <a:off x="3693739" y="1560213"/>
            <a:ext cx="1" cy="1142775"/>
          </a:xfrm>
          <a:prstGeom prst="straightConnector1">
            <a:avLst/>
          </a:prstGeom>
          <a:noFill/>
          <a:ln cap="flat" cmpd="sng" w="9525">
            <a:solidFill>
              <a:srgbClr val="BFBFBF"/>
            </a:solidFill>
            <a:prstDash val="solid"/>
            <a:round/>
            <a:headEnd len="sm" w="sm" type="none"/>
            <a:tailEnd len="med" w="med" type="triangle"/>
          </a:ln>
        </p:spPr>
      </p:cxnSp>
      <p:cxnSp>
        <p:nvCxnSpPr>
          <p:cNvPr id="442" name="Google Shape;442;p14"/>
          <p:cNvCxnSpPr/>
          <p:nvPr/>
        </p:nvCxnSpPr>
        <p:spPr>
          <a:xfrm>
            <a:off x="3693740" y="1560213"/>
            <a:ext cx="296647" cy="498168"/>
          </a:xfrm>
          <a:prstGeom prst="straightConnector1">
            <a:avLst/>
          </a:prstGeom>
          <a:noFill/>
          <a:ln cap="flat" cmpd="sng" w="9525">
            <a:solidFill>
              <a:schemeClr val="dk1"/>
            </a:solidFill>
            <a:prstDash val="solid"/>
            <a:round/>
            <a:headEnd len="sm" w="sm" type="none"/>
            <a:tailEnd len="med" w="med" type="triangle"/>
          </a:ln>
        </p:spPr>
      </p:cxnSp>
      <p:sp>
        <p:nvSpPr>
          <p:cNvPr id="443" name="Google Shape;443;p14"/>
          <p:cNvSpPr txBox="1"/>
          <p:nvPr/>
        </p:nvSpPr>
        <p:spPr>
          <a:xfrm>
            <a:off x="2517963" y="2570345"/>
            <a:ext cx="6448908" cy="189791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Was bedeutet es, wenn man sagt, jemand sei </a:t>
            </a:r>
            <a:r>
              <a:rPr b="1" lang="en-US" sz="1352">
                <a:solidFill>
                  <a:srgbClr val="33CC33"/>
                </a:solidFill>
                <a:latin typeface="Arial"/>
                <a:ea typeface="Arial"/>
                <a:cs typeface="Arial"/>
                <a:sym typeface="Arial"/>
              </a:rPr>
              <a:t>dichromatisch</a:t>
            </a:r>
            <a:r>
              <a:rPr i="1" lang="en-US" sz="1352">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Es bedeutet, dass er beim Farbtest jede Testfarbe mit nur </a:t>
            </a:r>
            <a:r>
              <a:rPr i="1" lang="en-US" sz="1352">
                <a:solidFill>
                  <a:schemeClr val="dk1"/>
                </a:solidFill>
                <a:latin typeface="Arial"/>
                <a:ea typeface="Arial"/>
                <a:cs typeface="Arial"/>
                <a:sym typeface="Arial"/>
              </a:rPr>
              <a:t>zwei </a:t>
            </a:r>
            <a:r>
              <a:rPr lang="en-US" sz="1352">
                <a:solidFill>
                  <a:schemeClr val="dk1"/>
                </a:solidFill>
                <a:latin typeface="Arial"/>
                <a:ea typeface="Arial"/>
                <a:cs typeface="Arial"/>
                <a:sym typeface="Arial"/>
              </a:rPr>
              <a:t>Lichtquellen nachstellen kann. (Welche beiden, hängt von der Form der Dichromasie ab, </a:t>
            </a:r>
            <a:r>
              <a:rPr lang="en-US" sz="1352">
                <a:solidFill>
                  <a:srgbClr val="1A5FB4"/>
                </a:solidFill>
                <a:latin typeface="Arial"/>
                <a:ea typeface="Arial"/>
                <a:cs typeface="Arial"/>
                <a:sym typeface="Arial"/>
              </a:rPr>
              <a:t>aber die fehlende Farbe ist fast </a:t>
            </a:r>
            <a:r>
              <a:rPr b="1" lang="en-US" sz="1352">
                <a:solidFill>
                  <a:srgbClr val="1A5FB4"/>
                </a:solidFill>
                <a:latin typeface="Arial"/>
                <a:ea typeface="Arial"/>
                <a:cs typeface="Arial"/>
                <a:sym typeface="Arial"/>
              </a:rPr>
              <a:t> nie </a:t>
            </a:r>
            <a:r>
              <a:rPr lang="en-US" sz="1352">
                <a:solidFill>
                  <a:srgbClr val="1A5FB4"/>
                </a:solidFill>
                <a:latin typeface="Arial"/>
                <a:ea typeface="Arial"/>
                <a:cs typeface="Arial"/>
                <a:sym typeface="Arial"/>
              </a:rPr>
              <a:t> Blau</a:t>
            </a:r>
            <a:r>
              <a:rPr lang="en-US" sz="1352">
                <a:solidFill>
                  <a:schemeClr val="dk1"/>
                </a:solidFill>
                <a:latin typeface="Arial"/>
                <a:ea typeface="Arial"/>
                <a:cs typeface="Arial"/>
                <a:sym typeface="Arial"/>
              </a:rPr>
              <a:t>.)</a:t>
            </a:r>
            <a:endParaRPr sz="1352">
              <a:solidFill>
                <a:srgbClr val="DCE8E8"/>
              </a:solidFill>
              <a:latin typeface="Arial"/>
              <a:ea typeface="Arial"/>
              <a:cs typeface="Arial"/>
              <a:sym typeface="Arial"/>
            </a:endParaRPr>
          </a:p>
          <a:p>
            <a:pPr indent="0" lvl="0" marL="0" marR="0" rtl="0" algn="l">
              <a:spcBef>
                <a:spcPts val="0"/>
              </a:spcBef>
              <a:spcAft>
                <a:spcPts val="0"/>
              </a:spcAft>
              <a:buNone/>
            </a:pPr>
            <a:r>
              <a:t/>
            </a:r>
            <a:endParaRPr b="1" i="1" sz="1352">
              <a:solidFill>
                <a:srgbClr val="DCE8E8"/>
              </a:solidFill>
              <a:latin typeface="Arial"/>
              <a:ea typeface="Arial"/>
              <a:cs typeface="Arial"/>
              <a:sym typeface="Arial"/>
            </a:endParaRPr>
          </a:p>
          <a:p>
            <a:pPr indent="0" lvl="0" marL="0" marR="0" rtl="0" algn="l">
              <a:spcBef>
                <a:spcPts val="0"/>
              </a:spcBef>
              <a:spcAft>
                <a:spcPts val="0"/>
              </a:spcAft>
              <a:buNone/>
            </a:pPr>
            <a:r>
              <a:rPr i="1" lang="en-US" sz="1352">
                <a:solidFill>
                  <a:srgbClr val="DCE8E8"/>
                </a:solidFill>
                <a:latin typeface="Arial"/>
                <a:ea typeface="Arial"/>
                <a:cs typeface="Arial"/>
                <a:sym typeface="Arial"/>
              </a:rPr>
              <a:t>Was sagt die Tatsache, dass ein Dichromat jede Farbe mit zwei Primärfarben nachbilden kann, über seine Zapfen aus?</a:t>
            </a:r>
            <a:endParaRPr/>
          </a:p>
          <a:p>
            <a:pPr indent="0" lvl="0" marL="0" marR="0" rtl="0" algn="l">
              <a:spcBef>
                <a:spcPts val="0"/>
              </a:spcBef>
              <a:spcAft>
                <a:spcPts val="0"/>
              </a:spcAft>
              <a:buNone/>
            </a:pPr>
            <a:r>
              <a:rPr lang="en-US" sz="1352">
                <a:solidFill>
                  <a:srgbClr val="DCE8E8"/>
                </a:solidFill>
                <a:latin typeface="Arial"/>
                <a:ea typeface="Arial"/>
                <a:cs typeface="Arial"/>
                <a:sym typeface="Arial"/>
              </a:rPr>
              <a:t>Sie deutet darauf hin, dass seine Zapfen nur </a:t>
            </a:r>
            <a:r>
              <a:rPr i="1" lang="en-US" sz="1352">
                <a:solidFill>
                  <a:srgbClr val="DCE8E8"/>
                </a:solidFill>
                <a:latin typeface="Arial"/>
                <a:ea typeface="Arial"/>
                <a:cs typeface="Arial"/>
                <a:sym typeface="Arial"/>
              </a:rPr>
              <a:t>zwei </a:t>
            </a:r>
            <a:r>
              <a:rPr lang="en-US" sz="1352">
                <a:solidFill>
                  <a:srgbClr val="DCE8E8"/>
                </a:solidFill>
                <a:latin typeface="Arial"/>
                <a:ea typeface="Arial"/>
                <a:cs typeface="Arial"/>
                <a:sym typeface="Arial"/>
              </a:rPr>
              <a:t>Photopigmente besitzen, nicht drei wie bei Trichromaten</a:t>
            </a:r>
            <a:endParaRPr/>
          </a:p>
        </p:txBody>
      </p:sp>
      <p:sp>
        <p:nvSpPr>
          <p:cNvPr id="444" name="Google Shape;444;p14"/>
          <p:cNvSpPr txBox="1"/>
          <p:nvPr/>
        </p:nvSpPr>
        <p:spPr>
          <a:xfrm>
            <a:off x="3874990" y="2077881"/>
            <a:ext cx="1902327"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33CC33"/>
                </a:solidFill>
                <a:latin typeface="Arial"/>
                <a:ea typeface="Arial"/>
                <a:cs typeface="Arial"/>
                <a:sym typeface="Arial"/>
              </a:rPr>
              <a:t>Dichromatismus</a:t>
            </a:r>
            <a:endParaRPr/>
          </a:p>
        </p:txBody>
      </p:sp>
      <p:sp>
        <p:nvSpPr>
          <p:cNvPr id="445" name="Google Shape;445;p14"/>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46" name="Google Shape;446;p14"/>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47" name="Google Shape;447;p14"/>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48" name="Google Shape;448;p14"/>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49" name="Google Shape;449;p14"/>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15"/>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55" name="Google Shape;455;p15"/>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456" name="Google Shape;456;p15"/>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457" name="Google Shape;457;p15"/>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458" name="Google Shape;458;p15"/>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59" name="Google Shape;459;p15"/>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60" name="Google Shape;460;p15"/>
          <p:cNvCxnSpPr>
            <a:stCxn id="454"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61" name="Google Shape;461;p15"/>
          <p:cNvCxnSpPr>
            <a:stCxn id="454"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62" name="Google Shape;462;p15"/>
          <p:cNvCxnSpPr>
            <a:stCxn id="454" idx="2"/>
          </p:cNvCxnSpPr>
          <p:nvPr/>
        </p:nvCxnSpPr>
        <p:spPr>
          <a:xfrm>
            <a:off x="3697718" y="1555584"/>
            <a:ext cx="297300" cy="498900"/>
          </a:xfrm>
          <a:prstGeom prst="straightConnector1">
            <a:avLst/>
          </a:prstGeom>
          <a:noFill/>
          <a:ln cap="flat" cmpd="sng" w="9525">
            <a:solidFill>
              <a:schemeClr val="dk1"/>
            </a:solidFill>
            <a:prstDash val="solid"/>
            <a:round/>
            <a:headEnd len="sm" w="sm" type="none"/>
            <a:tailEnd len="med" w="med" type="triangle"/>
          </a:ln>
        </p:spPr>
      </p:cxnSp>
      <p:sp>
        <p:nvSpPr>
          <p:cNvPr id="463" name="Google Shape;463;p15"/>
          <p:cNvSpPr txBox="1"/>
          <p:nvPr/>
        </p:nvSpPr>
        <p:spPr>
          <a:xfrm>
            <a:off x="2517963" y="2570345"/>
            <a:ext cx="6448908" cy="189791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Was bedeutet es, wenn man sagt, jemand sei </a:t>
            </a:r>
            <a:r>
              <a:rPr b="1" lang="en-US" sz="1352">
                <a:solidFill>
                  <a:srgbClr val="33CC33"/>
                </a:solidFill>
                <a:latin typeface="Arial"/>
                <a:ea typeface="Arial"/>
                <a:cs typeface="Arial"/>
                <a:sym typeface="Arial"/>
              </a:rPr>
              <a:t>dichromatisch</a:t>
            </a:r>
            <a:r>
              <a:rPr i="1" lang="en-US" sz="1352">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Es bedeutet, dass er beim Farbtest jede Testfarbe mit nur </a:t>
            </a:r>
            <a:r>
              <a:rPr i="1" lang="en-US" sz="1352">
                <a:solidFill>
                  <a:schemeClr val="dk1"/>
                </a:solidFill>
                <a:latin typeface="Arial"/>
                <a:ea typeface="Arial"/>
                <a:cs typeface="Arial"/>
                <a:sym typeface="Arial"/>
              </a:rPr>
              <a:t>zwei </a:t>
            </a:r>
            <a:r>
              <a:rPr lang="en-US" sz="1352">
                <a:solidFill>
                  <a:schemeClr val="dk1"/>
                </a:solidFill>
                <a:latin typeface="Arial"/>
                <a:ea typeface="Arial"/>
                <a:cs typeface="Arial"/>
                <a:sym typeface="Arial"/>
              </a:rPr>
              <a:t>Lichtquellen nachstellen kann. (Welche beiden, hängt von der Form der Dichromasie ab, </a:t>
            </a:r>
            <a:r>
              <a:rPr lang="en-US" sz="1352">
                <a:solidFill>
                  <a:srgbClr val="1A5FB4"/>
                </a:solidFill>
                <a:latin typeface="Arial"/>
                <a:ea typeface="Arial"/>
                <a:cs typeface="Arial"/>
                <a:sym typeface="Arial"/>
              </a:rPr>
              <a:t>aber die fehlende Farbe ist fast </a:t>
            </a:r>
            <a:r>
              <a:rPr b="1" lang="en-US" sz="1352">
                <a:solidFill>
                  <a:srgbClr val="1A5FB4"/>
                </a:solidFill>
                <a:latin typeface="Arial"/>
                <a:ea typeface="Arial"/>
                <a:cs typeface="Arial"/>
                <a:sym typeface="Arial"/>
              </a:rPr>
              <a:t> nie </a:t>
            </a:r>
            <a:r>
              <a:rPr lang="en-US" sz="1352">
                <a:solidFill>
                  <a:srgbClr val="1A5FB4"/>
                </a:solidFill>
                <a:latin typeface="Arial"/>
                <a:ea typeface="Arial"/>
                <a:cs typeface="Arial"/>
                <a:sym typeface="Arial"/>
              </a:rPr>
              <a:t> Blau</a:t>
            </a:r>
            <a:r>
              <a:rPr lang="en-US" sz="1352">
                <a:solidFill>
                  <a:schemeClr val="dk1"/>
                </a:solidFill>
                <a:latin typeface="Arial"/>
                <a:ea typeface="Arial"/>
                <a:cs typeface="Arial"/>
                <a:sym typeface="Arial"/>
              </a:rPr>
              <a:t>.)</a:t>
            </a:r>
            <a:endParaRPr/>
          </a:p>
          <a:p>
            <a:pPr indent="0" lvl="0" marL="0" marR="0" rtl="0" algn="l">
              <a:spcBef>
                <a:spcPts val="0"/>
              </a:spcBef>
              <a:spcAft>
                <a:spcPts val="0"/>
              </a:spcAft>
              <a:buNone/>
            </a:pPr>
            <a:r>
              <a:t/>
            </a:r>
            <a:endParaRPr b="1" i="1" sz="1352">
              <a:solidFill>
                <a:srgbClr val="FF0000"/>
              </a:solidFill>
              <a:latin typeface="Arial"/>
              <a:ea typeface="Arial"/>
              <a:cs typeface="Arial"/>
              <a:sym typeface="Arial"/>
            </a:endParaRPr>
          </a:p>
          <a:p>
            <a:pPr indent="0" lvl="0" marL="0" marR="0" rtl="0" algn="l">
              <a:spcBef>
                <a:spcPts val="0"/>
              </a:spcBef>
              <a:spcAft>
                <a:spcPts val="0"/>
              </a:spcAft>
              <a:buNone/>
            </a:pPr>
            <a:r>
              <a:rPr i="1" lang="en-US" sz="1352">
                <a:solidFill>
                  <a:schemeClr val="dk1"/>
                </a:solidFill>
                <a:latin typeface="Arial"/>
                <a:ea typeface="Arial"/>
                <a:cs typeface="Arial"/>
                <a:sym typeface="Arial"/>
              </a:rPr>
              <a:t>Was sagt die Tatsache, dass ein Dichromat jede Farbe mit nur zwei Primärfarben nachbilden kann, über seine Zapfen aus?</a:t>
            </a:r>
            <a:endParaRPr i="1" sz="1352">
              <a:solidFill>
                <a:srgbClr val="DCE8E8"/>
              </a:solidFill>
              <a:latin typeface="Arial"/>
              <a:ea typeface="Arial"/>
              <a:cs typeface="Arial"/>
              <a:sym typeface="Arial"/>
            </a:endParaRPr>
          </a:p>
          <a:p>
            <a:pPr indent="0" lvl="0" marL="0" marR="0" rtl="0" algn="l">
              <a:spcBef>
                <a:spcPts val="0"/>
              </a:spcBef>
              <a:spcAft>
                <a:spcPts val="0"/>
              </a:spcAft>
              <a:buNone/>
            </a:pPr>
            <a:r>
              <a:rPr lang="en-US" sz="1352">
                <a:solidFill>
                  <a:srgbClr val="DCE8E8"/>
                </a:solidFill>
                <a:latin typeface="Arial"/>
                <a:ea typeface="Arial"/>
                <a:cs typeface="Arial"/>
                <a:sym typeface="Arial"/>
              </a:rPr>
              <a:t>Sie deutet darauf hin, dass seine Zapfen nur </a:t>
            </a:r>
            <a:r>
              <a:rPr i="1" lang="en-US" sz="1352">
                <a:solidFill>
                  <a:srgbClr val="DCE8E8"/>
                </a:solidFill>
                <a:latin typeface="Arial"/>
                <a:ea typeface="Arial"/>
                <a:cs typeface="Arial"/>
                <a:sym typeface="Arial"/>
              </a:rPr>
              <a:t>zwei </a:t>
            </a:r>
            <a:r>
              <a:rPr lang="en-US" sz="1352">
                <a:solidFill>
                  <a:srgbClr val="DCE8E8"/>
                </a:solidFill>
                <a:latin typeface="Arial"/>
                <a:ea typeface="Arial"/>
                <a:cs typeface="Arial"/>
                <a:sym typeface="Arial"/>
              </a:rPr>
              <a:t>Photopigmente besitzen, nicht drei wie bei Trichromaten</a:t>
            </a:r>
            <a:endParaRPr/>
          </a:p>
        </p:txBody>
      </p:sp>
      <p:sp>
        <p:nvSpPr>
          <p:cNvPr id="464" name="Google Shape;464;p15"/>
          <p:cNvSpPr txBox="1"/>
          <p:nvPr/>
        </p:nvSpPr>
        <p:spPr>
          <a:xfrm>
            <a:off x="3874990" y="2077881"/>
            <a:ext cx="1902327"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33CC33"/>
                </a:solidFill>
                <a:latin typeface="Arial"/>
                <a:ea typeface="Arial"/>
                <a:cs typeface="Arial"/>
                <a:sym typeface="Arial"/>
              </a:rPr>
              <a:t>Dichromatismus</a:t>
            </a:r>
            <a:endParaRPr/>
          </a:p>
        </p:txBody>
      </p:sp>
      <p:sp>
        <p:nvSpPr>
          <p:cNvPr id="465" name="Google Shape;465;p15"/>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66" name="Google Shape;466;p15"/>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67" name="Google Shape;467;p15"/>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68" name="Google Shape;468;p15"/>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16"/>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474" name="Google Shape;474;p16"/>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475" name="Google Shape;475;p16"/>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476" name="Google Shape;476;p16"/>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77" name="Google Shape;477;p16"/>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78" name="Google Shape;478;p16"/>
          <p:cNvCxnSpPr/>
          <p:nvPr/>
        </p:nvCxnSpPr>
        <p:spPr>
          <a:xfrm flipH="1">
            <a:off x="3401491" y="1560213"/>
            <a:ext cx="292250" cy="498168"/>
          </a:xfrm>
          <a:prstGeom prst="straightConnector1">
            <a:avLst/>
          </a:prstGeom>
          <a:noFill/>
          <a:ln cap="flat" cmpd="sng" w="9525">
            <a:solidFill>
              <a:srgbClr val="BFBFBF"/>
            </a:solidFill>
            <a:prstDash val="solid"/>
            <a:round/>
            <a:headEnd len="sm" w="sm" type="none"/>
            <a:tailEnd len="med" w="med" type="triangle"/>
          </a:ln>
        </p:spPr>
      </p:cxnSp>
      <p:cxnSp>
        <p:nvCxnSpPr>
          <p:cNvPr id="479" name="Google Shape;479;p16"/>
          <p:cNvCxnSpPr/>
          <p:nvPr/>
        </p:nvCxnSpPr>
        <p:spPr>
          <a:xfrm flipH="1">
            <a:off x="3693739" y="1560213"/>
            <a:ext cx="1" cy="1142775"/>
          </a:xfrm>
          <a:prstGeom prst="straightConnector1">
            <a:avLst/>
          </a:prstGeom>
          <a:noFill/>
          <a:ln cap="flat" cmpd="sng" w="9525">
            <a:solidFill>
              <a:srgbClr val="BFBFBF"/>
            </a:solidFill>
            <a:prstDash val="solid"/>
            <a:round/>
            <a:headEnd len="sm" w="sm" type="none"/>
            <a:tailEnd len="med" w="med" type="triangle"/>
          </a:ln>
        </p:spPr>
      </p:cxnSp>
      <p:cxnSp>
        <p:nvCxnSpPr>
          <p:cNvPr id="480" name="Google Shape;480;p16"/>
          <p:cNvCxnSpPr/>
          <p:nvPr/>
        </p:nvCxnSpPr>
        <p:spPr>
          <a:xfrm>
            <a:off x="3693740" y="1560213"/>
            <a:ext cx="296647" cy="498168"/>
          </a:xfrm>
          <a:prstGeom prst="straightConnector1">
            <a:avLst/>
          </a:prstGeom>
          <a:noFill/>
          <a:ln cap="flat" cmpd="sng" w="9525">
            <a:solidFill>
              <a:schemeClr val="dk1"/>
            </a:solidFill>
            <a:prstDash val="solid"/>
            <a:round/>
            <a:headEnd len="sm" w="sm" type="none"/>
            <a:tailEnd len="med" w="med" type="triangle"/>
          </a:ln>
        </p:spPr>
      </p:cxnSp>
      <p:sp>
        <p:nvSpPr>
          <p:cNvPr id="481" name="Google Shape;481;p16"/>
          <p:cNvSpPr txBox="1"/>
          <p:nvPr/>
        </p:nvSpPr>
        <p:spPr>
          <a:xfrm>
            <a:off x="2517963" y="2570345"/>
            <a:ext cx="6448908" cy="189791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Was bedeutet es, wenn man sagt, jemand sei </a:t>
            </a:r>
            <a:r>
              <a:rPr b="1" lang="en-US" sz="1352">
                <a:solidFill>
                  <a:srgbClr val="33CC33"/>
                </a:solidFill>
                <a:latin typeface="Arial"/>
                <a:ea typeface="Arial"/>
                <a:cs typeface="Arial"/>
                <a:sym typeface="Arial"/>
              </a:rPr>
              <a:t>dichromatisch</a:t>
            </a:r>
            <a:r>
              <a:rPr i="1" lang="en-US" sz="1352">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Es bedeutet, dass er beim Farbtest jede Testfarbe mit nur </a:t>
            </a:r>
            <a:r>
              <a:rPr i="1" lang="en-US" sz="1352">
                <a:solidFill>
                  <a:schemeClr val="dk1"/>
                </a:solidFill>
                <a:latin typeface="Arial"/>
                <a:ea typeface="Arial"/>
                <a:cs typeface="Arial"/>
                <a:sym typeface="Arial"/>
              </a:rPr>
              <a:t>zwei </a:t>
            </a:r>
            <a:r>
              <a:rPr lang="en-US" sz="1352">
                <a:solidFill>
                  <a:schemeClr val="dk1"/>
                </a:solidFill>
                <a:latin typeface="Arial"/>
                <a:ea typeface="Arial"/>
                <a:cs typeface="Arial"/>
                <a:sym typeface="Arial"/>
              </a:rPr>
              <a:t>Lichtquellen nachstellen kann. (Welche beiden, hängt von der Form der Dichromasie ab, </a:t>
            </a:r>
            <a:r>
              <a:rPr lang="en-US" sz="1352">
                <a:solidFill>
                  <a:srgbClr val="1A5FB4"/>
                </a:solidFill>
                <a:latin typeface="Arial"/>
                <a:ea typeface="Arial"/>
                <a:cs typeface="Arial"/>
                <a:sym typeface="Arial"/>
              </a:rPr>
              <a:t>aber die fehlende Farbe ist fast </a:t>
            </a:r>
            <a:r>
              <a:rPr b="1" lang="en-US" sz="1352">
                <a:solidFill>
                  <a:srgbClr val="1A5FB4"/>
                </a:solidFill>
                <a:latin typeface="Arial"/>
                <a:ea typeface="Arial"/>
                <a:cs typeface="Arial"/>
                <a:sym typeface="Arial"/>
              </a:rPr>
              <a:t> nie </a:t>
            </a:r>
            <a:r>
              <a:rPr lang="en-US" sz="1352">
                <a:solidFill>
                  <a:srgbClr val="1A5FB4"/>
                </a:solidFill>
                <a:latin typeface="Arial"/>
                <a:ea typeface="Arial"/>
                <a:cs typeface="Arial"/>
                <a:sym typeface="Arial"/>
              </a:rPr>
              <a:t> Blau</a:t>
            </a:r>
            <a:r>
              <a:rPr lang="en-US" sz="1352">
                <a:solidFill>
                  <a:schemeClr val="dk1"/>
                </a:solidFill>
                <a:latin typeface="Arial"/>
                <a:ea typeface="Arial"/>
                <a:cs typeface="Arial"/>
                <a:sym typeface="Arial"/>
              </a:rPr>
              <a:t>.)</a:t>
            </a:r>
            <a:endParaRPr/>
          </a:p>
          <a:p>
            <a:pPr indent="0" lvl="0" marL="0" marR="0" rtl="0" algn="l">
              <a:spcBef>
                <a:spcPts val="0"/>
              </a:spcBef>
              <a:spcAft>
                <a:spcPts val="0"/>
              </a:spcAft>
              <a:buNone/>
            </a:pPr>
            <a:r>
              <a:t/>
            </a:r>
            <a:endParaRPr b="1" i="1" sz="1352">
              <a:solidFill>
                <a:srgbClr val="FF0000"/>
              </a:solidFill>
              <a:latin typeface="Arial"/>
              <a:ea typeface="Arial"/>
              <a:cs typeface="Arial"/>
              <a:sym typeface="Arial"/>
            </a:endParaRPr>
          </a:p>
          <a:p>
            <a:pPr indent="0" lvl="0" marL="0" marR="0" rtl="0" algn="l">
              <a:spcBef>
                <a:spcPts val="0"/>
              </a:spcBef>
              <a:spcAft>
                <a:spcPts val="0"/>
              </a:spcAft>
              <a:buNone/>
            </a:pPr>
            <a:r>
              <a:rPr i="1" lang="en-US" sz="1352">
                <a:solidFill>
                  <a:schemeClr val="dk1"/>
                </a:solidFill>
                <a:latin typeface="Arial"/>
                <a:ea typeface="Arial"/>
                <a:cs typeface="Arial"/>
                <a:sym typeface="Arial"/>
              </a:rPr>
              <a:t>Was sagt die Tatsache, dass ein Dichromat jede Farbe mit nur zwei Primärfarben nachbilden kann, über seine Zapfen aus?</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Sie deutet darauf hin, dass seine Zapfen nur </a:t>
            </a:r>
            <a:r>
              <a:rPr i="1" lang="en-US" sz="1352">
                <a:solidFill>
                  <a:schemeClr val="dk1"/>
                </a:solidFill>
                <a:latin typeface="Arial"/>
                <a:ea typeface="Arial"/>
                <a:cs typeface="Arial"/>
                <a:sym typeface="Arial"/>
              </a:rPr>
              <a:t>zwei </a:t>
            </a:r>
            <a:r>
              <a:rPr lang="en-US" sz="1352">
                <a:solidFill>
                  <a:schemeClr val="dk1"/>
                </a:solidFill>
                <a:latin typeface="Arial"/>
                <a:ea typeface="Arial"/>
                <a:cs typeface="Arial"/>
                <a:sym typeface="Arial"/>
              </a:rPr>
              <a:t>Photopigmente besitzen, nicht drei wie die Zapfen bei Trichromaten</a:t>
            </a:r>
            <a:endParaRPr/>
          </a:p>
        </p:txBody>
      </p:sp>
      <p:sp>
        <p:nvSpPr>
          <p:cNvPr id="482" name="Google Shape;482;p16"/>
          <p:cNvSpPr txBox="1"/>
          <p:nvPr/>
        </p:nvSpPr>
        <p:spPr>
          <a:xfrm>
            <a:off x="3874990" y="2077881"/>
            <a:ext cx="1902327"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33CC33"/>
                </a:solidFill>
                <a:latin typeface="Arial"/>
                <a:ea typeface="Arial"/>
                <a:cs typeface="Arial"/>
                <a:sym typeface="Arial"/>
              </a:rPr>
              <a:t>Dichromatismus</a:t>
            </a:r>
            <a:endParaRPr/>
          </a:p>
        </p:txBody>
      </p:sp>
      <p:sp>
        <p:nvSpPr>
          <p:cNvPr id="483" name="Google Shape;483;p16"/>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84" name="Google Shape;484;p16"/>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85" name="Google Shape;485;p16"/>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86" name="Google Shape;486;p16"/>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87" name="Google Shape;487;p16"/>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17"/>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493" name="Google Shape;493;p17"/>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494" name="Google Shape;494;p17"/>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495" name="Google Shape;495;p17"/>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96" name="Google Shape;496;p17"/>
          <p:cNvSpPr txBox="1"/>
          <p:nvPr/>
        </p:nvSpPr>
        <p:spPr>
          <a:xfrm>
            <a:off x="2527575" y="2671543"/>
            <a:ext cx="2332332"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b="1" lang="en-US" sz="1546">
                <a:solidFill>
                  <a:schemeClr val="dk1"/>
                </a:solidFill>
                <a:latin typeface="Arial"/>
                <a:ea typeface="Arial"/>
                <a:cs typeface="Arial"/>
                <a:sym typeface="Arial"/>
              </a:rPr>
              <a:t>Monochromatismus</a:t>
            </a:r>
            <a:endParaRPr/>
          </a:p>
        </p:txBody>
      </p:sp>
      <p:cxnSp>
        <p:nvCxnSpPr>
          <p:cNvPr id="497" name="Google Shape;497;p17"/>
          <p:cNvCxnSpPr/>
          <p:nvPr/>
        </p:nvCxnSpPr>
        <p:spPr>
          <a:xfrm flipH="1">
            <a:off x="3401491" y="1560213"/>
            <a:ext cx="292250" cy="498168"/>
          </a:xfrm>
          <a:prstGeom prst="straightConnector1">
            <a:avLst/>
          </a:prstGeom>
          <a:noFill/>
          <a:ln cap="flat" cmpd="sng" w="9525">
            <a:solidFill>
              <a:srgbClr val="BFBFBF"/>
            </a:solidFill>
            <a:prstDash val="solid"/>
            <a:round/>
            <a:headEnd len="sm" w="sm" type="none"/>
            <a:tailEnd len="med" w="med" type="triangle"/>
          </a:ln>
        </p:spPr>
      </p:cxnSp>
      <p:cxnSp>
        <p:nvCxnSpPr>
          <p:cNvPr id="498" name="Google Shape;498;p17"/>
          <p:cNvCxnSpPr/>
          <p:nvPr/>
        </p:nvCxnSpPr>
        <p:spPr>
          <a:xfrm flipH="1">
            <a:off x="3693739" y="1560213"/>
            <a:ext cx="1" cy="1142775"/>
          </a:xfrm>
          <a:prstGeom prst="straightConnector1">
            <a:avLst/>
          </a:prstGeom>
          <a:noFill/>
          <a:ln cap="flat" cmpd="sng" w="9525">
            <a:solidFill>
              <a:schemeClr val="dk1"/>
            </a:solidFill>
            <a:prstDash val="solid"/>
            <a:round/>
            <a:headEnd len="sm" w="sm" type="none"/>
            <a:tailEnd len="med" w="med" type="triangle"/>
          </a:ln>
        </p:spPr>
      </p:cxnSp>
      <p:cxnSp>
        <p:nvCxnSpPr>
          <p:cNvPr id="499" name="Google Shape;499;p17"/>
          <p:cNvCxnSpPr/>
          <p:nvPr/>
        </p:nvCxnSpPr>
        <p:spPr>
          <a:xfrm>
            <a:off x="3693740" y="1560213"/>
            <a:ext cx="296647" cy="498168"/>
          </a:xfrm>
          <a:prstGeom prst="straightConnector1">
            <a:avLst/>
          </a:prstGeom>
          <a:noFill/>
          <a:ln cap="flat" cmpd="sng" w="9525">
            <a:solidFill>
              <a:srgbClr val="BFBFBF"/>
            </a:solidFill>
            <a:prstDash val="solid"/>
            <a:round/>
            <a:headEnd len="sm" w="sm" type="none"/>
            <a:tailEnd len="med" w="med" type="triangle"/>
          </a:ln>
        </p:spPr>
      </p:cxnSp>
      <p:sp>
        <p:nvSpPr>
          <p:cNvPr id="500" name="Google Shape;500;p17"/>
          <p:cNvSpPr txBox="1"/>
          <p:nvPr/>
        </p:nvSpPr>
        <p:spPr>
          <a:xfrm>
            <a:off x="1894582" y="3179373"/>
            <a:ext cx="5906159" cy="1689790"/>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dk1"/>
                </a:solidFill>
                <a:latin typeface="Arial"/>
                <a:ea typeface="Arial"/>
                <a:cs typeface="Arial"/>
                <a:sym typeface="Arial"/>
              </a:rPr>
              <a:t>Unter welchem anderen Namen ist Monochromatismus bekannt?</a:t>
            </a:r>
            <a:endParaRPr i="1" sz="1546">
              <a:solidFill>
                <a:srgbClr val="DCE8E8"/>
              </a:solidFill>
              <a:latin typeface="Arial"/>
              <a:ea typeface="Arial"/>
              <a:cs typeface="Arial"/>
              <a:sym typeface="Arial"/>
            </a:endParaRPr>
          </a:p>
          <a:p>
            <a:pPr indent="0" lvl="0" marL="0" marR="0" rtl="0" algn="l">
              <a:spcBef>
                <a:spcPts val="0"/>
              </a:spcBef>
              <a:spcAft>
                <a:spcPts val="0"/>
              </a:spcAft>
              <a:buNone/>
            </a:pPr>
            <a:r>
              <a:rPr lang="en-US" sz="1546">
                <a:solidFill>
                  <a:srgbClr val="DCE8E8"/>
                </a:solidFill>
                <a:latin typeface="Arial"/>
                <a:ea typeface="Arial"/>
                <a:cs typeface="Arial"/>
                <a:sym typeface="Arial"/>
              </a:rPr>
              <a:t>Achromatopsie</a:t>
            </a:r>
            <a:endParaRPr/>
          </a:p>
          <a:p>
            <a:pPr indent="0" lvl="0" marL="0" marR="0" rtl="0" algn="l">
              <a:spcBef>
                <a:spcPts val="0"/>
              </a:spcBef>
              <a:spcAft>
                <a:spcPts val="0"/>
              </a:spcAft>
              <a:buNone/>
            </a:pPr>
            <a:r>
              <a:t/>
            </a:r>
            <a:endParaRPr i="1" sz="1546">
              <a:solidFill>
                <a:srgbClr val="DCE8E8"/>
              </a:solidFill>
              <a:latin typeface="Arial"/>
              <a:ea typeface="Arial"/>
              <a:cs typeface="Arial"/>
              <a:sym typeface="Arial"/>
            </a:endParaRPr>
          </a:p>
          <a:p>
            <a:pPr indent="0" lvl="0" marL="0" marR="0" rtl="0" algn="l">
              <a:spcBef>
                <a:spcPts val="0"/>
              </a:spcBef>
              <a:spcAft>
                <a:spcPts val="0"/>
              </a:spcAft>
              <a:buNone/>
            </a:pPr>
            <a:r>
              <a:rPr i="1" lang="en-US" sz="1546">
                <a:solidFill>
                  <a:srgbClr val="DCE8E8"/>
                </a:solidFill>
                <a:latin typeface="Arial"/>
                <a:ea typeface="Arial"/>
                <a:cs typeface="Arial"/>
                <a:sym typeface="Arial"/>
              </a:rPr>
              <a:t>Bedeutet Monochromatismus/Achromatopsie das, was ich vermute?</a:t>
            </a:r>
            <a:endParaRPr/>
          </a:p>
          <a:p>
            <a:pPr indent="0" lvl="0" marL="0" marR="0" rtl="0" algn="l">
              <a:spcBef>
                <a:spcPts val="0"/>
              </a:spcBef>
              <a:spcAft>
                <a:spcPts val="0"/>
              </a:spcAft>
              <a:buNone/>
            </a:pPr>
            <a:r>
              <a:rPr lang="en-US" sz="1546">
                <a:solidFill>
                  <a:srgbClr val="DCE8E8"/>
                </a:solidFill>
                <a:latin typeface="Arial"/>
                <a:ea typeface="Arial"/>
                <a:cs typeface="Arial"/>
                <a:sym typeface="Arial"/>
              </a:rPr>
              <a:t>Ja – es handelt sich um den Zustand, in dem eine Person jede Testfarbe mit nur </a:t>
            </a:r>
            <a:r>
              <a:rPr b="1" lang="en-US" sz="1546">
                <a:solidFill>
                  <a:srgbClr val="DCE8E8"/>
                </a:solidFill>
                <a:latin typeface="Arial"/>
                <a:ea typeface="Arial"/>
                <a:cs typeface="Arial"/>
                <a:sym typeface="Arial"/>
              </a:rPr>
              <a:t>einer einzigen </a:t>
            </a:r>
            <a:r>
              <a:rPr lang="en-US" sz="1546">
                <a:solidFill>
                  <a:srgbClr val="DCE8E8"/>
                </a:solidFill>
                <a:latin typeface="Arial"/>
                <a:ea typeface="Arial"/>
                <a:cs typeface="Arial"/>
                <a:sym typeface="Arial"/>
              </a:rPr>
              <a:t>Lichtfarbe nachbilden kann</a:t>
            </a:r>
            <a:endParaRPr b="1" sz="1546">
              <a:solidFill>
                <a:srgbClr val="DCE8E8"/>
              </a:solidFill>
              <a:latin typeface="Arial"/>
              <a:ea typeface="Arial"/>
              <a:cs typeface="Arial"/>
              <a:sym typeface="Arial"/>
            </a:endParaRPr>
          </a:p>
        </p:txBody>
      </p:sp>
      <p:sp>
        <p:nvSpPr>
          <p:cNvPr id="501" name="Google Shape;501;p17"/>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02" name="Google Shape;502;p17"/>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03" name="Google Shape;503;p17"/>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04" name="Google Shape;504;p17"/>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05" name="Google Shape;505;p17"/>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06" name="Google Shape;506;p17"/>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18"/>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512" name="Google Shape;512;p18"/>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513" name="Google Shape;513;p18"/>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514" name="Google Shape;514;p18"/>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15" name="Google Shape;515;p18"/>
          <p:cNvSpPr txBox="1"/>
          <p:nvPr/>
        </p:nvSpPr>
        <p:spPr>
          <a:xfrm>
            <a:off x="2527575" y="2671543"/>
            <a:ext cx="2332332"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b="1" lang="en-US" sz="1546">
                <a:solidFill>
                  <a:schemeClr val="dk1"/>
                </a:solidFill>
                <a:latin typeface="Arial"/>
                <a:ea typeface="Arial"/>
                <a:cs typeface="Arial"/>
                <a:sym typeface="Arial"/>
              </a:rPr>
              <a:t>Monochromatismus</a:t>
            </a:r>
            <a:endParaRPr/>
          </a:p>
        </p:txBody>
      </p:sp>
      <p:cxnSp>
        <p:nvCxnSpPr>
          <p:cNvPr id="516" name="Google Shape;516;p18"/>
          <p:cNvCxnSpPr/>
          <p:nvPr/>
        </p:nvCxnSpPr>
        <p:spPr>
          <a:xfrm flipH="1">
            <a:off x="3401491" y="1560213"/>
            <a:ext cx="292250" cy="498168"/>
          </a:xfrm>
          <a:prstGeom prst="straightConnector1">
            <a:avLst/>
          </a:prstGeom>
          <a:noFill/>
          <a:ln cap="flat" cmpd="sng" w="9525">
            <a:solidFill>
              <a:srgbClr val="BFBFBF"/>
            </a:solidFill>
            <a:prstDash val="solid"/>
            <a:round/>
            <a:headEnd len="sm" w="sm" type="none"/>
            <a:tailEnd len="med" w="med" type="triangle"/>
          </a:ln>
        </p:spPr>
      </p:cxnSp>
      <p:cxnSp>
        <p:nvCxnSpPr>
          <p:cNvPr id="517" name="Google Shape;517;p18"/>
          <p:cNvCxnSpPr/>
          <p:nvPr/>
        </p:nvCxnSpPr>
        <p:spPr>
          <a:xfrm flipH="1">
            <a:off x="3693739" y="1560213"/>
            <a:ext cx="1" cy="1142775"/>
          </a:xfrm>
          <a:prstGeom prst="straightConnector1">
            <a:avLst/>
          </a:prstGeom>
          <a:noFill/>
          <a:ln cap="flat" cmpd="sng" w="9525">
            <a:solidFill>
              <a:schemeClr val="dk1"/>
            </a:solidFill>
            <a:prstDash val="solid"/>
            <a:round/>
            <a:headEnd len="sm" w="sm" type="none"/>
            <a:tailEnd len="med" w="med" type="triangle"/>
          </a:ln>
        </p:spPr>
      </p:cxnSp>
      <p:cxnSp>
        <p:nvCxnSpPr>
          <p:cNvPr id="518" name="Google Shape;518;p18"/>
          <p:cNvCxnSpPr/>
          <p:nvPr/>
        </p:nvCxnSpPr>
        <p:spPr>
          <a:xfrm>
            <a:off x="3693740" y="1560213"/>
            <a:ext cx="296647" cy="498168"/>
          </a:xfrm>
          <a:prstGeom prst="straightConnector1">
            <a:avLst/>
          </a:prstGeom>
          <a:noFill/>
          <a:ln cap="flat" cmpd="sng" w="9525">
            <a:solidFill>
              <a:srgbClr val="BFBFBF"/>
            </a:solidFill>
            <a:prstDash val="solid"/>
            <a:round/>
            <a:headEnd len="sm" w="sm" type="none"/>
            <a:tailEnd len="med" w="med" type="triangle"/>
          </a:ln>
        </p:spPr>
      </p:cxnSp>
      <p:sp>
        <p:nvSpPr>
          <p:cNvPr id="519" name="Google Shape;519;p18"/>
          <p:cNvSpPr txBox="1"/>
          <p:nvPr/>
        </p:nvSpPr>
        <p:spPr>
          <a:xfrm>
            <a:off x="1894582" y="3179373"/>
            <a:ext cx="5906159" cy="1689790"/>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dk1"/>
                </a:solidFill>
                <a:latin typeface="Arial"/>
                <a:ea typeface="Arial"/>
                <a:cs typeface="Arial"/>
                <a:sym typeface="Arial"/>
              </a:rPr>
              <a:t>Unter welchem anderen Namen ist Monochromatismus bekannt?</a:t>
            </a:r>
            <a:endParaRPr/>
          </a:p>
          <a:p>
            <a:pPr indent="0" lvl="0" marL="0" marR="0" rtl="0" algn="l">
              <a:spcBef>
                <a:spcPts val="0"/>
              </a:spcBef>
              <a:spcAft>
                <a:spcPts val="0"/>
              </a:spcAft>
              <a:buNone/>
            </a:pPr>
            <a:r>
              <a:rPr lang="en-US" sz="1546">
                <a:solidFill>
                  <a:schemeClr val="dk1"/>
                </a:solidFill>
                <a:latin typeface="Arial"/>
                <a:ea typeface="Arial"/>
                <a:cs typeface="Arial"/>
                <a:sym typeface="Arial"/>
              </a:rPr>
              <a:t>Achromatopsie</a:t>
            </a:r>
            <a:endParaRPr sz="1546">
              <a:solidFill>
                <a:srgbClr val="DCE8E8"/>
              </a:solidFill>
              <a:latin typeface="Arial"/>
              <a:ea typeface="Arial"/>
              <a:cs typeface="Arial"/>
              <a:sym typeface="Arial"/>
            </a:endParaRPr>
          </a:p>
          <a:p>
            <a:pPr indent="0" lvl="0" marL="0" marR="0" rtl="0" algn="l">
              <a:spcBef>
                <a:spcPts val="0"/>
              </a:spcBef>
              <a:spcAft>
                <a:spcPts val="0"/>
              </a:spcAft>
              <a:buNone/>
            </a:pPr>
            <a:r>
              <a:t/>
            </a:r>
            <a:endParaRPr i="1" sz="1546">
              <a:solidFill>
                <a:srgbClr val="DCE8E8"/>
              </a:solidFill>
              <a:latin typeface="Arial"/>
              <a:ea typeface="Arial"/>
              <a:cs typeface="Arial"/>
              <a:sym typeface="Arial"/>
            </a:endParaRPr>
          </a:p>
          <a:p>
            <a:pPr indent="0" lvl="0" marL="0" marR="0" rtl="0" algn="l">
              <a:spcBef>
                <a:spcPts val="0"/>
              </a:spcBef>
              <a:spcAft>
                <a:spcPts val="0"/>
              </a:spcAft>
              <a:buNone/>
            </a:pPr>
            <a:r>
              <a:rPr i="1" lang="en-US" sz="1546">
                <a:solidFill>
                  <a:srgbClr val="DCE8E8"/>
                </a:solidFill>
                <a:latin typeface="Arial"/>
                <a:ea typeface="Arial"/>
                <a:cs typeface="Arial"/>
                <a:sym typeface="Arial"/>
              </a:rPr>
              <a:t>Bedeutet Monochromatismus/Achromatopsie das, was ich vermute?</a:t>
            </a:r>
            <a:endParaRPr/>
          </a:p>
          <a:p>
            <a:pPr indent="0" lvl="0" marL="0" marR="0" rtl="0" algn="l">
              <a:spcBef>
                <a:spcPts val="0"/>
              </a:spcBef>
              <a:spcAft>
                <a:spcPts val="0"/>
              </a:spcAft>
              <a:buNone/>
            </a:pPr>
            <a:r>
              <a:rPr lang="en-US" sz="1546">
                <a:solidFill>
                  <a:srgbClr val="DCE8E8"/>
                </a:solidFill>
                <a:latin typeface="Arial"/>
                <a:ea typeface="Arial"/>
                <a:cs typeface="Arial"/>
                <a:sym typeface="Arial"/>
              </a:rPr>
              <a:t>Ja – es handelt sich um den Zustand, in dem eine Person jede Testfarbe mit nur </a:t>
            </a:r>
            <a:r>
              <a:rPr b="1" lang="en-US" sz="1546">
                <a:solidFill>
                  <a:srgbClr val="DCE8E8"/>
                </a:solidFill>
                <a:latin typeface="Arial"/>
                <a:ea typeface="Arial"/>
                <a:cs typeface="Arial"/>
                <a:sym typeface="Arial"/>
              </a:rPr>
              <a:t>einer </a:t>
            </a:r>
            <a:r>
              <a:rPr lang="en-US" sz="1546">
                <a:solidFill>
                  <a:srgbClr val="DCE8E8"/>
                </a:solidFill>
                <a:latin typeface="Arial"/>
                <a:ea typeface="Arial"/>
                <a:cs typeface="Arial"/>
                <a:sym typeface="Arial"/>
              </a:rPr>
              <a:t>Lichtfarbe nachbilden kann</a:t>
            </a:r>
            <a:endParaRPr b="1" sz="1546">
              <a:solidFill>
                <a:srgbClr val="DCE8E8"/>
              </a:solidFill>
              <a:latin typeface="Arial"/>
              <a:ea typeface="Arial"/>
              <a:cs typeface="Arial"/>
              <a:sym typeface="Arial"/>
            </a:endParaRPr>
          </a:p>
        </p:txBody>
      </p:sp>
      <p:sp>
        <p:nvSpPr>
          <p:cNvPr id="520" name="Google Shape;520;p18"/>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21" name="Google Shape;521;p18"/>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22" name="Google Shape;522;p18"/>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23" name="Google Shape;523;p18"/>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24" name="Google Shape;524;p18"/>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25" name="Google Shape;525;p18"/>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19"/>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531" name="Google Shape;531;p19"/>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532" name="Google Shape;532;p19"/>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533" name="Google Shape;533;p19"/>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34" name="Google Shape;534;p19"/>
          <p:cNvSpPr txBox="1"/>
          <p:nvPr/>
        </p:nvSpPr>
        <p:spPr>
          <a:xfrm>
            <a:off x="2527575" y="2671543"/>
            <a:ext cx="2332332"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b="1" lang="en-US" sz="1546">
                <a:solidFill>
                  <a:schemeClr val="dk1"/>
                </a:solidFill>
                <a:latin typeface="Arial"/>
                <a:ea typeface="Arial"/>
                <a:cs typeface="Arial"/>
                <a:sym typeface="Arial"/>
              </a:rPr>
              <a:t>Monochromatismus</a:t>
            </a:r>
            <a:endParaRPr/>
          </a:p>
        </p:txBody>
      </p:sp>
      <p:cxnSp>
        <p:nvCxnSpPr>
          <p:cNvPr id="535" name="Google Shape;535;p19"/>
          <p:cNvCxnSpPr/>
          <p:nvPr/>
        </p:nvCxnSpPr>
        <p:spPr>
          <a:xfrm flipH="1">
            <a:off x="3401491" y="1560213"/>
            <a:ext cx="292250" cy="498168"/>
          </a:xfrm>
          <a:prstGeom prst="straightConnector1">
            <a:avLst/>
          </a:prstGeom>
          <a:noFill/>
          <a:ln cap="flat" cmpd="sng" w="9525">
            <a:solidFill>
              <a:srgbClr val="BFBFBF"/>
            </a:solidFill>
            <a:prstDash val="solid"/>
            <a:round/>
            <a:headEnd len="sm" w="sm" type="none"/>
            <a:tailEnd len="med" w="med" type="triangle"/>
          </a:ln>
        </p:spPr>
      </p:cxnSp>
      <p:cxnSp>
        <p:nvCxnSpPr>
          <p:cNvPr id="536" name="Google Shape;536;p19"/>
          <p:cNvCxnSpPr/>
          <p:nvPr/>
        </p:nvCxnSpPr>
        <p:spPr>
          <a:xfrm flipH="1">
            <a:off x="3693739" y="1560213"/>
            <a:ext cx="1" cy="1142775"/>
          </a:xfrm>
          <a:prstGeom prst="straightConnector1">
            <a:avLst/>
          </a:prstGeom>
          <a:noFill/>
          <a:ln cap="flat" cmpd="sng" w="9525">
            <a:solidFill>
              <a:schemeClr val="dk1"/>
            </a:solidFill>
            <a:prstDash val="solid"/>
            <a:round/>
            <a:headEnd len="sm" w="sm" type="none"/>
            <a:tailEnd len="med" w="med" type="triangle"/>
          </a:ln>
        </p:spPr>
      </p:cxnSp>
      <p:cxnSp>
        <p:nvCxnSpPr>
          <p:cNvPr id="537" name="Google Shape;537;p19"/>
          <p:cNvCxnSpPr/>
          <p:nvPr/>
        </p:nvCxnSpPr>
        <p:spPr>
          <a:xfrm>
            <a:off x="3693740" y="1560213"/>
            <a:ext cx="296647" cy="498168"/>
          </a:xfrm>
          <a:prstGeom prst="straightConnector1">
            <a:avLst/>
          </a:prstGeom>
          <a:noFill/>
          <a:ln cap="flat" cmpd="sng" w="9525">
            <a:solidFill>
              <a:srgbClr val="BFBFBF"/>
            </a:solidFill>
            <a:prstDash val="solid"/>
            <a:round/>
            <a:headEnd len="sm" w="sm" type="none"/>
            <a:tailEnd len="med" w="med" type="triangle"/>
          </a:ln>
        </p:spPr>
      </p:cxnSp>
      <p:sp>
        <p:nvSpPr>
          <p:cNvPr id="538" name="Google Shape;538;p19"/>
          <p:cNvSpPr txBox="1"/>
          <p:nvPr/>
        </p:nvSpPr>
        <p:spPr>
          <a:xfrm>
            <a:off x="1894582" y="3179373"/>
            <a:ext cx="5906159" cy="1689790"/>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dk1"/>
                </a:solidFill>
                <a:latin typeface="Arial"/>
                <a:ea typeface="Arial"/>
                <a:cs typeface="Arial"/>
                <a:sym typeface="Arial"/>
              </a:rPr>
              <a:t>Unter welchem anderen Namen ist Monochromatismus bekannt?</a:t>
            </a:r>
            <a:endParaRPr/>
          </a:p>
          <a:p>
            <a:pPr indent="0" lvl="0" marL="0" marR="0" rtl="0" algn="l">
              <a:spcBef>
                <a:spcPts val="0"/>
              </a:spcBef>
              <a:spcAft>
                <a:spcPts val="0"/>
              </a:spcAft>
              <a:buNone/>
            </a:pPr>
            <a:r>
              <a:rPr lang="en-US" sz="1546">
                <a:solidFill>
                  <a:schemeClr val="dk1"/>
                </a:solidFill>
                <a:latin typeface="Arial"/>
                <a:ea typeface="Arial"/>
                <a:cs typeface="Arial"/>
                <a:sym typeface="Arial"/>
              </a:rPr>
              <a:t>Achromatopsie</a:t>
            </a:r>
            <a:endParaRPr/>
          </a:p>
          <a:p>
            <a:pPr indent="0" lvl="0" marL="0" marR="0" rtl="0" algn="l">
              <a:spcBef>
                <a:spcPts val="0"/>
              </a:spcBef>
              <a:spcAft>
                <a:spcPts val="0"/>
              </a:spcAft>
              <a:buNone/>
            </a:pPr>
            <a:r>
              <a:t/>
            </a:r>
            <a:endParaRPr i="1" sz="1546">
              <a:solidFill>
                <a:schemeClr val="dk1"/>
              </a:solidFill>
              <a:latin typeface="Arial"/>
              <a:ea typeface="Arial"/>
              <a:cs typeface="Arial"/>
              <a:sym typeface="Arial"/>
            </a:endParaRPr>
          </a:p>
          <a:p>
            <a:pPr indent="0" lvl="0" marL="0" marR="0" rtl="0" algn="l">
              <a:spcBef>
                <a:spcPts val="0"/>
              </a:spcBef>
              <a:spcAft>
                <a:spcPts val="0"/>
              </a:spcAft>
              <a:buNone/>
            </a:pPr>
            <a:r>
              <a:rPr i="1" lang="en-US" sz="1546">
                <a:solidFill>
                  <a:schemeClr val="dk1"/>
                </a:solidFill>
                <a:latin typeface="Arial"/>
                <a:ea typeface="Arial"/>
                <a:cs typeface="Arial"/>
                <a:sym typeface="Arial"/>
              </a:rPr>
              <a:t>Bedeutet Monochromatismus/Achromatopsie das, was ich vermute?</a:t>
            </a:r>
            <a:endParaRPr/>
          </a:p>
          <a:p>
            <a:pPr indent="0" lvl="0" marL="0" marR="0" rtl="0" algn="l">
              <a:spcBef>
                <a:spcPts val="0"/>
              </a:spcBef>
              <a:spcAft>
                <a:spcPts val="0"/>
              </a:spcAft>
              <a:buNone/>
            </a:pPr>
            <a:r>
              <a:rPr lang="en-US" sz="1546">
                <a:solidFill>
                  <a:srgbClr val="DCE8E8"/>
                </a:solidFill>
                <a:latin typeface="Arial"/>
                <a:ea typeface="Arial"/>
                <a:cs typeface="Arial"/>
                <a:sym typeface="Arial"/>
              </a:rPr>
              <a:t>Ja – es handelt sich um den Zustand, in dem eine Person jede Testfarbe mit nur </a:t>
            </a:r>
            <a:r>
              <a:rPr b="1" lang="en-US" sz="1546">
                <a:solidFill>
                  <a:srgbClr val="DCE8E8"/>
                </a:solidFill>
                <a:latin typeface="Arial"/>
                <a:ea typeface="Arial"/>
                <a:cs typeface="Arial"/>
                <a:sym typeface="Arial"/>
              </a:rPr>
              <a:t>einer einzigen </a:t>
            </a:r>
            <a:r>
              <a:rPr lang="en-US" sz="1546">
                <a:solidFill>
                  <a:srgbClr val="DCE8E8"/>
                </a:solidFill>
                <a:latin typeface="Arial"/>
                <a:ea typeface="Arial"/>
                <a:cs typeface="Arial"/>
                <a:sym typeface="Arial"/>
              </a:rPr>
              <a:t>Lichtfarbe nachbilden kann</a:t>
            </a:r>
            <a:endParaRPr b="1" sz="1546">
              <a:solidFill>
                <a:srgbClr val="DCE8E8"/>
              </a:solidFill>
              <a:latin typeface="Arial"/>
              <a:ea typeface="Arial"/>
              <a:cs typeface="Arial"/>
              <a:sym typeface="Arial"/>
            </a:endParaRPr>
          </a:p>
        </p:txBody>
      </p:sp>
      <p:sp>
        <p:nvSpPr>
          <p:cNvPr id="539" name="Google Shape;539;p19"/>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40" name="Google Shape;540;p19"/>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41" name="Google Shape;541;p19"/>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42" name="Google Shape;542;p19"/>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43" name="Google Shape;543;p19"/>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44" name="Google Shape;544;p19"/>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sp>
        <p:nvSpPr>
          <p:cNvPr id="549" name="Google Shape;549;p20"/>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550" name="Google Shape;550;p20"/>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551" name="Google Shape;551;p20"/>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552" name="Google Shape;552;p20"/>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53" name="Google Shape;553;p20"/>
          <p:cNvSpPr txBox="1"/>
          <p:nvPr/>
        </p:nvSpPr>
        <p:spPr>
          <a:xfrm>
            <a:off x="2527575" y="2671543"/>
            <a:ext cx="2332332"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b="1" lang="en-US" sz="1546">
                <a:solidFill>
                  <a:schemeClr val="dk1"/>
                </a:solidFill>
                <a:latin typeface="Arial"/>
                <a:ea typeface="Arial"/>
                <a:cs typeface="Arial"/>
                <a:sym typeface="Arial"/>
              </a:rPr>
              <a:t>Monochromatismus</a:t>
            </a:r>
            <a:endParaRPr/>
          </a:p>
        </p:txBody>
      </p:sp>
      <p:cxnSp>
        <p:nvCxnSpPr>
          <p:cNvPr id="554" name="Google Shape;554;p20"/>
          <p:cNvCxnSpPr/>
          <p:nvPr/>
        </p:nvCxnSpPr>
        <p:spPr>
          <a:xfrm flipH="1">
            <a:off x="3401491" y="1560213"/>
            <a:ext cx="292250" cy="498168"/>
          </a:xfrm>
          <a:prstGeom prst="straightConnector1">
            <a:avLst/>
          </a:prstGeom>
          <a:noFill/>
          <a:ln cap="flat" cmpd="sng" w="9525">
            <a:solidFill>
              <a:srgbClr val="BFBFBF"/>
            </a:solidFill>
            <a:prstDash val="solid"/>
            <a:round/>
            <a:headEnd len="sm" w="sm" type="none"/>
            <a:tailEnd len="med" w="med" type="triangle"/>
          </a:ln>
        </p:spPr>
      </p:cxnSp>
      <p:cxnSp>
        <p:nvCxnSpPr>
          <p:cNvPr id="555" name="Google Shape;555;p20"/>
          <p:cNvCxnSpPr/>
          <p:nvPr/>
        </p:nvCxnSpPr>
        <p:spPr>
          <a:xfrm flipH="1">
            <a:off x="3693739" y="1560213"/>
            <a:ext cx="1" cy="1142775"/>
          </a:xfrm>
          <a:prstGeom prst="straightConnector1">
            <a:avLst/>
          </a:prstGeom>
          <a:noFill/>
          <a:ln cap="flat" cmpd="sng" w="9525">
            <a:solidFill>
              <a:schemeClr val="dk1"/>
            </a:solidFill>
            <a:prstDash val="solid"/>
            <a:round/>
            <a:headEnd len="sm" w="sm" type="none"/>
            <a:tailEnd len="med" w="med" type="triangle"/>
          </a:ln>
        </p:spPr>
      </p:cxnSp>
      <p:cxnSp>
        <p:nvCxnSpPr>
          <p:cNvPr id="556" name="Google Shape;556;p20"/>
          <p:cNvCxnSpPr/>
          <p:nvPr/>
        </p:nvCxnSpPr>
        <p:spPr>
          <a:xfrm>
            <a:off x="3693740" y="1560213"/>
            <a:ext cx="296647" cy="498168"/>
          </a:xfrm>
          <a:prstGeom prst="straightConnector1">
            <a:avLst/>
          </a:prstGeom>
          <a:noFill/>
          <a:ln cap="flat" cmpd="sng" w="9525">
            <a:solidFill>
              <a:srgbClr val="BFBFBF"/>
            </a:solidFill>
            <a:prstDash val="solid"/>
            <a:round/>
            <a:headEnd len="sm" w="sm" type="none"/>
            <a:tailEnd len="med" w="med" type="triangle"/>
          </a:ln>
        </p:spPr>
      </p:cxnSp>
      <p:sp>
        <p:nvSpPr>
          <p:cNvPr id="557" name="Google Shape;557;p20"/>
          <p:cNvSpPr txBox="1"/>
          <p:nvPr/>
        </p:nvSpPr>
        <p:spPr>
          <a:xfrm>
            <a:off x="1894582" y="3179373"/>
            <a:ext cx="5906159" cy="1689790"/>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dk1"/>
                </a:solidFill>
                <a:latin typeface="Arial"/>
                <a:ea typeface="Arial"/>
                <a:cs typeface="Arial"/>
                <a:sym typeface="Arial"/>
              </a:rPr>
              <a:t>Unter welchem anderen Namen ist Monochromatismus bekannt?</a:t>
            </a:r>
            <a:endParaRPr/>
          </a:p>
          <a:p>
            <a:pPr indent="0" lvl="0" marL="0" marR="0" rtl="0" algn="l">
              <a:spcBef>
                <a:spcPts val="0"/>
              </a:spcBef>
              <a:spcAft>
                <a:spcPts val="0"/>
              </a:spcAft>
              <a:buNone/>
            </a:pPr>
            <a:r>
              <a:rPr lang="en-US" sz="1546">
                <a:solidFill>
                  <a:schemeClr val="dk1"/>
                </a:solidFill>
                <a:latin typeface="Arial"/>
                <a:ea typeface="Arial"/>
                <a:cs typeface="Arial"/>
                <a:sym typeface="Arial"/>
              </a:rPr>
              <a:t>Achromatopsie</a:t>
            </a:r>
            <a:endParaRPr/>
          </a:p>
          <a:p>
            <a:pPr indent="0" lvl="0" marL="0" marR="0" rtl="0" algn="l">
              <a:spcBef>
                <a:spcPts val="0"/>
              </a:spcBef>
              <a:spcAft>
                <a:spcPts val="0"/>
              </a:spcAft>
              <a:buNone/>
            </a:pPr>
            <a:r>
              <a:t/>
            </a:r>
            <a:endParaRPr i="1" sz="1546">
              <a:solidFill>
                <a:schemeClr val="dk1"/>
              </a:solidFill>
              <a:latin typeface="Arial"/>
              <a:ea typeface="Arial"/>
              <a:cs typeface="Arial"/>
              <a:sym typeface="Arial"/>
            </a:endParaRPr>
          </a:p>
          <a:p>
            <a:pPr indent="0" lvl="0" marL="0" marR="0" rtl="0" algn="l">
              <a:spcBef>
                <a:spcPts val="0"/>
              </a:spcBef>
              <a:spcAft>
                <a:spcPts val="0"/>
              </a:spcAft>
              <a:buNone/>
            </a:pPr>
            <a:r>
              <a:rPr i="1" lang="en-US" sz="1546">
                <a:solidFill>
                  <a:schemeClr val="dk1"/>
                </a:solidFill>
                <a:latin typeface="Arial"/>
                <a:ea typeface="Arial"/>
                <a:cs typeface="Arial"/>
                <a:sym typeface="Arial"/>
              </a:rPr>
              <a:t>Bedeutet Monochromatismus/Achromatopsie das, was ich vermute?</a:t>
            </a:r>
            <a:endParaRPr/>
          </a:p>
          <a:p>
            <a:pPr indent="0" lvl="0" marL="0" marR="0" rtl="0" algn="l">
              <a:spcBef>
                <a:spcPts val="0"/>
              </a:spcBef>
              <a:spcAft>
                <a:spcPts val="0"/>
              </a:spcAft>
              <a:buNone/>
            </a:pPr>
            <a:r>
              <a:rPr lang="en-US" sz="1546">
                <a:solidFill>
                  <a:schemeClr val="dk1"/>
                </a:solidFill>
                <a:latin typeface="Arial"/>
                <a:ea typeface="Arial"/>
                <a:cs typeface="Arial"/>
                <a:sym typeface="Arial"/>
              </a:rPr>
              <a:t>Ja – es handelt sich um den Zustand, in dem eine Person jede Testfarbe mit nur </a:t>
            </a:r>
            <a:r>
              <a:rPr b="1" lang="en-US" sz="1546">
                <a:solidFill>
                  <a:schemeClr val="dk1"/>
                </a:solidFill>
                <a:latin typeface="Arial"/>
                <a:ea typeface="Arial"/>
                <a:cs typeface="Arial"/>
                <a:sym typeface="Arial"/>
              </a:rPr>
              <a:t>einer einzigen </a:t>
            </a:r>
            <a:r>
              <a:rPr lang="en-US" sz="1546">
                <a:solidFill>
                  <a:schemeClr val="dk1"/>
                </a:solidFill>
                <a:latin typeface="Arial"/>
                <a:ea typeface="Arial"/>
                <a:cs typeface="Arial"/>
                <a:sym typeface="Arial"/>
              </a:rPr>
              <a:t>Lichtfarbe nachstellen kann</a:t>
            </a:r>
            <a:endParaRPr b="1" sz="1546">
              <a:solidFill>
                <a:srgbClr val="FF0000"/>
              </a:solidFill>
              <a:latin typeface="Arial"/>
              <a:ea typeface="Arial"/>
              <a:cs typeface="Arial"/>
              <a:sym typeface="Arial"/>
            </a:endParaRPr>
          </a:p>
        </p:txBody>
      </p:sp>
      <p:sp>
        <p:nvSpPr>
          <p:cNvPr id="558" name="Google Shape;558;p20"/>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59" name="Google Shape;559;p20"/>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60" name="Google Shape;560;p20"/>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61" name="Google Shape;561;p20"/>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62" name="Google Shape;562;p20"/>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63" name="Google Shape;563;p20"/>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21"/>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69" name="Google Shape;569;p21"/>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570" name="Google Shape;570;p21"/>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571" name="Google Shape;571;p21"/>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572" name="Google Shape;572;p21"/>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1A5FB4"/>
                </a:solidFill>
                <a:latin typeface="Arial"/>
                <a:ea typeface="Arial"/>
                <a:cs typeface="Arial"/>
                <a:sym typeface="Arial"/>
              </a:rPr>
              <a:t>Trichromatismus</a:t>
            </a:r>
            <a:endParaRPr/>
          </a:p>
        </p:txBody>
      </p:sp>
      <p:sp>
        <p:nvSpPr>
          <p:cNvPr id="573" name="Google Shape;573;p21"/>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33CC33"/>
                </a:solidFill>
                <a:latin typeface="Arial"/>
                <a:ea typeface="Arial"/>
                <a:cs typeface="Arial"/>
                <a:sym typeface="Arial"/>
              </a:rPr>
              <a:t>Dichromatismus</a:t>
            </a:r>
            <a:endParaRPr/>
          </a:p>
        </p:txBody>
      </p:sp>
      <p:sp>
        <p:nvSpPr>
          <p:cNvPr id="574" name="Google Shape;574;p21"/>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575" name="Google Shape;575;p21"/>
          <p:cNvCxnSpPr>
            <a:stCxn id="568" idx="2"/>
          </p:cNvCxnSpPr>
          <p:nvPr/>
        </p:nvCxnSpPr>
        <p:spPr>
          <a:xfrm flipH="1">
            <a:off x="3406118" y="1555584"/>
            <a:ext cx="291600" cy="498900"/>
          </a:xfrm>
          <a:prstGeom prst="straightConnector1">
            <a:avLst/>
          </a:prstGeom>
          <a:noFill/>
          <a:ln cap="flat" cmpd="sng" w="9525">
            <a:solidFill>
              <a:schemeClr val="dk1"/>
            </a:solidFill>
            <a:prstDash val="solid"/>
            <a:round/>
            <a:headEnd len="sm" w="sm" type="none"/>
            <a:tailEnd len="med" w="med" type="triangle"/>
          </a:ln>
        </p:spPr>
      </p:cxnSp>
      <p:cxnSp>
        <p:nvCxnSpPr>
          <p:cNvPr id="576" name="Google Shape;576;p21"/>
          <p:cNvCxnSpPr>
            <a:stCxn id="568"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577" name="Google Shape;577;p21"/>
          <p:cNvCxnSpPr>
            <a:stCxn id="568" idx="2"/>
          </p:cNvCxnSpPr>
          <p:nvPr/>
        </p:nvCxnSpPr>
        <p:spPr>
          <a:xfrm>
            <a:off x="3697718" y="1555584"/>
            <a:ext cx="297300" cy="498900"/>
          </a:xfrm>
          <a:prstGeom prst="straightConnector1">
            <a:avLst/>
          </a:prstGeom>
          <a:noFill/>
          <a:ln cap="flat" cmpd="sng" w="9525">
            <a:solidFill>
              <a:schemeClr val="dk1"/>
            </a:solidFill>
            <a:prstDash val="solid"/>
            <a:round/>
            <a:headEnd len="sm" w="sm" type="none"/>
            <a:tailEnd len="med" w="med" type="triangle"/>
          </a:ln>
        </p:spPr>
      </p:cxnSp>
      <p:cxnSp>
        <p:nvCxnSpPr>
          <p:cNvPr id="578" name="Google Shape;578;p21"/>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579" name="Google Shape;579;p21"/>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580" name="Google Shape;580;p21"/>
          <p:cNvCxnSpPr/>
          <p:nvPr/>
        </p:nvCxnSpPr>
        <p:spPr>
          <a:xfrm>
            <a:off x="3134647" y="3849336"/>
            <a:ext cx="147224" cy="0"/>
          </a:xfrm>
          <a:prstGeom prst="straightConnector1">
            <a:avLst/>
          </a:prstGeom>
          <a:noFill/>
          <a:ln cap="flat" cmpd="sng" w="9525">
            <a:solidFill>
              <a:schemeClr val="dk1"/>
            </a:solidFill>
            <a:prstDash val="solid"/>
            <a:round/>
            <a:headEnd len="med" w="med" type="none"/>
            <a:tailEnd len="med" w="med" type="none"/>
          </a:ln>
        </p:spPr>
      </p:cxnSp>
      <p:sp>
        <p:nvSpPr>
          <p:cNvPr id="581" name="Google Shape;581;p21"/>
          <p:cNvSpPr txBox="1"/>
          <p:nvPr/>
        </p:nvSpPr>
        <p:spPr>
          <a:xfrm>
            <a:off x="3252734" y="3186828"/>
            <a:ext cx="311149"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i="1" lang="en-US" sz="1546">
                <a:solidFill>
                  <a:schemeClr val="dk1"/>
                </a:solidFill>
                <a:latin typeface="Arial"/>
                <a:ea typeface="Arial"/>
                <a:cs typeface="Arial"/>
                <a:sym typeface="Arial"/>
              </a:rPr>
              <a:t>?</a:t>
            </a:r>
            <a:endParaRPr/>
          </a:p>
        </p:txBody>
      </p:sp>
      <p:sp>
        <p:nvSpPr>
          <p:cNvPr id="582" name="Google Shape;582;p21"/>
          <p:cNvSpPr txBox="1"/>
          <p:nvPr/>
        </p:nvSpPr>
        <p:spPr>
          <a:xfrm>
            <a:off x="3254267" y="3702112"/>
            <a:ext cx="311149"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i="1" lang="en-US" sz="1546">
                <a:solidFill>
                  <a:srgbClr val="1A5FB4"/>
                </a:solidFill>
                <a:latin typeface="Arial"/>
                <a:ea typeface="Arial"/>
                <a:cs typeface="Arial"/>
                <a:sym typeface="Arial"/>
              </a:rPr>
              <a:t>?</a:t>
            </a:r>
            <a:endParaRPr/>
          </a:p>
        </p:txBody>
      </p:sp>
      <p:sp>
        <p:nvSpPr>
          <p:cNvPr id="583" name="Google Shape;583;p21"/>
          <p:cNvSpPr txBox="1"/>
          <p:nvPr/>
        </p:nvSpPr>
        <p:spPr>
          <a:xfrm>
            <a:off x="5867400" y="3182361"/>
            <a:ext cx="4192266"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dk1"/>
                </a:solidFill>
                <a:latin typeface="Arial"/>
                <a:ea typeface="Arial"/>
                <a:cs typeface="Arial"/>
                <a:sym typeface="Arial"/>
              </a:rPr>
              <a:t>Die beiden Arten des Monochromatismus sind…</a:t>
            </a:r>
            <a:endParaRPr/>
          </a:p>
        </p:txBody>
      </p:sp>
      <p:sp>
        <p:nvSpPr>
          <p:cNvPr id="584" name="Google Shape;584;p21"/>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85" name="Google Shape;585;p21"/>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86" name="Google Shape;586;p21"/>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87" name="Google Shape;587;p21"/>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22"/>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593" name="Google Shape;593;p22"/>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594" name="Google Shape;594;p22"/>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595" name="Google Shape;595;p22"/>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1A5FB4"/>
                </a:solidFill>
                <a:latin typeface="Arial"/>
                <a:ea typeface="Arial"/>
                <a:cs typeface="Arial"/>
                <a:sym typeface="Arial"/>
              </a:rPr>
              <a:t>Trichromatismus</a:t>
            </a:r>
            <a:endParaRPr/>
          </a:p>
        </p:txBody>
      </p:sp>
      <p:sp>
        <p:nvSpPr>
          <p:cNvPr id="596" name="Google Shape;596;p22"/>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33CC33"/>
                </a:solidFill>
                <a:latin typeface="Arial"/>
                <a:ea typeface="Arial"/>
                <a:cs typeface="Arial"/>
                <a:sym typeface="Arial"/>
              </a:rPr>
              <a:t>Dichromatismus</a:t>
            </a:r>
            <a:endParaRPr/>
          </a:p>
        </p:txBody>
      </p:sp>
      <p:sp>
        <p:nvSpPr>
          <p:cNvPr id="597" name="Google Shape;597;p22"/>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598" name="Google Shape;598;p22"/>
          <p:cNvCxnSpPr/>
          <p:nvPr/>
        </p:nvCxnSpPr>
        <p:spPr>
          <a:xfrm flipH="1">
            <a:off x="3401491" y="1560213"/>
            <a:ext cx="292250" cy="498168"/>
          </a:xfrm>
          <a:prstGeom prst="straightConnector1">
            <a:avLst/>
          </a:prstGeom>
          <a:noFill/>
          <a:ln cap="flat" cmpd="sng" w="9525">
            <a:solidFill>
              <a:schemeClr val="dk1"/>
            </a:solidFill>
            <a:prstDash val="solid"/>
            <a:round/>
            <a:headEnd len="sm" w="sm" type="none"/>
            <a:tailEnd len="med" w="med" type="triangle"/>
          </a:ln>
        </p:spPr>
      </p:cxnSp>
      <p:cxnSp>
        <p:nvCxnSpPr>
          <p:cNvPr id="599" name="Google Shape;599;p22"/>
          <p:cNvCxnSpPr/>
          <p:nvPr/>
        </p:nvCxnSpPr>
        <p:spPr>
          <a:xfrm flipH="1">
            <a:off x="3693739" y="1560213"/>
            <a:ext cx="1" cy="1142775"/>
          </a:xfrm>
          <a:prstGeom prst="straightConnector1">
            <a:avLst/>
          </a:prstGeom>
          <a:noFill/>
          <a:ln cap="flat" cmpd="sng" w="9525">
            <a:solidFill>
              <a:schemeClr val="dk1"/>
            </a:solidFill>
            <a:prstDash val="solid"/>
            <a:round/>
            <a:headEnd len="sm" w="sm" type="none"/>
            <a:tailEnd len="med" w="med" type="triangle"/>
          </a:ln>
        </p:spPr>
      </p:cxnSp>
      <p:cxnSp>
        <p:nvCxnSpPr>
          <p:cNvPr id="600" name="Google Shape;600;p22"/>
          <p:cNvCxnSpPr/>
          <p:nvPr/>
        </p:nvCxnSpPr>
        <p:spPr>
          <a:xfrm>
            <a:off x="3693740" y="1560213"/>
            <a:ext cx="296647" cy="498168"/>
          </a:xfrm>
          <a:prstGeom prst="straightConnector1">
            <a:avLst/>
          </a:prstGeom>
          <a:noFill/>
          <a:ln cap="flat" cmpd="sng" w="9525">
            <a:solidFill>
              <a:schemeClr val="dk1"/>
            </a:solidFill>
            <a:prstDash val="solid"/>
            <a:round/>
            <a:headEnd len="sm" w="sm" type="none"/>
            <a:tailEnd len="med" w="med" type="triangle"/>
          </a:ln>
        </p:spPr>
      </p:cxnSp>
      <p:cxnSp>
        <p:nvCxnSpPr>
          <p:cNvPr id="601" name="Google Shape;601;p22"/>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602" name="Google Shape;602;p22"/>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603" name="Google Shape;603;p22"/>
          <p:cNvCxnSpPr/>
          <p:nvPr/>
        </p:nvCxnSpPr>
        <p:spPr>
          <a:xfrm>
            <a:off x="3134647" y="3849336"/>
            <a:ext cx="147224" cy="0"/>
          </a:xfrm>
          <a:prstGeom prst="straightConnector1">
            <a:avLst/>
          </a:prstGeom>
          <a:noFill/>
          <a:ln cap="flat" cmpd="sng" w="9525">
            <a:solidFill>
              <a:schemeClr val="dk1"/>
            </a:solidFill>
            <a:prstDash val="solid"/>
            <a:round/>
            <a:headEnd len="med" w="med" type="none"/>
            <a:tailEnd len="med" w="med" type="none"/>
          </a:ln>
        </p:spPr>
      </p:cxnSp>
      <p:sp>
        <p:nvSpPr>
          <p:cNvPr id="604" name="Google Shape;604;p22"/>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1A5FB4"/>
                </a:solidFill>
                <a:latin typeface="Arial"/>
                <a:ea typeface="Arial"/>
                <a:cs typeface="Arial"/>
                <a:sym typeface="Arial"/>
              </a:rPr>
              <a:t>Blauzapfen-Monochromasie</a:t>
            </a:r>
            <a:endParaRPr/>
          </a:p>
        </p:txBody>
      </p:sp>
      <p:sp>
        <p:nvSpPr>
          <p:cNvPr id="605" name="Google Shape;605;p22"/>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chemeClr val="dk1"/>
                </a:solidFill>
                <a:latin typeface="Arial"/>
                <a:ea typeface="Arial"/>
                <a:cs typeface="Arial"/>
                <a:sym typeface="Arial"/>
              </a:rPr>
              <a:t>Stäbchen-Monochromatismus</a:t>
            </a:r>
            <a:endParaRPr/>
          </a:p>
        </p:txBody>
      </p:sp>
      <p:sp>
        <p:nvSpPr>
          <p:cNvPr id="606" name="Google Shape;606;p22"/>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07" name="Google Shape;607;p22"/>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08" name="Google Shape;608;p22"/>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09" name="Google Shape;609;p22"/>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10" name="Google Shape;610;p22"/>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611" name="Google Shape;611;p22"/>
          <p:cNvSpPr txBox="1"/>
          <p:nvPr/>
        </p:nvSpPr>
        <p:spPr>
          <a:xfrm>
            <a:off x="5867400" y="3182361"/>
            <a:ext cx="4192266"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dk1"/>
                </a:solidFill>
                <a:latin typeface="Arial"/>
                <a:ea typeface="Arial"/>
                <a:cs typeface="Arial"/>
                <a:sym typeface="Arial"/>
              </a:rPr>
              <a:t>Die beiden Arten des Monochromatismus sind…</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sp>
        <p:nvSpPr>
          <p:cNvPr id="616" name="Google Shape;616;p23"/>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17" name="Google Shape;617;p23"/>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618" name="Google Shape;618;p23"/>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619" name="Google Shape;619;p23"/>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620" name="Google Shape;620;p23"/>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21" name="Google Shape;621;p23"/>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22" name="Google Shape;622;p23"/>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623" name="Google Shape;623;p23"/>
          <p:cNvCxnSpPr>
            <a:stCxn id="616"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24" name="Google Shape;624;p23"/>
          <p:cNvCxnSpPr>
            <a:stCxn id="616"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625" name="Google Shape;625;p23"/>
          <p:cNvCxnSpPr>
            <a:stCxn id="616"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626" name="Google Shape;626;p23"/>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627" name="Google Shape;627;p23"/>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628" name="Google Shape;628;p23"/>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629" name="Google Shape;629;p23"/>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630" name="Google Shape;630;p23"/>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631" name="Google Shape;631;p23"/>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chemeClr val="dk1"/>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rgbClr val="B8C0CA"/>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--Keine Zapfen vorhanden--echte Farbenblindheit</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a:t>
            </a:r>
            <a:r>
              <a:rPr b="1" i="0" lang="en-US" sz="1546" u="none" cap="none" strike="noStrike">
                <a:solidFill>
                  <a:srgbClr val="B8C0CA"/>
                </a:solidFill>
                <a:latin typeface="Arial"/>
                <a:ea typeface="Arial"/>
                <a:cs typeface="Arial"/>
                <a:sym typeface="Arial"/>
              </a:rPr>
              <a:t>Nystagmus </a:t>
            </a:r>
            <a:r>
              <a:rPr b="0" i="0" lang="en-US" sz="1546" u="none" cap="none" strike="noStrike">
                <a:solidFill>
                  <a:srgbClr val="B8C0CA"/>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--Sehschärfebereich:</a:t>
            </a:r>
            <a:r>
              <a:rPr b="1" i="0" lang="en-US" sz="1546" u="none" cap="none" strike="noStrike">
                <a:solidFill>
                  <a:srgbClr val="B8C0CA"/>
                </a:solidFill>
                <a:latin typeface="Arial"/>
                <a:ea typeface="Arial"/>
                <a:cs typeface="Arial"/>
                <a:sym typeface="Arial"/>
              </a:rPr>
              <a:t> 20/80–20/200</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--ERG: </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--Zapfenreaktion: </a:t>
            </a:r>
            <a:r>
              <a:rPr b="1" i="0" lang="en-US" sz="1546" u="none" cap="none" strike="noStrike">
                <a:solidFill>
                  <a:srgbClr val="B8C0CA"/>
                </a:solidFill>
                <a:latin typeface="Arial"/>
                <a:ea typeface="Arial"/>
                <a:cs typeface="Arial"/>
                <a:sym typeface="Arial"/>
              </a:rPr>
              <a:t>Fehlt</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--Stäbchenreaktion: </a:t>
            </a:r>
            <a:r>
              <a:rPr b="1" i="0" lang="en-US" sz="1546" u="none" cap="none" strike="noStrike">
                <a:solidFill>
                  <a:srgbClr val="B8C0CA"/>
                </a:solidFill>
                <a:latin typeface="Arial"/>
                <a:ea typeface="Arial"/>
                <a:cs typeface="Arial"/>
                <a:sym typeface="Arial"/>
              </a:rPr>
              <a:t>Normal</a:t>
            </a:r>
            <a:endParaRPr/>
          </a:p>
        </p:txBody>
      </p:sp>
      <p:sp>
        <p:nvSpPr>
          <p:cNvPr id="632" name="Google Shape;632;p23"/>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33" name="Google Shape;633;p23"/>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34" name="Google Shape;634;p23"/>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35" name="Google Shape;635;p23"/>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24"/>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641" name="Google Shape;641;p24"/>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642" name="Google Shape;642;p24"/>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643" name="Google Shape;643;p24"/>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44" name="Google Shape;644;p24"/>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45" name="Google Shape;645;p24"/>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646" name="Google Shape;646;p24"/>
          <p:cNvCxnSpPr/>
          <p:nvPr/>
        </p:nvCxnSpPr>
        <p:spPr>
          <a:xfrm flipH="1">
            <a:off x="3401491" y="1560213"/>
            <a:ext cx="292250" cy="498168"/>
          </a:xfrm>
          <a:prstGeom prst="straightConnector1">
            <a:avLst/>
          </a:prstGeom>
          <a:noFill/>
          <a:ln cap="flat" cmpd="sng" w="9525">
            <a:solidFill>
              <a:srgbClr val="BFBFBF"/>
            </a:solidFill>
            <a:prstDash val="solid"/>
            <a:round/>
            <a:headEnd len="sm" w="sm" type="none"/>
            <a:tailEnd len="med" w="med" type="triangle"/>
          </a:ln>
        </p:spPr>
      </p:cxnSp>
      <p:cxnSp>
        <p:nvCxnSpPr>
          <p:cNvPr id="647" name="Google Shape;647;p24"/>
          <p:cNvCxnSpPr/>
          <p:nvPr/>
        </p:nvCxnSpPr>
        <p:spPr>
          <a:xfrm flipH="1">
            <a:off x="3693739" y="1560213"/>
            <a:ext cx="1" cy="1142775"/>
          </a:xfrm>
          <a:prstGeom prst="straightConnector1">
            <a:avLst/>
          </a:prstGeom>
          <a:noFill/>
          <a:ln cap="flat" cmpd="sng" w="9525">
            <a:solidFill>
              <a:schemeClr val="dk1"/>
            </a:solidFill>
            <a:prstDash val="solid"/>
            <a:round/>
            <a:headEnd len="sm" w="sm" type="none"/>
            <a:tailEnd len="med" w="med" type="triangle"/>
          </a:ln>
        </p:spPr>
      </p:cxnSp>
      <p:cxnSp>
        <p:nvCxnSpPr>
          <p:cNvPr id="648" name="Google Shape;648;p24"/>
          <p:cNvCxnSpPr/>
          <p:nvPr/>
        </p:nvCxnSpPr>
        <p:spPr>
          <a:xfrm>
            <a:off x="3693740" y="1560213"/>
            <a:ext cx="296647" cy="498168"/>
          </a:xfrm>
          <a:prstGeom prst="straightConnector1">
            <a:avLst/>
          </a:prstGeom>
          <a:noFill/>
          <a:ln cap="flat" cmpd="sng" w="9525">
            <a:solidFill>
              <a:srgbClr val="BFBFBF"/>
            </a:solidFill>
            <a:prstDash val="solid"/>
            <a:round/>
            <a:headEnd len="sm" w="sm" type="none"/>
            <a:tailEnd len="med" w="med" type="triangle"/>
          </a:ln>
        </p:spPr>
      </p:cxnSp>
      <p:sp>
        <p:nvSpPr>
          <p:cNvPr id="649" name="Google Shape;649;p24"/>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650" name="Google Shape;650;p24"/>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651" name="Google Shape;651;p24"/>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652" name="Google Shape;652;p24"/>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653" name="Google Shape;653;p24"/>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654" name="Google Shape;654;p24"/>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chemeClr val="dk1"/>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chemeClr val="lt1"/>
                </a:solidFill>
                <a:latin typeface="Arial"/>
                <a:ea typeface="Arial"/>
                <a:cs typeface="Arial"/>
                <a:sym typeface="Arial"/>
              </a:rPr>
              <a:t>--Vererbung…AR</a:t>
            </a:r>
            <a:endParaRPr b="1" i="0" sz="1546" u="none" cap="none" strike="noStrike">
              <a:solidFill>
                <a:srgbClr val="B8C0CA"/>
              </a:solidFill>
              <a:latin typeface="Arial"/>
              <a:ea typeface="Arial"/>
              <a:cs typeface="Arial"/>
              <a:sym typeface="Arial"/>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--Keine Zapfen vorhanden--echte Farbenblindheit</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a:t>
            </a:r>
            <a:r>
              <a:rPr b="1" i="0" lang="en-US" sz="1546" u="none" cap="none" strike="noStrike">
                <a:solidFill>
                  <a:srgbClr val="B8C0CA"/>
                </a:solidFill>
                <a:latin typeface="Arial"/>
                <a:ea typeface="Arial"/>
                <a:cs typeface="Arial"/>
                <a:sym typeface="Arial"/>
              </a:rPr>
              <a:t>Nystagmus </a:t>
            </a:r>
            <a:r>
              <a:rPr b="0" i="0" lang="en-US" sz="1546" u="none" cap="none" strike="noStrike">
                <a:solidFill>
                  <a:srgbClr val="B8C0CA"/>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--Sehschärfebereich:</a:t>
            </a:r>
            <a:r>
              <a:rPr b="1" i="0" lang="en-US" sz="1546" u="none" cap="none" strike="noStrike">
                <a:solidFill>
                  <a:srgbClr val="B8C0CA"/>
                </a:solidFill>
                <a:latin typeface="Arial"/>
                <a:ea typeface="Arial"/>
                <a:cs typeface="Arial"/>
                <a:sym typeface="Arial"/>
              </a:rPr>
              <a:t> 20/80–20/200</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--ERG: </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--Zapfenreaktion: </a:t>
            </a:r>
            <a:r>
              <a:rPr b="1" i="0" lang="en-US" sz="1546" u="none" cap="none" strike="noStrike">
                <a:solidFill>
                  <a:srgbClr val="B8C0CA"/>
                </a:solidFill>
                <a:latin typeface="Arial"/>
                <a:ea typeface="Arial"/>
                <a:cs typeface="Arial"/>
                <a:sym typeface="Arial"/>
              </a:rPr>
              <a:t>Fehlt</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--Stäbchenreaktion: </a:t>
            </a:r>
            <a:r>
              <a:rPr b="1" i="0" lang="en-US" sz="1546" u="none" cap="none" strike="noStrike">
                <a:solidFill>
                  <a:srgbClr val="B8C0CA"/>
                </a:solidFill>
                <a:latin typeface="Arial"/>
                <a:ea typeface="Arial"/>
                <a:cs typeface="Arial"/>
                <a:sym typeface="Arial"/>
              </a:rPr>
              <a:t>Normal</a:t>
            </a:r>
            <a:endParaRPr/>
          </a:p>
        </p:txBody>
      </p:sp>
      <p:sp>
        <p:nvSpPr>
          <p:cNvPr id="655" name="Google Shape;655;p24"/>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56" name="Google Shape;656;p24"/>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57" name="Google Shape;657;p24"/>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58" name="Google Shape;658;p24"/>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59" name="Google Shape;659;p24"/>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25"/>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65" name="Google Shape;665;p25"/>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666" name="Google Shape;666;p25"/>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667" name="Google Shape;667;p25"/>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668" name="Google Shape;668;p25"/>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69" name="Google Shape;669;p25"/>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70" name="Google Shape;670;p25"/>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671" name="Google Shape;671;p25"/>
          <p:cNvCxnSpPr>
            <a:stCxn id="664"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72" name="Google Shape;672;p25"/>
          <p:cNvCxnSpPr>
            <a:stCxn id="664"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673" name="Google Shape;673;p25"/>
          <p:cNvCxnSpPr>
            <a:stCxn id="664"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674" name="Google Shape;674;p25"/>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675" name="Google Shape;675;p25"/>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676" name="Google Shape;676;p25"/>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677" name="Google Shape;677;p25"/>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678" name="Google Shape;678;p25"/>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679" name="Google Shape;679;p25"/>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chemeClr val="dk1"/>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chemeClr val="lt1"/>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a:t>
            </a:r>
            <a:r>
              <a:rPr b="1" i="0" lang="en-US" sz="1546" u="none" cap="none" strike="noStrike">
                <a:solidFill>
                  <a:srgbClr val="B8C0CA"/>
                </a:solidFill>
                <a:latin typeface="Arial"/>
                <a:ea typeface="Arial"/>
                <a:cs typeface="Arial"/>
                <a:sym typeface="Arial"/>
              </a:rPr>
              <a:t>Nystagmus </a:t>
            </a:r>
            <a:r>
              <a:rPr b="0" i="0" lang="en-US" sz="1546" u="none" cap="none" strike="noStrike">
                <a:solidFill>
                  <a:srgbClr val="B8C0CA"/>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--Sehschärfebereich:</a:t>
            </a:r>
            <a:r>
              <a:rPr b="1" i="0" lang="en-US" sz="1546" u="none" cap="none" strike="noStrike">
                <a:solidFill>
                  <a:srgbClr val="B8C0CA"/>
                </a:solidFill>
                <a:latin typeface="Arial"/>
                <a:ea typeface="Arial"/>
                <a:cs typeface="Arial"/>
                <a:sym typeface="Arial"/>
              </a:rPr>
              <a:t> 20/80–20/200</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--ERG: </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--Zapfenreaktion: </a:t>
            </a:r>
            <a:r>
              <a:rPr b="1" i="0" lang="en-US" sz="1546" u="none" cap="none" strike="noStrike">
                <a:solidFill>
                  <a:srgbClr val="B8C0CA"/>
                </a:solidFill>
                <a:latin typeface="Arial"/>
                <a:ea typeface="Arial"/>
                <a:cs typeface="Arial"/>
                <a:sym typeface="Arial"/>
              </a:rPr>
              <a:t>Fehlt</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--Stäbchenreaktion: </a:t>
            </a:r>
            <a:r>
              <a:rPr b="1" i="0" lang="en-US" sz="1546" u="none" cap="none" strike="noStrike">
                <a:solidFill>
                  <a:srgbClr val="B8C0CA"/>
                </a:solidFill>
                <a:latin typeface="Arial"/>
                <a:ea typeface="Arial"/>
                <a:cs typeface="Arial"/>
                <a:sym typeface="Arial"/>
              </a:rPr>
              <a:t>normal</a:t>
            </a:r>
            <a:endParaRPr/>
          </a:p>
        </p:txBody>
      </p:sp>
      <p:sp>
        <p:nvSpPr>
          <p:cNvPr id="680" name="Google Shape;680;p25"/>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81" name="Google Shape;681;p25"/>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82" name="Google Shape;682;p25"/>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83" name="Google Shape;683;p25"/>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26"/>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89" name="Google Shape;689;p26"/>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690" name="Google Shape;690;p26"/>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691" name="Google Shape;691;p26"/>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692" name="Google Shape;692;p26"/>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93" name="Google Shape;693;p26"/>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94" name="Google Shape;694;p26"/>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695" name="Google Shape;695;p26"/>
          <p:cNvCxnSpPr>
            <a:stCxn id="688"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96" name="Google Shape;696;p26"/>
          <p:cNvCxnSpPr>
            <a:stCxn id="688"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697" name="Google Shape;697;p26"/>
          <p:cNvCxnSpPr>
            <a:stCxn id="688"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698" name="Google Shape;698;p26"/>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699" name="Google Shape;699;p26"/>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700" name="Google Shape;700;p26"/>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701" name="Google Shape;701;p26"/>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702" name="Google Shape;702;p26"/>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703" name="Google Shape;703;p26"/>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chemeClr val="dk1"/>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chemeClr val="lt1"/>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 </a:t>
            </a:r>
            <a:r>
              <a:rPr b="1" i="0" lang="en-US" sz="1546" u="none" cap="none" strike="noStrike">
                <a:solidFill>
                  <a:schemeClr val="lt1"/>
                </a:solidFill>
                <a:latin typeface="Arial"/>
                <a:ea typeface="Arial"/>
                <a:cs typeface="Arial"/>
                <a:sym typeface="Arial"/>
              </a:rPr>
              <a:t>Nystagmus </a:t>
            </a:r>
            <a:r>
              <a:rPr b="0" i="0" lang="en-US" sz="1546" u="none" cap="none" strike="noStrike">
                <a:solidFill>
                  <a:schemeClr val="dk1"/>
                </a:solidFill>
                <a:latin typeface="Arial"/>
                <a:ea typeface="Arial"/>
                <a:cs typeface="Arial"/>
                <a:sym typeface="Arial"/>
              </a:rPr>
              <a:t>       immer vorhanden</a:t>
            </a:r>
            <a:endParaRPr b="0" i="0" sz="1546" u="none" cap="none" strike="noStrike">
              <a:solidFill>
                <a:srgbClr val="B8C0CA"/>
              </a:solidFill>
              <a:latin typeface="Arial"/>
              <a:ea typeface="Arial"/>
              <a:cs typeface="Arial"/>
              <a:sym typeface="Arial"/>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--Sehschärfebereich:</a:t>
            </a:r>
            <a:r>
              <a:rPr b="1" i="0" lang="en-US" sz="1546" u="none" cap="none" strike="noStrike">
                <a:solidFill>
                  <a:srgbClr val="B8C0CA"/>
                </a:solidFill>
                <a:latin typeface="Arial"/>
                <a:ea typeface="Arial"/>
                <a:cs typeface="Arial"/>
                <a:sym typeface="Arial"/>
              </a:rPr>
              <a:t> 20/80–20/200</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--ERG: </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--Zapfenreaktion: </a:t>
            </a:r>
            <a:r>
              <a:rPr b="1" i="0" lang="en-US" sz="1546" u="none" cap="none" strike="noStrike">
                <a:solidFill>
                  <a:srgbClr val="B8C0CA"/>
                </a:solidFill>
                <a:latin typeface="Arial"/>
                <a:ea typeface="Arial"/>
                <a:cs typeface="Arial"/>
                <a:sym typeface="Arial"/>
              </a:rPr>
              <a:t>fehlt</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--Stäbchenreaktion: </a:t>
            </a:r>
            <a:r>
              <a:rPr b="1" i="0" lang="en-US" sz="1546" u="none" cap="none" strike="noStrike">
                <a:solidFill>
                  <a:srgbClr val="B8C0CA"/>
                </a:solidFill>
                <a:latin typeface="Arial"/>
                <a:ea typeface="Arial"/>
                <a:cs typeface="Arial"/>
                <a:sym typeface="Arial"/>
              </a:rPr>
              <a:t>normal</a:t>
            </a:r>
            <a:endParaRPr/>
          </a:p>
        </p:txBody>
      </p:sp>
      <p:sp>
        <p:nvSpPr>
          <p:cNvPr id="704" name="Google Shape;704;p26"/>
          <p:cNvSpPr/>
          <p:nvPr/>
        </p:nvSpPr>
        <p:spPr>
          <a:xfrm>
            <a:off x="5796182" y="3590553"/>
            <a:ext cx="1779726" cy="517566"/>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Problem mit den Augenbewegungsmuskeln</a:t>
            </a:r>
            <a:endParaRPr/>
          </a:p>
        </p:txBody>
      </p:sp>
      <p:sp>
        <p:nvSpPr>
          <p:cNvPr id="705" name="Google Shape;705;p26"/>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06" name="Google Shape;706;p26"/>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07" name="Google Shape;707;p26"/>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08" name="Google Shape;708;p26"/>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2" name="Shape 712"/>
        <p:cNvGrpSpPr/>
        <p:nvPr/>
      </p:nvGrpSpPr>
      <p:grpSpPr>
        <a:xfrm>
          <a:off x="0" y="0"/>
          <a:ext cx="0" cy="0"/>
          <a:chOff x="0" y="0"/>
          <a:chExt cx="0" cy="0"/>
        </a:xfrm>
      </p:grpSpPr>
      <p:sp>
        <p:nvSpPr>
          <p:cNvPr id="713" name="Google Shape;713;p27"/>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714" name="Google Shape;714;p27"/>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715" name="Google Shape;715;p27"/>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716" name="Google Shape;716;p27"/>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717" name="Google Shape;717;p27"/>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718" name="Google Shape;718;p27"/>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719" name="Google Shape;719;p27"/>
          <p:cNvCxnSpPr/>
          <p:nvPr/>
        </p:nvCxnSpPr>
        <p:spPr>
          <a:xfrm flipH="1">
            <a:off x="3401491" y="1560213"/>
            <a:ext cx="292250" cy="498168"/>
          </a:xfrm>
          <a:prstGeom prst="straightConnector1">
            <a:avLst/>
          </a:prstGeom>
          <a:noFill/>
          <a:ln cap="flat" cmpd="sng" w="9525">
            <a:solidFill>
              <a:srgbClr val="BFBFBF"/>
            </a:solidFill>
            <a:prstDash val="solid"/>
            <a:round/>
            <a:headEnd len="sm" w="sm" type="none"/>
            <a:tailEnd len="med" w="med" type="triangle"/>
          </a:ln>
        </p:spPr>
      </p:cxnSp>
      <p:cxnSp>
        <p:nvCxnSpPr>
          <p:cNvPr id="720" name="Google Shape;720;p27"/>
          <p:cNvCxnSpPr/>
          <p:nvPr/>
        </p:nvCxnSpPr>
        <p:spPr>
          <a:xfrm flipH="1">
            <a:off x="3693739" y="1560213"/>
            <a:ext cx="1" cy="1142775"/>
          </a:xfrm>
          <a:prstGeom prst="straightConnector1">
            <a:avLst/>
          </a:prstGeom>
          <a:noFill/>
          <a:ln cap="flat" cmpd="sng" w="9525">
            <a:solidFill>
              <a:schemeClr val="dk1"/>
            </a:solidFill>
            <a:prstDash val="solid"/>
            <a:round/>
            <a:headEnd len="sm" w="sm" type="none"/>
            <a:tailEnd len="med" w="med" type="triangle"/>
          </a:ln>
        </p:spPr>
      </p:cxnSp>
      <p:cxnSp>
        <p:nvCxnSpPr>
          <p:cNvPr id="721" name="Google Shape;721;p27"/>
          <p:cNvCxnSpPr/>
          <p:nvPr/>
        </p:nvCxnSpPr>
        <p:spPr>
          <a:xfrm>
            <a:off x="3693740" y="1560213"/>
            <a:ext cx="296647" cy="498168"/>
          </a:xfrm>
          <a:prstGeom prst="straightConnector1">
            <a:avLst/>
          </a:prstGeom>
          <a:noFill/>
          <a:ln cap="flat" cmpd="sng" w="9525">
            <a:solidFill>
              <a:srgbClr val="BFBFBF"/>
            </a:solidFill>
            <a:prstDash val="solid"/>
            <a:round/>
            <a:headEnd len="sm" w="sm" type="none"/>
            <a:tailEnd len="med" w="med" type="triangle"/>
          </a:ln>
        </p:spPr>
      </p:cxnSp>
      <p:sp>
        <p:nvSpPr>
          <p:cNvPr id="722" name="Google Shape;722;p27"/>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723" name="Google Shape;723;p27"/>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724" name="Google Shape;724;p27"/>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725" name="Google Shape;725;p27"/>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726" name="Google Shape;726;p27"/>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727" name="Google Shape;727;p27"/>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chemeClr val="dk1"/>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chemeClr val="lt1"/>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 </a:t>
            </a:r>
            <a:r>
              <a:rPr b="1" i="0" lang="en-US" sz="1546" u="none" cap="none" strike="noStrike">
                <a:solidFill>
                  <a:schemeClr val="lt1"/>
                </a:solidFill>
                <a:latin typeface="Arial"/>
                <a:ea typeface="Arial"/>
                <a:cs typeface="Arial"/>
                <a:sym typeface="Arial"/>
              </a:rPr>
              <a:t>Nystagmus </a:t>
            </a:r>
            <a:r>
              <a:rPr b="0" i="0" lang="en-US" sz="1546" u="none" cap="none" strike="noStrike">
                <a:solidFill>
                  <a:schemeClr val="dk1"/>
                </a:solidFill>
                <a:latin typeface="Arial"/>
                <a:ea typeface="Arial"/>
                <a:cs typeface="Arial"/>
                <a:sym typeface="Arial"/>
              </a:rPr>
              <a:t> immer vorhanden</a:t>
            </a:r>
            <a:endParaRPr b="0" i="0" sz="1546" u="none" cap="none" strike="noStrike">
              <a:solidFill>
                <a:srgbClr val="B8C0CA"/>
              </a:solidFill>
              <a:latin typeface="Arial"/>
              <a:ea typeface="Arial"/>
              <a:cs typeface="Arial"/>
              <a:sym typeface="Arial"/>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--Sehschärfebereich:</a:t>
            </a:r>
            <a:r>
              <a:rPr b="1" i="0" lang="en-US" sz="1546" u="none" cap="none" strike="noStrike">
                <a:solidFill>
                  <a:srgbClr val="B8C0CA"/>
                </a:solidFill>
                <a:latin typeface="Arial"/>
                <a:ea typeface="Arial"/>
                <a:cs typeface="Arial"/>
                <a:sym typeface="Arial"/>
              </a:rPr>
              <a:t> 20/80–20/200</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--ERG: </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--Zapfenreaktion: </a:t>
            </a:r>
            <a:r>
              <a:rPr b="1" i="0" lang="en-US" sz="1546" u="none" cap="none" strike="noStrike">
                <a:solidFill>
                  <a:srgbClr val="B8C0CA"/>
                </a:solidFill>
                <a:latin typeface="Arial"/>
                <a:ea typeface="Arial"/>
                <a:cs typeface="Arial"/>
                <a:sym typeface="Arial"/>
              </a:rPr>
              <a:t>Fehlt</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--Stäbchenreaktion: </a:t>
            </a:r>
            <a:r>
              <a:rPr b="1" i="0" lang="en-US" sz="1546" u="none" cap="none" strike="noStrike">
                <a:solidFill>
                  <a:srgbClr val="B8C0CA"/>
                </a:solidFill>
                <a:latin typeface="Arial"/>
                <a:ea typeface="Arial"/>
                <a:cs typeface="Arial"/>
                <a:sym typeface="Arial"/>
              </a:rPr>
              <a:t>Normal</a:t>
            </a:r>
            <a:endParaRPr/>
          </a:p>
        </p:txBody>
      </p:sp>
      <p:sp>
        <p:nvSpPr>
          <p:cNvPr id="728" name="Google Shape;728;p27"/>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729" name="Google Shape;729;p27"/>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30" name="Google Shape;730;p27"/>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31" name="Google Shape;731;p27"/>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32" name="Google Shape;732;p27"/>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6" name="Shape 736"/>
        <p:cNvGrpSpPr/>
        <p:nvPr/>
      </p:nvGrpSpPr>
      <p:grpSpPr>
        <a:xfrm>
          <a:off x="0" y="0"/>
          <a:ext cx="0" cy="0"/>
          <a:chOff x="0" y="0"/>
          <a:chExt cx="0" cy="0"/>
        </a:xfrm>
      </p:grpSpPr>
      <p:sp>
        <p:nvSpPr>
          <p:cNvPr id="737" name="Google Shape;737;p28"/>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738" name="Google Shape;738;p28"/>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739" name="Google Shape;739;p28"/>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740" name="Google Shape;740;p28"/>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741" name="Google Shape;741;p28"/>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742" name="Google Shape;742;p28"/>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743" name="Google Shape;743;p28"/>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744" name="Google Shape;744;p28"/>
          <p:cNvCxnSpPr>
            <a:stCxn id="737"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745" name="Google Shape;745;p28"/>
          <p:cNvCxnSpPr>
            <a:stCxn id="737"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746" name="Google Shape;746;p28"/>
          <p:cNvCxnSpPr>
            <a:stCxn id="737"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747" name="Google Shape;747;p28"/>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748" name="Google Shape;748;p28"/>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749" name="Google Shape;749;p28"/>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750" name="Google Shape;750;p28"/>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751" name="Google Shape;751;p28"/>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752" name="Google Shape;752;p28"/>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chemeClr val="dk1"/>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chemeClr val="lt1"/>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 </a:t>
            </a:r>
            <a:r>
              <a:rPr b="1" i="0" lang="en-US" sz="1546" u="none" cap="none" strike="noStrike">
                <a:solidFill>
                  <a:schemeClr val="lt1"/>
                </a:solidFill>
                <a:latin typeface="Arial"/>
                <a:ea typeface="Arial"/>
                <a:cs typeface="Arial"/>
                <a:sym typeface="Arial"/>
              </a:rPr>
              <a:t>Nystagmus </a:t>
            </a:r>
            <a:r>
              <a:rPr b="0" i="0" lang="en-US" sz="1546" u="none" cap="none" strike="noStrike">
                <a:solidFill>
                  <a:schemeClr val="dk1"/>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--Sehschärfebereich:</a:t>
            </a:r>
            <a:r>
              <a:rPr b="1" i="0" lang="en-US" sz="1546" u="none" cap="none" strike="noStrike">
                <a:solidFill>
                  <a:srgbClr val="B8C0CA"/>
                </a:solidFill>
                <a:latin typeface="Arial"/>
                <a:ea typeface="Arial"/>
                <a:cs typeface="Arial"/>
                <a:sym typeface="Arial"/>
              </a:rPr>
              <a:t> 20/80–20/200</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--ERG: </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--Zapfenreaktion: </a:t>
            </a:r>
            <a:r>
              <a:rPr b="1" i="0" lang="en-US" sz="1546" u="none" cap="none" strike="noStrike">
                <a:solidFill>
                  <a:srgbClr val="B8C0CA"/>
                </a:solidFill>
                <a:latin typeface="Arial"/>
                <a:ea typeface="Arial"/>
                <a:cs typeface="Arial"/>
                <a:sym typeface="Arial"/>
              </a:rPr>
              <a:t>fehlt</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--Stäbchenreaktion: </a:t>
            </a:r>
            <a:r>
              <a:rPr b="1" i="0" lang="en-US" sz="1546" u="none" cap="none" strike="noStrike">
                <a:solidFill>
                  <a:srgbClr val="B8C0CA"/>
                </a:solidFill>
                <a:latin typeface="Arial"/>
                <a:ea typeface="Arial"/>
                <a:cs typeface="Arial"/>
                <a:sym typeface="Arial"/>
              </a:rPr>
              <a:t>normal</a:t>
            </a:r>
            <a:endParaRPr/>
          </a:p>
        </p:txBody>
      </p:sp>
      <p:sp>
        <p:nvSpPr>
          <p:cNvPr id="753" name="Google Shape;753;p28"/>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54" name="Google Shape;754;p28"/>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55" name="Google Shape;755;p28"/>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56" name="Google Shape;756;p28"/>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sp>
        <p:nvSpPr>
          <p:cNvPr id="761" name="Google Shape;761;p29"/>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762" name="Google Shape;762;p29"/>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763" name="Google Shape;763;p29"/>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764" name="Google Shape;764;p29"/>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765" name="Google Shape;765;p29"/>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766" name="Google Shape;766;p29"/>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767" name="Google Shape;767;p29"/>
          <p:cNvCxnSpPr/>
          <p:nvPr/>
        </p:nvCxnSpPr>
        <p:spPr>
          <a:xfrm flipH="1">
            <a:off x="3401491" y="1560213"/>
            <a:ext cx="292250" cy="498168"/>
          </a:xfrm>
          <a:prstGeom prst="straightConnector1">
            <a:avLst/>
          </a:prstGeom>
          <a:noFill/>
          <a:ln cap="flat" cmpd="sng" w="9525">
            <a:solidFill>
              <a:srgbClr val="BFBFBF"/>
            </a:solidFill>
            <a:prstDash val="solid"/>
            <a:round/>
            <a:headEnd len="sm" w="sm" type="none"/>
            <a:tailEnd len="med" w="med" type="triangle"/>
          </a:ln>
        </p:spPr>
      </p:cxnSp>
      <p:cxnSp>
        <p:nvCxnSpPr>
          <p:cNvPr id="768" name="Google Shape;768;p29"/>
          <p:cNvCxnSpPr/>
          <p:nvPr/>
        </p:nvCxnSpPr>
        <p:spPr>
          <a:xfrm flipH="1">
            <a:off x="3693739" y="1560213"/>
            <a:ext cx="1" cy="1142775"/>
          </a:xfrm>
          <a:prstGeom prst="straightConnector1">
            <a:avLst/>
          </a:prstGeom>
          <a:noFill/>
          <a:ln cap="flat" cmpd="sng" w="9525">
            <a:solidFill>
              <a:schemeClr val="dk1"/>
            </a:solidFill>
            <a:prstDash val="solid"/>
            <a:round/>
            <a:headEnd len="sm" w="sm" type="none"/>
            <a:tailEnd len="med" w="med" type="triangle"/>
          </a:ln>
        </p:spPr>
      </p:cxnSp>
      <p:cxnSp>
        <p:nvCxnSpPr>
          <p:cNvPr id="769" name="Google Shape;769;p29"/>
          <p:cNvCxnSpPr/>
          <p:nvPr/>
        </p:nvCxnSpPr>
        <p:spPr>
          <a:xfrm>
            <a:off x="3693740" y="1560213"/>
            <a:ext cx="296647" cy="498168"/>
          </a:xfrm>
          <a:prstGeom prst="straightConnector1">
            <a:avLst/>
          </a:prstGeom>
          <a:noFill/>
          <a:ln cap="flat" cmpd="sng" w="9525">
            <a:solidFill>
              <a:srgbClr val="BFBFBF"/>
            </a:solidFill>
            <a:prstDash val="solid"/>
            <a:round/>
            <a:headEnd len="sm" w="sm" type="none"/>
            <a:tailEnd len="med" w="med" type="triangle"/>
          </a:ln>
        </p:spPr>
      </p:cxnSp>
      <p:sp>
        <p:nvSpPr>
          <p:cNvPr id="770" name="Google Shape;770;p29"/>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771" name="Google Shape;771;p29"/>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772" name="Google Shape;772;p29"/>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773" name="Google Shape;773;p29"/>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774" name="Google Shape;774;p29"/>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775" name="Google Shape;775;p29"/>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chemeClr val="dk1"/>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chemeClr val="lt1"/>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 </a:t>
            </a:r>
            <a:r>
              <a:rPr b="1" i="0" lang="en-US" sz="1546" u="none" cap="none" strike="noStrike">
                <a:solidFill>
                  <a:schemeClr val="lt1"/>
                </a:solidFill>
                <a:latin typeface="Arial"/>
                <a:ea typeface="Arial"/>
                <a:cs typeface="Arial"/>
                <a:sym typeface="Arial"/>
              </a:rPr>
              <a:t>Nystagmus </a:t>
            </a:r>
            <a:r>
              <a:rPr b="0" i="0" lang="en-US" sz="1546" u="none" cap="none" strike="noStrike">
                <a:solidFill>
                  <a:schemeClr val="dk1"/>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--Sehschärfebereich:</a:t>
            </a:r>
            <a:r>
              <a:rPr b="1" i="0" lang="en-US" sz="1546" u="none" cap="none" strike="noStrike">
                <a:solidFill>
                  <a:schemeClr val="lt1"/>
                </a:solidFill>
                <a:latin typeface="Arial"/>
                <a:ea typeface="Arial"/>
                <a:cs typeface="Arial"/>
                <a:sym typeface="Arial"/>
              </a:rPr>
              <a:t> 20/80–20/200</a:t>
            </a:r>
            <a:endParaRPr b="1" i="0" sz="1546" u="none" cap="none" strike="noStrike">
              <a:solidFill>
                <a:srgbClr val="B8C0CA"/>
              </a:solidFill>
              <a:latin typeface="Arial"/>
              <a:ea typeface="Arial"/>
              <a:cs typeface="Arial"/>
              <a:sym typeface="Arial"/>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--ERG: </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--Zapfenreaktion: </a:t>
            </a:r>
            <a:r>
              <a:rPr b="1" i="0" lang="en-US" sz="1546" u="none" cap="none" strike="noStrike">
                <a:solidFill>
                  <a:srgbClr val="B8C0CA"/>
                </a:solidFill>
                <a:latin typeface="Arial"/>
                <a:ea typeface="Arial"/>
                <a:cs typeface="Arial"/>
                <a:sym typeface="Arial"/>
              </a:rPr>
              <a:t>fehlt</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--Stäbchenreaktion: </a:t>
            </a:r>
            <a:r>
              <a:rPr b="1" i="0" lang="en-US" sz="1546" u="none" cap="none" strike="noStrike">
                <a:solidFill>
                  <a:srgbClr val="B8C0CA"/>
                </a:solidFill>
                <a:latin typeface="Arial"/>
                <a:ea typeface="Arial"/>
                <a:cs typeface="Arial"/>
                <a:sym typeface="Arial"/>
              </a:rPr>
              <a:t>normal</a:t>
            </a:r>
            <a:endParaRPr/>
          </a:p>
        </p:txBody>
      </p:sp>
      <p:sp>
        <p:nvSpPr>
          <p:cNvPr id="776" name="Google Shape;776;p29"/>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777" name="Google Shape;777;p29"/>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78" name="Google Shape;778;p29"/>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79" name="Google Shape;779;p29"/>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80" name="Google Shape;780;p29"/>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4" name="Shape 784"/>
        <p:cNvGrpSpPr/>
        <p:nvPr/>
      </p:nvGrpSpPr>
      <p:grpSpPr>
        <a:xfrm>
          <a:off x="0" y="0"/>
          <a:ext cx="0" cy="0"/>
          <a:chOff x="0" y="0"/>
          <a:chExt cx="0" cy="0"/>
        </a:xfrm>
      </p:grpSpPr>
      <p:sp>
        <p:nvSpPr>
          <p:cNvPr id="785" name="Google Shape;785;p30"/>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786" name="Google Shape;786;p30"/>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787" name="Google Shape;787;p30"/>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788" name="Google Shape;788;p30"/>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789" name="Google Shape;789;p30"/>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790" name="Google Shape;790;p30"/>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791" name="Google Shape;791;p30"/>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792" name="Google Shape;792;p30"/>
          <p:cNvCxnSpPr>
            <a:stCxn id="785"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793" name="Google Shape;793;p30"/>
          <p:cNvCxnSpPr>
            <a:stCxn id="785"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794" name="Google Shape;794;p30"/>
          <p:cNvCxnSpPr>
            <a:stCxn id="785"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795" name="Google Shape;795;p30"/>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796" name="Google Shape;796;p30"/>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797" name="Google Shape;797;p30"/>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798" name="Google Shape;798;p30"/>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799" name="Google Shape;799;p30"/>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800" name="Google Shape;800;p30"/>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7F7F7F"/>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rgbClr val="7F7F7F"/>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 </a:t>
            </a:r>
            <a:r>
              <a:rPr b="1" i="0" lang="en-US" sz="1546" u="none" cap="none" strike="noStrike">
                <a:solidFill>
                  <a:srgbClr val="7F7F7F"/>
                </a:solidFill>
                <a:latin typeface="Arial"/>
                <a:ea typeface="Arial"/>
                <a:cs typeface="Arial"/>
                <a:sym typeface="Arial"/>
              </a:rPr>
              <a:t>Nystagmus </a:t>
            </a:r>
            <a:r>
              <a:rPr b="0" i="0" lang="en-US" sz="1546" u="none" cap="none" strike="noStrike">
                <a:solidFill>
                  <a:srgbClr val="7F7F7F"/>
                </a:solidFill>
                <a:latin typeface="Arial"/>
                <a:ea typeface="Arial"/>
                <a:cs typeface="Arial"/>
                <a:sym typeface="Arial"/>
              </a:rPr>
              <a:t> immer vorhanden</a:t>
            </a:r>
            <a:endParaRPr/>
          </a:p>
          <a:p>
            <a:pPr indent="0" lvl="3" marL="331254" marR="0" rtl="0" algn="l">
              <a:spcBef>
                <a:spcPts val="0"/>
              </a:spcBef>
              <a:spcAft>
                <a:spcPts val="0"/>
              </a:spcAft>
              <a:buNone/>
            </a:pPr>
            <a:r>
              <a:rPr b="1" i="0" lang="en-US" sz="1546" u="none" cap="none" strike="noStrike">
                <a:solidFill>
                  <a:schemeClr val="dk1"/>
                </a:solidFill>
                <a:latin typeface="Arial"/>
                <a:ea typeface="Arial"/>
                <a:cs typeface="Arial"/>
                <a:sym typeface="Arial"/>
              </a:rPr>
              <a:t>--Sehschärfebereich:</a:t>
            </a:r>
            <a:r>
              <a:rPr b="1" i="0" lang="en-US" sz="1546" u="none" cap="none" strike="noStrike">
                <a:solidFill>
                  <a:schemeClr val="lt1"/>
                </a:solidFill>
                <a:latin typeface="Arial"/>
                <a:ea typeface="Arial"/>
                <a:cs typeface="Arial"/>
                <a:sym typeface="Arial"/>
              </a:rPr>
              <a:t> 20/80–20/200</a:t>
            </a:r>
            <a:endParaRPr b="1" i="0" sz="1546" u="none" cap="none" strike="noStrike">
              <a:solidFill>
                <a:srgbClr val="7F7F7F"/>
              </a:solidFill>
              <a:latin typeface="Arial"/>
              <a:ea typeface="Arial"/>
              <a:cs typeface="Arial"/>
              <a:sym typeface="Arial"/>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--ERG: </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   --Zapfenreaktion: </a:t>
            </a:r>
            <a:r>
              <a:rPr b="1" i="0" lang="en-US" sz="1546" u="none" cap="none" strike="noStrike">
                <a:solidFill>
                  <a:srgbClr val="7F7F7F"/>
                </a:solidFill>
                <a:latin typeface="Arial"/>
                <a:ea typeface="Arial"/>
                <a:cs typeface="Arial"/>
                <a:sym typeface="Arial"/>
              </a:rPr>
              <a:t>fehlt</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   --Stäbchenreaktion: </a:t>
            </a:r>
            <a:r>
              <a:rPr b="1" i="0" lang="en-US" sz="1546" u="none" cap="none" strike="noStrike">
                <a:solidFill>
                  <a:srgbClr val="7F7F7F"/>
                </a:solidFill>
                <a:latin typeface="Arial"/>
                <a:ea typeface="Arial"/>
                <a:cs typeface="Arial"/>
                <a:sym typeface="Arial"/>
              </a:rPr>
              <a:t>normal</a:t>
            </a:r>
            <a:endParaRPr/>
          </a:p>
        </p:txBody>
      </p:sp>
      <p:sp>
        <p:nvSpPr>
          <p:cNvPr id="801" name="Google Shape;801;p30"/>
          <p:cNvSpPr/>
          <p:nvPr/>
        </p:nvSpPr>
        <p:spPr>
          <a:xfrm>
            <a:off x="5796182" y="3650517"/>
            <a:ext cx="2478874" cy="545956"/>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02" name="Google Shape;802;p30"/>
          <p:cNvSpPr txBox="1"/>
          <p:nvPr/>
        </p:nvSpPr>
        <p:spPr>
          <a:xfrm>
            <a:off x="4862866" y="4239940"/>
            <a:ext cx="4698565" cy="857283"/>
          </a:xfrm>
          <a:prstGeom prst="rect">
            <a:avLst/>
          </a:prstGeom>
          <a:solidFill>
            <a:srgbClr val="FEFE4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Warum dieser große Bereich bei der Sehschärfe?</a:t>
            </a:r>
            <a:endParaRPr i="1" sz="1352">
              <a:solidFill>
                <a:srgbClr val="FEFE47"/>
              </a:solidFill>
              <a:latin typeface="Arial"/>
              <a:ea typeface="Arial"/>
              <a:cs typeface="Arial"/>
              <a:sym typeface="Arial"/>
            </a:endParaRPr>
          </a:p>
          <a:p>
            <a:pPr indent="0" lvl="0" marL="0" marR="0" rtl="0" algn="l">
              <a:spcBef>
                <a:spcPts val="0"/>
              </a:spcBef>
              <a:spcAft>
                <a:spcPts val="0"/>
              </a:spcAft>
              <a:buNone/>
            </a:pPr>
            <a:r>
              <a:rPr lang="en-US" sz="1352">
                <a:solidFill>
                  <a:srgbClr val="FEFE47"/>
                </a:solidFill>
                <a:latin typeface="Arial"/>
                <a:ea typeface="Arial"/>
                <a:cs typeface="Arial"/>
                <a:sym typeface="Arial"/>
              </a:rPr>
              <a:t>Weil sich die Erkrankung in einigen Fällen nur teilweise manifestiert (d. h., bei einigen Patienten sind noch einige wenige Zapfen funktionsfähig)</a:t>
            </a:r>
            <a:endParaRPr/>
          </a:p>
        </p:txBody>
      </p:sp>
      <p:sp>
        <p:nvSpPr>
          <p:cNvPr id="803" name="Google Shape;803;p30"/>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804" name="Google Shape;804;p30"/>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805" name="Google Shape;805;p30"/>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806" name="Google Shape;806;p30"/>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0" name="Shape 810"/>
        <p:cNvGrpSpPr/>
        <p:nvPr/>
      </p:nvGrpSpPr>
      <p:grpSpPr>
        <a:xfrm>
          <a:off x="0" y="0"/>
          <a:ext cx="0" cy="0"/>
          <a:chOff x="0" y="0"/>
          <a:chExt cx="0" cy="0"/>
        </a:xfrm>
      </p:grpSpPr>
      <p:sp>
        <p:nvSpPr>
          <p:cNvPr id="811" name="Google Shape;811;p31"/>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812" name="Google Shape;812;p31"/>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813" name="Google Shape;813;p31"/>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814" name="Google Shape;814;p31"/>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815" name="Google Shape;815;p31"/>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816" name="Google Shape;816;p31"/>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817" name="Google Shape;817;p31"/>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818" name="Google Shape;818;p31"/>
          <p:cNvCxnSpPr>
            <a:stCxn id="811"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819" name="Google Shape;819;p31"/>
          <p:cNvCxnSpPr>
            <a:stCxn id="811"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820" name="Google Shape;820;p31"/>
          <p:cNvCxnSpPr>
            <a:stCxn id="811"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821" name="Google Shape;821;p31"/>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822" name="Google Shape;822;p31"/>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823" name="Google Shape;823;p31"/>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824" name="Google Shape;824;p31"/>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825" name="Google Shape;825;p31"/>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826" name="Google Shape;826;p31"/>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7F7F7F"/>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rgbClr val="7F7F7F"/>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 </a:t>
            </a:r>
            <a:r>
              <a:rPr b="1" i="0" lang="en-US" sz="1546" u="none" cap="none" strike="noStrike">
                <a:solidFill>
                  <a:srgbClr val="7F7F7F"/>
                </a:solidFill>
                <a:latin typeface="Arial"/>
                <a:ea typeface="Arial"/>
                <a:cs typeface="Arial"/>
                <a:sym typeface="Arial"/>
              </a:rPr>
              <a:t>Nystagmus </a:t>
            </a:r>
            <a:r>
              <a:rPr b="0" i="0" lang="en-US" sz="1546" u="none" cap="none" strike="noStrike">
                <a:solidFill>
                  <a:srgbClr val="7F7F7F"/>
                </a:solidFill>
                <a:latin typeface="Arial"/>
                <a:ea typeface="Arial"/>
                <a:cs typeface="Arial"/>
                <a:sym typeface="Arial"/>
              </a:rPr>
              <a:t> immer vorhanden</a:t>
            </a:r>
            <a:endParaRPr/>
          </a:p>
          <a:p>
            <a:pPr indent="0" lvl="3" marL="331254" marR="0" rtl="0" algn="l">
              <a:spcBef>
                <a:spcPts val="0"/>
              </a:spcBef>
              <a:spcAft>
                <a:spcPts val="0"/>
              </a:spcAft>
              <a:buNone/>
            </a:pPr>
            <a:r>
              <a:rPr b="1" i="0" lang="en-US" sz="1546" u="none" cap="none" strike="noStrike">
                <a:solidFill>
                  <a:schemeClr val="dk1"/>
                </a:solidFill>
                <a:latin typeface="Arial"/>
                <a:ea typeface="Arial"/>
                <a:cs typeface="Arial"/>
                <a:sym typeface="Arial"/>
              </a:rPr>
              <a:t>--Sehschärfebereich:</a:t>
            </a:r>
            <a:r>
              <a:rPr b="1" i="0" lang="en-US" sz="1546" u="none" cap="none" strike="noStrike">
                <a:solidFill>
                  <a:schemeClr val="lt1"/>
                </a:solidFill>
                <a:latin typeface="Arial"/>
                <a:ea typeface="Arial"/>
                <a:cs typeface="Arial"/>
                <a:sym typeface="Arial"/>
              </a:rPr>
              <a:t> 20/80–20/200</a:t>
            </a:r>
            <a:endParaRPr b="1" i="0" sz="1546" u="none" cap="none" strike="noStrike">
              <a:solidFill>
                <a:srgbClr val="7F7F7F"/>
              </a:solidFill>
              <a:latin typeface="Arial"/>
              <a:ea typeface="Arial"/>
              <a:cs typeface="Arial"/>
              <a:sym typeface="Arial"/>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--ERG: </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   --Zapfenreaktion: </a:t>
            </a:r>
            <a:r>
              <a:rPr b="1" i="0" lang="en-US" sz="1546" u="none" cap="none" strike="noStrike">
                <a:solidFill>
                  <a:srgbClr val="7F7F7F"/>
                </a:solidFill>
                <a:latin typeface="Arial"/>
                <a:ea typeface="Arial"/>
                <a:cs typeface="Arial"/>
                <a:sym typeface="Arial"/>
              </a:rPr>
              <a:t>fehlt</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   --Stäbchenreaktion: </a:t>
            </a:r>
            <a:r>
              <a:rPr b="1" i="0" lang="en-US" sz="1546" u="none" cap="none" strike="noStrike">
                <a:solidFill>
                  <a:srgbClr val="7F7F7F"/>
                </a:solidFill>
                <a:latin typeface="Arial"/>
                <a:ea typeface="Arial"/>
                <a:cs typeface="Arial"/>
                <a:sym typeface="Arial"/>
              </a:rPr>
              <a:t>normal</a:t>
            </a:r>
            <a:endParaRPr/>
          </a:p>
        </p:txBody>
      </p:sp>
      <p:sp>
        <p:nvSpPr>
          <p:cNvPr id="827" name="Google Shape;827;p31"/>
          <p:cNvSpPr/>
          <p:nvPr/>
        </p:nvSpPr>
        <p:spPr>
          <a:xfrm>
            <a:off x="5850626" y="3702112"/>
            <a:ext cx="2478874" cy="545956"/>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28" name="Google Shape;828;p31"/>
          <p:cNvSpPr txBox="1"/>
          <p:nvPr/>
        </p:nvSpPr>
        <p:spPr>
          <a:xfrm>
            <a:off x="4862866" y="4109187"/>
            <a:ext cx="4698565" cy="857283"/>
          </a:xfrm>
          <a:prstGeom prst="rect">
            <a:avLst/>
          </a:prstGeom>
          <a:solidFill>
            <a:srgbClr val="FEFE4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Warum dieser große Bereich bei der Sehschärfe?</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Weil sich die Erkrankung in einigen Fällen nur teilweise manifestiert (d. h., bei einigen Patienten sind noch einige wenige Zapfen funktionsfähig)</a:t>
            </a:r>
            <a:endParaRPr/>
          </a:p>
        </p:txBody>
      </p:sp>
      <p:sp>
        <p:nvSpPr>
          <p:cNvPr id="829" name="Google Shape;829;p31"/>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830" name="Google Shape;830;p31"/>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831" name="Google Shape;831;p31"/>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832" name="Google Shape;832;p31"/>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6" name="Shape 836"/>
        <p:cNvGrpSpPr/>
        <p:nvPr/>
      </p:nvGrpSpPr>
      <p:grpSpPr>
        <a:xfrm>
          <a:off x="0" y="0"/>
          <a:ext cx="0" cy="0"/>
          <a:chOff x="0" y="0"/>
          <a:chExt cx="0" cy="0"/>
        </a:xfrm>
      </p:grpSpPr>
      <p:sp>
        <p:nvSpPr>
          <p:cNvPr id="837" name="Google Shape;837;p32"/>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838" name="Google Shape;838;p32"/>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839" name="Google Shape;839;p32"/>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840" name="Google Shape;840;p32"/>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841" name="Google Shape;841;p32"/>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842" name="Google Shape;842;p32"/>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843" name="Google Shape;843;p32"/>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844" name="Google Shape;844;p32"/>
          <p:cNvCxnSpPr>
            <a:stCxn id="837"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845" name="Google Shape;845;p32"/>
          <p:cNvCxnSpPr>
            <a:stCxn id="837"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846" name="Google Shape;846;p32"/>
          <p:cNvCxnSpPr>
            <a:stCxn id="837"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847" name="Google Shape;847;p32"/>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848" name="Google Shape;848;p32"/>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849" name="Google Shape;849;p32"/>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850" name="Google Shape;850;p32"/>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851" name="Google Shape;851;p32"/>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852" name="Google Shape;852;p32"/>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chemeClr val="dk1"/>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chemeClr val="lt1"/>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 </a:t>
            </a:r>
            <a:r>
              <a:rPr b="1" i="0" lang="en-US" sz="1546" u="none" cap="none" strike="noStrike">
                <a:solidFill>
                  <a:schemeClr val="lt1"/>
                </a:solidFill>
                <a:latin typeface="Arial"/>
                <a:ea typeface="Arial"/>
                <a:cs typeface="Arial"/>
                <a:sym typeface="Arial"/>
              </a:rPr>
              <a:t>Nystagmus </a:t>
            </a:r>
            <a:r>
              <a:rPr b="0" i="0" lang="en-US" sz="1546" u="none" cap="none" strike="noStrike">
                <a:solidFill>
                  <a:schemeClr val="dk1"/>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--Sehschärfebereich:</a:t>
            </a:r>
            <a:r>
              <a:rPr b="1" i="0" lang="en-US" sz="1546" u="none" cap="none" strike="noStrike">
                <a:solidFill>
                  <a:schemeClr val="lt1"/>
                </a:solidFill>
                <a:latin typeface="Arial"/>
                <a:ea typeface="Arial"/>
                <a:cs typeface="Arial"/>
                <a:sym typeface="Arial"/>
              </a:rPr>
              <a:t> 20/80–20/200</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--ERG: </a:t>
            </a:r>
            <a:r>
              <a:rPr b="1" i="1" lang="en-US" sz="1546" u="none" cap="none" strike="noStrike">
                <a:solidFill>
                  <a:schemeClr val="lt1"/>
                </a:solidFill>
                <a:latin typeface="Arial"/>
                <a:ea typeface="Arial"/>
                <a:cs typeface="Arial"/>
                <a:sym typeface="Arial"/>
              </a:rPr>
              <a:t>?</a:t>
            </a:r>
            <a:endParaRPr b="0" i="0" sz="1546" u="none" cap="none" strike="noStrike">
              <a:solidFill>
                <a:schemeClr val="dk1"/>
              </a:solidFill>
              <a:latin typeface="Arial"/>
              <a:ea typeface="Arial"/>
              <a:cs typeface="Arial"/>
              <a:sym typeface="Arial"/>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--Zapfenreaktion: </a:t>
            </a:r>
            <a:r>
              <a:rPr b="1" i="1" lang="en-US" sz="1546" u="none" cap="none" strike="noStrike">
                <a:solidFill>
                  <a:srgbClr val="B8C0CA"/>
                </a:solidFill>
                <a:latin typeface="Arial"/>
                <a:ea typeface="Arial"/>
                <a:cs typeface="Arial"/>
                <a:sym typeface="Arial"/>
              </a:rPr>
              <a:t>?</a:t>
            </a:r>
            <a:r>
              <a:rPr b="1" i="0" lang="en-US" sz="1546" u="none" cap="none" strike="noStrike">
                <a:solidFill>
                  <a:srgbClr val="B8C0CA"/>
                </a:solidFill>
                <a:latin typeface="Arial"/>
                <a:ea typeface="Arial"/>
                <a:cs typeface="Arial"/>
                <a:sym typeface="Arial"/>
              </a:rPr>
              <a:t>vorhanden</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--Stäbchenreaktion: </a:t>
            </a:r>
            <a:r>
              <a:rPr b="1" i="0" lang="en-US" sz="1546" u="none" cap="none" strike="noStrike">
                <a:solidFill>
                  <a:srgbClr val="B8C0CA"/>
                </a:solidFill>
                <a:latin typeface="Arial"/>
                <a:ea typeface="Arial"/>
                <a:cs typeface="Arial"/>
                <a:sym typeface="Arial"/>
              </a:rPr>
              <a:t>normal</a:t>
            </a:r>
            <a:endParaRPr/>
          </a:p>
        </p:txBody>
      </p:sp>
      <p:sp>
        <p:nvSpPr>
          <p:cNvPr id="853" name="Google Shape;853;p32"/>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854" name="Google Shape;854;p32"/>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855" name="Google Shape;855;p32"/>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856" name="Google Shape;856;p32"/>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0" name="Shape 860"/>
        <p:cNvGrpSpPr/>
        <p:nvPr/>
      </p:nvGrpSpPr>
      <p:grpSpPr>
        <a:xfrm>
          <a:off x="0" y="0"/>
          <a:ext cx="0" cy="0"/>
          <a:chOff x="0" y="0"/>
          <a:chExt cx="0" cy="0"/>
        </a:xfrm>
      </p:grpSpPr>
      <p:sp>
        <p:nvSpPr>
          <p:cNvPr id="861" name="Google Shape;861;p33"/>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862" name="Google Shape;862;p33"/>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863" name="Google Shape;863;p33"/>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864" name="Google Shape;864;p33"/>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865" name="Google Shape;865;p33"/>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866" name="Google Shape;866;p33"/>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867" name="Google Shape;867;p33"/>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868" name="Google Shape;868;p33"/>
          <p:cNvCxnSpPr>
            <a:stCxn id="861"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869" name="Google Shape;869;p33"/>
          <p:cNvCxnSpPr>
            <a:stCxn id="861"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870" name="Google Shape;870;p33"/>
          <p:cNvCxnSpPr>
            <a:stCxn id="861"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871" name="Google Shape;871;p33"/>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872" name="Google Shape;872;p33"/>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873" name="Google Shape;873;p33"/>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874" name="Google Shape;874;p33"/>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875" name="Google Shape;875;p33"/>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876" name="Google Shape;876;p33"/>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7F7F7F"/>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rgbClr val="7F7F7F"/>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 </a:t>
            </a:r>
            <a:r>
              <a:rPr b="1" i="0" lang="en-US" sz="1546" u="none" cap="none" strike="noStrike">
                <a:solidFill>
                  <a:srgbClr val="7F7F7F"/>
                </a:solidFill>
                <a:latin typeface="Arial"/>
                <a:ea typeface="Arial"/>
                <a:cs typeface="Arial"/>
                <a:sym typeface="Arial"/>
              </a:rPr>
              <a:t>Nystagmus </a:t>
            </a:r>
            <a:r>
              <a:rPr b="0" i="0" lang="en-US" sz="1546" u="none" cap="none" strike="noStrike">
                <a:solidFill>
                  <a:srgbClr val="7F7F7F"/>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--Sehschärfebereich:</a:t>
            </a:r>
            <a:r>
              <a:rPr b="1" i="0" lang="en-US" sz="1546" u="none" cap="none" strike="noStrike">
                <a:solidFill>
                  <a:srgbClr val="7F7F7F"/>
                </a:solidFill>
                <a:latin typeface="Arial"/>
                <a:ea typeface="Arial"/>
                <a:cs typeface="Arial"/>
                <a:sym typeface="Arial"/>
              </a:rPr>
              <a:t> 20/80–20/200</a:t>
            </a:r>
            <a:endParaRPr/>
          </a:p>
          <a:p>
            <a:pPr indent="0" lvl="3" marL="331254" marR="0" rtl="0" algn="l">
              <a:spcBef>
                <a:spcPts val="0"/>
              </a:spcBef>
              <a:spcAft>
                <a:spcPts val="0"/>
              </a:spcAft>
              <a:buNone/>
            </a:pPr>
            <a:r>
              <a:rPr b="1" i="0" lang="en-US" sz="1546" u="none" cap="none" strike="noStrike">
                <a:solidFill>
                  <a:schemeClr val="dk1"/>
                </a:solidFill>
                <a:latin typeface="Arial"/>
                <a:ea typeface="Arial"/>
                <a:cs typeface="Arial"/>
                <a:sym typeface="Arial"/>
              </a:rPr>
              <a:t>--ERG</a:t>
            </a:r>
            <a:r>
              <a:rPr b="0" i="0" lang="en-US" sz="1546" u="none" cap="none" strike="noStrike">
                <a:solidFill>
                  <a:srgbClr val="7F7F7F"/>
                </a:solidFill>
                <a:latin typeface="Arial"/>
                <a:ea typeface="Arial"/>
                <a:cs typeface="Arial"/>
                <a:sym typeface="Arial"/>
              </a:rPr>
              <a:t>: </a:t>
            </a:r>
            <a:r>
              <a:rPr b="1" i="1" lang="en-US" sz="1546" u="none" cap="none" strike="noStrike">
                <a:solidFill>
                  <a:srgbClr val="7F7F7F"/>
                </a:solidFill>
                <a:latin typeface="Arial"/>
                <a:ea typeface="Arial"/>
                <a:cs typeface="Arial"/>
                <a:sym typeface="Arial"/>
              </a:rPr>
              <a:t>?</a:t>
            </a:r>
            <a:endParaRPr b="0" i="0" sz="1546" u="none" cap="none" strike="noStrike">
              <a:solidFill>
                <a:srgbClr val="7F7F7F"/>
              </a:solidFill>
              <a:latin typeface="Arial"/>
              <a:ea typeface="Arial"/>
              <a:cs typeface="Arial"/>
              <a:sym typeface="Arial"/>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--Zapfenreaktion: </a:t>
            </a:r>
            <a:r>
              <a:rPr b="1" i="1" lang="en-US" sz="1546" u="none" cap="none" strike="noStrike">
                <a:solidFill>
                  <a:srgbClr val="B8C0CA"/>
                </a:solidFill>
                <a:latin typeface="Arial"/>
                <a:ea typeface="Arial"/>
                <a:cs typeface="Arial"/>
                <a:sym typeface="Arial"/>
              </a:rPr>
              <a:t>?</a:t>
            </a:r>
            <a:r>
              <a:rPr b="1" i="0" lang="en-US" sz="1546" u="none" cap="none" strike="noStrike">
                <a:solidFill>
                  <a:srgbClr val="B8C0CA"/>
                </a:solidFill>
                <a:latin typeface="Arial"/>
                <a:ea typeface="Arial"/>
                <a:cs typeface="Arial"/>
                <a:sym typeface="Arial"/>
              </a:rPr>
              <a:t>vorhanden</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--Stäbchenreaktion: </a:t>
            </a:r>
            <a:r>
              <a:rPr b="1" i="0" lang="en-US" sz="1546" u="none" cap="none" strike="noStrike">
                <a:solidFill>
                  <a:srgbClr val="B8C0CA"/>
                </a:solidFill>
                <a:latin typeface="Arial"/>
                <a:ea typeface="Arial"/>
                <a:cs typeface="Arial"/>
                <a:sym typeface="Arial"/>
              </a:rPr>
              <a:t>normal</a:t>
            </a:r>
            <a:endParaRPr/>
          </a:p>
        </p:txBody>
      </p:sp>
      <p:sp>
        <p:nvSpPr>
          <p:cNvPr id="877" name="Google Shape;877;p33"/>
          <p:cNvSpPr/>
          <p:nvPr/>
        </p:nvSpPr>
        <p:spPr>
          <a:xfrm>
            <a:off x="5968879" y="3941033"/>
            <a:ext cx="695918" cy="394332"/>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878" name="Google Shape;878;p33"/>
          <p:cNvSpPr txBox="1"/>
          <p:nvPr/>
        </p:nvSpPr>
        <p:spPr>
          <a:xfrm>
            <a:off x="1864505" y="794356"/>
            <a:ext cx="7444422" cy="314582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Clr>
                <a:schemeClr val="dk1"/>
              </a:buClr>
              <a:buSzPts val="1352"/>
              <a:buFont typeface="Arial"/>
              <a:buNone/>
            </a:pPr>
            <a:r>
              <a:rPr i="1" lang="en-US" sz="1352">
                <a:solidFill>
                  <a:schemeClr val="dk1"/>
                </a:solidFill>
                <a:latin typeface="Arial"/>
                <a:ea typeface="Arial"/>
                <a:cs typeface="Arial"/>
                <a:sym typeface="Arial"/>
              </a:rPr>
              <a:t>Bevor wir uns näher mit diesem Thema befassen … </a:t>
            </a:r>
            <a:r>
              <a:rPr i="1" lang="en-US" sz="1352">
                <a:solidFill>
                  <a:srgbClr val="1A5FB4"/>
                </a:solidFill>
                <a:latin typeface="Arial"/>
                <a:ea typeface="Arial"/>
                <a:cs typeface="Arial"/>
                <a:sym typeface="Arial"/>
              </a:rPr>
              <a:t>Wofür steht </a:t>
            </a:r>
            <a:r>
              <a:rPr lang="en-US" sz="1352">
                <a:solidFill>
                  <a:srgbClr val="1A5FB4"/>
                </a:solidFill>
                <a:latin typeface="Arial"/>
                <a:ea typeface="Arial"/>
                <a:cs typeface="Arial"/>
                <a:sym typeface="Arial"/>
              </a:rPr>
              <a:t>ERG</a:t>
            </a:r>
            <a:r>
              <a:rPr i="1" lang="en-US" sz="1352">
                <a:solidFill>
                  <a:srgbClr val="1A5FB4"/>
                </a:solidFill>
                <a:latin typeface="Arial"/>
                <a:ea typeface="Arial"/>
                <a:cs typeface="Arial"/>
                <a:sym typeface="Arial"/>
              </a:rPr>
              <a:t>?</a:t>
            </a:r>
            <a:endParaRPr i="1" sz="1352">
              <a:solidFill>
                <a:srgbClr val="FEFF83"/>
              </a:solidFill>
              <a:latin typeface="Arial"/>
              <a:ea typeface="Arial"/>
              <a:cs typeface="Arial"/>
              <a:sym typeface="Arial"/>
            </a:endParaRPr>
          </a:p>
          <a:p>
            <a:pPr indent="0" lvl="0" marL="0" marR="0" rtl="0" algn="l">
              <a:spcBef>
                <a:spcPts val="0"/>
              </a:spcBef>
              <a:spcAft>
                <a:spcPts val="0"/>
              </a:spcAft>
              <a:buClr>
                <a:srgbClr val="FEFF83"/>
              </a:buClr>
              <a:buSzPts val="1352"/>
              <a:buFont typeface="Arial"/>
              <a:buNone/>
            </a:pPr>
            <a:r>
              <a:rPr lang="en-US" sz="1352">
                <a:solidFill>
                  <a:srgbClr val="FEFF83"/>
                </a:solidFill>
                <a:latin typeface="Arial"/>
                <a:ea typeface="Arial"/>
                <a:cs typeface="Arial"/>
                <a:sym typeface="Arial"/>
              </a:rPr>
              <a:t>Elektroretinogramm (oder Elektroretinographie)</a:t>
            </a:r>
            <a:endParaRPr/>
          </a:p>
          <a:p>
            <a:pPr indent="0" lvl="0" marL="0" marR="0" rtl="0" algn="l">
              <a:spcBef>
                <a:spcPts val="0"/>
              </a:spcBef>
              <a:spcAft>
                <a:spcPts val="0"/>
              </a:spcAft>
              <a:buClr>
                <a:schemeClr val="dk1"/>
              </a:buClr>
              <a:buSzPts val="1352"/>
              <a:buFont typeface="Arial"/>
              <a:buNone/>
            </a:pPr>
            <a:r>
              <a:t/>
            </a:r>
            <a:endParaRPr sz="1352">
              <a:solidFill>
                <a:srgbClr val="FEFF83"/>
              </a:solidFill>
              <a:latin typeface="Arial"/>
              <a:ea typeface="Arial"/>
              <a:cs typeface="Arial"/>
              <a:sym typeface="Arial"/>
            </a:endParaRPr>
          </a:p>
          <a:p>
            <a:pPr indent="0" lvl="0" marL="0" marR="0" rtl="0" algn="l">
              <a:spcBef>
                <a:spcPts val="0"/>
              </a:spcBef>
              <a:spcAft>
                <a:spcPts val="0"/>
              </a:spcAft>
              <a:buClr>
                <a:srgbClr val="FEFF83"/>
              </a:buClr>
              <a:buSzPts val="1352"/>
              <a:buFont typeface="Arial"/>
              <a:buNone/>
            </a:pPr>
            <a:r>
              <a:rPr i="1" lang="en-US" sz="1352">
                <a:solidFill>
                  <a:srgbClr val="FEFF83"/>
                </a:solidFill>
                <a:latin typeface="Arial"/>
                <a:ea typeface="Arial"/>
                <a:cs typeface="Arial"/>
                <a:sym typeface="Arial"/>
              </a:rPr>
              <a:t>Was ist das in einem Satz?</a:t>
            </a:r>
            <a:endParaRPr/>
          </a:p>
          <a:p>
            <a:pPr indent="0" lvl="0" marL="0" marR="0" rtl="0" algn="l">
              <a:spcBef>
                <a:spcPts val="0"/>
              </a:spcBef>
              <a:spcAft>
                <a:spcPts val="0"/>
              </a:spcAft>
              <a:buClr>
                <a:srgbClr val="FEFF83"/>
              </a:buClr>
              <a:buSzPts val="1352"/>
              <a:buFont typeface="Arial"/>
              <a:buNone/>
            </a:pPr>
            <a:r>
              <a:rPr lang="en-US" sz="1352">
                <a:solidFill>
                  <a:srgbClr val="FEFF83"/>
                </a:solidFill>
                <a:latin typeface="Arial"/>
                <a:ea typeface="Arial"/>
                <a:cs typeface="Arial"/>
                <a:sym typeface="Arial"/>
              </a:rPr>
              <a:t>Ein elektrophysiologischer Test, der misst, wie Netzhautzellen auf einen Lichtreiz reagieren</a:t>
            </a:r>
            <a:endParaRPr/>
          </a:p>
          <a:p>
            <a:pPr indent="0" lvl="0" marL="0" marR="0" rtl="0" algn="l">
              <a:spcBef>
                <a:spcPts val="0"/>
              </a:spcBef>
              <a:spcAft>
                <a:spcPts val="0"/>
              </a:spcAft>
              <a:buClr>
                <a:schemeClr val="dk1"/>
              </a:buClr>
              <a:buSzPts val="1352"/>
              <a:buFont typeface="Arial"/>
              <a:buNone/>
            </a:pPr>
            <a:r>
              <a:t/>
            </a:r>
            <a:endParaRPr sz="1352">
              <a:solidFill>
                <a:srgbClr val="FEFF83"/>
              </a:solidFill>
              <a:latin typeface="Arial"/>
              <a:ea typeface="Arial"/>
              <a:cs typeface="Arial"/>
              <a:sym typeface="Arial"/>
            </a:endParaRPr>
          </a:p>
          <a:p>
            <a:pPr indent="0" lvl="0" marL="0" marR="0" rtl="0" algn="l">
              <a:spcBef>
                <a:spcPts val="0"/>
              </a:spcBef>
              <a:spcAft>
                <a:spcPts val="0"/>
              </a:spcAft>
              <a:buClr>
                <a:srgbClr val="FEFF83"/>
              </a:buClr>
              <a:buSzPts val="1352"/>
              <a:buFont typeface="Arial"/>
              <a:buNone/>
            </a:pPr>
            <a:r>
              <a:rPr i="1" lang="en-US" sz="1352">
                <a:solidFill>
                  <a:srgbClr val="FEFF83"/>
                </a:solidFill>
                <a:latin typeface="Arial"/>
                <a:ea typeface="Arial"/>
                <a:cs typeface="Arial"/>
                <a:sym typeface="Arial"/>
              </a:rPr>
              <a:t>Wie wird er durchgeführt?</a:t>
            </a:r>
            <a:endParaRPr/>
          </a:p>
          <a:p>
            <a:pPr indent="0" lvl="0" marL="0" marR="0" rtl="0" algn="l">
              <a:spcBef>
                <a:spcPts val="0"/>
              </a:spcBef>
              <a:spcAft>
                <a:spcPts val="0"/>
              </a:spcAft>
              <a:buClr>
                <a:srgbClr val="FEFF83"/>
              </a:buClr>
              <a:buSzPts val="1352"/>
              <a:buFont typeface="Arial"/>
              <a:buNone/>
            </a:pPr>
            <a:r>
              <a:rPr lang="en-US" sz="1352">
                <a:solidFill>
                  <a:srgbClr val="FEFF83"/>
                </a:solidFill>
                <a:latin typeface="Arial"/>
                <a:ea typeface="Arial"/>
                <a:cs typeface="Arial"/>
                <a:sym typeface="Arial"/>
              </a:rPr>
              <a:t>Die Pupillen des Patienten werden erweitert, und er befindet sich in der Regel in Dunkeladaptation. Elektroden werden an der Hornhaut und/oder der Haut um die Augen des Patienten angebracht, und es wird eine Reihe standardisierter visueller Reize (in der Regel kurze Lichtblitze) präsentiert.</a:t>
            </a:r>
            <a:endParaRPr/>
          </a:p>
          <a:p>
            <a:pPr indent="0" lvl="0" marL="0" marR="0" rtl="0" algn="l">
              <a:spcBef>
                <a:spcPts val="0"/>
              </a:spcBef>
              <a:spcAft>
                <a:spcPts val="0"/>
              </a:spcAft>
              <a:buClr>
                <a:schemeClr val="dk1"/>
              </a:buClr>
              <a:buSzPts val="1352"/>
              <a:buFont typeface="Arial"/>
              <a:buNone/>
            </a:pPr>
            <a:r>
              <a:t/>
            </a:r>
            <a:endParaRPr i="1" sz="1352">
              <a:solidFill>
                <a:srgbClr val="FEFF83"/>
              </a:solidFill>
              <a:latin typeface="Arial"/>
              <a:ea typeface="Arial"/>
              <a:cs typeface="Arial"/>
              <a:sym typeface="Arial"/>
            </a:endParaRPr>
          </a:p>
          <a:p>
            <a:pPr indent="0" lvl="0" marL="0" marR="0" rtl="0" algn="l">
              <a:spcBef>
                <a:spcPts val="0"/>
              </a:spcBef>
              <a:spcAft>
                <a:spcPts val="0"/>
              </a:spcAft>
              <a:buClr>
                <a:srgbClr val="FEFF83"/>
              </a:buClr>
              <a:buSzPts val="1352"/>
              <a:buFont typeface="Arial"/>
              <a:buNone/>
            </a:pPr>
            <a:r>
              <a:rPr i="1" lang="en-US" sz="1352">
                <a:solidFill>
                  <a:srgbClr val="FEFF83"/>
                </a:solidFill>
                <a:latin typeface="Arial"/>
                <a:ea typeface="Arial"/>
                <a:cs typeface="Arial"/>
                <a:sym typeface="Arial"/>
              </a:rPr>
              <a:t>Was sind die drei Haupttypen des ERG?</a:t>
            </a:r>
            <a:endParaRPr/>
          </a:p>
          <a:p>
            <a:pPr indent="0" lvl="0" marL="0" marR="0" rtl="0" algn="l">
              <a:spcBef>
                <a:spcPts val="0"/>
              </a:spcBef>
              <a:spcAft>
                <a:spcPts val="0"/>
              </a:spcAft>
              <a:buClr>
                <a:srgbClr val="FEFF83"/>
              </a:buClr>
              <a:buSzPts val="1352"/>
              <a:buFont typeface="Arial"/>
              <a:buNone/>
            </a:pPr>
            <a:r>
              <a:rPr b="1" lang="en-US" sz="1352">
                <a:solidFill>
                  <a:srgbClr val="FEFF83"/>
                </a:solidFill>
                <a:latin typeface="Arial"/>
                <a:ea typeface="Arial"/>
                <a:cs typeface="Arial"/>
                <a:sym typeface="Arial"/>
              </a:rPr>
              <a:t>Vollfeld-ERG </a:t>
            </a:r>
            <a:r>
              <a:rPr lang="en-US" sz="1352">
                <a:solidFill>
                  <a:srgbClr val="FEFF83"/>
                </a:solidFill>
                <a:latin typeface="Arial"/>
                <a:ea typeface="Arial"/>
                <a:cs typeface="Arial"/>
                <a:sym typeface="Arial"/>
              </a:rPr>
              <a:t>(ffERG, auch Ganzfeld-ERG genannt), </a:t>
            </a:r>
            <a:r>
              <a:rPr b="1" lang="en-US" sz="1352">
                <a:solidFill>
                  <a:srgbClr val="FEFF83"/>
                </a:solidFill>
                <a:latin typeface="Arial"/>
                <a:ea typeface="Arial"/>
                <a:cs typeface="Arial"/>
                <a:sym typeface="Arial"/>
              </a:rPr>
              <a:t>Multifokal-ERG </a:t>
            </a:r>
            <a:r>
              <a:rPr lang="en-US" sz="1352">
                <a:solidFill>
                  <a:srgbClr val="FEFF83"/>
                </a:solidFill>
                <a:latin typeface="Arial"/>
                <a:ea typeface="Arial"/>
                <a:cs typeface="Arial"/>
                <a:sym typeface="Arial"/>
              </a:rPr>
              <a:t>(mfERG) und </a:t>
            </a:r>
            <a:r>
              <a:rPr b="1" lang="en-US" sz="1352">
                <a:solidFill>
                  <a:srgbClr val="FEFF83"/>
                </a:solidFill>
                <a:latin typeface="Arial"/>
                <a:ea typeface="Arial"/>
                <a:cs typeface="Arial"/>
                <a:sym typeface="Arial"/>
              </a:rPr>
              <a:t>Pattern ERG </a:t>
            </a:r>
            <a:r>
              <a:rPr lang="en-US" sz="1352">
                <a:solidFill>
                  <a:srgbClr val="FEFF83"/>
                </a:solidFill>
                <a:latin typeface="Arial"/>
                <a:ea typeface="Arial"/>
                <a:cs typeface="Arial"/>
                <a:sym typeface="Arial"/>
              </a:rPr>
              <a:t>(pERG)</a:t>
            </a:r>
            <a:endParaRPr/>
          </a:p>
        </p:txBody>
      </p:sp>
      <p:sp>
        <p:nvSpPr>
          <p:cNvPr id="879" name="Google Shape;879;p33"/>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880" name="Google Shape;880;p33"/>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881" name="Google Shape;881;p33"/>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882" name="Google Shape;882;p33"/>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sp>
        <p:nvSpPr>
          <p:cNvPr id="887" name="Google Shape;887;p34"/>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888" name="Google Shape;888;p34"/>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889" name="Google Shape;889;p34"/>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890" name="Google Shape;890;p34"/>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891" name="Google Shape;891;p34"/>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892" name="Google Shape;892;p34"/>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893" name="Google Shape;893;p34"/>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894" name="Google Shape;894;p34"/>
          <p:cNvCxnSpPr>
            <a:stCxn id="887"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895" name="Google Shape;895;p34"/>
          <p:cNvCxnSpPr>
            <a:stCxn id="887"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896" name="Google Shape;896;p34"/>
          <p:cNvCxnSpPr>
            <a:stCxn id="887"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897" name="Google Shape;897;p34"/>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898" name="Google Shape;898;p34"/>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899" name="Google Shape;899;p34"/>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900" name="Google Shape;900;p34"/>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901" name="Google Shape;901;p34"/>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902" name="Google Shape;902;p34"/>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7F7F7F"/>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rgbClr val="7F7F7F"/>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 </a:t>
            </a:r>
            <a:r>
              <a:rPr b="1" i="0" lang="en-US" sz="1546" u="none" cap="none" strike="noStrike">
                <a:solidFill>
                  <a:srgbClr val="7F7F7F"/>
                </a:solidFill>
                <a:latin typeface="Arial"/>
                <a:ea typeface="Arial"/>
                <a:cs typeface="Arial"/>
                <a:sym typeface="Arial"/>
              </a:rPr>
              <a:t>Nystagmus </a:t>
            </a:r>
            <a:r>
              <a:rPr b="0" i="0" lang="en-US" sz="1546" u="none" cap="none" strike="noStrike">
                <a:solidFill>
                  <a:srgbClr val="7F7F7F"/>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--Sehschärfebereich:</a:t>
            </a:r>
            <a:r>
              <a:rPr b="1" i="0" lang="en-US" sz="1546" u="none" cap="none" strike="noStrike">
                <a:solidFill>
                  <a:srgbClr val="7F7F7F"/>
                </a:solidFill>
                <a:latin typeface="Arial"/>
                <a:ea typeface="Arial"/>
                <a:cs typeface="Arial"/>
                <a:sym typeface="Arial"/>
              </a:rPr>
              <a:t> 20/80–20/200</a:t>
            </a:r>
            <a:endParaRPr/>
          </a:p>
          <a:p>
            <a:pPr indent="0" lvl="3" marL="331254" marR="0" rtl="0" algn="l">
              <a:spcBef>
                <a:spcPts val="0"/>
              </a:spcBef>
              <a:spcAft>
                <a:spcPts val="0"/>
              </a:spcAft>
              <a:buNone/>
            </a:pPr>
            <a:r>
              <a:rPr b="1" i="0" lang="en-US" sz="1546" u="none" cap="none" strike="noStrike">
                <a:solidFill>
                  <a:schemeClr val="dk1"/>
                </a:solidFill>
                <a:latin typeface="Arial"/>
                <a:ea typeface="Arial"/>
                <a:cs typeface="Arial"/>
                <a:sym typeface="Arial"/>
              </a:rPr>
              <a:t>--ERG</a:t>
            </a:r>
            <a:r>
              <a:rPr b="0" i="0" lang="en-US" sz="1546" u="none" cap="none" strike="noStrike">
                <a:solidFill>
                  <a:srgbClr val="7F7F7F"/>
                </a:solidFill>
                <a:latin typeface="Arial"/>
                <a:ea typeface="Arial"/>
                <a:cs typeface="Arial"/>
                <a:sym typeface="Arial"/>
              </a:rPr>
              <a:t>: </a:t>
            </a:r>
            <a:r>
              <a:rPr b="1" i="1" lang="en-US" sz="1546" u="none" cap="none" strike="noStrike">
                <a:solidFill>
                  <a:srgbClr val="7F7F7F"/>
                </a:solidFill>
                <a:latin typeface="Arial"/>
                <a:ea typeface="Arial"/>
                <a:cs typeface="Arial"/>
                <a:sym typeface="Arial"/>
              </a:rPr>
              <a:t>?</a:t>
            </a:r>
            <a:endParaRPr b="0" i="0" sz="1546" u="none" cap="none" strike="noStrike">
              <a:solidFill>
                <a:srgbClr val="7F7F7F"/>
              </a:solidFill>
              <a:latin typeface="Arial"/>
              <a:ea typeface="Arial"/>
              <a:cs typeface="Arial"/>
              <a:sym typeface="Arial"/>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--Zapfenreaktion: </a:t>
            </a:r>
            <a:r>
              <a:rPr b="1" i="1" lang="en-US" sz="1546" u="none" cap="none" strike="noStrike">
                <a:solidFill>
                  <a:srgbClr val="B8C0CA"/>
                </a:solidFill>
                <a:latin typeface="Arial"/>
                <a:ea typeface="Arial"/>
                <a:cs typeface="Arial"/>
                <a:sym typeface="Arial"/>
              </a:rPr>
              <a:t>?</a:t>
            </a:r>
            <a:r>
              <a:rPr b="1" i="0" lang="en-US" sz="1546" u="none" cap="none" strike="noStrike">
                <a:solidFill>
                  <a:srgbClr val="B8C0CA"/>
                </a:solidFill>
                <a:latin typeface="Arial"/>
                <a:ea typeface="Arial"/>
                <a:cs typeface="Arial"/>
                <a:sym typeface="Arial"/>
              </a:rPr>
              <a:t>vorhanden</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--Stäbchenreaktion: </a:t>
            </a:r>
            <a:r>
              <a:rPr b="1" i="0" lang="en-US" sz="1546" u="none" cap="none" strike="noStrike">
                <a:solidFill>
                  <a:srgbClr val="B8C0CA"/>
                </a:solidFill>
                <a:latin typeface="Arial"/>
                <a:ea typeface="Arial"/>
                <a:cs typeface="Arial"/>
                <a:sym typeface="Arial"/>
              </a:rPr>
              <a:t>normal</a:t>
            </a:r>
            <a:endParaRPr/>
          </a:p>
        </p:txBody>
      </p:sp>
      <p:sp>
        <p:nvSpPr>
          <p:cNvPr id="903" name="Google Shape;903;p34"/>
          <p:cNvSpPr txBox="1"/>
          <p:nvPr/>
        </p:nvSpPr>
        <p:spPr>
          <a:xfrm>
            <a:off x="1864505" y="794356"/>
            <a:ext cx="7444422" cy="314582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Clr>
                <a:schemeClr val="dk1"/>
              </a:buClr>
              <a:buSzPts val="1352"/>
              <a:buFont typeface="Arial"/>
              <a:buNone/>
            </a:pPr>
            <a:r>
              <a:rPr i="1" lang="en-US" sz="1352">
                <a:solidFill>
                  <a:schemeClr val="dk1"/>
                </a:solidFill>
                <a:latin typeface="Arial"/>
                <a:ea typeface="Arial"/>
                <a:cs typeface="Arial"/>
                <a:sym typeface="Arial"/>
              </a:rPr>
              <a:t>Bevor wir uns näher mit diesem Thema befassen … </a:t>
            </a:r>
            <a:r>
              <a:rPr i="1" lang="en-US" sz="1352">
                <a:solidFill>
                  <a:srgbClr val="1A5FB4"/>
                </a:solidFill>
                <a:latin typeface="Arial"/>
                <a:ea typeface="Arial"/>
                <a:cs typeface="Arial"/>
                <a:sym typeface="Arial"/>
              </a:rPr>
              <a:t>Wofür steht </a:t>
            </a:r>
            <a:r>
              <a:rPr lang="en-US" sz="1352">
                <a:solidFill>
                  <a:srgbClr val="1A5FB4"/>
                </a:solidFill>
                <a:latin typeface="Arial"/>
                <a:ea typeface="Arial"/>
                <a:cs typeface="Arial"/>
                <a:sym typeface="Arial"/>
              </a:rPr>
              <a:t>ERG</a:t>
            </a:r>
            <a:r>
              <a:rPr i="1" lang="en-US" sz="1352">
                <a:solidFill>
                  <a:srgbClr val="1A5FB4"/>
                </a:solidFill>
                <a:latin typeface="Arial"/>
                <a:ea typeface="Arial"/>
                <a:cs typeface="Arial"/>
                <a:sym typeface="Arial"/>
              </a:rPr>
              <a:t>?</a:t>
            </a:r>
            <a:endParaRPr/>
          </a:p>
          <a:p>
            <a:pPr indent="0" lvl="0" marL="0" marR="0" rtl="0" algn="l">
              <a:spcBef>
                <a:spcPts val="0"/>
              </a:spcBef>
              <a:spcAft>
                <a:spcPts val="0"/>
              </a:spcAft>
              <a:buClr>
                <a:srgbClr val="1A5FB4"/>
              </a:buClr>
              <a:buSzPts val="1352"/>
              <a:buFont typeface="Arial"/>
              <a:buNone/>
            </a:pPr>
            <a:r>
              <a:rPr lang="en-US" sz="1352">
                <a:solidFill>
                  <a:srgbClr val="1A5FB4"/>
                </a:solidFill>
                <a:latin typeface="Arial"/>
                <a:ea typeface="Arial"/>
                <a:cs typeface="Arial"/>
                <a:sym typeface="Arial"/>
              </a:rPr>
              <a:t>Elektroretinogramm (oder Elektroretinographie)</a:t>
            </a:r>
            <a:endParaRPr sz="1352">
              <a:solidFill>
                <a:srgbClr val="FEFF83"/>
              </a:solidFill>
              <a:latin typeface="Arial"/>
              <a:ea typeface="Arial"/>
              <a:cs typeface="Arial"/>
              <a:sym typeface="Arial"/>
            </a:endParaRPr>
          </a:p>
          <a:p>
            <a:pPr indent="0" lvl="0" marL="0" marR="0" rtl="0" algn="l">
              <a:spcBef>
                <a:spcPts val="0"/>
              </a:spcBef>
              <a:spcAft>
                <a:spcPts val="0"/>
              </a:spcAft>
              <a:buClr>
                <a:schemeClr val="dk1"/>
              </a:buClr>
              <a:buSzPts val="1352"/>
              <a:buFont typeface="Arial"/>
              <a:buNone/>
            </a:pPr>
            <a:r>
              <a:t/>
            </a:r>
            <a:endParaRPr sz="1352">
              <a:solidFill>
                <a:srgbClr val="FEFF83"/>
              </a:solidFill>
              <a:latin typeface="Arial"/>
              <a:ea typeface="Arial"/>
              <a:cs typeface="Arial"/>
              <a:sym typeface="Arial"/>
            </a:endParaRPr>
          </a:p>
          <a:p>
            <a:pPr indent="0" lvl="0" marL="0" marR="0" rtl="0" algn="l">
              <a:spcBef>
                <a:spcPts val="0"/>
              </a:spcBef>
              <a:spcAft>
                <a:spcPts val="0"/>
              </a:spcAft>
              <a:buClr>
                <a:srgbClr val="FEFF83"/>
              </a:buClr>
              <a:buSzPts val="1352"/>
              <a:buFont typeface="Arial"/>
              <a:buNone/>
            </a:pPr>
            <a:r>
              <a:rPr i="1" lang="en-US" sz="1352">
                <a:solidFill>
                  <a:srgbClr val="FEFF83"/>
                </a:solidFill>
                <a:latin typeface="Arial"/>
                <a:ea typeface="Arial"/>
                <a:cs typeface="Arial"/>
                <a:sym typeface="Arial"/>
              </a:rPr>
              <a:t>Was ist das in einem Satz?</a:t>
            </a:r>
            <a:endParaRPr/>
          </a:p>
          <a:p>
            <a:pPr indent="0" lvl="0" marL="0" marR="0" rtl="0" algn="l">
              <a:spcBef>
                <a:spcPts val="0"/>
              </a:spcBef>
              <a:spcAft>
                <a:spcPts val="0"/>
              </a:spcAft>
              <a:buClr>
                <a:srgbClr val="FEFF83"/>
              </a:buClr>
              <a:buSzPts val="1352"/>
              <a:buFont typeface="Arial"/>
              <a:buNone/>
            </a:pPr>
            <a:r>
              <a:rPr lang="en-US" sz="1352">
                <a:solidFill>
                  <a:srgbClr val="FEFF83"/>
                </a:solidFill>
                <a:latin typeface="Arial"/>
                <a:ea typeface="Arial"/>
                <a:cs typeface="Arial"/>
                <a:sym typeface="Arial"/>
              </a:rPr>
              <a:t>Ein elektrophysiologischer Test, der misst, wie Netzhautzellen auf einen Lichtreiz reagieren</a:t>
            </a:r>
            <a:endParaRPr/>
          </a:p>
          <a:p>
            <a:pPr indent="0" lvl="0" marL="0" marR="0" rtl="0" algn="l">
              <a:spcBef>
                <a:spcPts val="0"/>
              </a:spcBef>
              <a:spcAft>
                <a:spcPts val="0"/>
              </a:spcAft>
              <a:buClr>
                <a:schemeClr val="dk1"/>
              </a:buClr>
              <a:buSzPts val="1352"/>
              <a:buFont typeface="Arial"/>
              <a:buNone/>
            </a:pPr>
            <a:r>
              <a:t/>
            </a:r>
            <a:endParaRPr sz="1352">
              <a:solidFill>
                <a:srgbClr val="FEFF83"/>
              </a:solidFill>
              <a:latin typeface="Arial"/>
              <a:ea typeface="Arial"/>
              <a:cs typeface="Arial"/>
              <a:sym typeface="Arial"/>
            </a:endParaRPr>
          </a:p>
          <a:p>
            <a:pPr indent="0" lvl="0" marL="0" marR="0" rtl="0" algn="l">
              <a:spcBef>
                <a:spcPts val="0"/>
              </a:spcBef>
              <a:spcAft>
                <a:spcPts val="0"/>
              </a:spcAft>
              <a:buClr>
                <a:srgbClr val="FEFF83"/>
              </a:buClr>
              <a:buSzPts val="1352"/>
              <a:buFont typeface="Arial"/>
              <a:buNone/>
            </a:pPr>
            <a:r>
              <a:rPr i="1" lang="en-US" sz="1352">
                <a:solidFill>
                  <a:srgbClr val="FEFF83"/>
                </a:solidFill>
                <a:latin typeface="Arial"/>
                <a:ea typeface="Arial"/>
                <a:cs typeface="Arial"/>
                <a:sym typeface="Arial"/>
              </a:rPr>
              <a:t>Wie wird er durchgeführt?</a:t>
            </a:r>
            <a:endParaRPr/>
          </a:p>
          <a:p>
            <a:pPr indent="0" lvl="0" marL="0" marR="0" rtl="0" algn="l">
              <a:spcBef>
                <a:spcPts val="0"/>
              </a:spcBef>
              <a:spcAft>
                <a:spcPts val="0"/>
              </a:spcAft>
              <a:buClr>
                <a:srgbClr val="FEFF83"/>
              </a:buClr>
              <a:buSzPts val="1352"/>
              <a:buFont typeface="Arial"/>
              <a:buNone/>
            </a:pPr>
            <a:r>
              <a:rPr lang="en-US" sz="1352">
                <a:solidFill>
                  <a:srgbClr val="FEFF83"/>
                </a:solidFill>
                <a:latin typeface="Arial"/>
                <a:ea typeface="Arial"/>
                <a:cs typeface="Arial"/>
                <a:sym typeface="Arial"/>
              </a:rPr>
              <a:t>Die Pupillen des Patienten werden erweitert, und er befindet sich in der Regel in Dunkeladaptation. Elektroden werden an der Hornhaut und/oder der Haut um die Augen des Patienten angebracht, und es wird eine Reihe standardisierter visueller Reize (in der Regel kurze Lichtblitze) präsentiert.</a:t>
            </a:r>
            <a:endParaRPr/>
          </a:p>
          <a:p>
            <a:pPr indent="0" lvl="0" marL="0" marR="0" rtl="0" algn="l">
              <a:spcBef>
                <a:spcPts val="0"/>
              </a:spcBef>
              <a:spcAft>
                <a:spcPts val="0"/>
              </a:spcAft>
              <a:buClr>
                <a:schemeClr val="dk1"/>
              </a:buClr>
              <a:buSzPts val="1352"/>
              <a:buFont typeface="Arial"/>
              <a:buNone/>
            </a:pPr>
            <a:r>
              <a:t/>
            </a:r>
            <a:endParaRPr i="1" sz="1352">
              <a:solidFill>
                <a:srgbClr val="FEFF83"/>
              </a:solidFill>
              <a:latin typeface="Arial"/>
              <a:ea typeface="Arial"/>
              <a:cs typeface="Arial"/>
              <a:sym typeface="Arial"/>
            </a:endParaRPr>
          </a:p>
          <a:p>
            <a:pPr indent="0" lvl="0" marL="0" marR="0" rtl="0" algn="l">
              <a:spcBef>
                <a:spcPts val="0"/>
              </a:spcBef>
              <a:spcAft>
                <a:spcPts val="0"/>
              </a:spcAft>
              <a:buClr>
                <a:srgbClr val="FEFF83"/>
              </a:buClr>
              <a:buSzPts val="1352"/>
              <a:buFont typeface="Arial"/>
              <a:buNone/>
            </a:pPr>
            <a:r>
              <a:rPr i="1" lang="en-US" sz="1352">
                <a:solidFill>
                  <a:srgbClr val="FEFF83"/>
                </a:solidFill>
                <a:latin typeface="Arial"/>
                <a:ea typeface="Arial"/>
                <a:cs typeface="Arial"/>
                <a:sym typeface="Arial"/>
              </a:rPr>
              <a:t>Was sind die drei Haupttypen des ERG?</a:t>
            </a:r>
            <a:endParaRPr/>
          </a:p>
          <a:p>
            <a:pPr indent="0" lvl="0" marL="0" marR="0" rtl="0" algn="l">
              <a:spcBef>
                <a:spcPts val="0"/>
              </a:spcBef>
              <a:spcAft>
                <a:spcPts val="0"/>
              </a:spcAft>
              <a:buClr>
                <a:srgbClr val="FEFF83"/>
              </a:buClr>
              <a:buSzPts val="1352"/>
              <a:buFont typeface="Arial"/>
              <a:buNone/>
            </a:pPr>
            <a:r>
              <a:rPr b="1" lang="en-US" sz="1352">
                <a:solidFill>
                  <a:srgbClr val="FEFF83"/>
                </a:solidFill>
                <a:latin typeface="Arial"/>
                <a:ea typeface="Arial"/>
                <a:cs typeface="Arial"/>
                <a:sym typeface="Arial"/>
              </a:rPr>
              <a:t>Vollfeld-ERG </a:t>
            </a:r>
            <a:r>
              <a:rPr lang="en-US" sz="1352">
                <a:solidFill>
                  <a:srgbClr val="FEFF83"/>
                </a:solidFill>
                <a:latin typeface="Arial"/>
                <a:ea typeface="Arial"/>
                <a:cs typeface="Arial"/>
                <a:sym typeface="Arial"/>
              </a:rPr>
              <a:t>(ffERG, auch Ganzfeld-ERG genannt), </a:t>
            </a:r>
            <a:r>
              <a:rPr b="1" lang="en-US" sz="1352">
                <a:solidFill>
                  <a:srgbClr val="FEFF83"/>
                </a:solidFill>
                <a:latin typeface="Arial"/>
                <a:ea typeface="Arial"/>
                <a:cs typeface="Arial"/>
                <a:sym typeface="Arial"/>
              </a:rPr>
              <a:t>Multifokal-ERG </a:t>
            </a:r>
            <a:r>
              <a:rPr lang="en-US" sz="1352">
                <a:solidFill>
                  <a:srgbClr val="FEFF83"/>
                </a:solidFill>
                <a:latin typeface="Arial"/>
                <a:ea typeface="Arial"/>
                <a:cs typeface="Arial"/>
                <a:sym typeface="Arial"/>
              </a:rPr>
              <a:t>(mfERG) und </a:t>
            </a:r>
            <a:r>
              <a:rPr b="1" lang="en-US" sz="1352">
                <a:solidFill>
                  <a:srgbClr val="FEFF83"/>
                </a:solidFill>
                <a:latin typeface="Arial"/>
                <a:ea typeface="Arial"/>
                <a:cs typeface="Arial"/>
                <a:sym typeface="Arial"/>
              </a:rPr>
              <a:t>Pattern ERG </a:t>
            </a:r>
            <a:r>
              <a:rPr lang="en-US" sz="1352">
                <a:solidFill>
                  <a:srgbClr val="FEFF83"/>
                </a:solidFill>
                <a:latin typeface="Arial"/>
                <a:ea typeface="Arial"/>
                <a:cs typeface="Arial"/>
                <a:sym typeface="Arial"/>
              </a:rPr>
              <a:t>(pERG)</a:t>
            </a:r>
            <a:endParaRPr/>
          </a:p>
        </p:txBody>
      </p:sp>
      <p:sp>
        <p:nvSpPr>
          <p:cNvPr id="904" name="Google Shape;904;p34"/>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905" name="Google Shape;905;p34"/>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906" name="Google Shape;906;p34"/>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907" name="Google Shape;907;p34"/>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908" name="Google Shape;908;p34"/>
          <p:cNvSpPr/>
          <p:nvPr/>
        </p:nvSpPr>
        <p:spPr>
          <a:xfrm>
            <a:off x="5968879" y="3941033"/>
            <a:ext cx="695918" cy="394332"/>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2" name="Shape 912"/>
        <p:cNvGrpSpPr/>
        <p:nvPr/>
      </p:nvGrpSpPr>
      <p:grpSpPr>
        <a:xfrm>
          <a:off x="0" y="0"/>
          <a:ext cx="0" cy="0"/>
          <a:chOff x="0" y="0"/>
          <a:chExt cx="0" cy="0"/>
        </a:xfrm>
      </p:grpSpPr>
      <p:sp>
        <p:nvSpPr>
          <p:cNvPr id="913" name="Google Shape;913;p35"/>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914" name="Google Shape;914;p35"/>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915" name="Google Shape;915;p35"/>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916" name="Google Shape;916;p35"/>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917" name="Google Shape;917;p35"/>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918" name="Google Shape;918;p35"/>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919" name="Google Shape;919;p35"/>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920" name="Google Shape;920;p35"/>
          <p:cNvCxnSpPr>
            <a:stCxn id="913"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921" name="Google Shape;921;p35"/>
          <p:cNvCxnSpPr>
            <a:stCxn id="913"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922" name="Google Shape;922;p35"/>
          <p:cNvCxnSpPr>
            <a:stCxn id="913"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923" name="Google Shape;923;p35"/>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924" name="Google Shape;924;p35"/>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925" name="Google Shape;925;p35"/>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926" name="Google Shape;926;p35"/>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927" name="Google Shape;927;p35"/>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928" name="Google Shape;928;p35"/>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7F7F7F"/>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rgbClr val="7F7F7F"/>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 </a:t>
            </a:r>
            <a:r>
              <a:rPr b="1" i="0" lang="en-US" sz="1546" u="none" cap="none" strike="noStrike">
                <a:solidFill>
                  <a:srgbClr val="7F7F7F"/>
                </a:solidFill>
                <a:latin typeface="Arial"/>
                <a:ea typeface="Arial"/>
                <a:cs typeface="Arial"/>
                <a:sym typeface="Arial"/>
              </a:rPr>
              <a:t>Nystagmus </a:t>
            </a:r>
            <a:r>
              <a:rPr b="0" i="0" lang="en-US" sz="1546" u="none" cap="none" strike="noStrike">
                <a:solidFill>
                  <a:srgbClr val="7F7F7F"/>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--Sehschärfebereich:</a:t>
            </a:r>
            <a:r>
              <a:rPr b="1" i="0" lang="en-US" sz="1546" u="none" cap="none" strike="noStrike">
                <a:solidFill>
                  <a:srgbClr val="7F7F7F"/>
                </a:solidFill>
                <a:latin typeface="Arial"/>
                <a:ea typeface="Arial"/>
                <a:cs typeface="Arial"/>
                <a:sym typeface="Arial"/>
              </a:rPr>
              <a:t> 20/80–20/200</a:t>
            </a:r>
            <a:endParaRPr/>
          </a:p>
          <a:p>
            <a:pPr indent="0" lvl="3" marL="331254" marR="0" rtl="0" algn="l">
              <a:spcBef>
                <a:spcPts val="0"/>
              </a:spcBef>
              <a:spcAft>
                <a:spcPts val="0"/>
              </a:spcAft>
              <a:buNone/>
            </a:pPr>
            <a:r>
              <a:rPr b="1" i="0" lang="en-US" sz="1546" u="none" cap="none" strike="noStrike">
                <a:solidFill>
                  <a:schemeClr val="dk1"/>
                </a:solidFill>
                <a:latin typeface="Arial"/>
                <a:ea typeface="Arial"/>
                <a:cs typeface="Arial"/>
                <a:sym typeface="Arial"/>
              </a:rPr>
              <a:t>--ERG</a:t>
            </a:r>
            <a:r>
              <a:rPr b="0" i="0" lang="en-US" sz="1546" u="none" cap="none" strike="noStrike">
                <a:solidFill>
                  <a:srgbClr val="7F7F7F"/>
                </a:solidFill>
                <a:latin typeface="Arial"/>
                <a:ea typeface="Arial"/>
                <a:cs typeface="Arial"/>
                <a:sym typeface="Arial"/>
              </a:rPr>
              <a:t>: </a:t>
            </a:r>
            <a:r>
              <a:rPr b="1" i="1" lang="en-US" sz="1546" u="none" cap="none" strike="noStrike">
                <a:solidFill>
                  <a:srgbClr val="7F7F7F"/>
                </a:solidFill>
                <a:latin typeface="Arial"/>
                <a:ea typeface="Arial"/>
                <a:cs typeface="Arial"/>
                <a:sym typeface="Arial"/>
              </a:rPr>
              <a:t>?</a:t>
            </a:r>
            <a:endParaRPr b="0" i="0" sz="1546" u="none" cap="none" strike="noStrike">
              <a:solidFill>
                <a:srgbClr val="7F7F7F"/>
              </a:solidFill>
              <a:latin typeface="Arial"/>
              <a:ea typeface="Arial"/>
              <a:cs typeface="Arial"/>
              <a:sym typeface="Arial"/>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--Zapfenreaktion: </a:t>
            </a:r>
            <a:r>
              <a:rPr b="1" i="1" lang="en-US" sz="1546" u="none" cap="none" strike="noStrike">
                <a:solidFill>
                  <a:srgbClr val="B8C0CA"/>
                </a:solidFill>
                <a:latin typeface="Arial"/>
                <a:ea typeface="Arial"/>
                <a:cs typeface="Arial"/>
                <a:sym typeface="Arial"/>
              </a:rPr>
              <a:t>?</a:t>
            </a:r>
            <a:r>
              <a:rPr b="1" i="0" lang="en-US" sz="1546" u="none" cap="none" strike="noStrike">
                <a:solidFill>
                  <a:srgbClr val="B8C0CA"/>
                </a:solidFill>
                <a:latin typeface="Arial"/>
                <a:ea typeface="Arial"/>
                <a:cs typeface="Arial"/>
                <a:sym typeface="Arial"/>
              </a:rPr>
              <a:t>vorhanden</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--Stäbchenreaktion: </a:t>
            </a:r>
            <a:r>
              <a:rPr b="1" i="0" lang="en-US" sz="1546" u="none" cap="none" strike="noStrike">
                <a:solidFill>
                  <a:srgbClr val="B8C0CA"/>
                </a:solidFill>
                <a:latin typeface="Arial"/>
                <a:ea typeface="Arial"/>
                <a:cs typeface="Arial"/>
                <a:sym typeface="Arial"/>
              </a:rPr>
              <a:t>normal</a:t>
            </a:r>
            <a:endParaRPr/>
          </a:p>
        </p:txBody>
      </p:sp>
      <p:sp>
        <p:nvSpPr>
          <p:cNvPr id="929" name="Google Shape;929;p35"/>
          <p:cNvSpPr txBox="1"/>
          <p:nvPr/>
        </p:nvSpPr>
        <p:spPr>
          <a:xfrm>
            <a:off x="1864505" y="794356"/>
            <a:ext cx="7444422" cy="314582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Clr>
                <a:schemeClr val="dk1"/>
              </a:buClr>
              <a:buSzPts val="1352"/>
              <a:buFont typeface="Arial"/>
              <a:buNone/>
            </a:pPr>
            <a:r>
              <a:rPr i="1" lang="en-US" sz="1352">
                <a:solidFill>
                  <a:schemeClr val="dk1"/>
                </a:solidFill>
                <a:latin typeface="Arial"/>
                <a:ea typeface="Arial"/>
                <a:cs typeface="Arial"/>
                <a:sym typeface="Arial"/>
              </a:rPr>
              <a:t>Bevor wir uns näher mit diesem Thema befassen … </a:t>
            </a:r>
            <a:r>
              <a:rPr i="1" lang="en-US" sz="1352">
                <a:solidFill>
                  <a:srgbClr val="1A5FB4"/>
                </a:solidFill>
                <a:latin typeface="Arial"/>
                <a:ea typeface="Arial"/>
                <a:cs typeface="Arial"/>
                <a:sym typeface="Arial"/>
              </a:rPr>
              <a:t>Wofür steht </a:t>
            </a:r>
            <a:r>
              <a:rPr lang="en-US" sz="1352">
                <a:solidFill>
                  <a:srgbClr val="1A5FB4"/>
                </a:solidFill>
                <a:latin typeface="Arial"/>
                <a:ea typeface="Arial"/>
                <a:cs typeface="Arial"/>
                <a:sym typeface="Arial"/>
              </a:rPr>
              <a:t>ERG</a:t>
            </a:r>
            <a:r>
              <a:rPr i="1" lang="en-US" sz="1352">
                <a:solidFill>
                  <a:srgbClr val="1A5FB4"/>
                </a:solidFill>
                <a:latin typeface="Arial"/>
                <a:ea typeface="Arial"/>
                <a:cs typeface="Arial"/>
                <a:sym typeface="Arial"/>
              </a:rPr>
              <a:t>?</a:t>
            </a:r>
            <a:endParaRPr/>
          </a:p>
          <a:p>
            <a:pPr indent="0" lvl="0" marL="0" marR="0" rtl="0" algn="l">
              <a:spcBef>
                <a:spcPts val="0"/>
              </a:spcBef>
              <a:spcAft>
                <a:spcPts val="0"/>
              </a:spcAft>
              <a:buClr>
                <a:srgbClr val="1A5FB4"/>
              </a:buClr>
              <a:buSzPts val="1352"/>
              <a:buFont typeface="Arial"/>
              <a:buNone/>
            </a:pPr>
            <a:r>
              <a:rPr lang="en-US" sz="1352">
                <a:solidFill>
                  <a:srgbClr val="1A5FB4"/>
                </a:solidFill>
                <a:latin typeface="Arial"/>
                <a:ea typeface="Arial"/>
                <a:cs typeface="Arial"/>
                <a:sym typeface="Arial"/>
              </a:rPr>
              <a:t>Elektroretinogramm (oder Elektroretinographie)</a:t>
            </a:r>
            <a:endParaRPr/>
          </a:p>
          <a:p>
            <a:pPr indent="0" lvl="0" marL="0" marR="0" rtl="0" algn="l">
              <a:spcBef>
                <a:spcPts val="0"/>
              </a:spcBef>
              <a:spcAft>
                <a:spcPts val="0"/>
              </a:spcAft>
              <a:buClr>
                <a:schemeClr val="dk1"/>
              </a:buClr>
              <a:buSzPts val="1352"/>
              <a:buFont typeface="Arial"/>
              <a:buNone/>
            </a:pPr>
            <a:r>
              <a:t/>
            </a:r>
            <a:endParaRPr sz="1352">
              <a:solidFill>
                <a:srgbClr val="1A5FB4"/>
              </a:solidFill>
              <a:latin typeface="Arial"/>
              <a:ea typeface="Arial"/>
              <a:cs typeface="Arial"/>
              <a:sym typeface="Arial"/>
            </a:endParaRPr>
          </a:p>
          <a:p>
            <a:pPr indent="0" lvl="0" marL="0" marR="0" rtl="0" algn="l">
              <a:spcBef>
                <a:spcPts val="0"/>
              </a:spcBef>
              <a:spcAft>
                <a:spcPts val="0"/>
              </a:spcAft>
              <a:buClr>
                <a:srgbClr val="1A5FB4"/>
              </a:buClr>
              <a:buSzPts val="1352"/>
              <a:buFont typeface="Arial"/>
              <a:buNone/>
            </a:pPr>
            <a:r>
              <a:rPr i="1" lang="en-US" sz="1352">
                <a:solidFill>
                  <a:srgbClr val="1A5FB4"/>
                </a:solidFill>
                <a:latin typeface="Arial"/>
                <a:ea typeface="Arial"/>
                <a:cs typeface="Arial"/>
                <a:sym typeface="Arial"/>
              </a:rPr>
              <a:t>Was ist das in einem Satz?</a:t>
            </a:r>
            <a:endParaRPr i="1" sz="1352">
              <a:solidFill>
                <a:srgbClr val="FEFF83"/>
              </a:solidFill>
              <a:latin typeface="Arial"/>
              <a:ea typeface="Arial"/>
              <a:cs typeface="Arial"/>
              <a:sym typeface="Arial"/>
            </a:endParaRPr>
          </a:p>
          <a:p>
            <a:pPr indent="0" lvl="0" marL="0" marR="0" rtl="0" algn="l">
              <a:spcBef>
                <a:spcPts val="0"/>
              </a:spcBef>
              <a:spcAft>
                <a:spcPts val="0"/>
              </a:spcAft>
              <a:buClr>
                <a:srgbClr val="FEFF83"/>
              </a:buClr>
              <a:buSzPts val="1352"/>
              <a:buFont typeface="Arial"/>
              <a:buNone/>
            </a:pPr>
            <a:r>
              <a:rPr lang="en-US" sz="1352">
                <a:solidFill>
                  <a:srgbClr val="FEFF83"/>
                </a:solidFill>
                <a:latin typeface="Arial"/>
                <a:ea typeface="Arial"/>
                <a:cs typeface="Arial"/>
                <a:sym typeface="Arial"/>
              </a:rPr>
              <a:t>Ein elektrophysiologischer Test, der misst, wie Netzhautzellen auf einen Lichtreiz reagieren</a:t>
            </a:r>
            <a:endParaRPr/>
          </a:p>
          <a:p>
            <a:pPr indent="0" lvl="0" marL="0" marR="0" rtl="0" algn="l">
              <a:spcBef>
                <a:spcPts val="0"/>
              </a:spcBef>
              <a:spcAft>
                <a:spcPts val="0"/>
              </a:spcAft>
              <a:buClr>
                <a:schemeClr val="dk1"/>
              </a:buClr>
              <a:buSzPts val="1352"/>
              <a:buFont typeface="Arial"/>
              <a:buNone/>
            </a:pPr>
            <a:r>
              <a:t/>
            </a:r>
            <a:endParaRPr sz="1352">
              <a:solidFill>
                <a:srgbClr val="FEFF83"/>
              </a:solidFill>
              <a:latin typeface="Arial"/>
              <a:ea typeface="Arial"/>
              <a:cs typeface="Arial"/>
              <a:sym typeface="Arial"/>
            </a:endParaRPr>
          </a:p>
          <a:p>
            <a:pPr indent="0" lvl="0" marL="0" marR="0" rtl="0" algn="l">
              <a:spcBef>
                <a:spcPts val="0"/>
              </a:spcBef>
              <a:spcAft>
                <a:spcPts val="0"/>
              </a:spcAft>
              <a:buClr>
                <a:srgbClr val="FEFF83"/>
              </a:buClr>
              <a:buSzPts val="1352"/>
              <a:buFont typeface="Arial"/>
              <a:buNone/>
            </a:pPr>
            <a:r>
              <a:rPr i="1" lang="en-US" sz="1352">
                <a:solidFill>
                  <a:srgbClr val="FEFF83"/>
                </a:solidFill>
                <a:latin typeface="Arial"/>
                <a:ea typeface="Arial"/>
                <a:cs typeface="Arial"/>
                <a:sym typeface="Arial"/>
              </a:rPr>
              <a:t>Wie wird er durchgeführt?</a:t>
            </a:r>
            <a:endParaRPr/>
          </a:p>
          <a:p>
            <a:pPr indent="0" lvl="0" marL="0" marR="0" rtl="0" algn="l">
              <a:spcBef>
                <a:spcPts val="0"/>
              </a:spcBef>
              <a:spcAft>
                <a:spcPts val="0"/>
              </a:spcAft>
              <a:buClr>
                <a:srgbClr val="FEFF83"/>
              </a:buClr>
              <a:buSzPts val="1352"/>
              <a:buFont typeface="Arial"/>
              <a:buNone/>
            </a:pPr>
            <a:r>
              <a:rPr lang="en-US" sz="1352">
                <a:solidFill>
                  <a:srgbClr val="FEFF83"/>
                </a:solidFill>
                <a:latin typeface="Arial"/>
                <a:ea typeface="Arial"/>
                <a:cs typeface="Arial"/>
                <a:sym typeface="Arial"/>
              </a:rPr>
              <a:t>Die Pupillen des Patienten werden erweitert, und er befindet sich in der Regel in Dunkeladaptation. Elektroden werden an der Hornhaut und/oder der Haut um die Augen des Patienten angebracht, und es wird eine Reihe standardisierter visueller Reize (in der Regel kurze Lichtblitze) präsentiert.</a:t>
            </a:r>
            <a:endParaRPr/>
          </a:p>
          <a:p>
            <a:pPr indent="0" lvl="0" marL="0" marR="0" rtl="0" algn="l">
              <a:spcBef>
                <a:spcPts val="0"/>
              </a:spcBef>
              <a:spcAft>
                <a:spcPts val="0"/>
              </a:spcAft>
              <a:buClr>
                <a:schemeClr val="dk1"/>
              </a:buClr>
              <a:buSzPts val="1352"/>
              <a:buFont typeface="Arial"/>
              <a:buNone/>
            </a:pPr>
            <a:r>
              <a:t/>
            </a:r>
            <a:endParaRPr i="1" sz="1352">
              <a:solidFill>
                <a:srgbClr val="FEFF83"/>
              </a:solidFill>
              <a:latin typeface="Arial"/>
              <a:ea typeface="Arial"/>
              <a:cs typeface="Arial"/>
              <a:sym typeface="Arial"/>
            </a:endParaRPr>
          </a:p>
          <a:p>
            <a:pPr indent="0" lvl="0" marL="0" marR="0" rtl="0" algn="l">
              <a:spcBef>
                <a:spcPts val="0"/>
              </a:spcBef>
              <a:spcAft>
                <a:spcPts val="0"/>
              </a:spcAft>
              <a:buClr>
                <a:srgbClr val="FEFF83"/>
              </a:buClr>
              <a:buSzPts val="1352"/>
              <a:buFont typeface="Arial"/>
              <a:buNone/>
            </a:pPr>
            <a:r>
              <a:rPr i="1" lang="en-US" sz="1352">
                <a:solidFill>
                  <a:srgbClr val="FEFF83"/>
                </a:solidFill>
                <a:latin typeface="Arial"/>
                <a:ea typeface="Arial"/>
                <a:cs typeface="Arial"/>
                <a:sym typeface="Arial"/>
              </a:rPr>
              <a:t>Was sind die drei Haupttypen des ERG?</a:t>
            </a:r>
            <a:endParaRPr/>
          </a:p>
          <a:p>
            <a:pPr indent="0" lvl="0" marL="0" marR="0" rtl="0" algn="l">
              <a:spcBef>
                <a:spcPts val="0"/>
              </a:spcBef>
              <a:spcAft>
                <a:spcPts val="0"/>
              </a:spcAft>
              <a:buClr>
                <a:srgbClr val="FEFF83"/>
              </a:buClr>
              <a:buSzPts val="1352"/>
              <a:buFont typeface="Arial"/>
              <a:buNone/>
            </a:pPr>
            <a:r>
              <a:rPr b="1" lang="en-US" sz="1352">
                <a:solidFill>
                  <a:srgbClr val="FEFF83"/>
                </a:solidFill>
                <a:latin typeface="Arial"/>
                <a:ea typeface="Arial"/>
                <a:cs typeface="Arial"/>
                <a:sym typeface="Arial"/>
              </a:rPr>
              <a:t>Vollfeld-ERG </a:t>
            </a:r>
            <a:r>
              <a:rPr lang="en-US" sz="1352">
                <a:solidFill>
                  <a:srgbClr val="FEFF83"/>
                </a:solidFill>
                <a:latin typeface="Arial"/>
                <a:ea typeface="Arial"/>
                <a:cs typeface="Arial"/>
                <a:sym typeface="Arial"/>
              </a:rPr>
              <a:t>(ffERG, auch Ganzfeld-ERG genannt), </a:t>
            </a:r>
            <a:r>
              <a:rPr b="1" lang="en-US" sz="1352">
                <a:solidFill>
                  <a:srgbClr val="FEFF83"/>
                </a:solidFill>
                <a:latin typeface="Arial"/>
                <a:ea typeface="Arial"/>
                <a:cs typeface="Arial"/>
                <a:sym typeface="Arial"/>
              </a:rPr>
              <a:t>Multifokal-ERG </a:t>
            </a:r>
            <a:r>
              <a:rPr lang="en-US" sz="1352">
                <a:solidFill>
                  <a:srgbClr val="FEFF83"/>
                </a:solidFill>
                <a:latin typeface="Arial"/>
                <a:ea typeface="Arial"/>
                <a:cs typeface="Arial"/>
                <a:sym typeface="Arial"/>
              </a:rPr>
              <a:t>(mfERG) und </a:t>
            </a:r>
            <a:r>
              <a:rPr b="1" lang="en-US" sz="1352">
                <a:solidFill>
                  <a:srgbClr val="FEFF83"/>
                </a:solidFill>
                <a:latin typeface="Arial"/>
                <a:ea typeface="Arial"/>
                <a:cs typeface="Arial"/>
                <a:sym typeface="Arial"/>
              </a:rPr>
              <a:t>Pattern ERG </a:t>
            </a:r>
            <a:r>
              <a:rPr lang="en-US" sz="1352">
                <a:solidFill>
                  <a:srgbClr val="FEFF83"/>
                </a:solidFill>
                <a:latin typeface="Arial"/>
                <a:ea typeface="Arial"/>
                <a:cs typeface="Arial"/>
                <a:sym typeface="Arial"/>
              </a:rPr>
              <a:t>(pERG)</a:t>
            </a:r>
            <a:endParaRPr/>
          </a:p>
        </p:txBody>
      </p:sp>
      <p:sp>
        <p:nvSpPr>
          <p:cNvPr id="930" name="Google Shape;930;p35"/>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931" name="Google Shape;931;p35"/>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932" name="Google Shape;932;p35"/>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933" name="Google Shape;933;p35"/>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934" name="Google Shape;934;p35"/>
          <p:cNvSpPr/>
          <p:nvPr/>
        </p:nvSpPr>
        <p:spPr>
          <a:xfrm>
            <a:off x="5968879" y="3941033"/>
            <a:ext cx="695918" cy="394332"/>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sp>
        <p:nvSpPr>
          <p:cNvPr id="939" name="Google Shape;939;p36"/>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940" name="Google Shape;940;p36"/>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941" name="Google Shape;941;p36"/>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942" name="Google Shape;942;p36"/>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943" name="Google Shape;943;p36"/>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944" name="Google Shape;944;p36"/>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945" name="Google Shape;945;p36"/>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946" name="Google Shape;946;p36"/>
          <p:cNvCxnSpPr>
            <a:stCxn id="939"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947" name="Google Shape;947;p36"/>
          <p:cNvCxnSpPr>
            <a:stCxn id="939"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948" name="Google Shape;948;p36"/>
          <p:cNvCxnSpPr>
            <a:stCxn id="939"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949" name="Google Shape;949;p36"/>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950" name="Google Shape;950;p36"/>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951" name="Google Shape;951;p36"/>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952" name="Google Shape;952;p36"/>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953" name="Google Shape;953;p36"/>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954" name="Google Shape;954;p36"/>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7F7F7F"/>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rgbClr val="7F7F7F"/>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 </a:t>
            </a:r>
            <a:r>
              <a:rPr b="1" i="0" lang="en-US" sz="1546" u="none" cap="none" strike="noStrike">
                <a:solidFill>
                  <a:srgbClr val="7F7F7F"/>
                </a:solidFill>
                <a:latin typeface="Arial"/>
                <a:ea typeface="Arial"/>
                <a:cs typeface="Arial"/>
                <a:sym typeface="Arial"/>
              </a:rPr>
              <a:t>Nystagmus </a:t>
            </a:r>
            <a:r>
              <a:rPr b="0" i="0" lang="en-US" sz="1546" u="none" cap="none" strike="noStrike">
                <a:solidFill>
                  <a:srgbClr val="7F7F7F"/>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--Sehschärfebereich:</a:t>
            </a:r>
            <a:r>
              <a:rPr b="1" i="0" lang="en-US" sz="1546" u="none" cap="none" strike="noStrike">
                <a:solidFill>
                  <a:srgbClr val="7F7F7F"/>
                </a:solidFill>
                <a:latin typeface="Arial"/>
                <a:ea typeface="Arial"/>
                <a:cs typeface="Arial"/>
                <a:sym typeface="Arial"/>
              </a:rPr>
              <a:t> 20/80–20/200</a:t>
            </a:r>
            <a:endParaRPr/>
          </a:p>
          <a:p>
            <a:pPr indent="0" lvl="3" marL="331254" marR="0" rtl="0" algn="l">
              <a:spcBef>
                <a:spcPts val="0"/>
              </a:spcBef>
              <a:spcAft>
                <a:spcPts val="0"/>
              </a:spcAft>
              <a:buNone/>
            </a:pPr>
            <a:r>
              <a:rPr b="1" i="0" lang="en-US" sz="1546" u="none" cap="none" strike="noStrike">
                <a:solidFill>
                  <a:schemeClr val="dk1"/>
                </a:solidFill>
                <a:latin typeface="Arial"/>
                <a:ea typeface="Arial"/>
                <a:cs typeface="Arial"/>
                <a:sym typeface="Arial"/>
              </a:rPr>
              <a:t>--ERG</a:t>
            </a:r>
            <a:r>
              <a:rPr b="0" i="0" lang="en-US" sz="1546" u="none" cap="none" strike="noStrike">
                <a:solidFill>
                  <a:srgbClr val="7F7F7F"/>
                </a:solidFill>
                <a:latin typeface="Arial"/>
                <a:ea typeface="Arial"/>
                <a:cs typeface="Arial"/>
                <a:sym typeface="Arial"/>
              </a:rPr>
              <a:t>: </a:t>
            </a:r>
            <a:r>
              <a:rPr b="1" i="1" lang="en-US" sz="1546" u="none" cap="none" strike="noStrike">
                <a:solidFill>
                  <a:srgbClr val="7F7F7F"/>
                </a:solidFill>
                <a:latin typeface="Arial"/>
                <a:ea typeface="Arial"/>
                <a:cs typeface="Arial"/>
                <a:sym typeface="Arial"/>
              </a:rPr>
              <a:t>?</a:t>
            </a:r>
            <a:endParaRPr b="0" i="0" sz="1546" u="none" cap="none" strike="noStrike">
              <a:solidFill>
                <a:srgbClr val="7F7F7F"/>
              </a:solidFill>
              <a:latin typeface="Arial"/>
              <a:ea typeface="Arial"/>
              <a:cs typeface="Arial"/>
              <a:sym typeface="Arial"/>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--Zapfenreaktion: </a:t>
            </a:r>
            <a:r>
              <a:rPr b="1" i="1" lang="en-US" sz="1546" u="none" cap="none" strike="noStrike">
                <a:solidFill>
                  <a:srgbClr val="B8C0CA"/>
                </a:solidFill>
                <a:latin typeface="Arial"/>
                <a:ea typeface="Arial"/>
                <a:cs typeface="Arial"/>
                <a:sym typeface="Arial"/>
              </a:rPr>
              <a:t>?</a:t>
            </a:r>
            <a:r>
              <a:rPr b="1" i="0" lang="en-US" sz="1546" u="none" cap="none" strike="noStrike">
                <a:solidFill>
                  <a:srgbClr val="B8C0CA"/>
                </a:solidFill>
                <a:latin typeface="Arial"/>
                <a:ea typeface="Arial"/>
                <a:cs typeface="Arial"/>
                <a:sym typeface="Arial"/>
              </a:rPr>
              <a:t>vorhanden</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--Stäbchenreaktion: </a:t>
            </a:r>
            <a:r>
              <a:rPr b="1" i="0" lang="en-US" sz="1546" u="none" cap="none" strike="noStrike">
                <a:solidFill>
                  <a:srgbClr val="B8C0CA"/>
                </a:solidFill>
                <a:latin typeface="Arial"/>
                <a:ea typeface="Arial"/>
                <a:cs typeface="Arial"/>
                <a:sym typeface="Arial"/>
              </a:rPr>
              <a:t>normal</a:t>
            </a:r>
            <a:endParaRPr/>
          </a:p>
        </p:txBody>
      </p:sp>
      <p:sp>
        <p:nvSpPr>
          <p:cNvPr id="955" name="Google Shape;955;p36"/>
          <p:cNvSpPr txBox="1"/>
          <p:nvPr/>
        </p:nvSpPr>
        <p:spPr>
          <a:xfrm>
            <a:off x="1864505" y="794356"/>
            <a:ext cx="7444422" cy="314582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Clr>
                <a:schemeClr val="dk1"/>
              </a:buClr>
              <a:buSzPts val="1352"/>
              <a:buFont typeface="Arial"/>
              <a:buNone/>
            </a:pPr>
            <a:r>
              <a:rPr i="1" lang="en-US" sz="1352">
                <a:solidFill>
                  <a:schemeClr val="dk1"/>
                </a:solidFill>
                <a:latin typeface="Arial"/>
                <a:ea typeface="Arial"/>
                <a:cs typeface="Arial"/>
                <a:sym typeface="Arial"/>
              </a:rPr>
              <a:t>Bevor wir uns näher mit diesem Thema befassen … </a:t>
            </a:r>
            <a:r>
              <a:rPr i="1" lang="en-US" sz="1352">
                <a:solidFill>
                  <a:srgbClr val="1A5FB4"/>
                </a:solidFill>
                <a:latin typeface="Arial"/>
                <a:ea typeface="Arial"/>
                <a:cs typeface="Arial"/>
                <a:sym typeface="Arial"/>
              </a:rPr>
              <a:t>Wofür steht </a:t>
            </a:r>
            <a:r>
              <a:rPr lang="en-US" sz="1352">
                <a:solidFill>
                  <a:srgbClr val="1A5FB4"/>
                </a:solidFill>
                <a:latin typeface="Arial"/>
                <a:ea typeface="Arial"/>
                <a:cs typeface="Arial"/>
                <a:sym typeface="Arial"/>
              </a:rPr>
              <a:t>ERG</a:t>
            </a:r>
            <a:r>
              <a:rPr i="1" lang="en-US" sz="1352">
                <a:solidFill>
                  <a:srgbClr val="1A5FB4"/>
                </a:solidFill>
                <a:latin typeface="Arial"/>
                <a:ea typeface="Arial"/>
                <a:cs typeface="Arial"/>
                <a:sym typeface="Arial"/>
              </a:rPr>
              <a:t>?</a:t>
            </a:r>
            <a:endParaRPr/>
          </a:p>
          <a:p>
            <a:pPr indent="0" lvl="0" marL="0" marR="0" rtl="0" algn="l">
              <a:spcBef>
                <a:spcPts val="0"/>
              </a:spcBef>
              <a:spcAft>
                <a:spcPts val="0"/>
              </a:spcAft>
              <a:buClr>
                <a:srgbClr val="1A5FB4"/>
              </a:buClr>
              <a:buSzPts val="1352"/>
              <a:buFont typeface="Arial"/>
              <a:buNone/>
            </a:pPr>
            <a:r>
              <a:rPr lang="en-US" sz="1352">
                <a:solidFill>
                  <a:srgbClr val="1A5FB4"/>
                </a:solidFill>
                <a:latin typeface="Arial"/>
                <a:ea typeface="Arial"/>
                <a:cs typeface="Arial"/>
                <a:sym typeface="Arial"/>
              </a:rPr>
              <a:t>Elektroretinogramm (oder Elektroretinographie)</a:t>
            </a:r>
            <a:endParaRPr/>
          </a:p>
          <a:p>
            <a:pPr indent="0" lvl="0" marL="0" marR="0" rtl="0" algn="l">
              <a:spcBef>
                <a:spcPts val="0"/>
              </a:spcBef>
              <a:spcAft>
                <a:spcPts val="0"/>
              </a:spcAft>
              <a:buClr>
                <a:schemeClr val="dk1"/>
              </a:buClr>
              <a:buSzPts val="1352"/>
              <a:buFont typeface="Arial"/>
              <a:buNone/>
            </a:pPr>
            <a:r>
              <a:t/>
            </a:r>
            <a:endParaRPr sz="1352">
              <a:solidFill>
                <a:srgbClr val="1A5FB4"/>
              </a:solidFill>
              <a:latin typeface="Arial"/>
              <a:ea typeface="Arial"/>
              <a:cs typeface="Arial"/>
              <a:sym typeface="Arial"/>
            </a:endParaRPr>
          </a:p>
          <a:p>
            <a:pPr indent="0" lvl="0" marL="0" marR="0" rtl="0" algn="l">
              <a:spcBef>
                <a:spcPts val="0"/>
              </a:spcBef>
              <a:spcAft>
                <a:spcPts val="0"/>
              </a:spcAft>
              <a:buClr>
                <a:srgbClr val="1A5FB4"/>
              </a:buClr>
              <a:buSzPts val="1352"/>
              <a:buFont typeface="Arial"/>
              <a:buNone/>
            </a:pPr>
            <a:r>
              <a:rPr i="1" lang="en-US" sz="1352">
                <a:solidFill>
                  <a:srgbClr val="1A5FB4"/>
                </a:solidFill>
                <a:latin typeface="Arial"/>
                <a:ea typeface="Arial"/>
                <a:cs typeface="Arial"/>
                <a:sym typeface="Arial"/>
              </a:rPr>
              <a:t>Was ist das in einem Satz?</a:t>
            </a:r>
            <a:endParaRPr/>
          </a:p>
          <a:p>
            <a:pPr indent="0" lvl="0" marL="0" marR="0" rtl="0" algn="l">
              <a:spcBef>
                <a:spcPts val="0"/>
              </a:spcBef>
              <a:spcAft>
                <a:spcPts val="0"/>
              </a:spcAft>
              <a:buClr>
                <a:srgbClr val="1A5FB4"/>
              </a:buClr>
              <a:buSzPts val="1352"/>
              <a:buFont typeface="Arial"/>
              <a:buNone/>
            </a:pPr>
            <a:r>
              <a:rPr lang="en-US" sz="1352">
                <a:solidFill>
                  <a:srgbClr val="1A5FB4"/>
                </a:solidFill>
                <a:latin typeface="Arial"/>
                <a:ea typeface="Arial"/>
                <a:cs typeface="Arial"/>
                <a:sym typeface="Arial"/>
              </a:rPr>
              <a:t>Ein elektrophysiologischer Test, der misst, wie Netzhautzellen auf einen Lichtreiz reagieren</a:t>
            </a:r>
            <a:endParaRPr/>
          </a:p>
          <a:p>
            <a:pPr indent="0" lvl="0" marL="0" marR="0" rtl="0" algn="l">
              <a:spcBef>
                <a:spcPts val="0"/>
              </a:spcBef>
              <a:spcAft>
                <a:spcPts val="0"/>
              </a:spcAft>
              <a:buClr>
                <a:schemeClr val="dk1"/>
              </a:buClr>
              <a:buSzPts val="1352"/>
              <a:buFont typeface="Arial"/>
              <a:buNone/>
            </a:pPr>
            <a:r>
              <a:t/>
            </a:r>
            <a:endParaRPr sz="1352">
              <a:solidFill>
                <a:srgbClr val="FEFF83"/>
              </a:solidFill>
              <a:latin typeface="Arial"/>
              <a:ea typeface="Arial"/>
              <a:cs typeface="Arial"/>
              <a:sym typeface="Arial"/>
            </a:endParaRPr>
          </a:p>
          <a:p>
            <a:pPr indent="0" lvl="0" marL="0" marR="0" rtl="0" algn="l">
              <a:spcBef>
                <a:spcPts val="0"/>
              </a:spcBef>
              <a:spcAft>
                <a:spcPts val="0"/>
              </a:spcAft>
              <a:buClr>
                <a:srgbClr val="FEFF83"/>
              </a:buClr>
              <a:buSzPts val="1352"/>
              <a:buFont typeface="Arial"/>
              <a:buNone/>
            </a:pPr>
            <a:r>
              <a:rPr i="1" lang="en-US" sz="1352">
                <a:solidFill>
                  <a:srgbClr val="FEFF83"/>
                </a:solidFill>
                <a:latin typeface="Arial"/>
                <a:ea typeface="Arial"/>
                <a:cs typeface="Arial"/>
                <a:sym typeface="Arial"/>
              </a:rPr>
              <a:t>Wie wird er durchgeführt?</a:t>
            </a:r>
            <a:endParaRPr/>
          </a:p>
          <a:p>
            <a:pPr indent="0" lvl="0" marL="0" marR="0" rtl="0" algn="l">
              <a:spcBef>
                <a:spcPts val="0"/>
              </a:spcBef>
              <a:spcAft>
                <a:spcPts val="0"/>
              </a:spcAft>
              <a:buClr>
                <a:srgbClr val="FEFF83"/>
              </a:buClr>
              <a:buSzPts val="1352"/>
              <a:buFont typeface="Arial"/>
              <a:buNone/>
            </a:pPr>
            <a:r>
              <a:rPr lang="en-US" sz="1352">
                <a:solidFill>
                  <a:srgbClr val="FEFF83"/>
                </a:solidFill>
                <a:latin typeface="Arial"/>
                <a:ea typeface="Arial"/>
                <a:cs typeface="Arial"/>
                <a:sym typeface="Arial"/>
              </a:rPr>
              <a:t>Die Pupillen des Patienten werden erweitert, und er befindet sich in der Regel in Dunkeladaptation. Elektroden werden an der Hornhaut und/oder der Haut um die Augen des Patienten angebracht, und es wird eine Reihe standardisierter visueller Reize (in der Regel kurze Lichtblitze) präsentiert.</a:t>
            </a:r>
            <a:endParaRPr/>
          </a:p>
          <a:p>
            <a:pPr indent="0" lvl="0" marL="0" marR="0" rtl="0" algn="l">
              <a:spcBef>
                <a:spcPts val="0"/>
              </a:spcBef>
              <a:spcAft>
                <a:spcPts val="0"/>
              </a:spcAft>
              <a:buClr>
                <a:schemeClr val="dk1"/>
              </a:buClr>
              <a:buSzPts val="1352"/>
              <a:buFont typeface="Arial"/>
              <a:buNone/>
            </a:pPr>
            <a:r>
              <a:t/>
            </a:r>
            <a:endParaRPr i="1" sz="1352">
              <a:solidFill>
                <a:srgbClr val="FEFF83"/>
              </a:solidFill>
              <a:latin typeface="Arial"/>
              <a:ea typeface="Arial"/>
              <a:cs typeface="Arial"/>
              <a:sym typeface="Arial"/>
            </a:endParaRPr>
          </a:p>
          <a:p>
            <a:pPr indent="0" lvl="0" marL="0" marR="0" rtl="0" algn="l">
              <a:spcBef>
                <a:spcPts val="0"/>
              </a:spcBef>
              <a:spcAft>
                <a:spcPts val="0"/>
              </a:spcAft>
              <a:buClr>
                <a:srgbClr val="FEFF83"/>
              </a:buClr>
              <a:buSzPts val="1352"/>
              <a:buFont typeface="Arial"/>
              <a:buNone/>
            </a:pPr>
            <a:r>
              <a:rPr i="1" lang="en-US" sz="1352">
                <a:solidFill>
                  <a:srgbClr val="FEFF83"/>
                </a:solidFill>
                <a:latin typeface="Arial"/>
                <a:ea typeface="Arial"/>
                <a:cs typeface="Arial"/>
                <a:sym typeface="Arial"/>
              </a:rPr>
              <a:t>Was sind die drei Haupttypen des ERG?</a:t>
            </a:r>
            <a:endParaRPr/>
          </a:p>
          <a:p>
            <a:pPr indent="0" lvl="0" marL="0" marR="0" rtl="0" algn="l">
              <a:spcBef>
                <a:spcPts val="0"/>
              </a:spcBef>
              <a:spcAft>
                <a:spcPts val="0"/>
              </a:spcAft>
              <a:buClr>
                <a:srgbClr val="FEFF83"/>
              </a:buClr>
              <a:buSzPts val="1352"/>
              <a:buFont typeface="Arial"/>
              <a:buNone/>
            </a:pPr>
            <a:r>
              <a:rPr b="1" lang="en-US" sz="1352">
                <a:solidFill>
                  <a:srgbClr val="FEFF83"/>
                </a:solidFill>
                <a:latin typeface="Arial"/>
                <a:ea typeface="Arial"/>
                <a:cs typeface="Arial"/>
                <a:sym typeface="Arial"/>
              </a:rPr>
              <a:t>Vollfeld-ERG </a:t>
            </a:r>
            <a:r>
              <a:rPr lang="en-US" sz="1352">
                <a:solidFill>
                  <a:srgbClr val="FEFF83"/>
                </a:solidFill>
                <a:latin typeface="Arial"/>
                <a:ea typeface="Arial"/>
                <a:cs typeface="Arial"/>
                <a:sym typeface="Arial"/>
              </a:rPr>
              <a:t>(ffERG, auch Ganzfeld-ERG genannt), </a:t>
            </a:r>
            <a:r>
              <a:rPr b="1" lang="en-US" sz="1352">
                <a:solidFill>
                  <a:srgbClr val="FEFF83"/>
                </a:solidFill>
                <a:latin typeface="Arial"/>
                <a:ea typeface="Arial"/>
                <a:cs typeface="Arial"/>
                <a:sym typeface="Arial"/>
              </a:rPr>
              <a:t>Multifokal-ERG </a:t>
            </a:r>
            <a:r>
              <a:rPr lang="en-US" sz="1352">
                <a:solidFill>
                  <a:srgbClr val="FEFF83"/>
                </a:solidFill>
                <a:latin typeface="Arial"/>
                <a:ea typeface="Arial"/>
                <a:cs typeface="Arial"/>
                <a:sym typeface="Arial"/>
              </a:rPr>
              <a:t>(mfERG) und </a:t>
            </a:r>
            <a:r>
              <a:rPr b="1" lang="en-US" sz="1352">
                <a:solidFill>
                  <a:srgbClr val="FEFF83"/>
                </a:solidFill>
                <a:latin typeface="Arial"/>
                <a:ea typeface="Arial"/>
                <a:cs typeface="Arial"/>
                <a:sym typeface="Arial"/>
              </a:rPr>
              <a:t>Pattern ERG </a:t>
            </a:r>
            <a:r>
              <a:rPr lang="en-US" sz="1352">
                <a:solidFill>
                  <a:srgbClr val="FEFF83"/>
                </a:solidFill>
                <a:latin typeface="Arial"/>
                <a:ea typeface="Arial"/>
                <a:cs typeface="Arial"/>
                <a:sym typeface="Arial"/>
              </a:rPr>
              <a:t>(pERG)</a:t>
            </a:r>
            <a:endParaRPr/>
          </a:p>
        </p:txBody>
      </p:sp>
      <p:sp>
        <p:nvSpPr>
          <p:cNvPr id="956" name="Google Shape;956;p36"/>
          <p:cNvSpPr/>
          <p:nvPr/>
        </p:nvSpPr>
        <p:spPr>
          <a:xfrm>
            <a:off x="2141436" y="1650345"/>
            <a:ext cx="1733700" cy="188400"/>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57" name="Google Shape;957;p36"/>
          <p:cNvSpPr/>
          <p:nvPr/>
        </p:nvSpPr>
        <p:spPr>
          <a:xfrm>
            <a:off x="5459812" y="1650390"/>
            <a:ext cx="1077900" cy="188400"/>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58" name="Google Shape;958;p36"/>
          <p:cNvSpPr/>
          <p:nvPr/>
        </p:nvSpPr>
        <p:spPr>
          <a:xfrm>
            <a:off x="7338168" y="1638295"/>
            <a:ext cx="697800" cy="187500"/>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59" name="Google Shape;959;p36"/>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960" name="Google Shape;960;p36"/>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961" name="Google Shape;961;p36"/>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962" name="Google Shape;962;p36"/>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963" name="Google Shape;963;p36"/>
          <p:cNvSpPr/>
          <p:nvPr/>
        </p:nvSpPr>
        <p:spPr>
          <a:xfrm>
            <a:off x="5968879" y="3941033"/>
            <a:ext cx="695918" cy="394332"/>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sp>
        <p:nvSpPr>
          <p:cNvPr id="968" name="Google Shape;968;p37"/>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969" name="Google Shape;969;p37"/>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970" name="Google Shape;970;p37"/>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971" name="Google Shape;971;p37"/>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972" name="Google Shape;972;p37"/>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973" name="Google Shape;973;p37"/>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974" name="Google Shape;974;p37"/>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975" name="Google Shape;975;p37"/>
          <p:cNvCxnSpPr>
            <a:stCxn id="968"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976" name="Google Shape;976;p37"/>
          <p:cNvCxnSpPr>
            <a:stCxn id="968"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977" name="Google Shape;977;p37"/>
          <p:cNvCxnSpPr>
            <a:stCxn id="968"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978" name="Google Shape;978;p37"/>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979" name="Google Shape;979;p37"/>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980" name="Google Shape;980;p37"/>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981" name="Google Shape;981;p37"/>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982" name="Google Shape;982;p37"/>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983" name="Google Shape;983;p37"/>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7F7F7F"/>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rgbClr val="7F7F7F"/>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 </a:t>
            </a:r>
            <a:r>
              <a:rPr b="1" i="0" lang="en-US" sz="1546" u="none" cap="none" strike="noStrike">
                <a:solidFill>
                  <a:srgbClr val="7F7F7F"/>
                </a:solidFill>
                <a:latin typeface="Arial"/>
                <a:ea typeface="Arial"/>
                <a:cs typeface="Arial"/>
                <a:sym typeface="Arial"/>
              </a:rPr>
              <a:t>Nystagmus </a:t>
            </a:r>
            <a:r>
              <a:rPr b="0" i="0" lang="en-US" sz="1546" u="none" cap="none" strike="noStrike">
                <a:solidFill>
                  <a:srgbClr val="7F7F7F"/>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--Sehschärfebereich:</a:t>
            </a:r>
            <a:r>
              <a:rPr b="1" i="0" lang="en-US" sz="1546" u="none" cap="none" strike="noStrike">
                <a:solidFill>
                  <a:srgbClr val="7F7F7F"/>
                </a:solidFill>
                <a:latin typeface="Arial"/>
                <a:ea typeface="Arial"/>
                <a:cs typeface="Arial"/>
                <a:sym typeface="Arial"/>
              </a:rPr>
              <a:t> 20/80–20/200</a:t>
            </a:r>
            <a:endParaRPr/>
          </a:p>
          <a:p>
            <a:pPr indent="0" lvl="3" marL="331254" marR="0" rtl="0" algn="l">
              <a:spcBef>
                <a:spcPts val="0"/>
              </a:spcBef>
              <a:spcAft>
                <a:spcPts val="0"/>
              </a:spcAft>
              <a:buNone/>
            </a:pPr>
            <a:r>
              <a:rPr b="1" i="0" lang="en-US" sz="1546" u="none" cap="none" strike="noStrike">
                <a:solidFill>
                  <a:schemeClr val="dk1"/>
                </a:solidFill>
                <a:latin typeface="Arial"/>
                <a:ea typeface="Arial"/>
                <a:cs typeface="Arial"/>
                <a:sym typeface="Arial"/>
              </a:rPr>
              <a:t>--ERG</a:t>
            </a:r>
            <a:r>
              <a:rPr b="0" i="0" lang="en-US" sz="1546" u="none" cap="none" strike="noStrike">
                <a:solidFill>
                  <a:srgbClr val="7F7F7F"/>
                </a:solidFill>
                <a:latin typeface="Arial"/>
                <a:ea typeface="Arial"/>
                <a:cs typeface="Arial"/>
                <a:sym typeface="Arial"/>
              </a:rPr>
              <a:t>: </a:t>
            </a:r>
            <a:r>
              <a:rPr b="1" i="1" lang="en-US" sz="1546" u="none" cap="none" strike="noStrike">
                <a:solidFill>
                  <a:srgbClr val="7F7F7F"/>
                </a:solidFill>
                <a:latin typeface="Arial"/>
                <a:ea typeface="Arial"/>
                <a:cs typeface="Arial"/>
                <a:sym typeface="Arial"/>
              </a:rPr>
              <a:t>?</a:t>
            </a:r>
            <a:endParaRPr b="0" i="0" sz="1546" u="none" cap="none" strike="noStrike">
              <a:solidFill>
                <a:srgbClr val="7F7F7F"/>
              </a:solidFill>
              <a:latin typeface="Arial"/>
              <a:ea typeface="Arial"/>
              <a:cs typeface="Arial"/>
              <a:sym typeface="Arial"/>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--Zapfenreaktion: </a:t>
            </a:r>
            <a:r>
              <a:rPr b="1" i="1" lang="en-US" sz="1546" u="none" cap="none" strike="noStrike">
                <a:solidFill>
                  <a:srgbClr val="B8C0CA"/>
                </a:solidFill>
                <a:latin typeface="Arial"/>
                <a:ea typeface="Arial"/>
                <a:cs typeface="Arial"/>
                <a:sym typeface="Arial"/>
              </a:rPr>
              <a:t>?</a:t>
            </a:r>
            <a:r>
              <a:rPr b="1" i="0" lang="en-US" sz="1546" u="none" cap="none" strike="noStrike">
                <a:solidFill>
                  <a:srgbClr val="B8C0CA"/>
                </a:solidFill>
                <a:latin typeface="Arial"/>
                <a:ea typeface="Arial"/>
                <a:cs typeface="Arial"/>
                <a:sym typeface="Arial"/>
              </a:rPr>
              <a:t>vorhanden</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--Stäbchenreaktion: </a:t>
            </a:r>
            <a:r>
              <a:rPr b="1" i="0" lang="en-US" sz="1546" u="none" cap="none" strike="noStrike">
                <a:solidFill>
                  <a:srgbClr val="B8C0CA"/>
                </a:solidFill>
                <a:latin typeface="Arial"/>
                <a:ea typeface="Arial"/>
                <a:cs typeface="Arial"/>
                <a:sym typeface="Arial"/>
              </a:rPr>
              <a:t>normal</a:t>
            </a:r>
            <a:endParaRPr/>
          </a:p>
        </p:txBody>
      </p:sp>
      <p:sp>
        <p:nvSpPr>
          <p:cNvPr id="984" name="Google Shape;984;p37"/>
          <p:cNvSpPr txBox="1"/>
          <p:nvPr/>
        </p:nvSpPr>
        <p:spPr>
          <a:xfrm>
            <a:off x="1864505" y="794356"/>
            <a:ext cx="7444422" cy="314582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Clr>
                <a:schemeClr val="dk1"/>
              </a:buClr>
              <a:buSzPts val="1352"/>
              <a:buFont typeface="Arial"/>
              <a:buNone/>
            </a:pPr>
            <a:r>
              <a:rPr i="1" lang="en-US" sz="1352">
                <a:solidFill>
                  <a:schemeClr val="dk1"/>
                </a:solidFill>
                <a:latin typeface="Arial"/>
                <a:ea typeface="Arial"/>
                <a:cs typeface="Arial"/>
                <a:sym typeface="Arial"/>
              </a:rPr>
              <a:t>Bevor wir uns näher mit diesem Thema befassen … </a:t>
            </a:r>
            <a:r>
              <a:rPr i="1" lang="en-US" sz="1352">
                <a:solidFill>
                  <a:srgbClr val="1A5FB4"/>
                </a:solidFill>
                <a:latin typeface="Arial"/>
                <a:ea typeface="Arial"/>
                <a:cs typeface="Arial"/>
                <a:sym typeface="Arial"/>
              </a:rPr>
              <a:t>Wofür steht </a:t>
            </a:r>
            <a:r>
              <a:rPr lang="en-US" sz="1352">
                <a:solidFill>
                  <a:srgbClr val="1A5FB4"/>
                </a:solidFill>
                <a:latin typeface="Arial"/>
                <a:ea typeface="Arial"/>
                <a:cs typeface="Arial"/>
                <a:sym typeface="Arial"/>
              </a:rPr>
              <a:t>ERG</a:t>
            </a:r>
            <a:r>
              <a:rPr i="1" lang="en-US" sz="1352">
                <a:solidFill>
                  <a:srgbClr val="1A5FB4"/>
                </a:solidFill>
                <a:latin typeface="Arial"/>
                <a:ea typeface="Arial"/>
                <a:cs typeface="Arial"/>
                <a:sym typeface="Arial"/>
              </a:rPr>
              <a:t>?</a:t>
            </a:r>
            <a:endParaRPr/>
          </a:p>
          <a:p>
            <a:pPr indent="0" lvl="0" marL="0" marR="0" rtl="0" algn="l">
              <a:spcBef>
                <a:spcPts val="0"/>
              </a:spcBef>
              <a:spcAft>
                <a:spcPts val="0"/>
              </a:spcAft>
              <a:buClr>
                <a:srgbClr val="1A5FB4"/>
              </a:buClr>
              <a:buSzPts val="1352"/>
              <a:buFont typeface="Arial"/>
              <a:buNone/>
            </a:pPr>
            <a:r>
              <a:rPr lang="en-US" sz="1352">
                <a:solidFill>
                  <a:srgbClr val="1A5FB4"/>
                </a:solidFill>
                <a:latin typeface="Arial"/>
                <a:ea typeface="Arial"/>
                <a:cs typeface="Arial"/>
                <a:sym typeface="Arial"/>
              </a:rPr>
              <a:t>Elektroretinogramm (oder Elektroretinographie)</a:t>
            </a:r>
            <a:endParaRPr/>
          </a:p>
          <a:p>
            <a:pPr indent="0" lvl="0" marL="0" marR="0" rtl="0" algn="l">
              <a:spcBef>
                <a:spcPts val="0"/>
              </a:spcBef>
              <a:spcAft>
                <a:spcPts val="0"/>
              </a:spcAft>
              <a:buClr>
                <a:schemeClr val="dk1"/>
              </a:buClr>
              <a:buSzPts val="1352"/>
              <a:buFont typeface="Arial"/>
              <a:buNone/>
            </a:pPr>
            <a:r>
              <a:t/>
            </a:r>
            <a:endParaRPr sz="1352">
              <a:solidFill>
                <a:srgbClr val="1A5FB4"/>
              </a:solidFill>
              <a:latin typeface="Arial"/>
              <a:ea typeface="Arial"/>
              <a:cs typeface="Arial"/>
              <a:sym typeface="Arial"/>
            </a:endParaRPr>
          </a:p>
          <a:p>
            <a:pPr indent="0" lvl="0" marL="0" marR="0" rtl="0" algn="l">
              <a:spcBef>
                <a:spcPts val="0"/>
              </a:spcBef>
              <a:spcAft>
                <a:spcPts val="0"/>
              </a:spcAft>
              <a:buClr>
                <a:srgbClr val="1A5FB4"/>
              </a:buClr>
              <a:buSzPts val="1352"/>
              <a:buFont typeface="Arial"/>
              <a:buNone/>
            </a:pPr>
            <a:r>
              <a:rPr i="1" lang="en-US" sz="1352">
                <a:solidFill>
                  <a:srgbClr val="1A5FB4"/>
                </a:solidFill>
                <a:latin typeface="Arial"/>
                <a:ea typeface="Arial"/>
                <a:cs typeface="Arial"/>
                <a:sym typeface="Arial"/>
              </a:rPr>
              <a:t>Was ist das in einem Satz?</a:t>
            </a:r>
            <a:endParaRPr/>
          </a:p>
          <a:p>
            <a:pPr indent="0" lvl="0" marL="0" marR="0" rtl="0" algn="l">
              <a:spcBef>
                <a:spcPts val="0"/>
              </a:spcBef>
              <a:spcAft>
                <a:spcPts val="0"/>
              </a:spcAft>
              <a:buClr>
                <a:srgbClr val="1A5FB4"/>
              </a:buClr>
              <a:buSzPts val="1352"/>
              <a:buFont typeface="Arial"/>
              <a:buNone/>
            </a:pPr>
            <a:r>
              <a:rPr lang="en-US" sz="1352">
                <a:solidFill>
                  <a:srgbClr val="1A5FB4"/>
                </a:solidFill>
                <a:latin typeface="Arial"/>
                <a:ea typeface="Arial"/>
                <a:cs typeface="Arial"/>
                <a:sym typeface="Arial"/>
              </a:rPr>
              <a:t>Ein elektrophysiologischer Test, der misst, wie Netzhautzellen auf einen Lichtreiz reagieren</a:t>
            </a:r>
            <a:endParaRPr/>
          </a:p>
          <a:p>
            <a:pPr indent="0" lvl="0" marL="0" marR="0" rtl="0" algn="l">
              <a:spcBef>
                <a:spcPts val="0"/>
              </a:spcBef>
              <a:spcAft>
                <a:spcPts val="0"/>
              </a:spcAft>
              <a:buClr>
                <a:schemeClr val="dk1"/>
              </a:buClr>
              <a:buSzPts val="1352"/>
              <a:buFont typeface="Arial"/>
              <a:buNone/>
            </a:pPr>
            <a:r>
              <a:t/>
            </a:r>
            <a:endParaRPr sz="1352">
              <a:solidFill>
                <a:srgbClr val="FEFF83"/>
              </a:solidFill>
              <a:latin typeface="Arial"/>
              <a:ea typeface="Arial"/>
              <a:cs typeface="Arial"/>
              <a:sym typeface="Arial"/>
            </a:endParaRPr>
          </a:p>
          <a:p>
            <a:pPr indent="0" lvl="0" marL="0" marR="0" rtl="0" algn="l">
              <a:spcBef>
                <a:spcPts val="0"/>
              </a:spcBef>
              <a:spcAft>
                <a:spcPts val="0"/>
              </a:spcAft>
              <a:buClr>
                <a:srgbClr val="FEFF83"/>
              </a:buClr>
              <a:buSzPts val="1352"/>
              <a:buFont typeface="Arial"/>
              <a:buNone/>
            </a:pPr>
            <a:r>
              <a:rPr i="1" lang="en-US" sz="1352">
                <a:solidFill>
                  <a:srgbClr val="FEFF83"/>
                </a:solidFill>
                <a:latin typeface="Arial"/>
                <a:ea typeface="Arial"/>
                <a:cs typeface="Arial"/>
                <a:sym typeface="Arial"/>
              </a:rPr>
              <a:t>Wie wird er durchgeführt?</a:t>
            </a:r>
            <a:endParaRPr/>
          </a:p>
          <a:p>
            <a:pPr indent="0" lvl="0" marL="0" marR="0" rtl="0" algn="l">
              <a:spcBef>
                <a:spcPts val="0"/>
              </a:spcBef>
              <a:spcAft>
                <a:spcPts val="0"/>
              </a:spcAft>
              <a:buClr>
                <a:srgbClr val="FEFF83"/>
              </a:buClr>
              <a:buSzPts val="1352"/>
              <a:buFont typeface="Arial"/>
              <a:buNone/>
            </a:pPr>
            <a:r>
              <a:rPr lang="en-US" sz="1352">
                <a:solidFill>
                  <a:srgbClr val="FEFF83"/>
                </a:solidFill>
                <a:latin typeface="Arial"/>
                <a:ea typeface="Arial"/>
                <a:cs typeface="Arial"/>
                <a:sym typeface="Arial"/>
              </a:rPr>
              <a:t>Die Pupillen des Patienten werden erweitert, und er befindet sich in der Regel in Dunkeladaptation. Elektroden werden an der Hornhaut und/oder der Haut um die Augen des Patienten angebracht, und es wird eine Reihe standardisierter visueller Reize (in der Regel kurze Lichtblitze) präsentiert.</a:t>
            </a:r>
            <a:endParaRPr/>
          </a:p>
          <a:p>
            <a:pPr indent="0" lvl="0" marL="0" marR="0" rtl="0" algn="l">
              <a:spcBef>
                <a:spcPts val="0"/>
              </a:spcBef>
              <a:spcAft>
                <a:spcPts val="0"/>
              </a:spcAft>
              <a:buClr>
                <a:schemeClr val="dk1"/>
              </a:buClr>
              <a:buSzPts val="1352"/>
              <a:buFont typeface="Arial"/>
              <a:buNone/>
            </a:pPr>
            <a:r>
              <a:t/>
            </a:r>
            <a:endParaRPr i="1" sz="1352">
              <a:solidFill>
                <a:srgbClr val="FEFF83"/>
              </a:solidFill>
              <a:latin typeface="Arial"/>
              <a:ea typeface="Arial"/>
              <a:cs typeface="Arial"/>
              <a:sym typeface="Arial"/>
            </a:endParaRPr>
          </a:p>
          <a:p>
            <a:pPr indent="0" lvl="0" marL="0" marR="0" rtl="0" algn="l">
              <a:spcBef>
                <a:spcPts val="0"/>
              </a:spcBef>
              <a:spcAft>
                <a:spcPts val="0"/>
              </a:spcAft>
              <a:buClr>
                <a:srgbClr val="FEFF83"/>
              </a:buClr>
              <a:buSzPts val="1352"/>
              <a:buFont typeface="Arial"/>
              <a:buNone/>
            </a:pPr>
            <a:r>
              <a:rPr i="1" lang="en-US" sz="1352">
                <a:solidFill>
                  <a:srgbClr val="FEFF83"/>
                </a:solidFill>
                <a:latin typeface="Arial"/>
                <a:ea typeface="Arial"/>
                <a:cs typeface="Arial"/>
                <a:sym typeface="Arial"/>
              </a:rPr>
              <a:t>Was sind die drei Haupttypen des ERG?</a:t>
            </a:r>
            <a:endParaRPr/>
          </a:p>
          <a:p>
            <a:pPr indent="0" lvl="0" marL="0" marR="0" rtl="0" algn="l">
              <a:spcBef>
                <a:spcPts val="0"/>
              </a:spcBef>
              <a:spcAft>
                <a:spcPts val="0"/>
              </a:spcAft>
              <a:buClr>
                <a:srgbClr val="FEFF83"/>
              </a:buClr>
              <a:buSzPts val="1352"/>
              <a:buFont typeface="Arial"/>
              <a:buNone/>
            </a:pPr>
            <a:r>
              <a:rPr b="1" lang="en-US" sz="1352">
                <a:solidFill>
                  <a:srgbClr val="FEFF83"/>
                </a:solidFill>
                <a:latin typeface="Arial"/>
                <a:ea typeface="Arial"/>
                <a:cs typeface="Arial"/>
                <a:sym typeface="Arial"/>
              </a:rPr>
              <a:t>Vollfeld-ERG </a:t>
            </a:r>
            <a:r>
              <a:rPr lang="en-US" sz="1352">
                <a:solidFill>
                  <a:srgbClr val="FEFF83"/>
                </a:solidFill>
                <a:latin typeface="Arial"/>
                <a:ea typeface="Arial"/>
                <a:cs typeface="Arial"/>
                <a:sym typeface="Arial"/>
              </a:rPr>
              <a:t>(ffERG, auch Ganzfeld-ERG genannt), </a:t>
            </a:r>
            <a:r>
              <a:rPr b="1" lang="en-US" sz="1352">
                <a:solidFill>
                  <a:srgbClr val="FEFF83"/>
                </a:solidFill>
                <a:latin typeface="Arial"/>
                <a:ea typeface="Arial"/>
                <a:cs typeface="Arial"/>
                <a:sym typeface="Arial"/>
              </a:rPr>
              <a:t>Multifokal-ERG </a:t>
            </a:r>
            <a:r>
              <a:rPr lang="en-US" sz="1352">
                <a:solidFill>
                  <a:srgbClr val="FEFF83"/>
                </a:solidFill>
                <a:latin typeface="Arial"/>
                <a:ea typeface="Arial"/>
                <a:cs typeface="Arial"/>
                <a:sym typeface="Arial"/>
              </a:rPr>
              <a:t>(mfERG) und </a:t>
            </a:r>
            <a:r>
              <a:rPr b="1" lang="en-US" sz="1352">
                <a:solidFill>
                  <a:srgbClr val="FEFF83"/>
                </a:solidFill>
                <a:latin typeface="Arial"/>
                <a:ea typeface="Arial"/>
                <a:cs typeface="Arial"/>
                <a:sym typeface="Arial"/>
              </a:rPr>
              <a:t>Pattern ERG </a:t>
            </a:r>
            <a:r>
              <a:rPr lang="en-US" sz="1352">
                <a:solidFill>
                  <a:srgbClr val="FEFF83"/>
                </a:solidFill>
                <a:latin typeface="Arial"/>
                <a:ea typeface="Arial"/>
                <a:cs typeface="Arial"/>
                <a:sym typeface="Arial"/>
              </a:rPr>
              <a:t>(pERG)</a:t>
            </a:r>
            <a:endParaRPr/>
          </a:p>
        </p:txBody>
      </p:sp>
      <p:sp>
        <p:nvSpPr>
          <p:cNvPr id="985" name="Google Shape;985;p37"/>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986" name="Google Shape;986;p37"/>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987" name="Google Shape;987;p37"/>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988" name="Google Shape;988;p37"/>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989" name="Google Shape;989;p37"/>
          <p:cNvSpPr/>
          <p:nvPr/>
        </p:nvSpPr>
        <p:spPr>
          <a:xfrm>
            <a:off x="5968879" y="3941033"/>
            <a:ext cx="695918" cy="394332"/>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3" name="Shape 993"/>
        <p:cNvGrpSpPr/>
        <p:nvPr/>
      </p:nvGrpSpPr>
      <p:grpSpPr>
        <a:xfrm>
          <a:off x="0" y="0"/>
          <a:ext cx="0" cy="0"/>
          <a:chOff x="0" y="0"/>
          <a:chExt cx="0" cy="0"/>
        </a:xfrm>
      </p:grpSpPr>
      <p:sp>
        <p:nvSpPr>
          <p:cNvPr id="994" name="Google Shape;994;p38"/>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995" name="Google Shape;995;p38"/>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996" name="Google Shape;996;p38"/>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997" name="Google Shape;997;p38"/>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998" name="Google Shape;998;p38"/>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999" name="Google Shape;999;p38"/>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000" name="Google Shape;1000;p38"/>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001" name="Google Shape;1001;p38"/>
          <p:cNvCxnSpPr>
            <a:stCxn id="994"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002" name="Google Shape;1002;p38"/>
          <p:cNvCxnSpPr>
            <a:stCxn id="994"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003" name="Google Shape;1003;p38"/>
          <p:cNvCxnSpPr>
            <a:stCxn id="994"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1004" name="Google Shape;1004;p38"/>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1005" name="Google Shape;1005;p38"/>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006" name="Google Shape;1006;p38"/>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1007" name="Google Shape;1007;p38"/>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1008" name="Google Shape;1008;p38"/>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1009" name="Google Shape;1009;p38"/>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7F7F7F"/>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rgbClr val="7F7F7F"/>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 </a:t>
            </a:r>
            <a:r>
              <a:rPr b="1" i="0" lang="en-US" sz="1546" u="none" cap="none" strike="noStrike">
                <a:solidFill>
                  <a:srgbClr val="7F7F7F"/>
                </a:solidFill>
                <a:latin typeface="Arial"/>
                <a:ea typeface="Arial"/>
                <a:cs typeface="Arial"/>
                <a:sym typeface="Arial"/>
              </a:rPr>
              <a:t>Nystagmus </a:t>
            </a:r>
            <a:r>
              <a:rPr b="0" i="0" lang="en-US" sz="1546" u="none" cap="none" strike="noStrike">
                <a:solidFill>
                  <a:srgbClr val="7F7F7F"/>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--Sehschärfebereich:</a:t>
            </a:r>
            <a:r>
              <a:rPr b="1" i="0" lang="en-US" sz="1546" u="none" cap="none" strike="noStrike">
                <a:solidFill>
                  <a:srgbClr val="7F7F7F"/>
                </a:solidFill>
                <a:latin typeface="Arial"/>
                <a:ea typeface="Arial"/>
                <a:cs typeface="Arial"/>
                <a:sym typeface="Arial"/>
              </a:rPr>
              <a:t> 20/80–20/200</a:t>
            </a:r>
            <a:endParaRPr/>
          </a:p>
          <a:p>
            <a:pPr indent="0" lvl="3" marL="331254" marR="0" rtl="0" algn="l">
              <a:spcBef>
                <a:spcPts val="0"/>
              </a:spcBef>
              <a:spcAft>
                <a:spcPts val="0"/>
              </a:spcAft>
              <a:buNone/>
            </a:pPr>
            <a:r>
              <a:rPr b="1" i="0" lang="en-US" sz="1546" u="none" cap="none" strike="noStrike">
                <a:solidFill>
                  <a:schemeClr val="dk1"/>
                </a:solidFill>
                <a:latin typeface="Arial"/>
                <a:ea typeface="Arial"/>
                <a:cs typeface="Arial"/>
                <a:sym typeface="Arial"/>
              </a:rPr>
              <a:t>--ERG</a:t>
            </a:r>
            <a:r>
              <a:rPr b="0" i="0" lang="en-US" sz="1546" u="none" cap="none" strike="noStrike">
                <a:solidFill>
                  <a:srgbClr val="7F7F7F"/>
                </a:solidFill>
                <a:latin typeface="Arial"/>
                <a:ea typeface="Arial"/>
                <a:cs typeface="Arial"/>
                <a:sym typeface="Arial"/>
              </a:rPr>
              <a:t>: </a:t>
            </a:r>
            <a:r>
              <a:rPr b="1" i="1" lang="en-US" sz="1546" u="none" cap="none" strike="noStrike">
                <a:solidFill>
                  <a:srgbClr val="7F7F7F"/>
                </a:solidFill>
                <a:latin typeface="Arial"/>
                <a:ea typeface="Arial"/>
                <a:cs typeface="Arial"/>
                <a:sym typeface="Arial"/>
              </a:rPr>
              <a:t>?</a:t>
            </a:r>
            <a:endParaRPr b="0" i="0" sz="1546" u="none" cap="none" strike="noStrike">
              <a:solidFill>
                <a:srgbClr val="7F7F7F"/>
              </a:solidFill>
              <a:latin typeface="Arial"/>
              <a:ea typeface="Arial"/>
              <a:cs typeface="Arial"/>
              <a:sym typeface="Arial"/>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--Zapfenreaktion: </a:t>
            </a:r>
            <a:r>
              <a:rPr b="1" i="1" lang="en-US" sz="1546" u="none" cap="none" strike="noStrike">
                <a:solidFill>
                  <a:srgbClr val="B8C0CA"/>
                </a:solidFill>
                <a:latin typeface="Arial"/>
                <a:ea typeface="Arial"/>
                <a:cs typeface="Arial"/>
                <a:sym typeface="Arial"/>
              </a:rPr>
              <a:t>?</a:t>
            </a:r>
            <a:r>
              <a:rPr b="1" i="0" lang="en-US" sz="1546" u="none" cap="none" strike="noStrike">
                <a:solidFill>
                  <a:srgbClr val="B8C0CA"/>
                </a:solidFill>
                <a:latin typeface="Arial"/>
                <a:ea typeface="Arial"/>
                <a:cs typeface="Arial"/>
                <a:sym typeface="Arial"/>
              </a:rPr>
              <a:t>vorhanden</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--Stäbchenreaktion: </a:t>
            </a:r>
            <a:r>
              <a:rPr b="1" i="0" lang="en-US" sz="1546" u="none" cap="none" strike="noStrike">
                <a:solidFill>
                  <a:srgbClr val="B8C0CA"/>
                </a:solidFill>
                <a:latin typeface="Arial"/>
                <a:ea typeface="Arial"/>
                <a:cs typeface="Arial"/>
                <a:sym typeface="Arial"/>
              </a:rPr>
              <a:t>normal</a:t>
            </a:r>
            <a:endParaRPr/>
          </a:p>
        </p:txBody>
      </p:sp>
      <p:sp>
        <p:nvSpPr>
          <p:cNvPr id="1010" name="Google Shape;1010;p38"/>
          <p:cNvSpPr txBox="1"/>
          <p:nvPr/>
        </p:nvSpPr>
        <p:spPr>
          <a:xfrm>
            <a:off x="1864505" y="794356"/>
            <a:ext cx="7444422" cy="314582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Clr>
                <a:schemeClr val="dk1"/>
              </a:buClr>
              <a:buSzPts val="1352"/>
              <a:buFont typeface="Arial"/>
              <a:buNone/>
            </a:pPr>
            <a:r>
              <a:rPr i="1" lang="en-US" sz="1352">
                <a:solidFill>
                  <a:schemeClr val="dk1"/>
                </a:solidFill>
                <a:latin typeface="Arial"/>
                <a:ea typeface="Arial"/>
                <a:cs typeface="Arial"/>
                <a:sym typeface="Arial"/>
              </a:rPr>
              <a:t>Bevor wir uns näher mit diesem Thema befassen … </a:t>
            </a:r>
            <a:r>
              <a:rPr i="1" lang="en-US" sz="1352">
                <a:solidFill>
                  <a:srgbClr val="1A5FB4"/>
                </a:solidFill>
                <a:latin typeface="Arial"/>
                <a:ea typeface="Arial"/>
                <a:cs typeface="Arial"/>
                <a:sym typeface="Arial"/>
              </a:rPr>
              <a:t>Wofür steht </a:t>
            </a:r>
            <a:r>
              <a:rPr lang="en-US" sz="1352">
                <a:solidFill>
                  <a:srgbClr val="1A5FB4"/>
                </a:solidFill>
                <a:latin typeface="Arial"/>
                <a:ea typeface="Arial"/>
                <a:cs typeface="Arial"/>
                <a:sym typeface="Arial"/>
              </a:rPr>
              <a:t>ERG</a:t>
            </a:r>
            <a:r>
              <a:rPr i="1" lang="en-US" sz="1352">
                <a:solidFill>
                  <a:srgbClr val="1A5FB4"/>
                </a:solidFill>
                <a:latin typeface="Arial"/>
                <a:ea typeface="Arial"/>
                <a:cs typeface="Arial"/>
                <a:sym typeface="Arial"/>
              </a:rPr>
              <a:t>?</a:t>
            </a:r>
            <a:endParaRPr/>
          </a:p>
          <a:p>
            <a:pPr indent="0" lvl="0" marL="0" marR="0" rtl="0" algn="l">
              <a:spcBef>
                <a:spcPts val="0"/>
              </a:spcBef>
              <a:spcAft>
                <a:spcPts val="0"/>
              </a:spcAft>
              <a:buClr>
                <a:srgbClr val="1A5FB4"/>
              </a:buClr>
              <a:buSzPts val="1352"/>
              <a:buFont typeface="Arial"/>
              <a:buNone/>
            </a:pPr>
            <a:r>
              <a:rPr lang="en-US" sz="1352">
                <a:solidFill>
                  <a:srgbClr val="1A5FB4"/>
                </a:solidFill>
                <a:latin typeface="Arial"/>
                <a:ea typeface="Arial"/>
                <a:cs typeface="Arial"/>
                <a:sym typeface="Arial"/>
              </a:rPr>
              <a:t>Elektroretinogramm (oder Elektroretinographie)</a:t>
            </a:r>
            <a:endParaRPr/>
          </a:p>
          <a:p>
            <a:pPr indent="0" lvl="0" marL="0" marR="0" rtl="0" algn="l">
              <a:spcBef>
                <a:spcPts val="0"/>
              </a:spcBef>
              <a:spcAft>
                <a:spcPts val="0"/>
              </a:spcAft>
              <a:buClr>
                <a:schemeClr val="dk1"/>
              </a:buClr>
              <a:buSzPts val="1352"/>
              <a:buFont typeface="Arial"/>
              <a:buNone/>
            </a:pPr>
            <a:r>
              <a:t/>
            </a:r>
            <a:endParaRPr sz="1352">
              <a:solidFill>
                <a:srgbClr val="1A5FB4"/>
              </a:solidFill>
              <a:latin typeface="Arial"/>
              <a:ea typeface="Arial"/>
              <a:cs typeface="Arial"/>
              <a:sym typeface="Arial"/>
            </a:endParaRPr>
          </a:p>
          <a:p>
            <a:pPr indent="0" lvl="0" marL="0" marR="0" rtl="0" algn="l">
              <a:spcBef>
                <a:spcPts val="0"/>
              </a:spcBef>
              <a:spcAft>
                <a:spcPts val="0"/>
              </a:spcAft>
              <a:buClr>
                <a:srgbClr val="1A5FB4"/>
              </a:buClr>
              <a:buSzPts val="1352"/>
              <a:buFont typeface="Arial"/>
              <a:buNone/>
            </a:pPr>
            <a:r>
              <a:rPr i="1" lang="en-US" sz="1352">
                <a:solidFill>
                  <a:srgbClr val="1A5FB4"/>
                </a:solidFill>
                <a:latin typeface="Arial"/>
                <a:ea typeface="Arial"/>
                <a:cs typeface="Arial"/>
                <a:sym typeface="Arial"/>
              </a:rPr>
              <a:t>Was ist das in einem Satz?</a:t>
            </a:r>
            <a:endParaRPr/>
          </a:p>
          <a:p>
            <a:pPr indent="0" lvl="0" marL="0" marR="0" rtl="0" algn="l">
              <a:spcBef>
                <a:spcPts val="0"/>
              </a:spcBef>
              <a:spcAft>
                <a:spcPts val="0"/>
              </a:spcAft>
              <a:buClr>
                <a:srgbClr val="1A5FB4"/>
              </a:buClr>
              <a:buSzPts val="1352"/>
              <a:buFont typeface="Arial"/>
              <a:buNone/>
            </a:pPr>
            <a:r>
              <a:rPr lang="en-US" sz="1352">
                <a:solidFill>
                  <a:srgbClr val="1A5FB4"/>
                </a:solidFill>
                <a:latin typeface="Arial"/>
                <a:ea typeface="Arial"/>
                <a:cs typeface="Arial"/>
                <a:sym typeface="Arial"/>
              </a:rPr>
              <a:t>Ein elektrophysiologischer Test, der misst, wie Netzhautzellen auf einen Lichtreiz reagieren</a:t>
            </a:r>
            <a:endParaRPr/>
          </a:p>
          <a:p>
            <a:pPr indent="0" lvl="0" marL="0" marR="0" rtl="0" algn="l">
              <a:spcBef>
                <a:spcPts val="0"/>
              </a:spcBef>
              <a:spcAft>
                <a:spcPts val="0"/>
              </a:spcAft>
              <a:buClr>
                <a:schemeClr val="dk1"/>
              </a:buClr>
              <a:buSzPts val="1352"/>
              <a:buFont typeface="Arial"/>
              <a:buNone/>
            </a:pPr>
            <a:r>
              <a:t/>
            </a:r>
            <a:endParaRPr sz="1352">
              <a:solidFill>
                <a:srgbClr val="1A5FB4"/>
              </a:solidFill>
              <a:latin typeface="Arial"/>
              <a:ea typeface="Arial"/>
              <a:cs typeface="Arial"/>
              <a:sym typeface="Arial"/>
            </a:endParaRPr>
          </a:p>
          <a:p>
            <a:pPr indent="0" lvl="0" marL="0" marR="0" rtl="0" algn="l">
              <a:spcBef>
                <a:spcPts val="0"/>
              </a:spcBef>
              <a:spcAft>
                <a:spcPts val="0"/>
              </a:spcAft>
              <a:buClr>
                <a:srgbClr val="1A5FB4"/>
              </a:buClr>
              <a:buSzPts val="1352"/>
              <a:buFont typeface="Arial"/>
              <a:buNone/>
            </a:pPr>
            <a:r>
              <a:rPr i="1" lang="en-US" sz="1352">
                <a:solidFill>
                  <a:srgbClr val="1A5FB4"/>
                </a:solidFill>
                <a:latin typeface="Arial"/>
                <a:ea typeface="Arial"/>
                <a:cs typeface="Arial"/>
                <a:sym typeface="Arial"/>
              </a:rPr>
              <a:t>Wie wird er durchgeführt?</a:t>
            </a:r>
            <a:endParaRPr i="1" sz="1352">
              <a:solidFill>
                <a:srgbClr val="FEFF83"/>
              </a:solidFill>
              <a:latin typeface="Arial"/>
              <a:ea typeface="Arial"/>
              <a:cs typeface="Arial"/>
              <a:sym typeface="Arial"/>
            </a:endParaRPr>
          </a:p>
          <a:p>
            <a:pPr indent="0" lvl="0" marL="0" marR="0" rtl="0" algn="l">
              <a:spcBef>
                <a:spcPts val="0"/>
              </a:spcBef>
              <a:spcAft>
                <a:spcPts val="0"/>
              </a:spcAft>
              <a:buClr>
                <a:srgbClr val="FEFF83"/>
              </a:buClr>
              <a:buSzPts val="1352"/>
              <a:buFont typeface="Arial"/>
              <a:buNone/>
            </a:pPr>
            <a:r>
              <a:rPr lang="en-US" sz="1352">
                <a:solidFill>
                  <a:srgbClr val="FEFF83"/>
                </a:solidFill>
                <a:latin typeface="Arial"/>
                <a:ea typeface="Arial"/>
                <a:cs typeface="Arial"/>
                <a:sym typeface="Arial"/>
              </a:rPr>
              <a:t>Die Pupillen des Patienten werden erweitert, und er befindet sich in der Regel in Dunkeladaptation. Elektroden werden an der Hornhaut und/oder der Haut um die Augen des Patienten angebracht, und es wird eine Reihe standardisierter visueller Reize (in der Regel kurze Lichtblitze) präsentiert.</a:t>
            </a:r>
            <a:endParaRPr/>
          </a:p>
          <a:p>
            <a:pPr indent="0" lvl="0" marL="0" marR="0" rtl="0" algn="l">
              <a:spcBef>
                <a:spcPts val="0"/>
              </a:spcBef>
              <a:spcAft>
                <a:spcPts val="0"/>
              </a:spcAft>
              <a:buClr>
                <a:schemeClr val="dk1"/>
              </a:buClr>
              <a:buSzPts val="1352"/>
              <a:buFont typeface="Arial"/>
              <a:buNone/>
            </a:pPr>
            <a:r>
              <a:t/>
            </a:r>
            <a:endParaRPr i="1" sz="1352">
              <a:solidFill>
                <a:srgbClr val="FEFF83"/>
              </a:solidFill>
              <a:latin typeface="Arial"/>
              <a:ea typeface="Arial"/>
              <a:cs typeface="Arial"/>
              <a:sym typeface="Arial"/>
            </a:endParaRPr>
          </a:p>
          <a:p>
            <a:pPr indent="0" lvl="0" marL="0" marR="0" rtl="0" algn="l">
              <a:spcBef>
                <a:spcPts val="0"/>
              </a:spcBef>
              <a:spcAft>
                <a:spcPts val="0"/>
              </a:spcAft>
              <a:buClr>
                <a:srgbClr val="FEFF83"/>
              </a:buClr>
              <a:buSzPts val="1352"/>
              <a:buFont typeface="Arial"/>
              <a:buNone/>
            </a:pPr>
            <a:r>
              <a:rPr i="1" lang="en-US" sz="1352">
                <a:solidFill>
                  <a:srgbClr val="FEFF83"/>
                </a:solidFill>
                <a:latin typeface="Arial"/>
                <a:ea typeface="Arial"/>
                <a:cs typeface="Arial"/>
                <a:sym typeface="Arial"/>
              </a:rPr>
              <a:t>Was sind die drei Haupttypen des ERG?</a:t>
            </a:r>
            <a:endParaRPr/>
          </a:p>
          <a:p>
            <a:pPr indent="0" lvl="0" marL="0" marR="0" rtl="0" algn="l">
              <a:spcBef>
                <a:spcPts val="0"/>
              </a:spcBef>
              <a:spcAft>
                <a:spcPts val="0"/>
              </a:spcAft>
              <a:buClr>
                <a:srgbClr val="FEFF83"/>
              </a:buClr>
              <a:buSzPts val="1352"/>
              <a:buFont typeface="Arial"/>
              <a:buNone/>
            </a:pPr>
            <a:r>
              <a:rPr b="1" lang="en-US" sz="1352">
                <a:solidFill>
                  <a:srgbClr val="FEFF83"/>
                </a:solidFill>
                <a:latin typeface="Arial"/>
                <a:ea typeface="Arial"/>
                <a:cs typeface="Arial"/>
                <a:sym typeface="Arial"/>
              </a:rPr>
              <a:t>Vollfeld-ERG </a:t>
            </a:r>
            <a:r>
              <a:rPr lang="en-US" sz="1352">
                <a:solidFill>
                  <a:srgbClr val="FEFF83"/>
                </a:solidFill>
                <a:latin typeface="Arial"/>
                <a:ea typeface="Arial"/>
                <a:cs typeface="Arial"/>
                <a:sym typeface="Arial"/>
              </a:rPr>
              <a:t>(ffERG, auch Ganzfeld-ERG genannt), </a:t>
            </a:r>
            <a:r>
              <a:rPr b="1" lang="en-US" sz="1352">
                <a:solidFill>
                  <a:srgbClr val="FEFF83"/>
                </a:solidFill>
                <a:latin typeface="Arial"/>
                <a:ea typeface="Arial"/>
                <a:cs typeface="Arial"/>
                <a:sym typeface="Arial"/>
              </a:rPr>
              <a:t>Multifokal-ERG </a:t>
            </a:r>
            <a:r>
              <a:rPr lang="en-US" sz="1352">
                <a:solidFill>
                  <a:srgbClr val="FEFF83"/>
                </a:solidFill>
                <a:latin typeface="Arial"/>
                <a:ea typeface="Arial"/>
                <a:cs typeface="Arial"/>
                <a:sym typeface="Arial"/>
              </a:rPr>
              <a:t>(mfERG) und </a:t>
            </a:r>
            <a:r>
              <a:rPr b="1" lang="en-US" sz="1352">
                <a:solidFill>
                  <a:srgbClr val="FEFF83"/>
                </a:solidFill>
                <a:latin typeface="Arial"/>
                <a:ea typeface="Arial"/>
                <a:cs typeface="Arial"/>
                <a:sym typeface="Arial"/>
              </a:rPr>
              <a:t>Pattern ERG </a:t>
            </a:r>
            <a:r>
              <a:rPr lang="en-US" sz="1352">
                <a:solidFill>
                  <a:srgbClr val="FEFF83"/>
                </a:solidFill>
                <a:latin typeface="Arial"/>
                <a:ea typeface="Arial"/>
                <a:cs typeface="Arial"/>
                <a:sym typeface="Arial"/>
              </a:rPr>
              <a:t>(pERG)</a:t>
            </a:r>
            <a:endParaRPr/>
          </a:p>
        </p:txBody>
      </p:sp>
      <p:sp>
        <p:nvSpPr>
          <p:cNvPr id="1011" name="Google Shape;1011;p38"/>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012" name="Google Shape;1012;p38"/>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013" name="Google Shape;1013;p38"/>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014" name="Google Shape;1014;p38"/>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1015" name="Google Shape;1015;p38"/>
          <p:cNvSpPr/>
          <p:nvPr/>
        </p:nvSpPr>
        <p:spPr>
          <a:xfrm>
            <a:off x="5968879" y="3941033"/>
            <a:ext cx="695918" cy="394332"/>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9" name="Shape 1019"/>
        <p:cNvGrpSpPr/>
        <p:nvPr/>
      </p:nvGrpSpPr>
      <p:grpSpPr>
        <a:xfrm>
          <a:off x="0" y="0"/>
          <a:ext cx="0" cy="0"/>
          <a:chOff x="0" y="0"/>
          <a:chExt cx="0" cy="0"/>
        </a:xfrm>
      </p:grpSpPr>
      <p:sp>
        <p:nvSpPr>
          <p:cNvPr id="1020" name="Google Shape;1020;p39"/>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021" name="Google Shape;1021;p39"/>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022" name="Google Shape;1022;p39"/>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023" name="Google Shape;1023;p39"/>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024" name="Google Shape;1024;p39"/>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025" name="Google Shape;1025;p39"/>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026" name="Google Shape;1026;p39"/>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027" name="Google Shape;1027;p39"/>
          <p:cNvCxnSpPr>
            <a:stCxn id="1020"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028" name="Google Shape;1028;p39"/>
          <p:cNvCxnSpPr>
            <a:stCxn id="1020"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029" name="Google Shape;1029;p39"/>
          <p:cNvCxnSpPr>
            <a:stCxn id="1020"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1030" name="Google Shape;1030;p39"/>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1031" name="Google Shape;1031;p39"/>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032" name="Google Shape;1032;p39"/>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1033" name="Google Shape;1033;p39"/>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1034" name="Google Shape;1034;p39"/>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1035" name="Google Shape;1035;p39"/>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7F7F7F"/>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rgbClr val="7F7F7F"/>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 </a:t>
            </a:r>
            <a:r>
              <a:rPr b="1" i="0" lang="en-US" sz="1546" u="none" cap="none" strike="noStrike">
                <a:solidFill>
                  <a:srgbClr val="7F7F7F"/>
                </a:solidFill>
                <a:latin typeface="Arial"/>
                <a:ea typeface="Arial"/>
                <a:cs typeface="Arial"/>
                <a:sym typeface="Arial"/>
              </a:rPr>
              <a:t>Nystagmus </a:t>
            </a:r>
            <a:r>
              <a:rPr b="0" i="0" lang="en-US" sz="1546" u="none" cap="none" strike="noStrike">
                <a:solidFill>
                  <a:srgbClr val="7F7F7F"/>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--Sehschärfebereich:</a:t>
            </a:r>
            <a:r>
              <a:rPr b="1" i="0" lang="en-US" sz="1546" u="none" cap="none" strike="noStrike">
                <a:solidFill>
                  <a:srgbClr val="7F7F7F"/>
                </a:solidFill>
                <a:latin typeface="Arial"/>
                <a:ea typeface="Arial"/>
                <a:cs typeface="Arial"/>
                <a:sym typeface="Arial"/>
              </a:rPr>
              <a:t> 20/80–20/200</a:t>
            </a:r>
            <a:endParaRPr/>
          </a:p>
          <a:p>
            <a:pPr indent="0" lvl="3" marL="331254" marR="0" rtl="0" algn="l">
              <a:spcBef>
                <a:spcPts val="0"/>
              </a:spcBef>
              <a:spcAft>
                <a:spcPts val="0"/>
              </a:spcAft>
              <a:buNone/>
            </a:pPr>
            <a:r>
              <a:rPr b="1" i="0" lang="en-US" sz="1546" u="none" cap="none" strike="noStrike">
                <a:solidFill>
                  <a:schemeClr val="dk1"/>
                </a:solidFill>
                <a:latin typeface="Arial"/>
                <a:ea typeface="Arial"/>
                <a:cs typeface="Arial"/>
                <a:sym typeface="Arial"/>
              </a:rPr>
              <a:t>--ERG</a:t>
            </a:r>
            <a:r>
              <a:rPr b="0" i="0" lang="en-US" sz="1546" u="none" cap="none" strike="noStrike">
                <a:solidFill>
                  <a:srgbClr val="7F7F7F"/>
                </a:solidFill>
                <a:latin typeface="Arial"/>
                <a:ea typeface="Arial"/>
                <a:cs typeface="Arial"/>
                <a:sym typeface="Arial"/>
              </a:rPr>
              <a:t>: </a:t>
            </a:r>
            <a:r>
              <a:rPr b="1" i="1" lang="en-US" sz="1546" u="none" cap="none" strike="noStrike">
                <a:solidFill>
                  <a:srgbClr val="7F7F7F"/>
                </a:solidFill>
                <a:latin typeface="Arial"/>
                <a:ea typeface="Arial"/>
                <a:cs typeface="Arial"/>
                <a:sym typeface="Arial"/>
              </a:rPr>
              <a:t>?</a:t>
            </a:r>
            <a:endParaRPr b="0" i="0" sz="1546" u="none" cap="none" strike="noStrike">
              <a:solidFill>
                <a:srgbClr val="7F7F7F"/>
              </a:solidFill>
              <a:latin typeface="Arial"/>
              <a:ea typeface="Arial"/>
              <a:cs typeface="Arial"/>
              <a:sym typeface="Arial"/>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--Zapfenreaktion: </a:t>
            </a:r>
            <a:r>
              <a:rPr b="1" i="1" lang="en-US" sz="1546" u="none" cap="none" strike="noStrike">
                <a:solidFill>
                  <a:srgbClr val="B8C0CA"/>
                </a:solidFill>
                <a:latin typeface="Arial"/>
                <a:ea typeface="Arial"/>
                <a:cs typeface="Arial"/>
                <a:sym typeface="Arial"/>
              </a:rPr>
              <a:t>?</a:t>
            </a:r>
            <a:r>
              <a:rPr b="1" i="0" lang="en-US" sz="1546" u="none" cap="none" strike="noStrike">
                <a:solidFill>
                  <a:srgbClr val="B8C0CA"/>
                </a:solidFill>
                <a:latin typeface="Arial"/>
                <a:ea typeface="Arial"/>
                <a:cs typeface="Arial"/>
                <a:sym typeface="Arial"/>
              </a:rPr>
              <a:t>vorhanden</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--Stäbchenreaktion: </a:t>
            </a:r>
            <a:r>
              <a:rPr b="1" i="0" lang="en-US" sz="1546" u="none" cap="none" strike="noStrike">
                <a:solidFill>
                  <a:srgbClr val="B8C0CA"/>
                </a:solidFill>
                <a:latin typeface="Arial"/>
                <a:ea typeface="Arial"/>
                <a:cs typeface="Arial"/>
                <a:sym typeface="Arial"/>
              </a:rPr>
              <a:t>normal</a:t>
            </a:r>
            <a:endParaRPr/>
          </a:p>
        </p:txBody>
      </p:sp>
      <p:sp>
        <p:nvSpPr>
          <p:cNvPr id="1036" name="Google Shape;1036;p39"/>
          <p:cNvSpPr txBox="1"/>
          <p:nvPr/>
        </p:nvSpPr>
        <p:spPr>
          <a:xfrm>
            <a:off x="1864505" y="794356"/>
            <a:ext cx="7444422" cy="314582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Clr>
                <a:schemeClr val="dk1"/>
              </a:buClr>
              <a:buSzPts val="1352"/>
              <a:buFont typeface="Arial"/>
              <a:buNone/>
            </a:pPr>
            <a:r>
              <a:rPr i="1" lang="en-US" sz="1352">
                <a:solidFill>
                  <a:schemeClr val="dk1"/>
                </a:solidFill>
                <a:latin typeface="Arial"/>
                <a:ea typeface="Arial"/>
                <a:cs typeface="Arial"/>
                <a:sym typeface="Arial"/>
              </a:rPr>
              <a:t>Bevor wir uns näher mit diesem Thema befassen … </a:t>
            </a:r>
            <a:r>
              <a:rPr i="1" lang="en-US" sz="1352">
                <a:solidFill>
                  <a:srgbClr val="1A5FB4"/>
                </a:solidFill>
                <a:latin typeface="Arial"/>
                <a:ea typeface="Arial"/>
                <a:cs typeface="Arial"/>
                <a:sym typeface="Arial"/>
              </a:rPr>
              <a:t>Wofür steht </a:t>
            </a:r>
            <a:r>
              <a:rPr lang="en-US" sz="1352">
                <a:solidFill>
                  <a:srgbClr val="1A5FB4"/>
                </a:solidFill>
                <a:latin typeface="Arial"/>
                <a:ea typeface="Arial"/>
                <a:cs typeface="Arial"/>
                <a:sym typeface="Arial"/>
              </a:rPr>
              <a:t>ERG</a:t>
            </a:r>
            <a:r>
              <a:rPr i="1" lang="en-US" sz="1352">
                <a:solidFill>
                  <a:srgbClr val="1A5FB4"/>
                </a:solidFill>
                <a:latin typeface="Arial"/>
                <a:ea typeface="Arial"/>
                <a:cs typeface="Arial"/>
                <a:sym typeface="Arial"/>
              </a:rPr>
              <a:t>?</a:t>
            </a:r>
            <a:endParaRPr/>
          </a:p>
          <a:p>
            <a:pPr indent="0" lvl="0" marL="0" marR="0" rtl="0" algn="l">
              <a:spcBef>
                <a:spcPts val="0"/>
              </a:spcBef>
              <a:spcAft>
                <a:spcPts val="0"/>
              </a:spcAft>
              <a:buClr>
                <a:srgbClr val="1A5FB4"/>
              </a:buClr>
              <a:buSzPts val="1352"/>
              <a:buFont typeface="Arial"/>
              <a:buNone/>
            </a:pPr>
            <a:r>
              <a:rPr lang="en-US" sz="1352">
                <a:solidFill>
                  <a:srgbClr val="1A5FB4"/>
                </a:solidFill>
                <a:latin typeface="Arial"/>
                <a:ea typeface="Arial"/>
                <a:cs typeface="Arial"/>
                <a:sym typeface="Arial"/>
              </a:rPr>
              <a:t>Elektroretinogramm (oder Elektroretinographie)</a:t>
            </a:r>
            <a:endParaRPr/>
          </a:p>
          <a:p>
            <a:pPr indent="0" lvl="0" marL="0" marR="0" rtl="0" algn="l">
              <a:spcBef>
                <a:spcPts val="0"/>
              </a:spcBef>
              <a:spcAft>
                <a:spcPts val="0"/>
              </a:spcAft>
              <a:buClr>
                <a:schemeClr val="dk1"/>
              </a:buClr>
              <a:buSzPts val="1352"/>
              <a:buFont typeface="Arial"/>
              <a:buNone/>
            </a:pPr>
            <a:r>
              <a:t/>
            </a:r>
            <a:endParaRPr sz="1352">
              <a:solidFill>
                <a:srgbClr val="1A5FB4"/>
              </a:solidFill>
              <a:latin typeface="Arial"/>
              <a:ea typeface="Arial"/>
              <a:cs typeface="Arial"/>
              <a:sym typeface="Arial"/>
            </a:endParaRPr>
          </a:p>
          <a:p>
            <a:pPr indent="0" lvl="0" marL="0" marR="0" rtl="0" algn="l">
              <a:spcBef>
                <a:spcPts val="0"/>
              </a:spcBef>
              <a:spcAft>
                <a:spcPts val="0"/>
              </a:spcAft>
              <a:buClr>
                <a:srgbClr val="1A5FB4"/>
              </a:buClr>
              <a:buSzPts val="1352"/>
              <a:buFont typeface="Arial"/>
              <a:buNone/>
            </a:pPr>
            <a:r>
              <a:rPr i="1" lang="en-US" sz="1352">
                <a:solidFill>
                  <a:srgbClr val="1A5FB4"/>
                </a:solidFill>
                <a:latin typeface="Arial"/>
                <a:ea typeface="Arial"/>
                <a:cs typeface="Arial"/>
                <a:sym typeface="Arial"/>
              </a:rPr>
              <a:t>Was ist das in einem Satz?</a:t>
            </a:r>
            <a:endParaRPr/>
          </a:p>
          <a:p>
            <a:pPr indent="0" lvl="0" marL="0" marR="0" rtl="0" algn="l">
              <a:spcBef>
                <a:spcPts val="0"/>
              </a:spcBef>
              <a:spcAft>
                <a:spcPts val="0"/>
              </a:spcAft>
              <a:buClr>
                <a:srgbClr val="1A5FB4"/>
              </a:buClr>
              <a:buSzPts val="1352"/>
              <a:buFont typeface="Arial"/>
              <a:buNone/>
            </a:pPr>
            <a:r>
              <a:rPr lang="en-US" sz="1352">
                <a:solidFill>
                  <a:srgbClr val="1A5FB4"/>
                </a:solidFill>
                <a:latin typeface="Arial"/>
                <a:ea typeface="Arial"/>
                <a:cs typeface="Arial"/>
                <a:sym typeface="Arial"/>
              </a:rPr>
              <a:t>Ein elektrophysiologischer Test, der misst, wie Netzhautzellen auf einen Lichtreiz reagieren</a:t>
            </a:r>
            <a:endParaRPr/>
          </a:p>
          <a:p>
            <a:pPr indent="0" lvl="0" marL="0" marR="0" rtl="0" algn="l">
              <a:spcBef>
                <a:spcPts val="0"/>
              </a:spcBef>
              <a:spcAft>
                <a:spcPts val="0"/>
              </a:spcAft>
              <a:buClr>
                <a:schemeClr val="dk1"/>
              </a:buClr>
              <a:buSzPts val="1352"/>
              <a:buFont typeface="Arial"/>
              <a:buNone/>
            </a:pPr>
            <a:r>
              <a:t/>
            </a:r>
            <a:endParaRPr sz="1352">
              <a:solidFill>
                <a:srgbClr val="1A5FB4"/>
              </a:solidFill>
              <a:latin typeface="Arial"/>
              <a:ea typeface="Arial"/>
              <a:cs typeface="Arial"/>
              <a:sym typeface="Arial"/>
            </a:endParaRPr>
          </a:p>
          <a:p>
            <a:pPr indent="0" lvl="0" marL="0" marR="0" rtl="0" algn="l">
              <a:spcBef>
                <a:spcPts val="0"/>
              </a:spcBef>
              <a:spcAft>
                <a:spcPts val="0"/>
              </a:spcAft>
              <a:buClr>
                <a:srgbClr val="1A5FB4"/>
              </a:buClr>
              <a:buSzPts val="1352"/>
              <a:buFont typeface="Arial"/>
              <a:buNone/>
            </a:pPr>
            <a:r>
              <a:rPr i="1" lang="en-US" sz="1352">
                <a:solidFill>
                  <a:srgbClr val="1A5FB4"/>
                </a:solidFill>
                <a:latin typeface="Arial"/>
                <a:ea typeface="Arial"/>
                <a:cs typeface="Arial"/>
                <a:sym typeface="Arial"/>
              </a:rPr>
              <a:t>Wie wird er durchgeführt?</a:t>
            </a:r>
            <a:endParaRPr/>
          </a:p>
          <a:p>
            <a:pPr indent="0" lvl="0" marL="0" marR="0" rtl="0" algn="l">
              <a:spcBef>
                <a:spcPts val="0"/>
              </a:spcBef>
              <a:spcAft>
                <a:spcPts val="0"/>
              </a:spcAft>
              <a:buClr>
                <a:srgbClr val="1A5FB4"/>
              </a:buClr>
              <a:buSzPts val="1352"/>
              <a:buFont typeface="Arial"/>
              <a:buNone/>
            </a:pPr>
            <a:r>
              <a:rPr lang="en-US" sz="1352">
                <a:solidFill>
                  <a:srgbClr val="1A5FB4"/>
                </a:solidFill>
                <a:latin typeface="Arial"/>
                <a:ea typeface="Arial"/>
                <a:cs typeface="Arial"/>
                <a:sym typeface="Arial"/>
              </a:rPr>
              <a:t>Die Pupillen des Patienten werden              erweitert, und er befindet sich in der Regel in Dunkeladaptation</a:t>
            </a:r>
            <a:r>
              <a:rPr lang="en-US" sz="1352">
                <a:solidFill>
                  <a:srgbClr val="FEFF83"/>
                </a:solidFill>
                <a:latin typeface="Arial"/>
                <a:ea typeface="Arial"/>
                <a:cs typeface="Arial"/>
                <a:sym typeface="Arial"/>
              </a:rPr>
              <a:t>. Elektroden werden an der Hornhaut und/oder der Haut um die Augen des Patienten angebracht, und es wird eine Reihe standardisierter visueller Reize (in der Regel kurze Lichtblitze) präsentiert.</a:t>
            </a:r>
            <a:endParaRPr/>
          </a:p>
          <a:p>
            <a:pPr indent="0" lvl="0" marL="0" marR="0" rtl="0" algn="l">
              <a:spcBef>
                <a:spcPts val="0"/>
              </a:spcBef>
              <a:spcAft>
                <a:spcPts val="0"/>
              </a:spcAft>
              <a:buClr>
                <a:schemeClr val="dk1"/>
              </a:buClr>
              <a:buSzPts val="1352"/>
              <a:buFont typeface="Arial"/>
              <a:buNone/>
            </a:pPr>
            <a:r>
              <a:t/>
            </a:r>
            <a:endParaRPr i="1" sz="1352">
              <a:solidFill>
                <a:srgbClr val="FEFF83"/>
              </a:solidFill>
              <a:latin typeface="Arial"/>
              <a:ea typeface="Arial"/>
              <a:cs typeface="Arial"/>
              <a:sym typeface="Arial"/>
            </a:endParaRPr>
          </a:p>
          <a:p>
            <a:pPr indent="0" lvl="0" marL="0" marR="0" rtl="0" algn="l">
              <a:spcBef>
                <a:spcPts val="0"/>
              </a:spcBef>
              <a:spcAft>
                <a:spcPts val="0"/>
              </a:spcAft>
              <a:buClr>
                <a:srgbClr val="FEFF83"/>
              </a:buClr>
              <a:buSzPts val="1352"/>
              <a:buFont typeface="Arial"/>
              <a:buNone/>
            </a:pPr>
            <a:r>
              <a:rPr i="1" lang="en-US" sz="1352">
                <a:solidFill>
                  <a:srgbClr val="FEFF83"/>
                </a:solidFill>
                <a:latin typeface="Arial"/>
                <a:ea typeface="Arial"/>
                <a:cs typeface="Arial"/>
                <a:sym typeface="Arial"/>
              </a:rPr>
              <a:t>Was sind die drei Haupttypen des ERG?</a:t>
            </a:r>
            <a:endParaRPr/>
          </a:p>
          <a:p>
            <a:pPr indent="0" lvl="0" marL="0" marR="0" rtl="0" algn="l">
              <a:spcBef>
                <a:spcPts val="0"/>
              </a:spcBef>
              <a:spcAft>
                <a:spcPts val="0"/>
              </a:spcAft>
              <a:buClr>
                <a:srgbClr val="FEFF83"/>
              </a:buClr>
              <a:buSzPts val="1352"/>
              <a:buFont typeface="Arial"/>
              <a:buNone/>
            </a:pPr>
            <a:r>
              <a:rPr b="1" lang="en-US" sz="1352">
                <a:solidFill>
                  <a:srgbClr val="FEFF83"/>
                </a:solidFill>
                <a:latin typeface="Arial"/>
                <a:ea typeface="Arial"/>
                <a:cs typeface="Arial"/>
                <a:sym typeface="Arial"/>
              </a:rPr>
              <a:t>Vollfeld-ERG </a:t>
            </a:r>
            <a:r>
              <a:rPr lang="en-US" sz="1352">
                <a:solidFill>
                  <a:srgbClr val="FEFF83"/>
                </a:solidFill>
                <a:latin typeface="Arial"/>
                <a:ea typeface="Arial"/>
                <a:cs typeface="Arial"/>
                <a:sym typeface="Arial"/>
              </a:rPr>
              <a:t>(ffERG, auch </a:t>
            </a:r>
            <a:r>
              <a:rPr i="1" lang="en-US" sz="1352">
                <a:solidFill>
                  <a:srgbClr val="FEFF83"/>
                </a:solidFill>
                <a:latin typeface="Arial"/>
                <a:ea typeface="Arial"/>
                <a:cs typeface="Arial"/>
                <a:sym typeface="Arial"/>
              </a:rPr>
              <a:t>Ganzfeld</a:t>
            </a:r>
            <a:r>
              <a:rPr lang="en-US" sz="1352">
                <a:solidFill>
                  <a:srgbClr val="FEFF83"/>
                </a:solidFill>
                <a:latin typeface="Arial"/>
                <a:ea typeface="Arial"/>
                <a:cs typeface="Arial"/>
                <a:sym typeface="Arial"/>
              </a:rPr>
              <a:t>-ERG genannt), </a:t>
            </a:r>
            <a:r>
              <a:rPr b="1" lang="en-US" sz="1352">
                <a:solidFill>
                  <a:srgbClr val="FEFF83"/>
                </a:solidFill>
                <a:latin typeface="Arial"/>
                <a:ea typeface="Arial"/>
                <a:cs typeface="Arial"/>
                <a:sym typeface="Arial"/>
              </a:rPr>
              <a:t>multifokales ERG </a:t>
            </a:r>
            <a:r>
              <a:rPr lang="en-US" sz="1352">
                <a:solidFill>
                  <a:srgbClr val="FEFF83"/>
                </a:solidFill>
                <a:latin typeface="Arial"/>
                <a:ea typeface="Arial"/>
                <a:cs typeface="Arial"/>
                <a:sym typeface="Arial"/>
              </a:rPr>
              <a:t>(mfERG) und </a:t>
            </a:r>
            <a:r>
              <a:rPr b="1" lang="en-US" sz="1352">
                <a:solidFill>
                  <a:srgbClr val="FEFF83"/>
                </a:solidFill>
                <a:latin typeface="Arial"/>
                <a:ea typeface="Arial"/>
                <a:cs typeface="Arial"/>
                <a:sym typeface="Arial"/>
              </a:rPr>
              <a:t>Pattern ERG </a:t>
            </a:r>
            <a:r>
              <a:rPr lang="en-US" sz="1352">
                <a:solidFill>
                  <a:srgbClr val="FEFF83"/>
                </a:solidFill>
                <a:latin typeface="Arial"/>
                <a:ea typeface="Arial"/>
                <a:cs typeface="Arial"/>
                <a:sym typeface="Arial"/>
              </a:rPr>
              <a:t>(pERG)</a:t>
            </a:r>
            <a:endParaRPr/>
          </a:p>
        </p:txBody>
      </p:sp>
      <p:sp>
        <p:nvSpPr>
          <p:cNvPr id="1037" name="Google Shape;1037;p39"/>
          <p:cNvSpPr/>
          <p:nvPr/>
        </p:nvSpPr>
        <p:spPr>
          <a:xfrm>
            <a:off x="4698951" y="2230961"/>
            <a:ext cx="1113186" cy="335031"/>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lnSpc>
                <a:spcPct val="58326"/>
              </a:lnSpc>
              <a:spcBef>
                <a:spcPts val="0"/>
              </a:spcBef>
              <a:spcAft>
                <a:spcPts val="0"/>
              </a:spcAft>
              <a:buNone/>
            </a:pPr>
            <a:r>
              <a:rPr lang="en-US" sz="1159">
                <a:solidFill>
                  <a:schemeClr val="dk1"/>
                </a:solidFill>
                <a:latin typeface="Arial"/>
                <a:ea typeface="Arial"/>
                <a:cs typeface="Arial"/>
                <a:sym typeface="Arial"/>
              </a:rPr>
              <a:t>eng vs weit</a:t>
            </a:r>
            <a:endParaRPr/>
          </a:p>
        </p:txBody>
      </p:sp>
      <p:sp>
        <p:nvSpPr>
          <p:cNvPr id="1038" name="Google Shape;1038;p39"/>
          <p:cNvSpPr/>
          <p:nvPr/>
        </p:nvSpPr>
        <p:spPr>
          <a:xfrm>
            <a:off x="1898897" y="2469062"/>
            <a:ext cx="1558132" cy="301330"/>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lnSpc>
                <a:spcPct val="58326"/>
              </a:lnSpc>
              <a:spcBef>
                <a:spcPts val="0"/>
              </a:spcBef>
              <a:spcAft>
                <a:spcPts val="0"/>
              </a:spcAft>
              <a:buNone/>
            </a:pPr>
            <a:r>
              <a:rPr lang="en-US" sz="1159">
                <a:solidFill>
                  <a:schemeClr val="dk1"/>
                </a:solidFill>
                <a:latin typeface="Arial"/>
                <a:ea typeface="Arial"/>
                <a:cs typeface="Arial"/>
                <a:sym typeface="Arial"/>
              </a:rPr>
              <a:t>Licht- vs. Dunkel-</a:t>
            </a:r>
            <a:endParaRPr/>
          </a:p>
        </p:txBody>
      </p:sp>
      <p:sp>
        <p:nvSpPr>
          <p:cNvPr id="1039" name="Google Shape;1039;p39"/>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040" name="Google Shape;1040;p39"/>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041" name="Google Shape;1041;p39"/>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042" name="Google Shape;1042;p39"/>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1043" name="Google Shape;1043;p39"/>
          <p:cNvSpPr/>
          <p:nvPr/>
        </p:nvSpPr>
        <p:spPr>
          <a:xfrm>
            <a:off x="5968879" y="3941033"/>
            <a:ext cx="695918" cy="394332"/>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7" name="Shape 1047"/>
        <p:cNvGrpSpPr/>
        <p:nvPr/>
      </p:nvGrpSpPr>
      <p:grpSpPr>
        <a:xfrm>
          <a:off x="0" y="0"/>
          <a:ext cx="0" cy="0"/>
          <a:chOff x="0" y="0"/>
          <a:chExt cx="0" cy="0"/>
        </a:xfrm>
      </p:grpSpPr>
      <p:sp>
        <p:nvSpPr>
          <p:cNvPr id="1048" name="Google Shape;1048;p40"/>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049" name="Google Shape;1049;p40"/>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050" name="Google Shape;1050;p40"/>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051" name="Google Shape;1051;p40"/>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052" name="Google Shape;1052;p40"/>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053" name="Google Shape;1053;p40"/>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054" name="Google Shape;1054;p40"/>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055" name="Google Shape;1055;p40"/>
          <p:cNvCxnSpPr>
            <a:stCxn id="1048"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056" name="Google Shape;1056;p40"/>
          <p:cNvCxnSpPr>
            <a:stCxn id="1048"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057" name="Google Shape;1057;p40"/>
          <p:cNvCxnSpPr>
            <a:stCxn id="1048"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1058" name="Google Shape;1058;p40"/>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1059" name="Google Shape;1059;p40"/>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060" name="Google Shape;1060;p40"/>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1061" name="Google Shape;1061;p40"/>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1062" name="Google Shape;1062;p40"/>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1063" name="Google Shape;1063;p40"/>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7F7F7F"/>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rgbClr val="7F7F7F"/>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 </a:t>
            </a:r>
            <a:r>
              <a:rPr b="1" i="0" lang="en-US" sz="1546" u="none" cap="none" strike="noStrike">
                <a:solidFill>
                  <a:srgbClr val="7F7F7F"/>
                </a:solidFill>
                <a:latin typeface="Arial"/>
                <a:ea typeface="Arial"/>
                <a:cs typeface="Arial"/>
                <a:sym typeface="Arial"/>
              </a:rPr>
              <a:t>Nystagmus </a:t>
            </a:r>
            <a:r>
              <a:rPr b="0" i="0" lang="en-US" sz="1546" u="none" cap="none" strike="noStrike">
                <a:solidFill>
                  <a:srgbClr val="7F7F7F"/>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--Sehschärfebereich:</a:t>
            </a:r>
            <a:r>
              <a:rPr b="1" i="0" lang="en-US" sz="1546" u="none" cap="none" strike="noStrike">
                <a:solidFill>
                  <a:srgbClr val="7F7F7F"/>
                </a:solidFill>
                <a:latin typeface="Arial"/>
                <a:ea typeface="Arial"/>
                <a:cs typeface="Arial"/>
                <a:sym typeface="Arial"/>
              </a:rPr>
              <a:t> 20/80–20/200</a:t>
            </a:r>
            <a:endParaRPr/>
          </a:p>
          <a:p>
            <a:pPr indent="0" lvl="3" marL="331254" marR="0" rtl="0" algn="l">
              <a:spcBef>
                <a:spcPts val="0"/>
              </a:spcBef>
              <a:spcAft>
                <a:spcPts val="0"/>
              </a:spcAft>
              <a:buNone/>
            </a:pPr>
            <a:r>
              <a:rPr b="1" i="0" lang="en-US" sz="1546" u="none" cap="none" strike="noStrike">
                <a:solidFill>
                  <a:schemeClr val="dk1"/>
                </a:solidFill>
                <a:latin typeface="Arial"/>
                <a:ea typeface="Arial"/>
                <a:cs typeface="Arial"/>
                <a:sym typeface="Arial"/>
              </a:rPr>
              <a:t>--ERG</a:t>
            </a:r>
            <a:r>
              <a:rPr b="0" i="0" lang="en-US" sz="1546" u="none" cap="none" strike="noStrike">
                <a:solidFill>
                  <a:srgbClr val="7F7F7F"/>
                </a:solidFill>
                <a:latin typeface="Arial"/>
                <a:ea typeface="Arial"/>
                <a:cs typeface="Arial"/>
                <a:sym typeface="Arial"/>
              </a:rPr>
              <a:t>: </a:t>
            </a:r>
            <a:r>
              <a:rPr b="1" i="1" lang="en-US" sz="1546" u="none" cap="none" strike="noStrike">
                <a:solidFill>
                  <a:srgbClr val="7F7F7F"/>
                </a:solidFill>
                <a:latin typeface="Arial"/>
                <a:ea typeface="Arial"/>
                <a:cs typeface="Arial"/>
                <a:sym typeface="Arial"/>
              </a:rPr>
              <a:t>?</a:t>
            </a:r>
            <a:endParaRPr b="0" i="0" sz="1546" u="none" cap="none" strike="noStrike">
              <a:solidFill>
                <a:srgbClr val="7F7F7F"/>
              </a:solidFill>
              <a:latin typeface="Arial"/>
              <a:ea typeface="Arial"/>
              <a:cs typeface="Arial"/>
              <a:sym typeface="Arial"/>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--Zapfenreaktion: </a:t>
            </a:r>
            <a:r>
              <a:rPr b="1" i="1" lang="en-US" sz="1546" u="none" cap="none" strike="noStrike">
                <a:solidFill>
                  <a:srgbClr val="B8C0CA"/>
                </a:solidFill>
                <a:latin typeface="Arial"/>
                <a:ea typeface="Arial"/>
                <a:cs typeface="Arial"/>
                <a:sym typeface="Arial"/>
              </a:rPr>
              <a:t>?</a:t>
            </a:r>
            <a:r>
              <a:rPr b="1" i="0" lang="en-US" sz="1546" u="none" cap="none" strike="noStrike">
                <a:solidFill>
                  <a:srgbClr val="B8C0CA"/>
                </a:solidFill>
                <a:latin typeface="Arial"/>
                <a:ea typeface="Arial"/>
                <a:cs typeface="Arial"/>
                <a:sym typeface="Arial"/>
              </a:rPr>
              <a:t>vorhanden</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--Stäbchenreaktion: </a:t>
            </a:r>
            <a:r>
              <a:rPr b="1" i="0" lang="en-US" sz="1546" u="none" cap="none" strike="noStrike">
                <a:solidFill>
                  <a:srgbClr val="B8C0CA"/>
                </a:solidFill>
                <a:latin typeface="Arial"/>
                <a:ea typeface="Arial"/>
                <a:cs typeface="Arial"/>
                <a:sym typeface="Arial"/>
              </a:rPr>
              <a:t>normal</a:t>
            </a:r>
            <a:endParaRPr/>
          </a:p>
        </p:txBody>
      </p:sp>
      <p:sp>
        <p:nvSpPr>
          <p:cNvPr id="1064" name="Google Shape;1064;p40"/>
          <p:cNvSpPr txBox="1"/>
          <p:nvPr/>
        </p:nvSpPr>
        <p:spPr>
          <a:xfrm>
            <a:off x="1864505" y="794356"/>
            <a:ext cx="7444422" cy="314582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Clr>
                <a:schemeClr val="dk1"/>
              </a:buClr>
              <a:buSzPts val="1352"/>
              <a:buFont typeface="Arial"/>
              <a:buNone/>
            </a:pPr>
            <a:r>
              <a:rPr i="1" lang="en-US" sz="1352">
                <a:solidFill>
                  <a:schemeClr val="dk1"/>
                </a:solidFill>
                <a:latin typeface="Arial"/>
                <a:ea typeface="Arial"/>
                <a:cs typeface="Arial"/>
                <a:sym typeface="Arial"/>
              </a:rPr>
              <a:t>Bevor wir uns näher mit diesem Thema befassen … </a:t>
            </a:r>
            <a:r>
              <a:rPr i="1" lang="en-US" sz="1352">
                <a:solidFill>
                  <a:srgbClr val="1A5FB4"/>
                </a:solidFill>
                <a:latin typeface="Arial"/>
                <a:ea typeface="Arial"/>
                <a:cs typeface="Arial"/>
                <a:sym typeface="Arial"/>
              </a:rPr>
              <a:t>Wofür steht </a:t>
            </a:r>
            <a:r>
              <a:rPr lang="en-US" sz="1352">
                <a:solidFill>
                  <a:srgbClr val="1A5FB4"/>
                </a:solidFill>
                <a:latin typeface="Arial"/>
                <a:ea typeface="Arial"/>
                <a:cs typeface="Arial"/>
                <a:sym typeface="Arial"/>
              </a:rPr>
              <a:t>ERG</a:t>
            </a:r>
            <a:r>
              <a:rPr i="1" lang="en-US" sz="1352">
                <a:solidFill>
                  <a:srgbClr val="1A5FB4"/>
                </a:solidFill>
                <a:latin typeface="Arial"/>
                <a:ea typeface="Arial"/>
                <a:cs typeface="Arial"/>
                <a:sym typeface="Arial"/>
              </a:rPr>
              <a:t>?</a:t>
            </a:r>
            <a:endParaRPr/>
          </a:p>
          <a:p>
            <a:pPr indent="0" lvl="0" marL="0" marR="0" rtl="0" algn="l">
              <a:spcBef>
                <a:spcPts val="0"/>
              </a:spcBef>
              <a:spcAft>
                <a:spcPts val="0"/>
              </a:spcAft>
              <a:buClr>
                <a:srgbClr val="1A5FB4"/>
              </a:buClr>
              <a:buSzPts val="1352"/>
              <a:buFont typeface="Arial"/>
              <a:buNone/>
            </a:pPr>
            <a:r>
              <a:rPr lang="en-US" sz="1352">
                <a:solidFill>
                  <a:srgbClr val="1A5FB4"/>
                </a:solidFill>
                <a:latin typeface="Arial"/>
                <a:ea typeface="Arial"/>
                <a:cs typeface="Arial"/>
                <a:sym typeface="Arial"/>
              </a:rPr>
              <a:t>Elektroretinogramm (oder Elektroretinographie)</a:t>
            </a:r>
            <a:endParaRPr/>
          </a:p>
          <a:p>
            <a:pPr indent="0" lvl="0" marL="0" marR="0" rtl="0" algn="l">
              <a:spcBef>
                <a:spcPts val="0"/>
              </a:spcBef>
              <a:spcAft>
                <a:spcPts val="0"/>
              </a:spcAft>
              <a:buClr>
                <a:schemeClr val="dk1"/>
              </a:buClr>
              <a:buSzPts val="1352"/>
              <a:buFont typeface="Arial"/>
              <a:buNone/>
            </a:pPr>
            <a:r>
              <a:t/>
            </a:r>
            <a:endParaRPr sz="1352">
              <a:solidFill>
                <a:srgbClr val="1A5FB4"/>
              </a:solidFill>
              <a:latin typeface="Arial"/>
              <a:ea typeface="Arial"/>
              <a:cs typeface="Arial"/>
              <a:sym typeface="Arial"/>
            </a:endParaRPr>
          </a:p>
          <a:p>
            <a:pPr indent="0" lvl="0" marL="0" marR="0" rtl="0" algn="l">
              <a:spcBef>
                <a:spcPts val="0"/>
              </a:spcBef>
              <a:spcAft>
                <a:spcPts val="0"/>
              </a:spcAft>
              <a:buClr>
                <a:srgbClr val="1A5FB4"/>
              </a:buClr>
              <a:buSzPts val="1352"/>
              <a:buFont typeface="Arial"/>
              <a:buNone/>
            </a:pPr>
            <a:r>
              <a:rPr i="1" lang="en-US" sz="1352">
                <a:solidFill>
                  <a:srgbClr val="1A5FB4"/>
                </a:solidFill>
                <a:latin typeface="Arial"/>
                <a:ea typeface="Arial"/>
                <a:cs typeface="Arial"/>
                <a:sym typeface="Arial"/>
              </a:rPr>
              <a:t>Was ist das in einem Satz?</a:t>
            </a:r>
            <a:endParaRPr/>
          </a:p>
          <a:p>
            <a:pPr indent="0" lvl="0" marL="0" marR="0" rtl="0" algn="l">
              <a:spcBef>
                <a:spcPts val="0"/>
              </a:spcBef>
              <a:spcAft>
                <a:spcPts val="0"/>
              </a:spcAft>
              <a:buClr>
                <a:srgbClr val="1A5FB4"/>
              </a:buClr>
              <a:buSzPts val="1352"/>
              <a:buFont typeface="Arial"/>
              <a:buNone/>
            </a:pPr>
            <a:r>
              <a:rPr lang="en-US" sz="1352">
                <a:solidFill>
                  <a:srgbClr val="1A5FB4"/>
                </a:solidFill>
                <a:latin typeface="Arial"/>
                <a:ea typeface="Arial"/>
                <a:cs typeface="Arial"/>
                <a:sym typeface="Arial"/>
              </a:rPr>
              <a:t>Ein elektrophysiologischer Test, der misst, wie Netzhautzellen auf einen Lichtreiz reagieren</a:t>
            </a:r>
            <a:endParaRPr/>
          </a:p>
          <a:p>
            <a:pPr indent="0" lvl="0" marL="0" marR="0" rtl="0" algn="l">
              <a:spcBef>
                <a:spcPts val="0"/>
              </a:spcBef>
              <a:spcAft>
                <a:spcPts val="0"/>
              </a:spcAft>
              <a:buClr>
                <a:schemeClr val="dk1"/>
              </a:buClr>
              <a:buSzPts val="1352"/>
              <a:buFont typeface="Arial"/>
              <a:buNone/>
            </a:pPr>
            <a:r>
              <a:t/>
            </a:r>
            <a:endParaRPr sz="1352">
              <a:solidFill>
                <a:srgbClr val="1A5FB4"/>
              </a:solidFill>
              <a:latin typeface="Arial"/>
              <a:ea typeface="Arial"/>
              <a:cs typeface="Arial"/>
              <a:sym typeface="Arial"/>
            </a:endParaRPr>
          </a:p>
          <a:p>
            <a:pPr indent="0" lvl="0" marL="0" marR="0" rtl="0" algn="l">
              <a:spcBef>
                <a:spcPts val="0"/>
              </a:spcBef>
              <a:spcAft>
                <a:spcPts val="0"/>
              </a:spcAft>
              <a:buClr>
                <a:srgbClr val="1A5FB4"/>
              </a:buClr>
              <a:buSzPts val="1352"/>
              <a:buFont typeface="Arial"/>
              <a:buNone/>
            </a:pPr>
            <a:r>
              <a:rPr i="1" lang="en-US" sz="1352">
                <a:solidFill>
                  <a:srgbClr val="1A5FB4"/>
                </a:solidFill>
                <a:latin typeface="Arial"/>
                <a:ea typeface="Arial"/>
                <a:cs typeface="Arial"/>
                <a:sym typeface="Arial"/>
              </a:rPr>
              <a:t>Wie wird er durchgeführt?</a:t>
            </a:r>
            <a:endParaRPr/>
          </a:p>
          <a:p>
            <a:pPr indent="0" lvl="0" marL="0" marR="0" rtl="0" algn="l">
              <a:spcBef>
                <a:spcPts val="0"/>
              </a:spcBef>
              <a:spcAft>
                <a:spcPts val="0"/>
              </a:spcAft>
              <a:buClr>
                <a:srgbClr val="1A5FB4"/>
              </a:buClr>
              <a:buSzPts val="1352"/>
              <a:buFont typeface="Arial"/>
              <a:buNone/>
            </a:pPr>
            <a:r>
              <a:rPr lang="en-US" sz="1352">
                <a:solidFill>
                  <a:srgbClr val="1A5FB4"/>
                </a:solidFill>
                <a:latin typeface="Arial"/>
                <a:ea typeface="Arial"/>
                <a:cs typeface="Arial"/>
                <a:sym typeface="Arial"/>
              </a:rPr>
              <a:t>Die Pupillen des Patienten werden erweitert, und er befindet sich in der Regel in Dunkeladaptation</a:t>
            </a:r>
            <a:r>
              <a:rPr lang="en-US" sz="1352">
                <a:solidFill>
                  <a:srgbClr val="FEFF83"/>
                </a:solidFill>
                <a:latin typeface="Arial"/>
                <a:ea typeface="Arial"/>
                <a:cs typeface="Arial"/>
                <a:sym typeface="Arial"/>
              </a:rPr>
              <a:t>. Elektroden werden an der Hornhaut und/oder der Haut um die Augen des Patienten angebracht, und es wird eine Reihe standardisierter visueller Reize (in der Regel kurze Lichtblitze) präsentiert.</a:t>
            </a:r>
            <a:endParaRPr/>
          </a:p>
          <a:p>
            <a:pPr indent="0" lvl="0" marL="0" marR="0" rtl="0" algn="l">
              <a:spcBef>
                <a:spcPts val="0"/>
              </a:spcBef>
              <a:spcAft>
                <a:spcPts val="0"/>
              </a:spcAft>
              <a:buClr>
                <a:schemeClr val="dk1"/>
              </a:buClr>
              <a:buSzPts val="1352"/>
              <a:buFont typeface="Arial"/>
              <a:buNone/>
            </a:pPr>
            <a:r>
              <a:t/>
            </a:r>
            <a:endParaRPr i="1" sz="1352">
              <a:solidFill>
                <a:srgbClr val="FEFF83"/>
              </a:solidFill>
              <a:latin typeface="Arial"/>
              <a:ea typeface="Arial"/>
              <a:cs typeface="Arial"/>
              <a:sym typeface="Arial"/>
            </a:endParaRPr>
          </a:p>
          <a:p>
            <a:pPr indent="0" lvl="0" marL="0" marR="0" rtl="0" algn="l">
              <a:spcBef>
                <a:spcPts val="0"/>
              </a:spcBef>
              <a:spcAft>
                <a:spcPts val="0"/>
              </a:spcAft>
              <a:buClr>
                <a:srgbClr val="FEFF83"/>
              </a:buClr>
              <a:buSzPts val="1352"/>
              <a:buFont typeface="Arial"/>
              <a:buNone/>
            </a:pPr>
            <a:r>
              <a:rPr i="1" lang="en-US" sz="1352">
                <a:solidFill>
                  <a:srgbClr val="FEFF83"/>
                </a:solidFill>
                <a:latin typeface="Arial"/>
                <a:ea typeface="Arial"/>
                <a:cs typeface="Arial"/>
                <a:sym typeface="Arial"/>
              </a:rPr>
              <a:t>Was sind die drei Haupttypen des ERG?</a:t>
            </a:r>
            <a:endParaRPr/>
          </a:p>
          <a:p>
            <a:pPr indent="0" lvl="0" marL="0" marR="0" rtl="0" algn="l">
              <a:spcBef>
                <a:spcPts val="0"/>
              </a:spcBef>
              <a:spcAft>
                <a:spcPts val="0"/>
              </a:spcAft>
              <a:buClr>
                <a:srgbClr val="FEFF83"/>
              </a:buClr>
              <a:buSzPts val="1352"/>
              <a:buFont typeface="Arial"/>
              <a:buNone/>
            </a:pPr>
            <a:r>
              <a:rPr b="1" lang="en-US" sz="1352">
                <a:solidFill>
                  <a:srgbClr val="FEFF83"/>
                </a:solidFill>
                <a:latin typeface="Arial"/>
                <a:ea typeface="Arial"/>
                <a:cs typeface="Arial"/>
                <a:sym typeface="Arial"/>
              </a:rPr>
              <a:t>Vollfeld-ERG </a:t>
            </a:r>
            <a:r>
              <a:rPr lang="en-US" sz="1352">
                <a:solidFill>
                  <a:srgbClr val="FEFF83"/>
                </a:solidFill>
                <a:latin typeface="Arial"/>
                <a:ea typeface="Arial"/>
                <a:cs typeface="Arial"/>
                <a:sym typeface="Arial"/>
              </a:rPr>
              <a:t>(ffERG, auch Ganzfeld-ERG genannt), </a:t>
            </a:r>
            <a:r>
              <a:rPr b="1" lang="en-US" sz="1352">
                <a:solidFill>
                  <a:srgbClr val="FEFF83"/>
                </a:solidFill>
                <a:latin typeface="Arial"/>
                <a:ea typeface="Arial"/>
                <a:cs typeface="Arial"/>
                <a:sym typeface="Arial"/>
              </a:rPr>
              <a:t>Multifokal-ERG </a:t>
            </a:r>
            <a:r>
              <a:rPr lang="en-US" sz="1352">
                <a:solidFill>
                  <a:srgbClr val="FEFF83"/>
                </a:solidFill>
                <a:latin typeface="Arial"/>
                <a:ea typeface="Arial"/>
                <a:cs typeface="Arial"/>
                <a:sym typeface="Arial"/>
              </a:rPr>
              <a:t>(mfERG) und </a:t>
            </a:r>
            <a:r>
              <a:rPr b="1" lang="en-US" sz="1352">
                <a:solidFill>
                  <a:srgbClr val="FEFF83"/>
                </a:solidFill>
                <a:latin typeface="Arial"/>
                <a:ea typeface="Arial"/>
                <a:cs typeface="Arial"/>
                <a:sym typeface="Arial"/>
              </a:rPr>
              <a:t>Pattern ERG </a:t>
            </a:r>
            <a:r>
              <a:rPr lang="en-US" sz="1352">
                <a:solidFill>
                  <a:srgbClr val="FEFF83"/>
                </a:solidFill>
                <a:latin typeface="Arial"/>
                <a:ea typeface="Arial"/>
                <a:cs typeface="Arial"/>
                <a:sym typeface="Arial"/>
              </a:rPr>
              <a:t>(pERG)</a:t>
            </a:r>
            <a:endParaRPr/>
          </a:p>
        </p:txBody>
      </p:sp>
      <p:sp>
        <p:nvSpPr>
          <p:cNvPr id="1065" name="Google Shape;1065;p40"/>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066" name="Google Shape;1066;p40"/>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067" name="Google Shape;1067;p40"/>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068" name="Google Shape;1068;p40"/>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1069" name="Google Shape;1069;p40"/>
          <p:cNvSpPr/>
          <p:nvPr/>
        </p:nvSpPr>
        <p:spPr>
          <a:xfrm>
            <a:off x="5968879" y="3941033"/>
            <a:ext cx="695918" cy="394332"/>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3" name="Shape 1073"/>
        <p:cNvGrpSpPr/>
        <p:nvPr/>
      </p:nvGrpSpPr>
      <p:grpSpPr>
        <a:xfrm>
          <a:off x="0" y="0"/>
          <a:ext cx="0" cy="0"/>
          <a:chOff x="0" y="0"/>
          <a:chExt cx="0" cy="0"/>
        </a:xfrm>
      </p:grpSpPr>
      <p:sp>
        <p:nvSpPr>
          <p:cNvPr id="1074" name="Google Shape;1074;p41"/>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075" name="Google Shape;1075;p41"/>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076" name="Google Shape;1076;p41"/>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077" name="Google Shape;1077;p41"/>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078" name="Google Shape;1078;p41"/>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079" name="Google Shape;1079;p41"/>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080" name="Google Shape;1080;p41"/>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081" name="Google Shape;1081;p41"/>
          <p:cNvCxnSpPr>
            <a:stCxn id="1074"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082" name="Google Shape;1082;p41"/>
          <p:cNvCxnSpPr>
            <a:stCxn id="1074"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083" name="Google Shape;1083;p41"/>
          <p:cNvCxnSpPr>
            <a:stCxn id="1074"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1084" name="Google Shape;1084;p41"/>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1085" name="Google Shape;1085;p41"/>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086" name="Google Shape;1086;p41"/>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1087" name="Google Shape;1087;p41"/>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1088" name="Google Shape;1088;p41"/>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1089" name="Google Shape;1089;p41"/>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7F7F7F"/>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rgbClr val="7F7F7F"/>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 </a:t>
            </a:r>
            <a:r>
              <a:rPr b="1" i="0" lang="en-US" sz="1546" u="none" cap="none" strike="noStrike">
                <a:solidFill>
                  <a:srgbClr val="7F7F7F"/>
                </a:solidFill>
                <a:latin typeface="Arial"/>
                <a:ea typeface="Arial"/>
                <a:cs typeface="Arial"/>
                <a:sym typeface="Arial"/>
              </a:rPr>
              <a:t>Nystagmus </a:t>
            </a:r>
            <a:r>
              <a:rPr b="0" i="0" lang="en-US" sz="1546" u="none" cap="none" strike="noStrike">
                <a:solidFill>
                  <a:srgbClr val="7F7F7F"/>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--Sehschärfebereich:</a:t>
            </a:r>
            <a:r>
              <a:rPr b="1" i="0" lang="en-US" sz="1546" u="none" cap="none" strike="noStrike">
                <a:solidFill>
                  <a:srgbClr val="7F7F7F"/>
                </a:solidFill>
                <a:latin typeface="Arial"/>
                <a:ea typeface="Arial"/>
                <a:cs typeface="Arial"/>
                <a:sym typeface="Arial"/>
              </a:rPr>
              <a:t> 20/80–20/200</a:t>
            </a:r>
            <a:endParaRPr/>
          </a:p>
          <a:p>
            <a:pPr indent="0" lvl="3" marL="331254" marR="0" rtl="0" algn="l">
              <a:spcBef>
                <a:spcPts val="0"/>
              </a:spcBef>
              <a:spcAft>
                <a:spcPts val="0"/>
              </a:spcAft>
              <a:buNone/>
            </a:pPr>
            <a:r>
              <a:rPr b="1" i="0" lang="en-US" sz="1546" u="none" cap="none" strike="noStrike">
                <a:solidFill>
                  <a:schemeClr val="dk1"/>
                </a:solidFill>
                <a:latin typeface="Arial"/>
                <a:ea typeface="Arial"/>
                <a:cs typeface="Arial"/>
                <a:sym typeface="Arial"/>
              </a:rPr>
              <a:t>--ERG</a:t>
            </a:r>
            <a:r>
              <a:rPr b="0" i="0" lang="en-US" sz="1546" u="none" cap="none" strike="noStrike">
                <a:solidFill>
                  <a:srgbClr val="7F7F7F"/>
                </a:solidFill>
                <a:latin typeface="Arial"/>
                <a:ea typeface="Arial"/>
                <a:cs typeface="Arial"/>
                <a:sym typeface="Arial"/>
              </a:rPr>
              <a:t>: </a:t>
            </a:r>
            <a:r>
              <a:rPr b="1" i="1" lang="en-US" sz="1546" u="none" cap="none" strike="noStrike">
                <a:solidFill>
                  <a:srgbClr val="7F7F7F"/>
                </a:solidFill>
                <a:latin typeface="Arial"/>
                <a:ea typeface="Arial"/>
                <a:cs typeface="Arial"/>
                <a:sym typeface="Arial"/>
              </a:rPr>
              <a:t>?</a:t>
            </a:r>
            <a:endParaRPr b="0" i="0" sz="1546" u="none" cap="none" strike="noStrike">
              <a:solidFill>
                <a:srgbClr val="7F7F7F"/>
              </a:solidFill>
              <a:latin typeface="Arial"/>
              <a:ea typeface="Arial"/>
              <a:cs typeface="Arial"/>
              <a:sym typeface="Arial"/>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--Zapfenreaktion: </a:t>
            </a:r>
            <a:r>
              <a:rPr b="1" i="1" lang="en-US" sz="1546" u="none" cap="none" strike="noStrike">
                <a:solidFill>
                  <a:srgbClr val="B8C0CA"/>
                </a:solidFill>
                <a:latin typeface="Arial"/>
                <a:ea typeface="Arial"/>
                <a:cs typeface="Arial"/>
                <a:sym typeface="Arial"/>
              </a:rPr>
              <a:t>?</a:t>
            </a:r>
            <a:r>
              <a:rPr b="1" i="0" lang="en-US" sz="1546" u="none" cap="none" strike="noStrike">
                <a:solidFill>
                  <a:srgbClr val="B8C0CA"/>
                </a:solidFill>
                <a:latin typeface="Arial"/>
                <a:ea typeface="Arial"/>
                <a:cs typeface="Arial"/>
                <a:sym typeface="Arial"/>
              </a:rPr>
              <a:t>vorhanden</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--Stäbchenreaktion: </a:t>
            </a:r>
            <a:r>
              <a:rPr b="1" i="0" lang="en-US" sz="1546" u="none" cap="none" strike="noStrike">
                <a:solidFill>
                  <a:srgbClr val="B8C0CA"/>
                </a:solidFill>
                <a:latin typeface="Arial"/>
                <a:ea typeface="Arial"/>
                <a:cs typeface="Arial"/>
                <a:sym typeface="Arial"/>
              </a:rPr>
              <a:t>normal</a:t>
            </a:r>
            <a:endParaRPr/>
          </a:p>
        </p:txBody>
      </p:sp>
      <p:sp>
        <p:nvSpPr>
          <p:cNvPr id="1090" name="Google Shape;1090;p41"/>
          <p:cNvSpPr txBox="1"/>
          <p:nvPr/>
        </p:nvSpPr>
        <p:spPr>
          <a:xfrm>
            <a:off x="1864505" y="794356"/>
            <a:ext cx="7444422" cy="314582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Clr>
                <a:schemeClr val="dk1"/>
              </a:buClr>
              <a:buSzPts val="1352"/>
              <a:buFont typeface="Arial"/>
              <a:buNone/>
            </a:pPr>
            <a:r>
              <a:rPr i="1" lang="en-US" sz="1352">
                <a:solidFill>
                  <a:schemeClr val="dk1"/>
                </a:solidFill>
                <a:latin typeface="Arial"/>
                <a:ea typeface="Arial"/>
                <a:cs typeface="Arial"/>
                <a:sym typeface="Arial"/>
              </a:rPr>
              <a:t>Bevor wir uns näher mit diesem Thema befassen … </a:t>
            </a:r>
            <a:r>
              <a:rPr i="1" lang="en-US" sz="1352">
                <a:solidFill>
                  <a:srgbClr val="1A5FB4"/>
                </a:solidFill>
                <a:latin typeface="Arial"/>
                <a:ea typeface="Arial"/>
                <a:cs typeface="Arial"/>
                <a:sym typeface="Arial"/>
              </a:rPr>
              <a:t>Wofür steht </a:t>
            </a:r>
            <a:r>
              <a:rPr lang="en-US" sz="1352">
                <a:solidFill>
                  <a:srgbClr val="1A5FB4"/>
                </a:solidFill>
                <a:latin typeface="Arial"/>
                <a:ea typeface="Arial"/>
                <a:cs typeface="Arial"/>
                <a:sym typeface="Arial"/>
              </a:rPr>
              <a:t>ERG</a:t>
            </a:r>
            <a:r>
              <a:rPr i="1" lang="en-US" sz="1352">
                <a:solidFill>
                  <a:srgbClr val="1A5FB4"/>
                </a:solidFill>
                <a:latin typeface="Arial"/>
                <a:ea typeface="Arial"/>
                <a:cs typeface="Arial"/>
                <a:sym typeface="Arial"/>
              </a:rPr>
              <a:t>?</a:t>
            </a:r>
            <a:endParaRPr/>
          </a:p>
          <a:p>
            <a:pPr indent="0" lvl="0" marL="0" marR="0" rtl="0" algn="l">
              <a:spcBef>
                <a:spcPts val="0"/>
              </a:spcBef>
              <a:spcAft>
                <a:spcPts val="0"/>
              </a:spcAft>
              <a:buClr>
                <a:srgbClr val="1A5FB4"/>
              </a:buClr>
              <a:buSzPts val="1352"/>
              <a:buFont typeface="Arial"/>
              <a:buNone/>
            </a:pPr>
            <a:r>
              <a:rPr lang="en-US" sz="1352">
                <a:solidFill>
                  <a:srgbClr val="1A5FB4"/>
                </a:solidFill>
                <a:latin typeface="Arial"/>
                <a:ea typeface="Arial"/>
                <a:cs typeface="Arial"/>
                <a:sym typeface="Arial"/>
              </a:rPr>
              <a:t>Elektroretinogramm (oder Elektroretinographie)</a:t>
            </a:r>
            <a:endParaRPr/>
          </a:p>
          <a:p>
            <a:pPr indent="0" lvl="0" marL="0" marR="0" rtl="0" algn="l">
              <a:spcBef>
                <a:spcPts val="0"/>
              </a:spcBef>
              <a:spcAft>
                <a:spcPts val="0"/>
              </a:spcAft>
              <a:buClr>
                <a:schemeClr val="dk1"/>
              </a:buClr>
              <a:buSzPts val="1352"/>
              <a:buFont typeface="Arial"/>
              <a:buNone/>
            </a:pPr>
            <a:r>
              <a:t/>
            </a:r>
            <a:endParaRPr sz="1352">
              <a:solidFill>
                <a:srgbClr val="1A5FB4"/>
              </a:solidFill>
              <a:latin typeface="Arial"/>
              <a:ea typeface="Arial"/>
              <a:cs typeface="Arial"/>
              <a:sym typeface="Arial"/>
            </a:endParaRPr>
          </a:p>
          <a:p>
            <a:pPr indent="0" lvl="0" marL="0" marR="0" rtl="0" algn="l">
              <a:spcBef>
                <a:spcPts val="0"/>
              </a:spcBef>
              <a:spcAft>
                <a:spcPts val="0"/>
              </a:spcAft>
              <a:buClr>
                <a:srgbClr val="1A5FB4"/>
              </a:buClr>
              <a:buSzPts val="1352"/>
              <a:buFont typeface="Arial"/>
              <a:buNone/>
            </a:pPr>
            <a:r>
              <a:rPr i="1" lang="en-US" sz="1352">
                <a:solidFill>
                  <a:srgbClr val="1A5FB4"/>
                </a:solidFill>
                <a:latin typeface="Arial"/>
                <a:ea typeface="Arial"/>
                <a:cs typeface="Arial"/>
                <a:sym typeface="Arial"/>
              </a:rPr>
              <a:t>Was ist das in einem Satz?</a:t>
            </a:r>
            <a:endParaRPr/>
          </a:p>
          <a:p>
            <a:pPr indent="0" lvl="0" marL="0" marR="0" rtl="0" algn="l">
              <a:spcBef>
                <a:spcPts val="0"/>
              </a:spcBef>
              <a:spcAft>
                <a:spcPts val="0"/>
              </a:spcAft>
              <a:buClr>
                <a:srgbClr val="1A5FB4"/>
              </a:buClr>
              <a:buSzPts val="1352"/>
              <a:buFont typeface="Arial"/>
              <a:buNone/>
            </a:pPr>
            <a:r>
              <a:rPr lang="en-US" sz="1352">
                <a:solidFill>
                  <a:srgbClr val="1A5FB4"/>
                </a:solidFill>
                <a:latin typeface="Arial"/>
                <a:ea typeface="Arial"/>
                <a:cs typeface="Arial"/>
                <a:sym typeface="Arial"/>
              </a:rPr>
              <a:t>Ein elektrophysiologischer Test, der misst, wie Netzhautzellen auf einen Lichtreiz reagieren</a:t>
            </a:r>
            <a:endParaRPr/>
          </a:p>
          <a:p>
            <a:pPr indent="0" lvl="0" marL="0" marR="0" rtl="0" algn="l">
              <a:spcBef>
                <a:spcPts val="0"/>
              </a:spcBef>
              <a:spcAft>
                <a:spcPts val="0"/>
              </a:spcAft>
              <a:buClr>
                <a:schemeClr val="dk1"/>
              </a:buClr>
              <a:buSzPts val="1352"/>
              <a:buFont typeface="Arial"/>
              <a:buNone/>
            </a:pPr>
            <a:r>
              <a:t/>
            </a:r>
            <a:endParaRPr sz="1352">
              <a:solidFill>
                <a:srgbClr val="1A5FB4"/>
              </a:solidFill>
              <a:latin typeface="Arial"/>
              <a:ea typeface="Arial"/>
              <a:cs typeface="Arial"/>
              <a:sym typeface="Arial"/>
            </a:endParaRPr>
          </a:p>
          <a:p>
            <a:pPr indent="0" lvl="0" marL="0" marR="0" rtl="0" algn="l">
              <a:spcBef>
                <a:spcPts val="0"/>
              </a:spcBef>
              <a:spcAft>
                <a:spcPts val="0"/>
              </a:spcAft>
              <a:buClr>
                <a:srgbClr val="1A5FB4"/>
              </a:buClr>
              <a:buSzPts val="1352"/>
              <a:buFont typeface="Arial"/>
              <a:buNone/>
            </a:pPr>
            <a:r>
              <a:rPr i="1" lang="en-US" sz="1352">
                <a:solidFill>
                  <a:srgbClr val="1A5FB4"/>
                </a:solidFill>
                <a:latin typeface="Arial"/>
                <a:ea typeface="Arial"/>
                <a:cs typeface="Arial"/>
                <a:sym typeface="Arial"/>
              </a:rPr>
              <a:t>Wie wird er durchgeführt?</a:t>
            </a:r>
            <a:endParaRPr/>
          </a:p>
          <a:p>
            <a:pPr indent="0" lvl="0" marL="0" marR="0" rtl="0" algn="l">
              <a:spcBef>
                <a:spcPts val="0"/>
              </a:spcBef>
              <a:spcAft>
                <a:spcPts val="0"/>
              </a:spcAft>
              <a:buClr>
                <a:srgbClr val="1A5FB4"/>
              </a:buClr>
              <a:buSzPts val="1352"/>
              <a:buFont typeface="Arial"/>
              <a:buNone/>
            </a:pPr>
            <a:r>
              <a:rPr lang="en-US" sz="1352">
                <a:solidFill>
                  <a:srgbClr val="1A5FB4"/>
                </a:solidFill>
                <a:latin typeface="Arial"/>
                <a:ea typeface="Arial"/>
                <a:cs typeface="Arial"/>
                <a:sym typeface="Arial"/>
              </a:rPr>
              <a:t>Die Pupillen des Patienten werden erweitert, und er befindet sich in der Regel in Dunkeladaptation. </a:t>
            </a:r>
            <a:r>
              <a:rPr lang="en-US" sz="1352">
                <a:solidFill>
                  <a:schemeClr val="dk1"/>
                </a:solidFill>
                <a:latin typeface="Arial"/>
                <a:ea typeface="Arial"/>
                <a:cs typeface="Arial"/>
                <a:sym typeface="Arial"/>
              </a:rPr>
              <a:t>Elektroden werden an der Hornhaut und/oder der Haut um die Augen des Patienten angebracht, und es wird eine Reihe standardisierter visueller Reize (in der Regel kurze Lichtblitze) präsentiert.</a:t>
            </a:r>
            <a:endParaRPr/>
          </a:p>
          <a:p>
            <a:pPr indent="0" lvl="0" marL="0" marR="0" rtl="0" algn="l">
              <a:spcBef>
                <a:spcPts val="0"/>
              </a:spcBef>
              <a:spcAft>
                <a:spcPts val="0"/>
              </a:spcAft>
              <a:buClr>
                <a:schemeClr val="dk1"/>
              </a:buClr>
              <a:buSzPts val="1352"/>
              <a:buFont typeface="Arial"/>
              <a:buNone/>
            </a:pPr>
            <a:r>
              <a:t/>
            </a:r>
            <a:endParaRPr i="1" sz="1352">
              <a:solidFill>
                <a:srgbClr val="FEFF83"/>
              </a:solidFill>
              <a:latin typeface="Arial"/>
              <a:ea typeface="Arial"/>
              <a:cs typeface="Arial"/>
              <a:sym typeface="Arial"/>
            </a:endParaRPr>
          </a:p>
          <a:p>
            <a:pPr indent="0" lvl="0" marL="0" marR="0" rtl="0" algn="l">
              <a:spcBef>
                <a:spcPts val="0"/>
              </a:spcBef>
              <a:spcAft>
                <a:spcPts val="0"/>
              </a:spcAft>
              <a:buClr>
                <a:srgbClr val="FEFF83"/>
              </a:buClr>
              <a:buSzPts val="1352"/>
              <a:buFont typeface="Arial"/>
              <a:buNone/>
            </a:pPr>
            <a:r>
              <a:rPr i="1" lang="en-US" sz="1352">
                <a:solidFill>
                  <a:srgbClr val="FEFF83"/>
                </a:solidFill>
                <a:latin typeface="Arial"/>
                <a:ea typeface="Arial"/>
                <a:cs typeface="Arial"/>
                <a:sym typeface="Arial"/>
              </a:rPr>
              <a:t>Was sind die drei Haupttypen des ERG?</a:t>
            </a:r>
            <a:endParaRPr/>
          </a:p>
          <a:p>
            <a:pPr indent="0" lvl="0" marL="0" marR="0" rtl="0" algn="l">
              <a:spcBef>
                <a:spcPts val="0"/>
              </a:spcBef>
              <a:spcAft>
                <a:spcPts val="0"/>
              </a:spcAft>
              <a:buClr>
                <a:srgbClr val="FEFF83"/>
              </a:buClr>
              <a:buSzPts val="1352"/>
              <a:buFont typeface="Arial"/>
              <a:buNone/>
            </a:pPr>
            <a:r>
              <a:rPr b="1" lang="en-US" sz="1352">
                <a:solidFill>
                  <a:srgbClr val="FEFF83"/>
                </a:solidFill>
                <a:latin typeface="Arial"/>
                <a:ea typeface="Arial"/>
                <a:cs typeface="Arial"/>
                <a:sym typeface="Arial"/>
              </a:rPr>
              <a:t>Vollfeld-ERG </a:t>
            </a:r>
            <a:r>
              <a:rPr lang="en-US" sz="1352">
                <a:solidFill>
                  <a:srgbClr val="FEFF83"/>
                </a:solidFill>
                <a:latin typeface="Arial"/>
                <a:ea typeface="Arial"/>
                <a:cs typeface="Arial"/>
                <a:sym typeface="Arial"/>
              </a:rPr>
              <a:t>(ffERG, auch Ganzfeld-ERG genannt), </a:t>
            </a:r>
            <a:r>
              <a:rPr b="1" lang="en-US" sz="1352">
                <a:solidFill>
                  <a:srgbClr val="FEFF83"/>
                </a:solidFill>
                <a:latin typeface="Arial"/>
                <a:ea typeface="Arial"/>
                <a:cs typeface="Arial"/>
                <a:sym typeface="Arial"/>
              </a:rPr>
              <a:t>Multifokal-ERG </a:t>
            </a:r>
            <a:r>
              <a:rPr lang="en-US" sz="1352">
                <a:solidFill>
                  <a:srgbClr val="FEFF83"/>
                </a:solidFill>
                <a:latin typeface="Arial"/>
                <a:ea typeface="Arial"/>
                <a:cs typeface="Arial"/>
                <a:sym typeface="Arial"/>
              </a:rPr>
              <a:t>(mfERG) und </a:t>
            </a:r>
            <a:r>
              <a:rPr b="1" lang="en-US" sz="1352">
                <a:solidFill>
                  <a:srgbClr val="FEFF83"/>
                </a:solidFill>
                <a:latin typeface="Arial"/>
                <a:ea typeface="Arial"/>
                <a:cs typeface="Arial"/>
                <a:sym typeface="Arial"/>
              </a:rPr>
              <a:t>Pattern ERG </a:t>
            </a:r>
            <a:r>
              <a:rPr lang="en-US" sz="1352">
                <a:solidFill>
                  <a:srgbClr val="FEFF83"/>
                </a:solidFill>
                <a:latin typeface="Arial"/>
                <a:ea typeface="Arial"/>
                <a:cs typeface="Arial"/>
                <a:sym typeface="Arial"/>
              </a:rPr>
              <a:t>(pERG)</a:t>
            </a:r>
            <a:endParaRPr/>
          </a:p>
        </p:txBody>
      </p:sp>
      <p:sp>
        <p:nvSpPr>
          <p:cNvPr id="1091" name="Google Shape;1091;p41"/>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092" name="Google Shape;1092;p41"/>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093" name="Google Shape;1093;p41"/>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094" name="Google Shape;1094;p41"/>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1095" name="Google Shape;1095;p41"/>
          <p:cNvSpPr/>
          <p:nvPr/>
        </p:nvSpPr>
        <p:spPr>
          <a:xfrm>
            <a:off x="5968879" y="3941033"/>
            <a:ext cx="695918" cy="394332"/>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9" name="Shape 1099"/>
        <p:cNvGrpSpPr/>
        <p:nvPr/>
      </p:nvGrpSpPr>
      <p:grpSpPr>
        <a:xfrm>
          <a:off x="0" y="0"/>
          <a:ext cx="0" cy="0"/>
          <a:chOff x="0" y="0"/>
          <a:chExt cx="0" cy="0"/>
        </a:xfrm>
      </p:grpSpPr>
      <p:sp>
        <p:nvSpPr>
          <p:cNvPr id="1100" name="Google Shape;1100;p42"/>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101" name="Google Shape;1101;p42"/>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102" name="Google Shape;1102;p42"/>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103" name="Google Shape;1103;p42"/>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104" name="Google Shape;1104;p42"/>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105" name="Google Shape;1105;p42"/>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106" name="Google Shape;1106;p42"/>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107" name="Google Shape;1107;p42"/>
          <p:cNvCxnSpPr>
            <a:stCxn id="1100"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108" name="Google Shape;1108;p42"/>
          <p:cNvCxnSpPr>
            <a:stCxn id="1100"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109" name="Google Shape;1109;p42"/>
          <p:cNvCxnSpPr>
            <a:stCxn id="1100"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1110" name="Google Shape;1110;p42"/>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1111" name="Google Shape;1111;p42"/>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112" name="Google Shape;1112;p42"/>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1113" name="Google Shape;1113;p42"/>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1114" name="Google Shape;1114;p42"/>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1115" name="Google Shape;1115;p42"/>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7F7F7F"/>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rgbClr val="7F7F7F"/>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 </a:t>
            </a:r>
            <a:r>
              <a:rPr b="1" i="0" lang="en-US" sz="1546" u="none" cap="none" strike="noStrike">
                <a:solidFill>
                  <a:srgbClr val="7F7F7F"/>
                </a:solidFill>
                <a:latin typeface="Arial"/>
                <a:ea typeface="Arial"/>
                <a:cs typeface="Arial"/>
                <a:sym typeface="Arial"/>
              </a:rPr>
              <a:t>Nystagmus </a:t>
            </a:r>
            <a:r>
              <a:rPr b="0" i="0" lang="en-US" sz="1546" u="none" cap="none" strike="noStrike">
                <a:solidFill>
                  <a:srgbClr val="7F7F7F"/>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--Sehschärfebereich:</a:t>
            </a:r>
            <a:r>
              <a:rPr b="1" i="0" lang="en-US" sz="1546" u="none" cap="none" strike="noStrike">
                <a:solidFill>
                  <a:srgbClr val="7F7F7F"/>
                </a:solidFill>
                <a:latin typeface="Arial"/>
                <a:ea typeface="Arial"/>
                <a:cs typeface="Arial"/>
                <a:sym typeface="Arial"/>
              </a:rPr>
              <a:t> 20/80–20/200</a:t>
            </a:r>
            <a:endParaRPr/>
          </a:p>
          <a:p>
            <a:pPr indent="0" lvl="3" marL="331254" marR="0" rtl="0" algn="l">
              <a:spcBef>
                <a:spcPts val="0"/>
              </a:spcBef>
              <a:spcAft>
                <a:spcPts val="0"/>
              </a:spcAft>
              <a:buNone/>
            </a:pPr>
            <a:r>
              <a:rPr b="1" i="0" lang="en-US" sz="1546" u="none" cap="none" strike="noStrike">
                <a:solidFill>
                  <a:schemeClr val="dk1"/>
                </a:solidFill>
                <a:latin typeface="Arial"/>
                <a:ea typeface="Arial"/>
                <a:cs typeface="Arial"/>
                <a:sym typeface="Arial"/>
              </a:rPr>
              <a:t>--ERG</a:t>
            </a:r>
            <a:r>
              <a:rPr b="0" i="0" lang="en-US" sz="1546" u="none" cap="none" strike="noStrike">
                <a:solidFill>
                  <a:srgbClr val="7F7F7F"/>
                </a:solidFill>
                <a:latin typeface="Arial"/>
                <a:ea typeface="Arial"/>
                <a:cs typeface="Arial"/>
                <a:sym typeface="Arial"/>
              </a:rPr>
              <a:t>: </a:t>
            </a:r>
            <a:r>
              <a:rPr b="1" i="1" lang="en-US" sz="1546" u="none" cap="none" strike="noStrike">
                <a:solidFill>
                  <a:srgbClr val="7F7F7F"/>
                </a:solidFill>
                <a:latin typeface="Arial"/>
                <a:ea typeface="Arial"/>
                <a:cs typeface="Arial"/>
                <a:sym typeface="Arial"/>
              </a:rPr>
              <a:t>?</a:t>
            </a:r>
            <a:endParaRPr b="0" i="0" sz="1546" u="none" cap="none" strike="noStrike">
              <a:solidFill>
                <a:srgbClr val="7F7F7F"/>
              </a:solidFill>
              <a:latin typeface="Arial"/>
              <a:ea typeface="Arial"/>
              <a:cs typeface="Arial"/>
              <a:sym typeface="Arial"/>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--Zapfenreaktion: </a:t>
            </a:r>
            <a:r>
              <a:rPr b="1" i="1" lang="en-US" sz="1546" u="none" cap="none" strike="noStrike">
                <a:solidFill>
                  <a:srgbClr val="B8C0CA"/>
                </a:solidFill>
                <a:latin typeface="Arial"/>
                <a:ea typeface="Arial"/>
                <a:cs typeface="Arial"/>
                <a:sym typeface="Arial"/>
              </a:rPr>
              <a:t>?</a:t>
            </a:r>
            <a:r>
              <a:rPr b="1" i="0" lang="en-US" sz="1546" u="none" cap="none" strike="noStrike">
                <a:solidFill>
                  <a:srgbClr val="B8C0CA"/>
                </a:solidFill>
                <a:latin typeface="Arial"/>
                <a:ea typeface="Arial"/>
                <a:cs typeface="Arial"/>
                <a:sym typeface="Arial"/>
              </a:rPr>
              <a:t>vorhanden</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--Stäbchenreaktion: </a:t>
            </a:r>
            <a:r>
              <a:rPr b="1" i="0" lang="en-US" sz="1546" u="none" cap="none" strike="noStrike">
                <a:solidFill>
                  <a:srgbClr val="B8C0CA"/>
                </a:solidFill>
                <a:latin typeface="Arial"/>
                <a:ea typeface="Arial"/>
                <a:cs typeface="Arial"/>
                <a:sym typeface="Arial"/>
              </a:rPr>
              <a:t>normal</a:t>
            </a:r>
            <a:endParaRPr/>
          </a:p>
        </p:txBody>
      </p:sp>
      <p:sp>
        <p:nvSpPr>
          <p:cNvPr id="1116" name="Google Shape;1116;p42"/>
          <p:cNvSpPr txBox="1"/>
          <p:nvPr/>
        </p:nvSpPr>
        <p:spPr>
          <a:xfrm>
            <a:off x="1864505" y="794356"/>
            <a:ext cx="7444422" cy="314582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Clr>
                <a:schemeClr val="dk1"/>
              </a:buClr>
              <a:buSzPts val="1352"/>
              <a:buFont typeface="Arial"/>
              <a:buNone/>
            </a:pPr>
            <a:r>
              <a:rPr i="1" lang="en-US" sz="1352">
                <a:solidFill>
                  <a:schemeClr val="dk1"/>
                </a:solidFill>
                <a:latin typeface="Arial"/>
                <a:ea typeface="Arial"/>
                <a:cs typeface="Arial"/>
                <a:sym typeface="Arial"/>
              </a:rPr>
              <a:t>Bevor wir uns näher mit diesem Thema befassen … </a:t>
            </a:r>
            <a:r>
              <a:rPr i="1" lang="en-US" sz="1352">
                <a:solidFill>
                  <a:srgbClr val="1A5FB4"/>
                </a:solidFill>
                <a:latin typeface="Arial"/>
                <a:ea typeface="Arial"/>
                <a:cs typeface="Arial"/>
                <a:sym typeface="Arial"/>
              </a:rPr>
              <a:t>Wofür steht </a:t>
            </a:r>
            <a:r>
              <a:rPr lang="en-US" sz="1352">
                <a:solidFill>
                  <a:srgbClr val="1A5FB4"/>
                </a:solidFill>
                <a:latin typeface="Arial"/>
                <a:ea typeface="Arial"/>
                <a:cs typeface="Arial"/>
                <a:sym typeface="Arial"/>
              </a:rPr>
              <a:t>ERG</a:t>
            </a:r>
            <a:r>
              <a:rPr i="1" lang="en-US" sz="1352">
                <a:solidFill>
                  <a:srgbClr val="1A5FB4"/>
                </a:solidFill>
                <a:latin typeface="Arial"/>
                <a:ea typeface="Arial"/>
                <a:cs typeface="Arial"/>
                <a:sym typeface="Arial"/>
              </a:rPr>
              <a:t>?</a:t>
            </a:r>
            <a:endParaRPr/>
          </a:p>
          <a:p>
            <a:pPr indent="0" lvl="0" marL="0" marR="0" rtl="0" algn="l">
              <a:spcBef>
                <a:spcPts val="0"/>
              </a:spcBef>
              <a:spcAft>
                <a:spcPts val="0"/>
              </a:spcAft>
              <a:buClr>
                <a:srgbClr val="1A5FB4"/>
              </a:buClr>
              <a:buSzPts val="1352"/>
              <a:buFont typeface="Arial"/>
              <a:buNone/>
            </a:pPr>
            <a:r>
              <a:rPr lang="en-US" sz="1352">
                <a:solidFill>
                  <a:srgbClr val="1A5FB4"/>
                </a:solidFill>
                <a:latin typeface="Arial"/>
                <a:ea typeface="Arial"/>
                <a:cs typeface="Arial"/>
                <a:sym typeface="Arial"/>
              </a:rPr>
              <a:t>Elektroretinogramm (oder Elektroretinographie)</a:t>
            </a:r>
            <a:endParaRPr/>
          </a:p>
          <a:p>
            <a:pPr indent="0" lvl="0" marL="0" marR="0" rtl="0" algn="l">
              <a:spcBef>
                <a:spcPts val="0"/>
              </a:spcBef>
              <a:spcAft>
                <a:spcPts val="0"/>
              </a:spcAft>
              <a:buClr>
                <a:schemeClr val="dk1"/>
              </a:buClr>
              <a:buSzPts val="1352"/>
              <a:buFont typeface="Arial"/>
              <a:buNone/>
            </a:pPr>
            <a:r>
              <a:t/>
            </a:r>
            <a:endParaRPr sz="1352">
              <a:solidFill>
                <a:srgbClr val="1A5FB4"/>
              </a:solidFill>
              <a:latin typeface="Arial"/>
              <a:ea typeface="Arial"/>
              <a:cs typeface="Arial"/>
              <a:sym typeface="Arial"/>
            </a:endParaRPr>
          </a:p>
          <a:p>
            <a:pPr indent="0" lvl="0" marL="0" marR="0" rtl="0" algn="l">
              <a:spcBef>
                <a:spcPts val="0"/>
              </a:spcBef>
              <a:spcAft>
                <a:spcPts val="0"/>
              </a:spcAft>
              <a:buClr>
                <a:srgbClr val="1A5FB4"/>
              </a:buClr>
              <a:buSzPts val="1352"/>
              <a:buFont typeface="Arial"/>
              <a:buNone/>
            </a:pPr>
            <a:r>
              <a:rPr i="1" lang="en-US" sz="1352">
                <a:solidFill>
                  <a:srgbClr val="1A5FB4"/>
                </a:solidFill>
                <a:latin typeface="Arial"/>
                <a:ea typeface="Arial"/>
                <a:cs typeface="Arial"/>
                <a:sym typeface="Arial"/>
              </a:rPr>
              <a:t>Was ist das in einem Satz?</a:t>
            </a:r>
            <a:endParaRPr/>
          </a:p>
          <a:p>
            <a:pPr indent="0" lvl="0" marL="0" marR="0" rtl="0" algn="l">
              <a:spcBef>
                <a:spcPts val="0"/>
              </a:spcBef>
              <a:spcAft>
                <a:spcPts val="0"/>
              </a:spcAft>
              <a:buClr>
                <a:srgbClr val="1A5FB4"/>
              </a:buClr>
              <a:buSzPts val="1352"/>
              <a:buFont typeface="Arial"/>
              <a:buNone/>
            </a:pPr>
            <a:r>
              <a:rPr lang="en-US" sz="1352">
                <a:solidFill>
                  <a:srgbClr val="1A5FB4"/>
                </a:solidFill>
                <a:latin typeface="Arial"/>
                <a:ea typeface="Arial"/>
                <a:cs typeface="Arial"/>
                <a:sym typeface="Arial"/>
              </a:rPr>
              <a:t>Ein elektrophysiologischer Test, der misst, wie Netzhautzellen auf einen Lichtreiz reagieren</a:t>
            </a:r>
            <a:endParaRPr/>
          </a:p>
          <a:p>
            <a:pPr indent="0" lvl="0" marL="0" marR="0" rtl="0" algn="l">
              <a:spcBef>
                <a:spcPts val="0"/>
              </a:spcBef>
              <a:spcAft>
                <a:spcPts val="0"/>
              </a:spcAft>
              <a:buClr>
                <a:schemeClr val="dk1"/>
              </a:buClr>
              <a:buSzPts val="1352"/>
              <a:buFont typeface="Arial"/>
              <a:buNone/>
            </a:pPr>
            <a:r>
              <a:t/>
            </a:r>
            <a:endParaRPr sz="1352">
              <a:solidFill>
                <a:srgbClr val="1A5FB4"/>
              </a:solidFill>
              <a:latin typeface="Arial"/>
              <a:ea typeface="Arial"/>
              <a:cs typeface="Arial"/>
              <a:sym typeface="Arial"/>
            </a:endParaRPr>
          </a:p>
          <a:p>
            <a:pPr indent="0" lvl="0" marL="0" marR="0" rtl="0" algn="l">
              <a:spcBef>
                <a:spcPts val="0"/>
              </a:spcBef>
              <a:spcAft>
                <a:spcPts val="0"/>
              </a:spcAft>
              <a:buClr>
                <a:srgbClr val="1A5FB4"/>
              </a:buClr>
              <a:buSzPts val="1352"/>
              <a:buFont typeface="Arial"/>
              <a:buNone/>
            </a:pPr>
            <a:r>
              <a:rPr i="1" lang="en-US" sz="1352">
                <a:solidFill>
                  <a:srgbClr val="1A5FB4"/>
                </a:solidFill>
                <a:latin typeface="Arial"/>
                <a:ea typeface="Arial"/>
                <a:cs typeface="Arial"/>
                <a:sym typeface="Arial"/>
              </a:rPr>
              <a:t>Wie wird er durchgeführt?</a:t>
            </a:r>
            <a:endParaRPr/>
          </a:p>
          <a:p>
            <a:pPr indent="0" lvl="0" marL="0" marR="0" rtl="0" algn="l">
              <a:spcBef>
                <a:spcPts val="0"/>
              </a:spcBef>
              <a:spcAft>
                <a:spcPts val="0"/>
              </a:spcAft>
              <a:buClr>
                <a:srgbClr val="1A5FB4"/>
              </a:buClr>
              <a:buSzPts val="1352"/>
              <a:buFont typeface="Arial"/>
              <a:buNone/>
            </a:pPr>
            <a:r>
              <a:rPr lang="en-US" sz="1352">
                <a:solidFill>
                  <a:srgbClr val="1A5FB4"/>
                </a:solidFill>
                <a:latin typeface="Arial"/>
                <a:ea typeface="Arial"/>
                <a:cs typeface="Arial"/>
                <a:sym typeface="Arial"/>
              </a:rPr>
              <a:t>Die Pupillen des Patienten werden erweitert, und er befindet sich in der Regel in Dunkeladaptation. </a:t>
            </a:r>
            <a:r>
              <a:rPr lang="en-US" sz="1352">
                <a:solidFill>
                  <a:schemeClr val="dk1"/>
                </a:solidFill>
                <a:latin typeface="Arial"/>
                <a:ea typeface="Arial"/>
                <a:cs typeface="Arial"/>
                <a:sym typeface="Arial"/>
              </a:rPr>
              <a:t>Elektroden werden an der Hornhaut und/oder der Haut um die Augen des Patienten angebracht, und es wird eine Reihe standardisierter visueller Reize (in der Regel kurze Lichtblitze) präsentiert.</a:t>
            </a:r>
            <a:endParaRPr/>
          </a:p>
          <a:p>
            <a:pPr indent="0" lvl="0" marL="0" marR="0" rtl="0" algn="l">
              <a:spcBef>
                <a:spcPts val="0"/>
              </a:spcBef>
              <a:spcAft>
                <a:spcPts val="0"/>
              </a:spcAft>
              <a:buClr>
                <a:schemeClr val="dk1"/>
              </a:buClr>
              <a:buSzPts val="1352"/>
              <a:buFont typeface="Arial"/>
              <a:buNone/>
            </a:pPr>
            <a:r>
              <a:t/>
            </a:r>
            <a:endParaRPr i="1" sz="1352">
              <a:solidFill>
                <a:srgbClr val="1A5FB4"/>
              </a:solidFill>
              <a:latin typeface="Arial"/>
              <a:ea typeface="Arial"/>
              <a:cs typeface="Arial"/>
              <a:sym typeface="Arial"/>
            </a:endParaRPr>
          </a:p>
          <a:p>
            <a:pPr indent="0" lvl="0" marL="0" marR="0" rtl="0" algn="l">
              <a:spcBef>
                <a:spcPts val="0"/>
              </a:spcBef>
              <a:spcAft>
                <a:spcPts val="0"/>
              </a:spcAft>
              <a:buClr>
                <a:srgbClr val="1A5FB4"/>
              </a:buClr>
              <a:buSzPts val="1352"/>
              <a:buFont typeface="Arial"/>
              <a:buNone/>
            </a:pPr>
            <a:r>
              <a:rPr i="1" lang="en-US" sz="1352">
                <a:solidFill>
                  <a:srgbClr val="1A5FB4"/>
                </a:solidFill>
                <a:latin typeface="Arial"/>
                <a:ea typeface="Arial"/>
                <a:cs typeface="Arial"/>
                <a:sym typeface="Arial"/>
              </a:rPr>
              <a:t>Was sind die drei Haupttypen des ERG?</a:t>
            </a:r>
            <a:endParaRPr i="1" sz="1352">
              <a:solidFill>
                <a:srgbClr val="FEFF83"/>
              </a:solidFill>
              <a:latin typeface="Arial"/>
              <a:ea typeface="Arial"/>
              <a:cs typeface="Arial"/>
              <a:sym typeface="Arial"/>
            </a:endParaRPr>
          </a:p>
          <a:p>
            <a:pPr indent="0" lvl="0" marL="0" marR="0" rtl="0" algn="l">
              <a:spcBef>
                <a:spcPts val="0"/>
              </a:spcBef>
              <a:spcAft>
                <a:spcPts val="0"/>
              </a:spcAft>
              <a:buClr>
                <a:srgbClr val="FEFF83"/>
              </a:buClr>
              <a:buSzPts val="1352"/>
              <a:buFont typeface="Arial"/>
              <a:buNone/>
            </a:pPr>
            <a:r>
              <a:rPr b="1" lang="en-US" sz="1352">
                <a:solidFill>
                  <a:srgbClr val="FEFF83"/>
                </a:solidFill>
                <a:latin typeface="Arial"/>
                <a:ea typeface="Arial"/>
                <a:cs typeface="Arial"/>
                <a:sym typeface="Arial"/>
              </a:rPr>
              <a:t>Vollfeld-ERG </a:t>
            </a:r>
            <a:r>
              <a:rPr lang="en-US" sz="1352">
                <a:solidFill>
                  <a:srgbClr val="FEFF83"/>
                </a:solidFill>
                <a:latin typeface="Arial"/>
                <a:ea typeface="Arial"/>
                <a:cs typeface="Arial"/>
                <a:sym typeface="Arial"/>
              </a:rPr>
              <a:t>(ffERG, auch Ganzfeld-ERG genannt), </a:t>
            </a:r>
            <a:r>
              <a:rPr b="1" lang="en-US" sz="1352">
                <a:solidFill>
                  <a:srgbClr val="FEFF83"/>
                </a:solidFill>
                <a:latin typeface="Arial"/>
                <a:ea typeface="Arial"/>
                <a:cs typeface="Arial"/>
                <a:sym typeface="Arial"/>
              </a:rPr>
              <a:t>Multifokal-ERG </a:t>
            </a:r>
            <a:r>
              <a:rPr lang="en-US" sz="1352">
                <a:solidFill>
                  <a:srgbClr val="FEFF83"/>
                </a:solidFill>
                <a:latin typeface="Arial"/>
                <a:ea typeface="Arial"/>
                <a:cs typeface="Arial"/>
                <a:sym typeface="Arial"/>
              </a:rPr>
              <a:t>(mfERG) und </a:t>
            </a:r>
            <a:r>
              <a:rPr b="1" lang="en-US" sz="1352">
                <a:solidFill>
                  <a:srgbClr val="FEFF83"/>
                </a:solidFill>
                <a:latin typeface="Arial"/>
                <a:ea typeface="Arial"/>
                <a:cs typeface="Arial"/>
                <a:sym typeface="Arial"/>
              </a:rPr>
              <a:t>Pattern ERG </a:t>
            </a:r>
            <a:r>
              <a:rPr lang="en-US" sz="1352">
                <a:solidFill>
                  <a:srgbClr val="FEFF83"/>
                </a:solidFill>
                <a:latin typeface="Arial"/>
                <a:ea typeface="Arial"/>
                <a:cs typeface="Arial"/>
                <a:sym typeface="Arial"/>
              </a:rPr>
              <a:t>(pERG)</a:t>
            </a:r>
            <a:endParaRPr/>
          </a:p>
        </p:txBody>
      </p:sp>
      <p:sp>
        <p:nvSpPr>
          <p:cNvPr id="1117" name="Google Shape;1117;p42"/>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118" name="Google Shape;1118;p42"/>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119" name="Google Shape;1119;p42"/>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120" name="Google Shape;1120;p42"/>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1121" name="Google Shape;1121;p42"/>
          <p:cNvSpPr/>
          <p:nvPr/>
        </p:nvSpPr>
        <p:spPr>
          <a:xfrm>
            <a:off x="5968879" y="3941033"/>
            <a:ext cx="695918" cy="394332"/>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5" name="Shape 1125"/>
        <p:cNvGrpSpPr/>
        <p:nvPr/>
      </p:nvGrpSpPr>
      <p:grpSpPr>
        <a:xfrm>
          <a:off x="0" y="0"/>
          <a:ext cx="0" cy="0"/>
          <a:chOff x="0" y="0"/>
          <a:chExt cx="0" cy="0"/>
        </a:xfrm>
      </p:grpSpPr>
      <p:sp>
        <p:nvSpPr>
          <p:cNvPr id="1126" name="Google Shape;1126;p43"/>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127" name="Google Shape;1127;p43"/>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128" name="Google Shape;1128;p43"/>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129" name="Google Shape;1129;p43"/>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130" name="Google Shape;1130;p43"/>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131" name="Google Shape;1131;p43"/>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132" name="Google Shape;1132;p43"/>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133" name="Google Shape;1133;p43"/>
          <p:cNvCxnSpPr>
            <a:stCxn id="1126"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134" name="Google Shape;1134;p43"/>
          <p:cNvCxnSpPr>
            <a:stCxn id="1126"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135" name="Google Shape;1135;p43"/>
          <p:cNvCxnSpPr>
            <a:stCxn id="1126"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1136" name="Google Shape;1136;p43"/>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1137" name="Google Shape;1137;p43"/>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138" name="Google Shape;1138;p43"/>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1139" name="Google Shape;1139;p43"/>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1140" name="Google Shape;1140;p43"/>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1141" name="Google Shape;1141;p43"/>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7F7F7F"/>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rgbClr val="7F7F7F"/>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 </a:t>
            </a:r>
            <a:r>
              <a:rPr b="1" i="0" lang="en-US" sz="1546" u="none" cap="none" strike="noStrike">
                <a:solidFill>
                  <a:srgbClr val="7F7F7F"/>
                </a:solidFill>
                <a:latin typeface="Arial"/>
                <a:ea typeface="Arial"/>
                <a:cs typeface="Arial"/>
                <a:sym typeface="Arial"/>
              </a:rPr>
              <a:t>Nystagmus </a:t>
            </a:r>
            <a:r>
              <a:rPr b="0" i="0" lang="en-US" sz="1546" u="none" cap="none" strike="noStrike">
                <a:solidFill>
                  <a:srgbClr val="7F7F7F"/>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--Sehschärfebereich:</a:t>
            </a:r>
            <a:r>
              <a:rPr b="1" i="0" lang="en-US" sz="1546" u="none" cap="none" strike="noStrike">
                <a:solidFill>
                  <a:srgbClr val="7F7F7F"/>
                </a:solidFill>
                <a:latin typeface="Arial"/>
                <a:ea typeface="Arial"/>
                <a:cs typeface="Arial"/>
                <a:sym typeface="Arial"/>
              </a:rPr>
              <a:t> 20/80–20/200</a:t>
            </a:r>
            <a:endParaRPr/>
          </a:p>
          <a:p>
            <a:pPr indent="0" lvl="3" marL="331254" marR="0" rtl="0" algn="l">
              <a:spcBef>
                <a:spcPts val="0"/>
              </a:spcBef>
              <a:spcAft>
                <a:spcPts val="0"/>
              </a:spcAft>
              <a:buNone/>
            </a:pPr>
            <a:r>
              <a:rPr b="1" i="0" lang="en-US" sz="1546" u="none" cap="none" strike="noStrike">
                <a:solidFill>
                  <a:schemeClr val="dk1"/>
                </a:solidFill>
                <a:latin typeface="Arial"/>
                <a:ea typeface="Arial"/>
                <a:cs typeface="Arial"/>
                <a:sym typeface="Arial"/>
              </a:rPr>
              <a:t>--ERG</a:t>
            </a:r>
            <a:r>
              <a:rPr b="0" i="0" lang="en-US" sz="1546" u="none" cap="none" strike="noStrike">
                <a:solidFill>
                  <a:srgbClr val="7F7F7F"/>
                </a:solidFill>
                <a:latin typeface="Arial"/>
                <a:ea typeface="Arial"/>
                <a:cs typeface="Arial"/>
                <a:sym typeface="Arial"/>
              </a:rPr>
              <a:t>: </a:t>
            </a:r>
            <a:r>
              <a:rPr b="1" i="1" lang="en-US" sz="1546" u="none" cap="none" strike="noStrike">
                <a:solidFill>
                  <a:srgbClr val="7F7F7F"/>
                </a:solidFill>
                <a:latin typeface="Arial"/>
                <a:ea typeface="Arial"/>
                <a:cs typeface="Arial"/>
                <a:sym typeface="Arial"/>
              </a:rPr>
              <a:t>?</a:t>
            </a:r>
            <a:endParaRPr b="0" i="0" sz="1546" u="none" cap="none" strike="noStrike">
              <a:solidFill>
                <a:srgbClr val="7F7F7F"/>
              </a:solidFill>
              <a:latin typeface="Arial"/>
              <a:ea typeface="Arial"/>
              <a:cs typeface="Arial"/>
              <a:sym typeface="Arial"/>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--Zapfenreaktion: </a:t>
            </a:r>
            <a:r>
              <a:rPr b="1" i="1" lang="en-US" sz="1546" u="none" cap="none" strike="noStrike">
                <a:solidFill>
                  <a:srgbClr val="B8C0CA"/>
                </a:solidFill>
                <a:latin typeface="Arial"/>
                <a:ea typeface="Arial"/>
                <a:cs typeface="Arial"/>
                <a:sym typeface="Arial"/>
              </a:rPr>
              <a:t>?</a:t>
            </a:r>
            <a:r>
              <a:rPr b="1" i="0" lang="en-US" sz="1546" u="none" cap="none" strike="noStrike">
                <a:solidFill>
                  <a:srgbClr val="B8C0CA"/>
                </a:solidFill>
                <a:latin typeface="Arial"/>
                <a:ea typeface="Arial"/>
                <a:cs typeface="Arial"/>
                <a:sym typeface="Arial"/>
              </a:rPr>
              <a:t>vorhanden</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--Stäbchenreaktion: </a:t>
            </a:r>
            <a:r>
              <a:rPr b="1" i="0" lang="en-US" sz="1546" u="none" cap="none" strike="noStrike">
                <a:solidFill>
                  <a:srgbClr val="B8C0CA"/>
                </a:solidFill>
                <a:latin typeface="Arial"/>
                <a:ea typeface="Arial"/>
                <a:cs typeface="Arial"/>
                <a:sym typeface="Arial"/>
              </a:rPr>
              <a:t>normal</a:t>
            </a:r>
            <a:endParaRPr/>
          </a:p>
        </p:txBody>
      </p:sp>
      <p:sp>
        <p:nvSpPr>
          <p:cNvPr id="1142" name="Google Shape;1142;p43"/>
          <p:cNvSpPr txBox="1"/>
          <p:nvPr/>
        </p:nvSpPr>
        <p:spPr>
          <a:xfrm>
            <a:off x="1864505" y="794356"/>
            <a:ext cx="7444422" cy="314582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Clr>
                <a:schemeClr val="dk1"/>
              </a:buClr>
              <a:buSzPts val="1352"/>
              <a:buFont typeface="Arial"/>
              <a:buNone/>
            </a:pPr>
            <a:r>
              <a:rPr i="1" lang="en-US" sz="1352">
                <a:solidFill>
                  <a:schemeClr val="dk1"/>
                </a:solidFill>
                <a:latin typeface="Arial"/>
                <a:ea typeface="Arial"/>
                <a:cs typeface="Arial"/>
                <a:sym typeface="Arial"/>
              </a:rPr>
              <a:t>Bevor wir uns näher mit diesem Thema befassen … </a:t>
            </a:r>
            <a:r>
              <a:rPr i="1" lang="en-US" sz="1352">
                <a:solidFill>
                  <a:srgbClr val="1A5FB4"/>
                </a:solidFill>
                <a:latin typeface="Arial"/>
                <a:ea typeface="Arial"/>
                <a:cs typeface="Arial"/>
                <a:sym typeface="Arial"/>
              </a:rPr>
              <a:t>Wofür steht </a:t>
            </a:r>
            <a:r>
              <a:rPr lang="en-US" sz="1352">
                <a:solidFill>
                  <a:srgbClr val="1A5FB4"/>
                </a:solidFill>
                <a:latin typeface="Arial"/>
                <a:ea typeface="Arial"/>
                <a:cs typeface="Arial"/>
                <a:sym typeface="Arial"/>
              </a:rPr>
              <a:t>ERG</a:t>
            </a:r>
            <a:r>
              <a:rPr i="1" lang="en-US" sz="1352">
                <a:solidFill>
                  <a:srgbClr val="1A5FB4"/>
                </a:solidFill>
                <a:latin typeface="Arial"/>
                <a:ea typeface="Arial"/>
                <a:cs typeface="Arial"/>
                <a:sym typeface="Arial"/>
              </a:rPr>
              <a:t>?</a:t>
            </a:r>
            <a:endParaRPr/>
          </a:p>
          <a:p>
            <a:pPr indent="0" lvl="0" marL="0" marR="0" rtl="0" algn="l">
              <a:spcBef>
                <a:spcPts val="0"/>
              </a:spcBef>
              <a:spcAft>
                <a:spcPts val="0"/>
              </a:spcAft>
              <a:buClr>
                <a:srgbClr val="1A5FB4"/>
              </a:buClr>
              <a:buSzPts val="1352"/>
              <a:buFont typeface="Arial"/>
              <a:buNone/>
            </a:pPr>
            <a:r>
              <a:rPr lang="en-US" sz="1352">
                <a:solidFill>
                  <a:srgbClr val="1A5FB4"/>
                </a:solidFill>
                <a:latin typeface="Arial"/>
                <a:ea typeface="Arial"/>
                <a:cs typeface="Arial"/>
                <a:sym typeface="Arial"/>
              </a:rPr>
              <a:t>Elektroretinogramm (oder Elektroretinographie)</a:t>
            </a:r>
            <a:endParaRPr/>
          </a:p>
          <a:p>
            <a:pPr indent="0" lvl="0" marL="0" marR="0" rtl="0" algn="l">
              <a:spcBef>
                <a:spcPts val="0"/>
              </a:spcBef>
              <a:spcAft>
                <a:spcPts val="0"/>
              </a:spcAft>
              <a:buClr>
                <a:schemeClr val="dk1"/>
              </a:buClr>
              <a:buSzPts val="1352"/>
              <a:buFont typeface="Arial"/>
              <a:buNone/>
            </a:pPr>
            <a:r>
              <a:t/>
            </a:r>
            <a:endParaRPr sz="1352">
              <a:solidFill>
                <a:srgbClr val="1A5FB4"/>
              </a:solidFill>
              <a:latin typeface="Arial"/>
              <a:ea typeface="Arial"/>
              <a:cs typeface="Arial"/>
              <a:sym typeface="Arial"/>
            </a:endParaRPr>
          </a:p>
          <a:p>
            <a:pPr indent="0" lvl="0" marL="0" marR="0" rtl="0" algn="l">
              <a:spcBef>
                <a:spcPts val="0"/>
              </a:spcBef>
              <a:spcAft>
                <a:spcPts val="0"/>
              </a:spcAft>
              <a:buClr>
                <a:srgbClr val="1A5FB4"/>
              </a:buClr>
              <a:buSzPts val="1352"/>
              <a:buFont typeface="Arial"/>
              <a:buNone/>
            </a:pPr>
            <a:r>
              <a:rPr i="1" lang="en-US" sz="1352">
                <a:solidFill>
                  <a:srgbClr val="1A5FB4"/>
                </a:solidFill>
                <a:latin typeface="Arial"/>
                <a:ea typeface="Arial"/>
                <a:cs typeface="Arial"/>
                <a:sym typeface="Arial"/>
              </a:rPr>
              <a:t>Was ist das in einem Satz?</a:t>
            </a:r>
            <a:endParaRPr/>
          </a:p>
          <a:p>
            <a:pPr indent="0" lvl="0" marL="0" marR="0" rtl="0" algn="l">
              <a:spcBef>
                <a:spcPts val="0"/>
              </a:spcBef>
              <a:spcAft>
                <a:spcPts val="0"/>
              </a:spcAft>
              <a:buClr>
                <a:srgbClr val="1A5FB4"/>
              </a:buClr>
              <a:buSzPts val="1352"/>
              <a:buFont typeface="Arial"/>
              <a:buNone/>
            </a:pPr>
            <a:r>
              <a:rPr lang="en-US" sz="1352">
                <a:solidFill>
                  <a:srgbClr val="1A5FB4"/>
                </a:solidFill>
                <a:latin typeface="Arial"/>
                <a:ea typeface="Arial"/>
                <a:cs typeface="Arial"/>
                <a:sym typeface="Arial"/>
              </a:rPr>
              <a:t>Ein elektrophysiologischer Test, der misst, wie Netzhautzellen auf einen Lichtreiz reagieren</a:t>
            </a:r>
            <a:endParaRPr/>
          </a:p>
          <a:p>
            <a:pPr indent="0" lvl="0" marL="0" marR="0" rtl="0" algn="l">
              <a:spcBef>
                <a:spcPts val="0"/>
              </a:spcBef>
              <a:spcAft>
                <a:spcPts val="0"/>
              </a:spcAft>
              <a:buClr>
                <a:schemeClr val="dk1"/>
              </a:buClr>
              <a:buSzPts val="1352"/>
              <a:buFont typeface="Arial"/>
              <a:buNone/>
            </a:pPr>
            <a:r>
              <a:t/>
            </a:r>
            <a:endParaRPr sz="1352">
              <a:solidFill>
                <a:srgbClr val="1A5FB4"/>
              </a:solidFill>
              <a:latin typeface="Arial"/>
              <a:ea typeface="Arial"/>
              <a:cs typeface="Arial"/>
              <a:sym typeface="Arial"/>
            </a:endParaRPr>
          </a:p>
          <a:p>
            <a:pPr indent="0" lvl="0" marL="0" marR="0" rtl="0" algn="l">
              <a:spcBef>
                <a:spcPts val="0"/>
              </a:spcBef>
              <a:spcAft>
                <a:spcPts val="0"/>
              </a:spcAft>
              <a:buClr>
                <a:srgbClr val="1A5FB4"/>
              </a:buClr>
              <a:buSzPts val="1352"/>
              <a:buFont typeface="Arial"/>
              <a:buNone/>
            </a:pPr>
            <a:r>
              <a:rPr i="1" lang="en-US" sz="1352">
                <a:solidFill>
                  <a:srgbClr val="1A5FB4"/>
                </a:solidFill>
                <a:latin typeface="Arial"/>
                <a:ea typeface="Arial"/>
                <a:cs typeface="Arial"/>
                <a:sym typeface="Arial"/>
              </a:rPr>
              <a:t>Wie wird er durchgeführt?</a:t>
            </a:r>
            <a:endParaRPr/>
          </a:p>
          <a:p>
            <a:pPr indent="0" lvl="0" marL="0" marR="0" rtl="0" algn="l">
              <a:spcBef>
                <a:spcPts val="0"/>
              </a:spcBef>
              <a:spcAft>
                <a:spcPts val="0"/>
              </a:spcAft>
              <a:buClr>
                <a:srgbClr val="1A5FB4"/>
              </a:buClr>
              <a:buSzPts val="1352"/>
              <a:buFont typeface="Arial"/>
              <a:buNone/>
            </a:pPr>
            <a:r>
              <a:rPr lang="en-US" sz="1352">
                <a:solidFill>
                  <a:srgbClr val="1A5FB4"/>
                </a:solidFill>
                <a:latin typeface="Arial"/>
                <a:ea typeface="Arial"/>
                <a:cs typeface="Arial"/>
                <a:sym typeface="Arial"/>
              </a:rPr>
              <a:t>Die Pupillen des Patienten werden erweitert, und er befindet sich in der Regel in Dunkeladaptation. </a:t>
            </a:r>
            <a:r>
              <a:rPr lang="en-US" sz="1352">
                <a:solidFill>
                  <a:schemeClr val="dk1"/>
                </a:solidFill>
                <a:latin typeface="Arial"/>
                <a:ea typeface="Arial"/>
                <a:cs typeface="Arial"/>
                <a:sym typeface="Arial"/>
              </a:rPr>
              <a:t>Elektroden werden an der Hornhaut und/oder der Haut um die Augen des Patienten angebracht, und es wird eine Reihe standardisierter visueller Reize (in der Regel kurze Lichtblitze) präsentiert.</a:t>
            </a:r>
            <a:endParaRPr/>
          </a:p>
          <a:p>
            <a:pPr indent="0" lvl="0" marL="0" marR="0" rtl="0" algn="l">
              <a:spcBef>
                <a:spcPts val="0"/>
              </a:spcBef>
              <a:spcAft>
                <a:spcPts val="0"/>
              </a:spcAft>
              <a:buClr>
                <a:schemeClr val="dk1"/>
              </a:buClr>
              <a:buSzPts val="1352"/>
              <a:buFont typeface="Arial"/>
              <a:buNone/>
            </a:pPr>
            <a:r>
              <a:t/>
            </a:r>
            <a:endParaRPr i="1" sz="1352">
              <a:solidFill>
                <a:srgbClr val="1A5FB4"/>
              </a:solidFill>
              <a:latin typeface="Arial"/>
              <a:ea typeface="Arial"/>
              <a:cs typeface="Arial"/>
              <a:sym typeface="Arial"/>
            </a:endParaRPr>
          </a:p>
          <a:p>
            <a:pPr indent="0" lvl="0" marL="0" marR="0" rtl="0" algn="l">
              <a:spcBef>
                <a:spcPts val="0"/>
              </a:spcBef>
              <a:spcAft>
                <a:spcPts val="0"/>
              </a:spcAft>
              <a:buClr>
                <a:srgbClr val="1A5FB4"/>
              </a:buClr>
              <a:buSzPts val="1352"/>
              <a:buFont typeface="Arial"/>
              <a:buNone/>
            </a:pPr>
            <a:r>
              <a:rPr i="1" lang="en-US" sz="1352">
                <a:solidFill>
                  <a:srgbClr val="1A5FB4"/>
                </a:solidFill>
                <a:latin typeface="Arial"/>
                <a:ea typeface="Arial"/>
                <a:cs typeface="Arial"/>
                <a:sym typeface="Arial"/>
              </a:rPr>
              <a:t>Was sind die drei Haupttypen des ERG?</a:t>
            </a:r>
            <a:endParaRPr/>
          </a:p>
          <a:p>
            <a:pPr indent="0" lvl="0" marL="0" marR="0" rtl="0" algn="l">
              <a:spcBef>
                <a:spcPts val="0"/>
              </a:spcBef>
              <a:spcAft>
                <a:spcPts val="0"/>
              </a:spcAft>
              <a:buNone/>
            </a:pPr>
            <a:r>
              <a:rPr b="1" lang="en-US" sz="1352">
                <a:solidFill>
                  <a:srgbClr val="1A5FB4"/>
                </a:solidFill>
                <a:latin typeface="Arial"/>
                <a:ea typeface="Arial"/>
                <a:cs typeface="Arial"/>
                <a:sym typeface="Arial"/>
              </a:rPr>
              <a:t>Full-field-ERG </a:t>
            </a:r>
            <a:r>
              <a:rPr lang="en-US" sz="1352">
                <a:solidFill>
                  <a:srgbClr val="1A5FB4"/>
                </a:solidFill>
                <a:latin typeface="Arial"/>
                <a:ea typeface="Arial"/>
                <a:cs typeface="Arial"/>
                <a:sym typeface="Arial"/>
              </a:rPr>
              <a:t>(ffERG, auch Ganzfeld-ERG genannt), </a:t>
            </a:r>
            <a:r>
              <a:rPr b="1" lang="en-US" sz="1352">
                <a:solidFill>
                  <a:srgbClr val="1A5FB4"/>
                </a:solidFill>
                <a:latin typeface="Arial"/>
                <a:ea typeface="Arial"/>
                <a:cs typeface="Arial"/>
                <a:sym typeface="Arial"/>
              </a:rPr>
              <a:t>multifokales ERG </a:t>
            </a:r>
            <a:r>
              <a:rPr lang="en-US" sz="1352">
                <a:solidFill>
                  <a:srgbClr val="1A5FB4"/>
                </a:solidFill>
                <a:latin typeface="Arial"/>
                <a:ea typeface="Arial"/>
                <a:cs typeface="Arial"/>
                <a:sym typeface="Arial"/>
              </a:rPr>
              <a:t>(mfERG) und </a:t>
            </a:r>
            <a:r>
              <a:rPr b="1" lang="en-US" sz="1352">
                <a:solidFill>
                  <a:srgbClr val="1A5FB4"/>
                </a:solidFill>
                <a:latin typeface="Arial"/>
                <a:ea typeface="Arial"/>
                <a:cs typeface="Arial"/>
                <a:sym typeface="Arial"/>
              </a:rPr>
              <a:t>Pattern ERG </a:t>
            </a:r>
            <a:r>
              <a:rPr lang="en-US" sz="1352">
                <a:solidFill>
                  <a:srgbClr val="1A5FB4"/>
                </a:solidFill>
                <a:latin typeface="Arial"/>
                <a:ea typeface="Arial"/>
                <a:cs typeface="Arial"/>
                <a:sym typeface="Arial"/>
              </a:rPr>
              <a:t>(pERG)</a:t>
            </a:r>
            <a:endParaRPr/>
          </a:p>
        </p:txBody>
      </p:sp>
      <p:sp>
        <p:nvSpPr>
          <p:cNvPr id="1143" name="Google Shape;1143;p43"/>
          <p:cNvSpPr/>
          <p:nvPr/>
        </p:nvSpPr>
        <p:spPr>
          <a:xfrm>
            <a:off x="4130087" y="3462024"/>
            <a:ext cx="1102570" cy="262636"/>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lnSpc>
                <a:spcPct val="58326"/>
              </a:lnSpc>
              <a:spcBef>
                <a:spcPts val="0"/>
              </a:spcBef>
              <a:spcAft>
                <a:spcPts val="0"/>
              </a:spcAft>
              <a:buNone/>
            </a:pPr>
            <a:r>
              <a:rPr lang="en-US" sz="1159">
                <a:solidFill>
                  <a:schemeClr val="dk1"/>
                </a:solidFill>
                <a:latin typeface="Arial"/>
                <a:ea typeface="Arial"/>
                <a:cs typeface="Arial"/>
                <a:sym typeface="Arial"/>
              </a:rPr>
              <a:t>Deutsches Wort</a:t>
            </a:r>
            <a:endParaRPr/>
          </a:p>
        </p:txBody>
      </p:sp>
      <p:sp>
        <p:nvSpPr>
          <p:cNvPr id="1144" name="Google Shape;1144;p43"/>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145" name="Google Shape;1145;p43"/>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146" name="Google Shape;1146;p43"/>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147" name="Google Shape;1147;p43"/>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1148" name="Google Shape;1148;p43"/>
          <p:cNvSpPr/>
          <p:nvPr/>
        </p:nvSpPr>
        <p:spPr>
          <a:xfrm>
            <a:off x="5968879" y="3941033"/>
            <a:ext cx="695918" cy="394332"/>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2" name="Shape 1152"/>
        <p:cNvGrpSpPr/>
        <p:nvPr/>
      </p:nvGrpSpPr>
      <p:grpSpPr>
        <a:xfrm>
          <a:off x="0" y="0"/>
          <a:ext cx="0" cy="0"/>
          <a:chOff x="0" y="0"/>
          <a:chExt cx="0" cy="0"/>
        </a:xfrm>
      </p:grpSpPr>
      <p:sp>
        <p:nvSpPr>
          <p:cNvPr id="1153" name="Google Shape;1153;p44"/>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154" name="Google Shape;1154;p44"/>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155" name="Google Shape;1155;p44"/>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156" name="Google Shape;1156;p44"/>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157" name="Google Shape;1157;p44"/>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158" name="Google Shape;1158;p44"/>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159" name="Google Shape;1159;p44"/>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160" name="Google Shape;1160;p44"/>
          <p:cNvCxnSpPr>
            <a:stCxn id="1153"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161" name="Google Shape;1161;p44"/>
          <p:cNvCxnSpPr>
            <a:stCxn id="1153"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162" name="Google Shape;1162;p44"/>
          <p:cNvCxnSpPr>
            <a:stCxn id="1153"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1163" name="Google Shape;1163;p44"/>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1164" name="Google Shape;1164;p44"/>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165" name="Google Shape;1165;p44"/>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1166" name="Google Shape;1166;p44"/>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1167" name="Google Shape;1167;p44"/>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1168" name="Google Shape;1168;p44"/>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7F7F7F"/>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rgbClr val="7F7F7F"/>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 </a:t>
            </a:r>
            <a:r>
              <a:rPr b="1" i="0" lang="en-US" sz="1546" u="none" cap="none" strike="noStrike">
                <a:solidFill>
                  <a:srgbClr val="7F7F7F"/>
                </a:solidFill>
                <a:latin typeface="Arial"/>
                <a:ea typeface="Arial"/>
                <a:cs typeface="Arial"/>
                <a:sym typeface="Arial"/>
              </a:rPr>
              <a:t>Nystagmus </a:t>
            </a:r>
            <a:r>
              <a:rPr b="0" i="0" lang="en-US" sz="1546" u="none" cap="none" strike="noStrike">
                <a:solidFill>
                  <a:srgbClr val="7F7F7F"/>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--Sehschärfebereich:</a:t>
            </a:r>
            <a:r>
              <a:rPr b="1" i="0" lang="en-US" sz="1546" u="none" cap="none" strike="noStrike">
                <a:solidFill>
                  <a:srgbClr val="7F7F7F"/>
                </a:solidFill>
                <a:latin typeface="Arial"/>
                <a:ea typeface="Arial"/>
                <a:cs typeface="Arial"/>
                <a:sym typeface="Arial"/>
              </a:rPr>
              <a:t> 20/80–20/200</a:t>
            </a:r>
            <a:endParaRPr/>
          </a:p>
          <a:p>
            <a:pPr indent="0" lvl="3" marL="331254" marR="0" rtl="0" algn="l">
              <a:spcBef>
                <a:spcPts val="0"/>
              </a:spcBef>
              <a:spcAft>
                <a:spcPts val="0"/>
              </a:spcAft>
              <a:buNone/>
            </a:pPr>
            <a:r>
              <a:rPr b="1" i="0" lang="en-US" sz="1546" u="none" cap="none" strike="noStrike">
                <a:solidFill>
                  <a:schemeClr val="dk1"/>
                </a:solidFill>
                <a:latin typeface="Arial"/>
                <a:ea typeface="Arial"/>
                <a:cs typeface="Arial"/>
                <a:sym typeface="Arial"/>
              </a:rPr>
              <a:t>--ERG</a:t>
            </a:r>
            <a:r>
              <a:rPr b="0" i="0" lang="en-US" sz="1546" u="none" cap="none" strike="noStrike">
                <a:solidFill>
                  <a:srgbClr val="7F7F7F"/>
                </a:solidFill>
                <a:latin typeface="Arial"/>
                <a:ea typeface="Arial"/>
                <a:cs typeface="Arial"/>
                <a:sym typeface="Arial"/>
              </a:rPr>
              <a:t>: </a:t>
            </a:r>
            <a:r>
              <a:rPr b="1" i="1" lang="en-US" sz="1546" u="none" cap="none" strike="noStrike">
                <a:solidFill>
                  <a:srgbClr val="7F7F7F"/>
                </a:solidFill>
                <a:latin typeface="Arial"/>
                <a:ea typeface="Arial"/>
                <a:cs typeface="Arial"/>
                <a:sym typeface="Arial"/>
              </a:rPr>
              <a:t>?</a:t>
            </a:r>
            <a:endParaRPr b="0" i="0" sz="1546" u="none" cap="none" strike="noStrike">
              <a:solidFill>
                <a:srgbClr val="7F7F7F"/>
              </a:solidFill>
              <a:latin typeface="Arial"/>
              <a:ea typeface="Arial"/>
              <a:cs typeface="Arial"/>
              <a:sym typeface="Arial"/>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--Zapfenreaktion: </a:t>
            </a:r>
            <a:r>
              <a:rPr b="1" i="1" lang="en-US" sz="1546" u="none" cap="none" strike="noStrike">
                <a:solidFill>
                  <a:srgbClr val="B8C0CA"/>
                </a:solidFill>
                <a:latin typeface="Arial"/>
                <a:ea typeface="Arial"/>
                <a:cs typeface="Arial"/>
                <a:sym typeface="Arial"/>
              </a:rPr>
              <a:t>?</a:t>
            </a:r>
            <a:r>
              <a:rPr b="1" i="0" lang="en-US" sz="1546" u="none" cap="none" strike="noStrike">
                <a:solidFill>
                  <a:srgbClr val="B8C0CA"/>
                </a:solidFill>
                <a:latin typeface="Arial"/>
                <a:ea typeface="Arial"/>
                <a:cs typeface="Arial"/>
                <a:sym typeface="Arial"/>
              </a:rPr>
              <a:t>vorhanden</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--Stäbchenreaktion: </a:t>
            </a:r>
            <a:r>
              <a:rPr b="1" i="0" lang="en-US" sz="1546" u="none" cap="none" strike="noStrike">
                <a:solidFill>
                  <a:srgbClr val="B8C0CA"/>
                </a:solidFill>
                <a:latin typeface="Arial"/>
                <a:ea typeface="Arial"/>
                <a:cs typeface="Arial"/>
                <a:sym typeface="Arial"/>
              </a:rPr>
              <a:t>normal</a:t>
            </a:r>
            <a:endParaRPr/>
          </a:p>
        </p:txBody>
      </p:sp>
      <p:sp>
        <p:nvSpPr>
          <p:cNvPr id="1169" name="Google Shape;1169;p44"/>
          <p:cNvSpPr txBox="1"/>
          <p:nvPr/>
        </p:nvSpPr>
        <p:spPr>
          <a:xfrm>
            <a:off x="1864505" y="794356"/>
            <a:ext cx="7444422" cy="314582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Clr>
                <a:schemeClr val="dk1"/>
              </a:buClr>
              <a:buSzPts val="1352"/>
              <a:buFont typeface="Arial"/>
              <a:buNone/>
            </a:pPr>
            <a:r>
              <a:rPr i="1" lang="en-US" sz="1352">
                <a:solidFill>
                  <a:schemeClr val="dk1"/>
                </a:solidFill>
                <a:latin typeface="Arial"/>
                <a:ea typeface="Arial"/>
                <a:cs typeface="Arial"/>
                <a:sym typeface="Arial"/>
              </a:rPr>
              <a:t>Bevor wir uns näher mit diesem Thema befassen … </a:t>
            </a:r>
            <a:r>
              <a:rPr i="1" lang="en-US" sz="1352">
                <a:solidFill>
                  <a:srgbClr val="1A5FB4"/>
                </a:solidFill>
                <a:latin typeface="Arial"/>
                <a:ea typeface="Arial"/>
                <a:cs typeface="Arial"/>
                <a:sym typeface="Arial"/>
              </a:rPr>
              <a:t>Wofür steht </a:t>
            </a:r>
            <a:r>
              <a:rPr lang="en-US" sz="1352">
                <a:solidFill>
                  <a:srgbClr val="1A5FB4"/>
                </a:solidFill>
                <a:latin typeface="Arial"/>
                <a:ea typeface="Arial"/>
                <a:cs typeface="Arial"/>
                <a:sym typeface="Arial"/>
              </a:rPr>
              <a:t>ERG</a:t>
            </a:r>
            <a:r>
              <a:rPr i="1" lang="en-US" sz="1352">
                <a:solidFill>
                  <a:srgbClr val="1A5FB4"/>
                </a:solidFill>
                <a:latin typeface="Arial"/>
                <a:ea typeface="Arial"/>
                <a:cs typeface="Arial"/>
                <a:sym typeface="Arial"/>
              </a:rPr>
              <a:t>?</a:t>
            </a:r>
            <a:endParaRPr/>
          </a:p>
          <a:p>
            <a:pPr indent="0" lvl="0" marL="0" marR="0" rtl="0" algn="l">
              <a:spcBef>
                <a:spcPts val="0"/>
              </a:spcBef>
              <a:spcAft>
                <a:spcPts val="0"/>
              </a:spcAft>
              <a:buClr>
                <a:srgbClr val="1A5FB4"/>
              </a:buClr>
              <a:buSzPts val="1352"/>
              <a:buFont typeface="Arial"/>
              <a:buNone/>
            </a:pPr>
            <a:r>
              <a:rPr lang="en-US" sz="1352">
                <a:solidFill>
                  <a:srgbClr val="1A5FB4"/>
                </a:solidFill>
                <a:latin typeface="Arial"/>
                <a:ea typeface="Arial"/>
                <a:cs typeface="Arial"/>
                <a:sym typeface="Arial"/>
              </a:rPr>
              <a:t>Elektroretinogramm (oder Elektroretinographie)</a:t>
            </a:r>
            <a:endParaRPr/>
          </a:p>
          <a:p>
            <a:pPr indent="0" lvl="0" marL="0" marR="0" rtl="0" algn="l">
              <a:spcBef>
                <a:spcPts val="0"/>
              </a:spcBef>
              <a:spcAft>
                <a:spcPts val="0"/>
              </a:spcAft>
              <a:buClr>
                <a:schemeClr val="dk1"/>
              </a:buClr>
              <a:buSzPts val="1352"/>
              <a:buFont typeface="Arial"/>
              <a:buNone/>
            </a:pPr>
            <a:r>
              <a:t/>
            </a:r>
            <a:endParaRPr sz="1352">
              <a:solidFill>
                <a:srgbClr val="1A5FB4"/>
              </a:solidFill>
              <a:latin typeface="Arial"/>
              <a:ea typeface="Arial"/>
              <a:cs typeface="Arial"/>
              <a:sym typeface="Arial"/>
            </a:endParaRPr>
          </a:p>
          <a:p>
            <a:pPr indent="0" lvl="0" marL="0" marR="0" rtl="0" algn="l">
              <a:spcBef>
                <a:spcPts val="0"/>
              </a:spcBef>
              <a:spcAft>
                <a:spcPts val="0"/>
              </a:spcAft>
              <a:buClr>
                <a:srgbClr val="1A5FB4"/>
              </a:buClr>
              <a:buSzPts val="1352"/>
              <a:buFont typeface="Arial"/>
              <a:buNone/>
            </a:pPr>
            <a:r>
              <a:rPr i="1" lang="en-US" sz="1352">
                <a:solidFill>
                  <a:srgbClr val="1A5FB4"/>
                </a:solidFill>
                <a:latin typeface="Arial"/>
                <a:ea typeface="Arial"/>
                <a:cs typeface="Arial"/>
                <a:sym typeface="Arial"/>
              </a:rPr>
              <a:t>Was ist das in einem Satz?</a:t>
            </a:r>
            <a:endParaRPr/>
          </a:p>
          <a:p>
            <a:pPr indent="0" lvl="0" marL="0" marR="0" rtl="0" algn="l">
              <a:spcBef>
                <a:spcPts val="0"/>
              </a:spcBef>
              <a:spcAft>
                <a:spcPts val="0"/>
              </a:spcAft>
              <a:buClr>
                <a:srgbClr val="1A5FB4"/>
              </a:buClr>
              <a:buSzPts val="1352"/>
              <a:buFont typeface="Arial"/>
              <a:buNone/>
            </a:pPr>
            <a:r>
              <a:rPr lang="en-US" sz="1352">
                <a:solidFill>
                  <a:srgbClr val="1A5FB4"/>
                </a:solidFill>
                <a:latin typeface="Arial"/>
                <a:ea typeface="Arial"/>
                <a:cs typeface="Arial"/>
                <a:sym typeface="Arial"/>
              </a:rPr>
              <a:t>Ein elektrophysiologischer Test, der misst, wie Netzhautzellen auf einen Lichtreiz reagieren</a:t>
            </a:r>
            <a:endParaRPr/>
          </a:p>
          <a:p>
            <a:pPr indent="0" lvl="0" marL="0" marR="0" rtl="0" algn="l">
              <a:spcBef>
                <a:spcPts val="0"/>
              </a:spcBef>
              <a:spcAft>
                <a:spcPts val="0"/>
              </a:spcAft>
              <a:buClr>
                <a:schemeClr val="dk1"/>
              </a:buClr>
              <a:buSzPts val="1352"/>
              <a:buFont typeface="Arial"/>
              <a:buNone/>
            </a:pPr>
            <a:r>
              <a:t/>
            </a:r>
            <a:endParaRPr sz="1352">
              <a:solidFill>
                <a:srgbClr val="1A5FB4"/>
              </a:solidFill>
              <a:latin typeface="Arial"/>
              <a:ea typeface="Arial"/>
              <a:cs typeface="Arial"/>
              <a:sym typeface="Arial"/>
            </a:endParaRPr>
          </a:p>
          <a:p>
            <a:pPr indent="0" lvl="0" marL="0" marR="0" rtl="0" algn="l">
              <a:spcBef>
                <a:spcPts val="0"/>
              </a:spcBef>
              <a:spcAft>
                <a:spcPts val="0"/>
              </a:spcAft>
              <a:buClr>
                <a:srgbClr val="1A5FB4"/>
              </a:buClr>
              <a:buSzPts val="1352"/>
              <a:buFont typeface="Arial"/>
              <a:buNone/>
            </a:pPr>
            <a:r>
              <a:rPr i="1" lang="en-US" sz="1352">
                <a:solidFill>
                  <a:srgbClr val="1A5FB4"/>
                </a:solidFill>
                <a:latin typeface="Arial"/>
                <a:ea typeface="Arial"/>
                <a:cs typeface="Arial"/>
                <a:sym typeface="Arial"/>
              </a:rPr>
              <a:t>Wie wird er durchgeführt?</a:t>
            </a:r>
            <a:endParaRPr/>
          </a:p>
          <a:p>
            <a:pPr indent="0" lvl="0" marL="0" marR="0" rtl="0" algn="l">
              <a:spcBef>
                <a:spcPts val="0"/>
              </a:spcBef>
              <a:spcAft>
                <a:spcPts val="0"/>
              </a:spcAft>
              <a:buClr>
                <a:srgbClr val="1A5FB4"/>
              </a:buClr>
              <a:buSzPts val="1352"/>
              <a:buFont typeface="Arial"/>
              <a:buNone/>
            </a:pPr>
            <a:r>
              <a:rPr lang="en-US" sz="1352">
                <a:solidFill>
                  <a:srgbClr val="1A5FB4"/>
                </a:solidFill>
                <a:latin typeface="Arial"/>
                <a:ea typeface="Arial"/>
                <a:cs typeface="Arial"/>
                <a:sym typeface="Arial"/>
              </a:rPr>
              <a:t>Die Pupillen des Patienten werden erweitert, und er befindet sich in der Regel in Dunkeladaptation. </a:t>
            </a:r>
            <a:r>
              <a:rPr lang="en-US" sz="1352">
                <a:solidFill>
                  <a:schemeClr val="dk1"/>
                </a:solidFill>
                <a:latin typeface="Arial"/>
                <a:ea typeface="Arial"/>
                <a:cs typeface="Arial"/>
                <a:sym typeface="Arial"/>
              </a:rPr>
              <a:t>Elektroden werden an der Hornhaut und/oder der Haut um die Augen des Patienten angebracht, und es wird eine Reihe standardisierter visueller Reize (in der Regel kurze Lichtblitze) präsentiert.</a:t>
            </a:r>
            <a:endParaRPr/>
          </a:p>
          <a:p>
            <a:pPr indent="0" lvl="0" marL="0" marR="0" rtl="0" algn="l">
              <a:spcBef>
                <a:spcPts val="0"/>
              </a:spcBef>
              <a:spcAft>
                <a:spcPts val="0"/>
              </a:spcAft>
              <a:buClr>
                <a:schemeClr val="dk1"/>
              </a:buClr>
              <a:buSzPts val="1352"/>
              <a:buFont typeface="Arial"/>
              <a:buNone/>
            </a:pPr>
            <a:r>
              <a:t/>
            </a:r>
            <a:endParaRPr i="1" sz="1352">
              <a:solidFill>
                <a:srgbClr val="1A5FB4"/>
              </a:solidFill>
              <a:latin typeface="Arial"/>
              <a:ea typeface="Arial"/>
              <a:cs typeface="Arial"/>
              <a:sym typeface="Arial"/>
            </a:endParaRPr>
          </a:p>
          <a:p>
            <a:pPr indent="0" lvl="0" marL="0" marR="0" rtl="0" algn="l">
              <a:spcBef>
                <a:spcPts val="0"/>
              </a:spcBef>
              <a:spcAft>
                <a:spcPts val="0"/>
              </a:spcAft>
              <a:buClr>
                <a:srgbClr val="1A5FB4"/>
              </a:buClr>
              <a:buSzPts val="1352"/>
              <a:buFont typeface="Arial"/>
              <a:buNone/>
            </a:pPr>
            <a:r>
              <a:rPr i="1" lang="en-US" sz="1352">
                <a:solidFill>
                  <a:srgbClr val="1A5FB4"/>
                </a:solidFill>
                <a:latin typeface="Arial"/>
                <a:ea typeface="Arial"/>
                <a:cs typeface="Arial"/>
                <a:sym typeface="Arial"/>
              </a:rPr>
              <a:t>Was sind die drei Haupttypen des ERG?</a:t>
            </a:r>
            <a:endParaRPr/>
          </a:p>
          <a:p>
            <a:pPr indent="0" lvl="0" marL="0" marR="0" rtl="0" algn="l">
              <a:spcBef>
                <a:spcPts val="0"/>
              </a:spcBef>
              <a:spcAft>
                <a:spcPts val="0"/>
              </a:spcAft>
              <a:buClr>
                <a:srgbClr val="1A5FB4"/>
              </a:buClr>
              <a:buSzPts val="1352"/>
              <a:buFont typeface="Arial"/>
              <a:buNone/>
            </a:pPr>
            <a:r>
              <a:rPr b="1" lang="en-US" sz="1352">
                <a:solidFill>
                  <a:srgbClr val="1A5FB4"/>
                </a:solidFill>
                <a:latin typeface="Arial"/>
                <a:ea typeface="Arial"/>
                <a:cs typeface="Arial"/>
                <a:sym typeface="Arial"/>
              </a:rPr>
              <a:t>Full-field-ERG </a:t>
            </a:r>
            <a:r>
              <a:rPr lang="en-US" sz="1352">
                <a:solidFill>
                  <a:srgbClr val="1A5FB4"/>
                </a:solidFill>
                <a:latin typeface="Arial"/>
                <a:ea typeface="Arial"/>
                <a:cs typeface="Arial"/>
                <a:sym typeface="Arial"/>
              </a:rPr>
              <a:t>(ffERG, auch Ganzfeld-ERG genannt), </a:t>
            </a:r>
            <a:r>
              <a:rPr b="1" lang="en-US" sz="1352">
                <a:solidFill>
                  <a:srgbClr val="1A5FB4"/>
                </a:solidFill>
                <a:latin typeface="Arial"/>
                <a:ea typeface="Arial"/>
                <a:cs typeface="Arial"/>
                <a:sym typeface="Arial"/>
              </a:rPr>
              <a:t>Multifokal-ERG </a:t>
            </a:r>
            <a:r>
              <a:rPr lang="en-US" sz="1352">
                <a:solidFill>
                  <a:srgbClr val="1A5FB4"/>
                </a:solidFill>
                <a:latin typeface="Arial"/>
                <a:ea typeface="Arial"/>
                <a:cs typeface="Arial"/>
                <a:sym typeface="Arial"/>
              </a:rPr>
              <a:t>(mfERG) und </a:t>
            </a:r>
            <a:r>
              <a:rPr b="1" lang="en-US" sz="1352">
                <a:solidFill>
                  <a:srgbClr val="1A5FB4"/>
                </a:solidFill>
                <a:latin typeface="Arial"/>
                <a:ea typeface="Arial"/>
                <a:cs typeface="Arial"/>
                <a:sym typeface="Arial"/>
              </a:rPr>
              <a:t>Pattern ERG </a:t>
            </a:r>
            <a:r>
              <a:rPr lang="en-US" sz="1352">
                <a:solidFill>
                  <a:srgbClr val="1A5FB4"/>
                </a:solidFill>
                <a:latin typeface="Arial"/>
                <a:ea typeface="Arial"/>
                <a:cs typeface="Arial"/>
                <a:sym typeface="Arial"/>
              </a:rPr>
              <a:t>(pERG)</a:t>
            </a:r>
            <a:endParaRPr/>
          </a:p>
        </p:txBody>
      </p:sp>
      <p:sp>
        <p:nvSpPr>
          <p:cNvPr id="1170" name="Google Shape;1170;p44"/>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171" name="Google Shape;1171;p44"/>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172" name="Google Shape;1172;p44"/>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173" name="Google Shape;1173;p44"/>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1174" name="Google Shape;1174;p44"/>
          <p:cNvSpPr/>
          <p:nvPr/>
        </p:nvSpPr>
        <p:spPr>
          <a:xfrm>
            <a:off x="5968879" y="3941033"/>
            <a:ext cx="695918" cy="394332"/>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8" name="Shape 1178"/>
        <p:cNvGrpSpPr/>
        <p:nvPr/>
      </p:nvGrpSpPr>
      <p:grpSpPr>
        <a:xfrm>
          <a:off x="0" y="0"/>
          <a:ext cx="0" cy="0"/>
          <a:chOff x="0" y="0"/>
          <a:chExt cx="0" cy="0"/>
        </a:xfrm>
      </p:grpSpPr>
      <p:sp>
        <p:nvSpPr>
          <p:cNvPr id="1179" name="Google Shape;1179;p45"/>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180" name="Google Shape;1180;p45"/>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181" name="Google Shape;1181;p45"/>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182" name="Google Shape;1182;p45"/>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183" name="Google Shape;1183;p45"/>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184" name="Google Shape;1184;p45"/>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185" name="Google Shape;1185;p45"/>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186" name="Google Shape;1186;p45"/>
          <p:cNvCxnSpPr>
            <a:stCxn id="1179"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187" name="Google Shape;1187;p45"/>
          <p:cNvCxnSpPr>
            <a:stCxn id="1179"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188" name="Google Shape;1188;p45"/>
          <p:cNvCxnSpPr>
            <a:stCxn id="1179"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1189" name="Google Shape;1189;p45"/>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1190" name="Google Shape;1190;p45"/>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191" name="Google Shape;1191;p45"/>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1192" name="Google Shape;1192;p45"/>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1193" name="Google Shape;1193;p45"/>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1194" name="Google Shape;1194;p45"/>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7F7F7F"/>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rgbClr val="7F7F7F"/>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 </a:t>
            </a:r>
            <a:r>
              <a:rPr b="1" i="0" lang="en-US" sz="1546" u="none" cap="none" strike="noStrike">
                <a:solidFill>
                  <a:srgbClr val="7F7F7F"/>
                </a:solidFill>
                <a:latin typeface="Arial"/>
                <a:ea typeface="Arial"/>
                <a:cs typeface="Arial"/>
                <a:sym typeface="Arial"/>
              </a:rPr>
              <a:t>Nystagmus </a:t>
            </a:r>
            <a:r>
              <a:rPr b="0" i="0" lang="en-US" sz="1546" u="none" cap="none" strike="noStrike">
                <a:solidFill>
                  <a:srgbClr val="7F7F7F"/>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--Sehschärfebereich:</a:t>
            </a:r>
            <a:r>
              <a:rPr b="1" i="0" lang="en-US" sz="1546" u="none" cap="none" strike="noStrike">
                <a:solidFill>
                  <a:srgbClr val="7F7F7F"/>
                </a:solidFill>
                <a:latin typeface="Arial"/>
                <a:ea typeface="Arial"/>
                <a:cs typeface="Arial"/>
                <a:sym typeface="Arial"/>
              </a:rPr>
              <a:t> 20/80–20/200</a:t>
            </a:r>
            <a:endParaRPr/>
          </a:p>
          <a:p>
            <a:pPr indent="0" lvl="3" marL="331254" marR="0" rtl="0" algn="l">
              <a:spcBef>
                <a:spcPts val="0"/>
              </a:spcBef>
              <a:spcAft>
                <a:spcPts val="0"/>
              </a:spcAft>
              <a:buNone/>
            </a:pPr>
            <a:r>
              <a:rPr b="1" i="0" lang="en-US" sz="1546" u="none" cap="none" strike="noStrike">
                <a:solidFill>
                  <a:schemeClr val="dk1"/>
                </a:solidFill>
                <a:latin typeface="Arial"/>
                <a:ea typeface="Arial"/>
                <a:cs typeface="Arial"/>
                <a:sym typeface="Arial"/>
              </a:rPr>
              <a:t>--ERG</a:t>
            </a:r>
            <a:r>
              <a:rPr b="0" i="0" lang="en-US" sz="1546" u="none" cap="none" strike="noStrike">
                <a:solidFill>
                  <a:srgbClr val="7F7F7F"/>
                </a:solidFill>
                <a:latin typeface="Arial"/>
                <a:ea typeface="Arial"/>
                <a:cs typeface="Arial"/>
                <a:sym typeface="Arial"/>
              </a:rPr>
              <a:t>: </a:t>
            </a:r>
            <a:r>
              <a:rPr b="1" i="1" lang="en-US" sz="1546" u="none" cap="none" strike="noStrike">
                <a:solidFill>
                  <a:srgbClr val="7F7F7F"/>
                </a:solidFill>
                <a:latin typeface="Arial"/>
                <a:ea typeface="Arial"/>
                <a:cs typeface="Arial"/>
                <a:sym typeface="Arial"/>
              </a:rPr>
              <a:t>?</a:t>
            </a:r>
            <a:endParaRPr b="0" i="0" sz="1546" u="none" cap="none" strike="noStrike">
              <a:solidFill>
                <a:srgbClr val="7F7F7F"/>
              </a:solidFill>
              <a:latin typeface="Arial"/>
              <a:ea typeface="Arial"/>
              <a:cs typeface="Arial"/>
              <a:sym typeface="Arial"/>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--Zapfenreaktion: </a:t>
            </a:r>
            <a:r>
              <a:rPr b="1" i="1" lang="en-US" sz="1546" u="none" cap="none" strike="noStrike">
                <a:solidFill>
                  <a:srgbClr val="B8C0CA"/>
                </a:solidFill>
                <a:latin typeface="Arial"/>
                <a:ea typeface="Arial"/>
                <a:cs typeface="Arial"/>
                <a:sym typeface="Arial"/>
              </a:rPr>
              <a:t>?</a:t>
            </a:r>
            <a:r>
              <a:rPr b="1" i="0" lang="en-US" sz="1546" u="none" cap="none" strike="noStrike">
                <a:solidFill>
                  <a:srgbClr val="B8C0CA"/>
                </a:solidFill>
                <a:latin typeface="Arial"/>
                <a:ea typeface="Arial"/>
                <a:cs typeface="Arial"/>
                <a:sym typeface="Arial"/>
              </a:rPr>
              <a:t>vorhanden</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--Stäbchenreaktion: </a:t>
            </a:r>
            <a:r>
              <a:rPr b="1" i="0" lang="en-US" sz="1546" u="none" cap="none" strike="noStrike">
                <a:solidFill>
                  <a:srgbClr val="B8C0CA"/>
                </a:solidFill>
                <a:latin typeface="Arial"/>
                <a:ea typeface="Arial"/>
                <a:cs typeface="Arial"/>
                <a:sym typeface="Arial"/>
              </a:rPr>
              <a:t>normal</a:t>
            </a:r>
            <a:endParaRPr/>
          </a:p>
        </p:txBody>
      </p:sp>
      <p:sp>
        <p:nvSpPr>
          <p:cNvPr id="1195" name="Google Shape;1195;p45"/>
          <p:cNvSpPr txBox="1"/>
          <p:nvPr/>
        </p:nvSpPr>
        <p:spPr>
          <a:xfrm>
            <a:off x="1864505" y="794356"/>
            <a:ext cx="7444422" cy="314582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Bevor wir uns näher mit diesem Thema befassen … Wofür steht </a:t>
            </a:r>
            <a:r>
              <a:rPr lang="en-US" sz="1352">
                <a:solidFill>
                  <a:srgbClr val="BFBFBF"/>
                </a:solidFill>
                <a:latin typeface="Arial"/>
                <a:ea typeface="Arial"/>
                <a:cs typeface="Arial"/>
                <a:sym typeface="Arial"/>
              </a:rPr>
              <a:t>ERG</a:t>
            </a:r>
            <a:r>
              <a:rPr i="1" lang="en-US" sz="1352">
                <a:solidFill>
                  <a:srgbClr val="BFBFBF"/>
                </a:solidFill>
                <a:latin typeface="Arial"/>
                <a:ea typeface="Arial"/>
                <a:cs typeface="Arial"/>
                <a:sym typeface="Arial"/>
              </a:rPr>
              <a:t>?</a:t>
            </a:r>
            <a:endParaRPr/>
          </a:p>
          <a:p>
            <a:pPr indent="0" lvl="0" marL="0" marR="0" rtl="0" algn="l">
              <a:spcBef>
                <a:spcPts val="0"/>
              </a:spcBef>
              <a:spcAft>
                <a:spcPts val="0"/>
              </a:spcAft>
              <a:buClr>
                <a:srgbClr val="BFBFBF"/>
              </a:buClr>
              <a:buSzPts val="1352"/>
              <a:buFont typeface="Arial"/>
              <a:buNone/>
            </a:pPr>
            <a:r>
              <a:rPr lang="en-US" sz="1352">
                <a:solidFill>
                  <a:srgbClr val="BFBFBF"/>
                </a:solidFill>
                <a:latin typeface="Arial"/>
                <a:ea typeface="Arial"/>
                <a:cs typeface="Arial"/>
                <a:sym typeface="Arial"/>
              </a:rPr>
              <a:t>Elektroretinogramm (oder Elektroretinographie)</a:t>
            </a:r>
            <a:endParaRPr/>
          </a:p>
          <a:p>
            <a:pPr indent="0" lvl="0" marL="0" marR="0" rtl="0" algn="l">
              <a:spcBef>
                <a:spcPts val="0"/>
              </a:spcBef>
              <a:spcAft>
                <a:spcPts val="0"/>
              </a:spcAft>
              <a:buClr>
                <a:schemeClr val="dk1"/>
              </a:buClr>
              <a:buSzPts val="1352"/>
              <a:buFont typeface="Arial"/>
              <a:buNone/>
            </a:pPr>
            <a:r>
              <a:t/>
            </a:r>
            <a:endParaRPr sz="1352">
              <a:solidFill>
                <a:srgbClr val="BFBFBF"/>
              </a:solidFill>
              <a:latin typeface="Arial"/>
              <a:ea typeface="Arial"/>
              <a:cs typeface="Arial"/>
              <a:sym typeface="Arial"/>
            </a:endParaRPr>
          </a:p>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Was ist das in einem Satz?</a:t>
            </a:r>
            <a:endParaRPr/>
          </a:p>
          <a:p>
            <a:pPr indent="0" lvl="0" marL="0" marR="0" rtl="0" algn="l">
              <a:spcBef>
                <a:spcPts val="0"/>
              </a:spcBef>
              <a:spcAft>
                <a:spcPts val="0"/>
              </a:spcAft>
              <a:buClr>
                <a:srgbClr val="BFBFBF"/>
              </a:buClr>
              <a:buSzPts val="1352"/>
              <a:buFont typeface="Arial"/>
              <a:buNone/>
            </a:pPr>
            <a:r>
              <a:rPr lang="en-US" sz="1352">
                <a:solidFill>
                  <a:srgbClr val="BFBFBF"/>
                </a:solidFill>
                <a:latin typeface="Arial"/>
                <a:ea typeface="Arial"/>
                <a:cs typeface="Arial"/>
                <a:sym typeface="Arial"/>
              </a:rPr>
              <a:t>Ein elektrophysiologischer Test, der misst, wie Netzhautzellen auf einen Lichtreiz reagieren</a:t>
            </a:r>
            <a:endParaRPr/>
          </a:p>
          <a:p>
            <a:pPr indent="0" lvl="0" marL="0" marR="0" rtl="0" algn="l">
              <a:spcBef>
                <a:spcPts val="0"/>
              </a:spcBef>
              <a:spcAft>
                <a:spcPts val="0"/>
              </a:spcAft>
              <a:buClr>
                <a:schemeClr val="dk1"/>
              </a:buClr>
              <a:buSzPts val="1352"/>
              <a:buFont typeface="Arial"/>
              <a:buNone/>
            </a:pPr>
            <a:r>
              <a:t/>
            </a:r>
            <a:endParaRPr sz="1352">
              <a:solidFill>
                <a:srgbClr val="BFBFBF"/>
              </a:solidFill>
              <a:latin typeface="Arial"/>
              <a:ea typeface="Arial"/>
              <a:cs typeface="Arial"/>
              <a:sym typeface="Arial"/>
            </a:endParaRPr>
          </a:p>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Wie wird er durchgeführt?</a:t>
            </a:r>
            <a:endParaRPr/>
          </a:p>
          <a:p>
            <a:pPr indent="0" lvl="0" marL="0" marR="0" rtl="0" algn="l">
              <a:spcBef>
                <a:spcPts val="0"/>
              </a:spcBef>
              <a:spcAft>
                <a:spcPts val="0"/>
              </a:spcAft>
              <a:buClr>
                <a:srgbClr val="BFBFBF"/>
              </a:buClr>
              <a:buSzPts val="1352"/>
              <a:buFont typeface="Arial"/>
              <a:buNone/>
            </a:pPr>
            <a:r>
              <a:rPr lang="en-US" sz="1352">
                <a:solidFill>
                  <a:srgbClr val="BFBFBF"/>
                </a:solidFill>
                <a:latin typeface="Arial"/>
                <a:ea typeface="Arial"/>
                <a:cs typeface="Arial"/>
                <a:sym typeface="Arial"/>
              </a:rPr>
              <a:t>Die Pupillen des Patienten werden erweitert, und er befindet sich in der Regel in Dunkeladaptation. Elektroden werden an der Hornhaut und/oder der Haut um die Augen des Patienten angebracht, und es wird eine Reihe standardisierter visueller Reize (in der Regel kurze Lichtblitze) präsentiert.</a:t>
            </a:r>
            <a:endParaRPr/>
          </a:p>
          <a:p>
            <a:pPr indent="0" lvl="0" marL="0" marR="0" rtl="0" algn="l">
              <a:spcBef>
                <a:spcPts val="0"/>
              </a:spcBef>
              <a:spcAft>
                <a:spcPts val="0"/>
              </a:spcAft>
              <a:buClr>
                <a:schemeClr val="dk1"/>
              </a:buClr>
              <a:buSzPts val="1352"/>
              <a:buFont typeface="Arial"/>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Was sind die drei Haupttypen des ERG?</a:t>
            </a:r>
            <a:endParaRPr/>
          </a:p>
          <a:p>
            <a:pPr indent="0" lvl="0" marL="0" marR="0" rtl="0" algn="l">
              <a:spcBef>
                <a:spcPts val="0"/>
              </a:spcBef>
              <a:spcAft>
                <a:spcPts val="0"/>
              </a:spcAft>
              <a:buClr>
                <a:srgbClr val="1A5FB4"/>
              </a:buClr>
              <a:buSzPts val="1352"/>
              <a:buFont typeface="Arial"/>
              <a:buNone/>
            </a:pPr>
            <a:r>
              <a:rPr b="1" lang="en-US" sz="1352">
                <a:solidFill>
                  <a:srgbClr val="1A5FB4"/>
                </a:solidFill>
                <a:latin typeface="Arial"/>
                <a:ea typeface="Arial"/>
                <a:cs typeface="Arial"/>
                <a:sym typeface="Arial"/>
              </a:rPr>
              <a:t>Full-field-ERG </a:t>
            </a:r>
            <a:r>
              <a:rPr lang="en-US" sz="1352">
                <a:solidFill>
                  <a:srgbClr val="1A5FB4"/>
                </a:solidFill>
                <a:latin typeface="Arial"/>
                <a:ea typeface="Arial"/>
                <a:cs typeface="Arial"/>
                <a:sym typeface="Arial"/>
              </a:rPr>
              <a:t>(ffERG, auch </a:t>
            </a:r>
            <a:r>
              <a:rPr i="1" lang="en-US" sz="1352">
                <a:solidFill>
                  <a:srgbClr val="1A5FB4"/>
                </a:solidFill>
                <a:latin typeface="Arial"/>
                <a:ea typeface="Arial"/>
                <a:cs typeface="Arial"/>
                <a:sym typeface="Arial"/>
              </a:rPr>
              <a:t>Ganzfeld</a:t>
            </a:r>
            <a:r>
              <a:rPr lang="en-US" sz="1352">
                <a:solidFill>
                  <a:srgbClr val="1A5FB4"/>
                </a:solidFill>
                <a:latin typeface="Arial"/>
                <a:ea typeface="Arial"/>
                <a:cs typeface="Arial"/>
                <a:sym typeface="Arial"/>
              </a:rPr>
              <a:t>-ERG genannt)</a:t>
            </a:r>
            <a:r>
              <a:rPr lang="en-US" sz="1352">
                <a:solidFill>
                  <a:srgbClr val="A5A5A5"/>
                </a:solidFill>
                <a:latin typeface="Arial"/>
                <a:ea typeface="Arial"/>
                <a:cs typeface="Arial"/>
                <a:sym typeface="Arial"/>
              </a:rPr>
              <a:t>, </a:t>
            </a:r>
            <a:r>
              <a:rPr b="1" lang="en-US" sz="1352">
                <a:solidFill>
                  <a:srgbClr val="A5A5A5"/>
                </a:solidFill>
                <a:latin typeface="Arial"/>
                <a:ea typeface="Arial"/>
                <a:cs typeface="Arial"/>
                <a:sym typeface="Arial"/>
              </a:rPr>
              <a:t>multifokales ERG </a:t>
            </a:r>
            <a:r>
              <a:rPr lang="en-US" sz="1352">
                <a:solidFill>
                  <a:srgbClr val="A5A5A5"/>
                </a:solidFill>
                <a:latin typeface="Arial"/>
                <a:ea typeface="Arial"/>
                <a:cs typeface="Arial"/>
                <a:sym typeface="Arial"/>
              </a:rPr>
              <a:t>(mfERG) und </a:t>
            </a:r>
            <a:r>
              <a:rPr b="1" lang="en-US" sz="1352">
                <a:solidFill>
                  <a:srgbClr val="A5A5A5"/>
                </a:solidFill>
                <a:latin typeface="Arial"/>
                <a:ea typeface="Arial"/>
                <a:cs typeface="Arial"/>
                <a:sym typeface="Arial"/>
              </a:rPr>
              <a:t>Pattern ERG </a:t>
            </a:r>
            <a:r>
              <a:rPr lang="en-US" sz="1352">
                <a:solidFill>
                  <a:srgbClr val="A5A5A5"/>
                </a:solidFill>
                <a:latin typeface="Arial"/>
                <a:ea typeface="Arial"/>
                <a:cs typeface="Arial"/>
                <a:sym typeface="Arial"/>
              </a:rPr>
              <a:t>(pERG)</a:t>
            </a:r>
            <a:endParaRPr/>
          </a:p>
        </p:txBody>
      </p:sp>
      <p:sp>
        <p:nvSpPr>
          <p:cNvPr id="1196" name="Google Shape;1196;p45"/>
          <p:cNvSpPr/>
          <p:nvPr/>
        </p:nvSpPr>
        <p:spPr>
          <a:xfrm>
            <a:off x="4421007" y="4266947"/>
            <a:ext cx="1227951" cy="388082"/>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lnSpc>
                <a:spcPct val="50000"/>
              </a:lnSpc>
              <a:spcBef>
                <a:spcPts val="0"/>
              </a:spcBef>
              <a:spcAft>
                <a:spcPts val="0"/>
              </a:spcAft>
              <a:buNone/>
            </a:pPr>
            <a:r>
              <a:rPr lang="en-US" sz="1352">
                <a:solidFill>
                  <a:schemeClr val="dk1"/>
                </a:solidFill>
                <a:latin typeface="Arial"/>
                <a:ea typeface="Arial"/>
                <a:cs typeface="Arial"/>
                <a:sym typeface="Arial"/>
              </a:rPr>
              <a:t>zentral vs.</a:t>
            </a:r>
            <a:endParaRPr/>
          </a:p>
          <a:p>
            <a:pPr indent="0" lvl="0" marL="0" marR="0" rtl="0" algn="ctr">
              <a:lnSpc>
                <a:spcPct val="50000"/>
              </a:lnSpc>
              <a:spcBef>
                <a:spcPts val="0"/>
              </a:spcBef>
              <a:spcAft>
                <a:spcPts val="0"/>
              </a:spcAft>
              <a:buNone/>
            </a:pPr>
            <a:r>
              <a:rPr lang="en-US" sz="1352">
                <a:solidFill>
                  <a:schemeClr val="dk1"/>
                </a:solidFill>
                <a:latin typeface="Arial"/>
                <a:ea typeface="Arial"/>
                <a:cs typeface="Arial"/>
                <a:sym typeface="Arial"/>
              </a:rPr>
              <a:t> vollständig</a:t>
            </a:r>
            <a:endParaRPr/>
          </a:p>
        </p:txBody>
      </p:sp>
      <p:sp>
        <p:nvSpPr>
          <p:cNvPr id="1197" name="Google Shape;1197;p45"/>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198" name="Google Shape;1198;p45"/>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199" name="Google Shape;1199;p45"/>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200" name="Google Shape;1200;p45"/>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1201" name="Google Shape;1201;p45"/>
          <p:cNvSpPr/>
          <p:nvPr/>
        </p:nvSpPr>
        <p:spPr>
          <a:xfrm>
            <a:off x="5968879" y="3941033"/>
            <a:ext cx="695918" cy="394332"/>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1202" name="Google Shape;1202;p45"/>
          <p:cNvSpPr txBox="1"/>
          <p:nvPr/>
        </p:nvSpPr>
        <p:spPr>
          <a:xfrm>
            <a:off x="2120399" y="4239940"/>
            <a:ext cx="6508913" cy="857283"/>
          </a:xfrm>
          <a:prstGeom prst="rect">
            <a:avLst/>
          </a:prstGeom>
          <a:solidFill>
            <a:srgbClr val="F5D0F1"/>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ffERG</a:t>
            </a:r>
            <a:r>
              <a:rPr lang="en-US" sz="1352">
                <a:solidFill>
                  <a:srgbClr val="1A5FB4"/>
                </a:solidFill>
                <a:latin typeface="Arial"/>
                <a:ea typeface="Arial"/>
                <a:cs typeface="Arial"/>
                <a:sym typeface="Arial"/>
              </a:rPr>
              <a:t>: Zeigt die Reaktion der gesamten           Netzhaut auf Blitzreize</a:t>
            </a:r>
            <a:endParaRPr/>
          </a:p>
          <a:p>
            <a:pPr indent="0" lvl="0" marL="0" marR="0" rtl="0" algn="l">
              <a:spcBef>
                <a:spcPts val="0"/>
              </a:spcBef>
              <a:spcAft>
                <a:spcPts val="0"/>
              </a:spcAft>
              <a:buNone/>
            </a:pPr>
            <a:r>
              <a:rPr i="1" lang="en-US" sz="1352">
                <a:solidFill>
                  <a:srgbClr val="A5A5A5"/>
                </a:solidFill>
                <a:latin typeface="Arial"/>
                <a:ea typeface="Arial"/>
                <a:cs typeface="Arial"/>
                <a:sym typeface="Arial"/>
              </a:rPr>
              <a:t>mfERG</a:t>
            </a:r>
            <a:endParaRPr sz="1546">
              <a:solidFill>
                <a:srgbClr val="A5A5A5"/>
              </a:solidFill>
              <a:latin typeface="Arial"/>
              <a:ea typeface="Arial"/>
              <a:cs typeface="Arial"/>
              <a:sym typeface="Arial"/>
            </a:endParaRPr>
          </a:p>
          <a:p>
            <a:pPr indent="0" lvl="0" marL="0" marR="0" rtl="0" algn="l">
              <a:spcBef>
                <a:spcPts val="0"/>
              </a:spcBef>
              <a:spcAft>
                <a:spcPts val="0"/>
              </a:spcAft>
              <a:buNone/>
            </a:pPr>
            <a:r>
              <a:rPr i="1" lang="en-US" sz="1352">
                <a:solidFill>
                  <a:srgbClr val="A5A5A5"/>
                </a:solidFill>
                <a:latin typeface="Arial"/>
                <a:ea typeface="Arial"/>
                <a:cs typeface="Arial"/>
                <a:sym typeface="Arial"/>
              </a:rPr>
              <a:t>pERG</a:t>
            </a:r>
            <a:r>
              <a:rPr lang="en-US" sz="1352">
                <a:solidFill>
                  <a:srgbClr val="F5D0F1"/>
                </a:solidFill>
                <a:latin typeface="Arial"/>
                <a:ea typeface="Arial"/>
                <a:cs typeface="Arial"/>
                <a:sym typeface="Arial"/>
              </a:rPr>
              <a:t>: Blinkt ein Schachbrettmuster aus schnell wechselnden hellen und dunklen Bereichen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6" name="Shape 1206"/>
        <p:cNvGrpSpPr/>
        <p:nvPr/>
      </p:nvGrpSpPr>
      <p:grpSpPr>
        <a:xfrm>
          <a:off x="0" y="0"/>
          <a:ext cx="0" cy="0"/>
          <a:chOff x="0" y="0"/>
          <a:chExt cx="0" cy="0"/>
        </a:xfrm>
      </p:grpSpPr>
      <p:sp>
        <p:nvSpPr>
          <p:cNvPr id="1207" name="Google Shape;1207;p46"/>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208" name="Google Shape;1208;p46"/>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209" name="Google Shape;1209;p46"/>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210" name="Google Shape;1210;p46"/>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211" name="Google Shape;1211;p46"/>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212" name="Google Shape;1212;p46"/>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213" name="Google Shape;1213;p46"/>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214" name="Google Shape;1214;p46"/>
          <p:cNvCxnSpPr>
            <a:stCxn id="1207"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215" name="Google Shape;1215;p46"/>
          <p:cNvCxnSpPr>
            <a:stCxn id="1207"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216" name="Google Shape;1216;p46"/>
          <p:cNvCxnSpPr>
            <a:stCxn id="1207"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1217" name="Google Shape;1217;p46"/>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1218" name="Google Shape;1218;p46"/>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219" name="Google Shape;1219;p46"/>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1220" name="Google Shape;1220;p46"/>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1221" name="Google Shape;1221;p46"/>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1222" name="Google Shape;1222;p46"/>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7F7F7F"/>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rgbClr val="7F7F7F"/>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 </a:t>
            </a:r>
            <a:r>
              <a:rPr b="1" i="0" lang="en-US" sz="1546" u="none" cap="none" strike="noStrike">
                <a:solidFill>
                  <a:srgbClr val="7F7F7F"/>
                </a:solidFill>
                <a:latin typeface="Arial"/>
                <a:ea typeface="Arial"/>
                <a:cs typeface="Arial"/>
                <a:sym typeface="Arial"/>
              </a:rPr>
              <a:t>Nystagmus </a:t>
            </a:r>
            <a:r>
              <a:rPr b="0" i="0" lang="en-US" sz="1546" u="none" cap="none" strike="noStrike">
                <a:solidFill>
                  <a:srgbClr val="7F7F7F"/>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--Sehschärfebereich:</a:t>
            </a:r>
            <a:r>
              <a:rPr b="1" i="0" lang="en-US" sz="1546" u="none" cap="none" strike="noStrike">
                <a:solidFill>
                  <a:srgbClr val="7F7F7F"/>
                </a:solidFill>
                <a:latin typeface="Arial"/>
                <a:ea typeface="Arial"/>
                <a:cs typeface="Arial"/>
                <a:sym typeface="Arial"/>
              </a:rPr>
              <a:t> 20/80–20/200</a:t>
            </a:r>
            <a:endParaRPr/>
          </a:p>
          <a:p>
            <a:pPr indent="0" lvl="3" marL="331254" marR="0" rtl="0" algn="l">
              <a:spcBef>
                <a:spcPts val="0"/>
              </a:spcBef>
              <a:spcAft>
                <a:spcPts val="0"/>
              </a:spcAft>
              <a:buNone/>
            </a:pPr>
            <a:r>
              <a:rPr b="1" i="0" lang="en-US" sz="1546" u="none" cap="none" strike="noStrike">
                <a:solidFill>
                  <a:schemeClr val="dk1"/>
                </a:solidFill>
                <a:latin typeface="Arial"/>
                <a:ea typeface="Arial"/>
                <a:cs typeface="Arial"/>
                <a:sym typeface="Arial"/>
              </a:rPr>
              <a:t>--ERG</a:t>
            </a:r>
            <a:r>
              <a:rPr b="0" i="0" lang="en-US" sz="1546" u="none" cap="none" strike="noStrike">
                <a:solidFill>
                  <a:srgbClr val="7F7F7F"/>
                </a:solidFill>
                <a:latin typeface="Arial"/>
                <a:ea typeface="Arial"/>
                <a:cs typeface="Arial"/>
                <a:sym typeface="Arial"/>
              </a:rPr>
              <a:t>: </a:t>
            </a:r>
            <a:r>
              <a:rPr b="1" i="1" lang="en-US" sz="1546" u="none" cap="none" strike="noStrike">
                <a:solidFill>
                  <a:srgbClr val="7F7F7F"/>
                </a:solidFill>
                <a:latin typeface="Arial"/>
                <a:ea typeface="Arial"/>
                <a:cs typeface="Arial"/>
                <a:sym typeface="Arial"/>
              </a:rPr>
              <a:t>?</a:t>
            </a:r>
            <a:endParaRPr b="0" i="0" sz="1546" u="none" cap="none" strike="noStrike">
              <a:solidFill>
                <a:srgbClr val="7F7F7F"/>
              </a:solidFill>
              <a:latin typeface="Arial"/>
              <a:ea typeface="Arial"/>
              <a:cs typeface="Arial"/>
              <a:sym typeface="Arial"/>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--Zapfenreaktion: </a:t>
            </a:r>
            <a:r>
              <a:rPr b="1" i="1" lang="en-US" sz="1546" u="none" cap="none" strike="noStrike">
                <a:solidFill>
                  <a:srgbClr val="B8C0CA"/>
                </a:solidFill>
                <a:latin typeface="Arial"/>
                <a:ea typeface="Arial"/>
                <a:cs typeface="Arial"/>
                <a:sym typeface="Arial"/>
              </a:rPr>
              <a:t>?</a:t>
            </a:r>
            <a:r>
              <a:rPr b="1" i="0" lang="en-US" sz="1546" u="none" cap="none" strike="noStrike">
                <a:solidFill>
                  <a:srgbClr val="B8C0CA"/>
                </a:solidFill>
                <a:latin typeface="Arial"/>
                <a:ea typeface="Arial"/>
                <a:cs typeface="Arial"/>
                <a:sym typeface="Arial"/>
              </a:rPr>
              <a:t>vorhanden</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--Stäbchenreaktion: </a:t>
            </a:r>
            <a:r>
              <a:rPr b="1" i="0" lang="en-US" sz="1546" u="none" cap="none" strike="noStrike">
                <a:solidFill>
                  <a:srgbClr val="B8C0CA"/>
                </a:solidFill>
                <a:latin typeface="Arial"/>
                <a:ea typeface="Arial"/>
                <a:cs typeface="Arial"/>
                <a:sym typeface="Arial"/>
              </a:rPr>
              <a:t>normal</a:t>
            </a:r>
            <a:endParaRPr/>
          </a:p>
        </p:txBody>
      </p:sp>
      <p:sp>
        <p:nvSpPr>
          <p:cNvPr id="1223" name="Google Shape;1223;p46"/>
          <p:cNvSpPr txBox="1"/>
          <p:nvPr/>
        </p:nvSpPr>
        <p:spPr>
          <a:xfrm>
            <a:off x="1864505" y="794356"/>
            <a:ext cx="7444422" cy="314582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Bevor wir uns näher mit diesem Thema befassen … Wofür steht </a:t>
            </a:r>
            <a:r>
              <a:rPr lang="en-US" sz="1352">
                <a:solidFill>
                  <a:srgbClr val="BFBFBF"/>
                </a:solidFill>
                <a:latin typeface="Arial"/>
                <a:ea typeface="Arial"/>
                <a:cs typeface="Arial"/>
                <a:sym typeface="Arial"/>
              </a:rPr>
              <a:t>ERG</a:t>
            </a:r>
            <a:r>
              <a:rPr i="1" lang="en-US" sz="1352">
                <a:solidFill>
                  <a:srgbClr val="BFBFBF"/>
                </a:solidFill>
                <a:latin typeface="Arial"/>
                <a:ea typeface="Arial"/>
                <a:cs typeface="Arial"/>
                <a:sym typeface="Arial"/>
              </a:rPr>
              <a:t>?</a:t>
            </a:r>
            <a:endParaRPr/>
          </a:p>
          <a:p>
            <a:pPr indent="0" lvl="0" marL="0" marR="0" rtl="0" algn="l">
              <a:spcBef>
                <a:spcPts val="0"/>
              </a:spcBef>
              <a:spcAft>
                <a:spcPts val="0"/>
              </a:spcAft>
              <a:buClr>
                <a:srgbClr val="BFBFBF"/>
              </a:buClr>
              <a:buSzPts val="1352"/>
              <a:buFont typeface="Arial"/>
              <a:buNone/>
            </a:pPr>
            <a:r>
              <a:rPr lang="en-US" sz="1352">
                <a:solidFill>
                  <a:srgbClr val="BFBFBF"/>
                </a:solidFill>
                <a:latin typeface="Arial"/>
                <a:ea typeface="Arial"/>
                <a:cs typeface="Arial"/>
                <a:sym typeface="Arial"/>
              </a:rPr>
              <a:t>Elektroretinogramm (oder Elektroretinographie)</a:t>
            </a:r>
            <a:endParaRPr/>
          </a:p>
          <a:p>
            <a:pPr indent="0" lvl="0" marL="0" marR="0" rtl="0" algn="l">
              <a:spcBef>
                <a:spcPts val="0"/>
              </a:spcBef>
              <a:spcAft>
                <a:spcPts val="0"/>
              </a:spcAft>
              <a:buClr>
                <a:schemeClr val="dk1"/>
              </a:buClr>
              <a:buSzPts val="1352"/>
              <a:buFont typeface="Arial"/>
              <a:buNone/>
            </a:pPr>
            <a:r>
              <a:t/>
            </a:r>
            <a:endParaRPr sz="1352">
              <a:solidFill>
                <a:srgbClr val="BFBFBF"/>
              </a:solidFill>
              <a:latin typeface="Arial"/>
              <a:ea typeface="Arial"/>
              <a:cs typeface="Arial"/>
              <a:sym typeface="Arial"/>
            </a:endParaRPr>
          </a:p>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Was ist das in einem Satz?</a:t>
            </a:r>
            <a:endParaRPr/>
          </a:p>
          <a:p>
            <a:pPr indent="0" lvl="0" marL="0" marR="0" rtl="0" algn="l">
              <a:spcBef>
                <a:spcPts val="0"/>
              </a:spcBef>
              <a:spcAft>
                <a:spcPts val="0"/>
              </a:spcAft>
              <a:buClr>
                <a:srgbClr val="BFBFBF"/>
              </a:buClr>
              <a:buSzPts val="1352"/>
              <a:buFont typeface="Arial"/>
              <a:buNone/>
            </a:pPr>
            <a:r>
              <a:rPr lang="en-US" sz="1352">
                <a:solidFill>
                  <a:srgbClr val="BFBFBF"/>
                </a:solidFill>
                <a:latin typeface="Arial"/>
                <a:ea typeface="Arial"/>
                <a:cs typeface="Arial"/>
                <a:sym typeface="Arial"/>
              </a:rPr>
              <a:t>Ein elektrophysiologischer Test, der misst, wie Netzhautzellen auf einen Lichtreiz reagieren</a:t>
            </a:r>
            <a:endParaRPr/>
          </a:p>
          <a:p>
            <a:pPr indent="0" lvl="0" marL="0" marR="0" rtl="0" algn="l">
              <a:spcBef>
                <a:spcPts val="0"/>
              </a:spcBef>
              <a:spcAft>
                <a:spcPts val="0"/>
              </a:spcAft>
              <a:buClr>
                <a:schemeClr val="dk1"/>
              </a:buClr>
              <a:buSzPts val="1352"/>
              <a:buFont typeface="Arial"/>
              <a:buNone/>
            </a:pPr>
            <a:r>
              <a:t/>
            </a:r>
            <a:endParaRPr sz="1352">
              <a:solidFill>
                <a:srgbClr val="BFBFBF"/>
              </a:solidFill>
              <a:latin typeface="Arial"/>
              <a:ea typeface="Arial"/>
              <a:cs typeface="Arial"/>
              <a:sym typeface="Arial"/>
            </a:endParaRPr>
          </a:p>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Wie wird er durchgeführt?</a:t>
            </a:r>
            <a:endParaRPr/>
          </a:p>
          <a:p>
            <a:pPr indent="0" lvl="0" marL="0" marR="0" rtl="0" algn="l">
              <a:spcBef>
                <a:spcPts val="0"/>
              </a:spcBef>
              <a:spcAft>
                <a:spcPts val="0"/>
              </a:spcAft>
              <a:buClr>
                <a:srgbClr val="BFBFBF"/>
              </a:buClr>
              <a:buSzPts val="1352"/>
              <a:buFont typeface="Arial"/>
              <a:buNone/>
            </a:pPr>
            <a:r>
              <a:rPr lang="en-US" sz="1352">
                <a:solidFill>
                  <a:srgbClr val="BFBFBF"/>
                </a:solidFill>
                <a:latin typeface="Arial"/>
                <a:ea typeface="Arial"/>
                <a:cs typeface="Arial"/>
                <a:sym typeface="Arial"/>
              </a:rPr>
              <a:t>Die Pupillen des Patienten werden erweitert, und er befindet sich in der Regel in Dunkeladaptation. Elektroden werden an der Hornhaut und/oder der Haut um die Augen des Patienten angebracht, und es wird eine Reihe standardisierter visueller Reize (in der Regel kurze Lichtblitze) präsentiert.</a:t>
            </a:r>
            <a:endParaRPr/>
          </a:p>
          <a:p>
            <a:pPr indent="0" lvl="0" marL="0" marR="0" rtl="0" algn="l">
              <a:spcBef>
                <a:spcPts val="0"/>
              </a:spcBef>
              <a:spcAft>
                <a:spcPts val="0"/>
              </a:spcAft>
              <a:buClr>
                <a:schemeClr val="dk1"/>
              </a:buClr>
              <a:buSzPts val="1352"/>
              <a:buFont typeface="Arial"/>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Was sind die drei Haupttypen des ERG?</a:t>
            </a:r>
            <a:endParaRPr/>
          </a:p>
          <a:p>
            <a:pPr indent="0" lvl="0" marL="0" marR="0" rtl="0" algn="l">
              <a:spcBef>
                <a:spcPts val="0"/>
              </a:spcBef>
              <a:spcAft>
                <a:spcPts val="0"/>
              </a:spcAft>
              <a:buClr>
                <a:srgbClr val="1A5FB4"/>
              </a:buClr>
              <a:buSzPts val="1352"/>
              <a:buFont typeface="Arial"/>
              <a:buNone/>
            </a:pPr>
            <a:r>
              <a:rPr b="1" lang="en-US" sz="1352">
                <a:solidFill>
                  <a:srgbClr val="1A5FB4"/>
                </a:solidFill>
                <a:latin typeface="Arial"/>
                <a:ea typeface="Arial"/>
                <a:cs typeface="Arial"/>
                <a:sym typeface="Arial"/>
              </a:rPr>
              <a:t>Full-field-ERG </a:t>
            </a:r>
            <a:r>
              <a:rPr lang="en-US" sz="1352">
                <a:solidFill>
                  <a:srgbClr val="1A5FB4"/>
                </a:solidFill>
                <a:latin typeface="Arial"/>
                <a:ea typeface="Arial"/>
                <a:cs typeface="Arial"/>
                <a:sym typeface="Arial"/>
              </a:rPr>
              <a:t>(ffERG, auch </a:t>
            </a:r>
            <a:r>
              <a:rPr i="1" lang="en-US" sz="1352">
                <a:solidFill>
                  <a:srgbClr val="1A5FB4"/>
                </a:solidFill>
                <a:latin typeface="Arial"/>
                <a:ea typeface="Arial"/>
                <a:cs typeface="Arial"/>
                <a:sym typeface="Arial"/>
              </a:rPr>
              <a:t>Ganzfeld</a:t>
            </a:r>
            <a:r>
              <a:rPr lang="en-US" sz="1352">
                <a:solidFill>
                  <a:srgbClr val="1A5FB4"/>
                </a:solidFill>
                <a:latin typeface="Arial"/>
                <a:ea typeface="Arial"/>
                <a:cs typeface="Arial"/>
                <a:sym typeface="Arial"/>
              </a:rPr>
              <a:t>-ERG genannt)</a:t>
            </a:r>
            <a:r>
              <a:rPr lang="en-US" sz="1352">
                <a:solidFill>
                  <a:srgbClr val="A5A5A5"/>
                </a:solidFill>
                <a:latin typeface="Arial"/>
                <a:ea typeface="Arial"/>
                <a:cs typeface="Arial"/>
                <a:sym typeface="Arial"/>
              </a:rPr>
              <a:t>, </a:t>
            </a:r>
            <a:r>
              <a:rPr b="1" lang="en-US" sz="1352">
                <a:solidFill>
                  <a:srgbClr val="A5A5A5"/>
                </a:solidFill>
                <a:latin typeface="Arial"/>
                <a:ea typeface="Arial"/>
                <a:cs typeface="Arial"/>
                <a:sym typeface="Arial"/>
              </a:rPr>
              <a:t>multifokales ERG </a:t>
            </a:r>
            <a:r>
              <a:rPr lang="en-US" sz="1352">
                <a:solidFill>
                  <a:srgbClr val="A5A5A5"/>
                </a:solidFill>
                <a:latin typeface="Arial"/>
                <a:ea typeface="Arial"/>
                <a:cs typeface="Arial"/>
                <a:sym typeface="Arial"/>
              </a:rPr>
              <a:t>(mfERG) und </a:t>
            </a:r>
            <a:r>
              <a:rPr b="1" lang="en-US" sz="1352">
                <a:solidFill>
                  <a:srgbClr val="A5A5A5"/>
                </a:solidFill>
                <a:latin typeface="Arial"/>
                <a:ea typeface="Arial"/>
                <a:cs typeface="Arial"/>
                <a:sym typeface="Arial"/>
              </a:rPr>
              <a:t>Pattern ERG </a:t>
            </a:r>
            <a:r>
              <a:rPr lang="en-US" sz="1352">
                <a:solidFill>
                  <a:srgbClr val="A5A5A5"/>
                </a:solidFill>
                <a:latin typeface="Arial"/>
                <a:ea typeface="Arial"/>
                <a:cs typeface="Arial"/>
                <a:sym typeface="Arial"/>
              </a:rPr>
              <a:t>(pERG)</a:t>
            </a:r>
            <a:endParaRPr/>
          </a:p>
        </p:txBody>
      </p:sp>
      <p:sp>
        <p:nvSpPr>
          <p:cNvPr id="1224" name="Google Shape;1224;p46"/>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225" name="Google Shape;1225;p46"/>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226" name="Google Shape;1226;p46"/>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227" name="Google Shape;1227;p46"/>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1228" name="Google Shape;1228;p46"/>
          <p:cNvSpPr/>
          <p:nvPr/>
        </p:nvSpPr>
        <p:spPr>
          <a:xfrm>
            <a:off x="5968879" y="3941033"/>
            <a:ext cx="695918" cy="394332"/>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1229" name="Google Shape;1229;p46"/>
          <p:cNvSpPr txBox="1"/>
          <p:nvPr/>
        </p:nvSpPr>
        <p:spPr>
          <a:xfrm>
            <a:off x="2120399" y="4239940"/>
            <a:ext cx="6508913" cy="857283"/>
          </a:xfrm>
          <a:prstGeom prst="rect">
            <a:avLst/>
          </a:prstGeom>
          <a:solidFill>
            <a:srgbClr val="F5D0F1"/>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ffERG</a:t>
            </a:r>
            <a:r>
              <a:rPr lang="en-US" sz="1352">
                <a:solidFill>
                  <a:srgbClr val="1A5FB4"/>
                </a:solidFill>
                <a:latin typeface="Arial"/>
                <a:ea typeface="Arial"/>
                <a:cs typeface="Arial"/>
                <a:sym typeface="Arial"/>
              </a:rPr>
              <a:t>: Zeigt die Reaktion der gesamten Netzhaut auf Blitzreize</a:t>
            </a:r>
            <a:endParaRPr/>
          </a:p>
          <a:p>
            <a:pPr indent="0" lvl="0" marL="0" marR="0" rtl="0" algn="l">
              <a:spcBef>
                <a:spcPts val="0"/>
              </a:spcBef>
              <a:spcAft>
                <a:spcPts val="0"/>
              </a:spcAft>
              <a:buNone/>
            </a:pPr>
            <a:r>
              <a:rPr i="1" lang="en-US" sz="1352">
                <a:solidFill>
                  <a:srgbClr val="A5A5A5"/>
                </a:solidFill>
                <a:latin typeface="Arial"/>
                <a:ea typeface="Arial"/>
                <a:cs typeface="Arial"/>
                <a:sym typeface="Arial"/>
              </a:rPr>
              <a:t>mfERG</a:t>
            </a:r>
            <a:endParaRPr sz="1546">
              <a:solidFill>
                <a:srgbClr val="A5A5A5"/>
              </a:solidFill>
              <a:latin typeface="Arial"/>
              <a:ea typeface="Arial"/>
              <a:cs typeface="Arial"/>
              <a:sym typeface="Arial"/>
            </a:endParaRPr>
          </a:p>
          <a:p>
            <a:pPr indent="0" lvl="0" marL="0" marR="0" rtl="0" algn="l">
              <a:spcBef>
                <a:spcPts val="0"/>
              </a:spcBef>
              <a:spcAft>
                <a:spcPts val="0"/>
              </a:spcAft>
              <a:buNone/>
            </a:pPr>
            <a:r>
              <a:rPr i="1" lang="en-US" sz="1352">
                <a:solidFill>
                  <a:srgbClr val="A5A5A5"/>
                </a:solidFill>
                <a:latin typeface="Arial"/>
                <a:ea typeface="Arial"/>
                <a:cs typeface="Arial"/>
                <a:sym typeface="Arial"/>
              </a:rPr>
              <a:t>pERG</a:t>
            </a:r>
            <a:r>
              <a:rPr lang="en-US" sz="1352">
                <a:solidFill>
                  <a:srgbClr val="F5D0F1"/>
                </a:solidFill>
                <a:latin typeface="Arial"/>
                <a:ea typeface="Arial"/>
                <a:cs typeface="Arial"/>
                <a:sym typeface="Arial"/>
              </a:rPr>
              <a:t>: Blinkt ein Schachbrettmuster aus schnell wechselnden hellen und dunklen Bereichen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3" name="Shape 1233"/>
        <p:cNvGrpSpPr/>
        <p:nvPr/>
      </p:nvGrpSpPr>
      <p:grpSpPr>
        <a:xfrm>
          <a:off x="0" y="0"/>
          <a:ext cx="0" cy="0"/>
          <a:chOff x="0" y="0"/>
          <a:chExt cx="0" cy="0"/>
        </a:xfrm>
      </p:grpSpPr>
      <p:sp>
        <p:nvSpPr>
          <p:cNvPr id="1234" name="Google Shape;1234;p47"/>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235" name="Google Shape;1235;p47"/>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236" name="Google Shape;1236;p47"/>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237" name="Google Shape;1237;p47"/>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238" name="Google Shape;1238;p47"/>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239" name="Google Shape;1239;p47"/>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240" name="Google Shape;1240;p47"/>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241" name="Google Shape;1241;p47"/>
          <p:cNvCxnSpPr>
            <a:stCxn id="1234"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242" name="Google Shape;1242;p47"/>
          <p:cNvCxnSpPr>
            <a:stCxn id="1234"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243" name="Google Shape;1243;p47"/>
          <p:cNvCxnSpPr>
            <a:stCxn id="1234"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1244" name="Google Shape;1244;p47"/>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1245" name="Google Shape;1245;p47"/>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246" name="Google Shape;1246;p47"/>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1247" name="Google Shape;1247;p47"/>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1248" name="Google Shape;1248;p47"/>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1249" name="Google Shape;1249;p47"/>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7F7F7F"/>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rgbClr val="7F7F7F"/>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 </a:t>
            </a:r>
            <a:r>
              <a:rPr b="1" i="0" lang="en-US" sz="1546" u="none" cap="none" strike="noStrike">
                <a:solidFill>
                  <a:srgbClr val="7F7F7F"/>
                </a:solidFill>
                <a:latin typeface="Arial"/>
                <a:ea typeface="Arial"/>
                <a:cs typeface="Arial"/>
                <a:sym typeface="Arial"/>
              </a:rPr>
              <a:t>Nystagmus </a:t>
            </a:r>
            <a:r>
              <a:rPr b="0" i="0" lang="en-US" sz="1546" u="none" cap="none" strike="noStrike">
                <a:solidFill>
                  <a:srgbClr val="7F7F7F"/>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--Sehschärfebereich:</a:t>
            </a:r>
            <a:r>
              <a:rPr b="1" i="0" lang="en-US" sz="1546" u="none" cap="none" strike="noStrike">
                <a:solidFill>
                  <a:srgbClr val="7F7F7F"/>
                </a:solidFill>
                <a:latin typeface="Arial"/>
                <a:ea typeface="Arial"/>
                <a:cs typeface="Arial"/>
                <a:sym typeface="Arial"/>
              </a:rPr>
              <a:t> 20/80–20/200</a:t>
            </a:r>
            <a:endParaRPr/>
          </a:p>
          <a:p>
            <a:pPr indent="0" lvl="3" marL="331254" marR="0" rtl="0" algn="l">
              <a:spcBef>
                <a:spcPts val="0"/>
              </a:spcBef>
              <a:spcAft>
                <a:spcPts val="0"/>
              </a:spcAft>
              <a:buNone/>
            </a:pPr>
            <a:r>
              <a:rPr b="1" i="0" lang="en-US" sz="1546" u="none" cap="none" strike="noStrike">
                <a:solidFill>
                  <a:schemeClr val="dk1"/>
                </a:solidFill>
                <a:latin typeface="Arial"/>
                <a:ea typeface="Arial"/>
                <a:cs typeface="Arial"/>
                <a:sym typeface="Arial"/>
              </a:rPr>
              <a:t>--ERG</a:t>
            </a:r>
            <a:r>
              <a:rPr b="0" i="0" lang="en-US" sz="1546" u="none" cap="none" strike="noStrike">
                <a:solidFill>
                  <a:srgbClr val="7F7F7F"/>
                </a:solidFill>
                <a:latin typeface="Arial"/>
                <a:ea typeface="Arial"/>
                <a:cs typeface="Arial"/>
                <a:sym typeface="Arial"/>
              </a:rPr>
              <a:t>: </a:t>
            </a:r>
            <a:r>
              <a:rPr b="1" i="1" lang="en-US" sz="1546" u="none" cap="none" strike="noStrike">
                <a:solidFill>
                  <a:srgbClr val="7F7F7F"/>
                </a:solidFill>
                <a:latin typeface="Arial"/>
                <a:ea typeface="Arial"/>
                <a:cs typeface="Arial"/>
                <a:sym typeface="Arial"/>
              </a:rPr>
              <a:t>?</a:t>
            </a:r>
            <a:endParaRPr b="0" i="0" sz="1546" u="none" cap="none" strike="noStrike">
              <a:solidFill>
                <a:srgbClr val="7F7F7F"/>
              </a:solidFill>
              <a:latin typeface="Arial"/>
              <a:ea typeface="Arial"/>
              <a:cs typeface="Arial"/>
              <a:sym typeface="Arial"/>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--Zapfenreaktion: </a:t>
            </a:r>
            <a:r>
              <a:rPr b="1" i="1" lang="en-US" sz="1546" u="none" cap="none" strike="noStrike">
                <a:solidFill>
                  <a:srgbClr val="B8C0CA"/>
                </a:solidFill>
                <a:latin typeface="Arial"/>
                <a:ea typeface="Arial"/>
                <a:cs typeface="Arial"/>
                <a:sym typeface="Arial"/>
              </a:rPr>
              <a:t>?</a:t>
            </a:r>
            <a:r>
              <a:rPr b="1" i="0" lang="en-US" sz="1546" u="none" cap="none" strike="noStrike">
                <a:solidFill>
                  <a:srgbClr val="B8C0CA"/>
                </a:solidFill>
                <a:latin typeface="Arial"/>
                <a:ea typeface="Arial"/>
                <a:cs typeface="Arial"/>
                <a:sym typeface="Arial"/>
              </a:rPr>
              <a:t>vorhanden</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--Stäbchenreaktion: </a:t>
            </a:r>
            <a:r>
              <a:rPr b="1" i="0" lang="en-US" sz="1546" u="none" cap="none" strike="noStrike">
                <a:solidFill>
                  <a:srgbClr val="B8C0CA"/>
                </a:solidFill>
                <a:latin typeface="Arial"/>
                <a:ea typeface="Arial"/>
                <a:cs typeface="Arial"/>
                <a:sym typeface="Arial"/>
              </a:rPr>
              <a:t>normal</a:t>
            </a:r>
            <a:endParaRPr/>
          </a:p>
        </p:txBody>
      </p:sp>
      <p:sp>
        <p:nvSpPr>
          <p:cNvPr id="1250" name="Google Shape;1250;p47"/>
          <p:cNvSpPr txBox="1"/>
          <p:nvPr/>
        </p:nvSpPr>
        <p:spPr>
          <a:xfrm>
            <a:off x="1864505" y="794356"/>
            <a:ext cx="7444422" cy="314582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Bevor wir uns näher mit diesem Thema befassen … Wofür steht </a:t>
            </a:r>
            <a:r>
              <a:rPr lang="en-US" sz="1352">
                <a:solidFill>
                  <a:srgbClr val="BFBFBF"/>
                </a:solidFill>
                <a:latin typeface="Arial"/>
                <a:ea typeface="Arial"/>
                <a:cs typeface="Arial"/>
                <a:sym typeface="Arial"/>
              </a:rPr>
              <a:t>ERG</a:t>
            </a:r>
            <a:r>
              <a:rPr i="1" lang="en-US" sz="1352">
                <a:solidFill>
                  <a:srgbClr val="BFBFBF"/>
                </a:solidFill>
                <a:latin typeface="Arial"/>
                <a:ea typeface="Arial"/>
                <a:cs typeface="Arial"/>
                <a:sym typeface="Arial"/>
              </a:rPr>
              <a:t>?</a:t>
            </a:r>
            <a:endParaRPr/>
          </a:p>
          <a:p>
            <a:pPr indent="0" lvl="0" marL="0" marR="0" rtl="0" algn="l">
              <a:spcBef>
                <a:spcPts val="0"/>
              </a:spcBef>
              <a:spcAft>
                <a:spcPts val="0"/>
              </a:spcAft>
              <a:buClr>
                <a:srgbClr val="BFBFBF"/>
              </a:buClr>
              <a:buSzPts val="1352"/>
              <a:buFont typeface="Arial"/>
              <a:buNone/>
            </a:pPr>
            <a:r>
              <a:rPr lang="en-US" sz="1352">
                <a:solidFill>
                  <a:srgbClr val="BFBFBF"/>
                </a:solidFill>
                <a:latin typeface="Arial"/>
                <a:ea typeface="Arial"/>
                <a:cs typeface="Arial"/>
                <a:sym typeface="Arial"/>
              </a:rPr>
              <a:t>Elektroretinogramm (oder Elektroretinographie)</a:t>
            </a:r>
            <a:endParaRPr/>
          </a:p>
          <a:p>
            <a:pPr indent="0" lvl="0" marL="0" marR="0" rtl="0" algn="l">
              <a:spcBef>
                <a:spcPts val="0"/>
              </a:spcBef>
              <a:spcAft>
                <a:spcPts val="0"/>
              </a:spcAft>
              <a:buClr>
                <a:schemeClr val="dk1"/>
              </a:buClr>
              <a:buSzPts val="1352"/>
              <a:buFont typeface="Arial"/>
              <a:buNone/>
            </a:pPr>
            <a:r>
              <a:t/>
            </a:r>
            <a:endParaRPr sz="1352">
              <a:solidFill>
                <a:srgbClr val="BFBFBF"/>
              </a:solidFill>
              <a:latin typeface="Arial"/>
              <a:ea typeface="Arial"/>
              <a:cs typeface="Arial"/>
              <a:sym typeface="Arial"/>
            </a:endParaRPr>
          </a:p>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Was ist das in einem Satz?</a:t>
            </a:r>
            <a:endParaRPr/>
          </a:p>
          <a:p>
            <a:pPr indent="0" lvl="0" marL="0" marR="0" rtl="0" algn="l">
              <a:spcBef>
                <a:spcPts val="0"/>
              </a:spcBef>
              <a:spcAft>
                <a:spcPts val="0"/>
              </a:spcAft>
              <a:buClr>
                <a:srgbClr val="BFBFBF"/>
              </a:buClr>
              <a:buSzPts val="1352"/>
              <a:buFont typeface="Arial"/>
              <a:buNone/>
            </a:pPr>
            <a:r>
              <a:rPr lang="en-US" sz="1352">
                <a:solidFill>
                  <a:srgbClr val="BFBFBF"/>
                </a:solidFill>
                <a:latin typeface="Arial"/>
                <a:ea typeface="Arial"/>
                <a:cs typeface="Arial"/>
                <a:sym typeface="Arial"/>
              </a:rPr>
              <a:t>Ein elektrophysiologischer Test, der misst, wie Netzhautzellen auf einen Lichtreiz reagieren</a:t>
            </a:r>
            <a:endParaRPr/>
          </a:p>
          <a:p>
            <a:pPr indent="0" lvl="0" marL="0" marR="0" rtl="0" algn="l">
              <a:spcBef>
                <a:spcPts val="0"/>
              </a:spcBef>
              <a:spcAft>
                <a:spcPts val="0"/>
              </a:spcAft>
              <a:buClr>
                <a:schemeClr val="dk1"/>
              </a:buClr>
              <a:buSzPts val="1352"/>
              <a:buFont typeface="Arial"/>
              <a:buNone/>
            </a:pPr>
            <a:r>
              <a:t/>
            </a:r>
            <a:endParaRPr sz="1352">
              <a:solidFill>
                <a:srgbClr val="BFBFBF"/>
              </a:solidFill>
              <a:latin typeface="Arial"/>
              <a:ea typeface="Arial"/>
              <a:cs typeface="Arial"/>
              <a:sym typeface="Arial"/>
            </a:endParaRPr>
          </a:p>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Wie wird er durchgeführt?</a:t>
            </a:r>
            <a:endParaRPr/>
          </a:p>
          <a:p>
            <a:pPr indent="0" lvl="0" marL="0" marR="0" rtl="0" algn="l">
              <a:spcBef>
                <a:spcPts val="0"/>
              </a:spcBef>
              <a:spcAft>
                <a:spcPts val="0"/>
              </a:spcAft>
              <a:buClr>
                <a:srgbClr val="BFBFBF"/>
              </a:buClr>
              <a:buSzPts val="1352"/>
              <a:buFont typeface="Arial"/>
              <a:buNone/>
            </a:pPr>
            <a:r>
              <a:rPr lang="en-US" sz="1352">
                <a:solidFill>
                  <a:srgbClr val="BFBFBF"/>
                </a:solidFill>
                <a:latin typeface="Arial"/>
                <a:ea typeface="Arial"/>
                <a:cs typeface="Arial"/>
                <a:sym typeface="Arial"/>
              </a:rPr>
              <a:t>Die Pupillen des Patienten werden erweitert, und er befindet sich in der Regel in Dunkeladaptation. Elektroden werden an der Hornhaut und/oder der Haut um die Augen des Patienten angebracht, und es wird eine Reihe standardisierter visueller Reize (in der Regel kurze Lichtblitze) präsentiert.</a:t>
            </a:r>
            <a:endParaRPr/>
          </a:p>
          <a:p>
            <a:pPr indent="0" lvl="0" marL="0" marR="0" rtl="0" algn="l">
              <a:spcBef>
                <a:spcPts val="0"/>
              </a:spcBef>
              <a:spcAft>
                <a:spcPts val="0"/>
              </a:spcAft>
              <a:buClr>
                <a:schemeClr val="dk1"/>
              </a:buClr>
              <a:buSzPts val="1352"/>
              <a:buFont typeface="Arial"/>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Was sind die drei Haupttypen des ERG?</a:t>
            </a:r>
            <a:endParaRPr/>
          </a:p>
          <a:p>
            <a:pPr indent="0" lvl="0" marL="0" marR="0" rtl="0" algn="l">
              <a:spcBef>
                <a:spcPts val="0"/>
              </a:spcBef>
              <a:spcAft>
                <a:spcPts val="0"/>
              </a:spcAft>
              <a:buClr>
                <a:srgbClr val="A5A5A5"/>
              </a:buClr>
              <a:buSzPts val="1352"/>
              <a:buFont typeface="Arial"/>
              <a:buNone/>
            </a:pPr>
            <a:r>
              <a:rPr b="1" lang="en-US" sz="1352">
                <a:solidFill>
                  <a:srgbClr val="A5A5A5"/>
                </a:solidFill>
                <a:latin typeface="Arial"/>
                <a:ea typeface="Arial"/>
                <a:cs typeface="Arial"/>
                <a:sym typeface="Arial"/>
              </a:rPr>
              <a:t>Full-field-ERG </a:t>
            </a:r>
            <a:r>
              <a:rPr lang="en-US" sz="1352">
                <a:solidFill>
                  <a:srgbClr val="A5A5A5"/>
                </a:solidFill>
                <a:latin typeface="Arial"/>
                <a:ea typeface="Arial"/>
                <a:cs typeface="Arial"/>
                <a:sym typeface="Arial"/>
              </a:rPr>
              <a:t>(ffERG, auch </a:t>
            </a:r>
            <a:r>
              <a:rPr i="1" lang="en-US" sz="1352">
                <a:solidFill>
                  <a:srgbClr val="A5A5A5"/>
                </a:solidFill>
                <a:latin typeface="Arial"/>
                <a:ea typeface="Arial"/>
                <a:cs typeface="Arial"/>
                <a:sym typeface="Arial"/>
              </a:rPr>
              <a:t>Ganzfeld</a:t>
            </a:r>
            <a:r>
              <a:rPr lang="en-US" sz="1352">
                <a:solidFill>
                  <a:srgbClr val="A5A5A5"/>
                </a:solidFill>
                <a:latin typeface="Arial"/>
                <a:ea typeface="Arial"/>
                <a:cs typeface="Arial"/>
                <a:sym typeface="Arial"/>
              </a:rPr>
              <a:t>-ERG genannt), </a:t>
            </a:r>
            <a:r>
              <a:rPr b="1" lang="en-US" sz="1352">
                <a:solidFill>
                  <a:srgbClr val="1A5FB4"/>
                </a:solidFill>
                <a:latin typeface="Arial"/>
                <a:ea typeface="Arial"/>
                <a:cs typeface="Arial"/>
                <a:sym typeface="Arial"/>
              </a:rPr>
              <a:t>multifokales ERG </a:t>
            </a:r>
            <a:r>
              <a:rPr lang="en-US" sz="1352">
                <a:solidFill>
                  <a:srgbClr val="1A5FB4"/>
                </a:solidFill>
                <a:latin typeface="Arial"/>
                <a:ea typeface="Arial"/>
                <a:cs typeface="Arial"/>
                <a:sym typeface="Arial"/>
              </a:rPr>
              <a:t>(mfERG) </a:t>
            </a:r>
            <a:r>
              <a:rPr lang="en-US" sz="1352">
                <a:solidFill>
                  <a:srgbClr val="A5A5A5"/>
                </a:solidFill>
                <a:latin typeface="Arial"/>
                <a:ea typeface="Arial"/>
                <a:cs typeface="Arial"/>
                <a:sym typeface="Arial"/>
              </a:rPr>
              <a:t>und </a:t>
            </a:r>
            <a:r>
              <a:rPr b="1" lang="en-US" sz="1352">
                <a:solidFill>
                  <a:srgbClr val="A5A5A5"/>
                </a:solidFill>
                <a:latin typeface="Arial"/>
                <a:ea typeface="Arial"/>
                <a:cs typeface="Arial"/>
                <a:sym typeface="Arial"/>
              </a:rPr>
              <a:t>Pattern ERG </a:t>
            </a:r>
            <a:r>
              <a:rPr lang="en-US" sz="1352">
                <a:solidFill>
                  <a:srgbClr val="A5A5A5"/>
                </a:solidFill>
                <a:latin typeface="Arial"/>
                <a:ea typeface="Arial"/>
                <a:cs typeface="Arial"/>
                <a:sym typeface="Arial"/>
              </a:rPr>
              <a:t>(pERG)</a:t>
            </a:r>
            <a:endParaRPr/>
          </a:p>
        </p:txBody>
      </p:sp>
      <p:sp>
        <p:nvSpPr>
          <p:cNvPr id="1251" name="Google Shape;1251;p47"/>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252" name="Google Shape;1252;p47"/>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sp>
        <p:nvSpPr>
          <p:cNvPr id="1253" name="Google Shape;1253;p47"/>
          <p:cNvSpPr/>
          <p:nvPr/>
        </p:nvSpPr>
        <p:spPr>
          <a:xfrm>
            <a:off x="5968879" y="3941033"/>
            <a:ext cx="695918" cy="394332"/>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cxnSp>
        <p:nvCxnSpPr>
          <p:cNvPr id="1254" name="Google Shape;1254;p47"/>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255" name="Google Shape;1255;p47"/>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1256" name="Google Shape;1256;p47"/>
          <p:cNvSpPr txBox="1"/>
          <p:nvPr/>
        </p:nvSpPr>
        <p:spPr>
          <a:xfrm>
            <a:off x="2120399" y="4239940"/>
            <a:ext cx="6508913" cy="857283"/>
          </a:xfrm>
          <a:prstGeom prst="rect">
            <a:avLst/>
          </a:prstGeom>
          <a:solidFill>
            <a:srgbClr val="F5D0F1"/>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ffERG</a:t>
            </a:r>
            <a:r>
              <a:rPr lang="en-US" sz="1352">
                <a:solidFill>
                  <a:srgbClr val="1A5FB4"/>
                </a:solidFill>
                <a:latin typeface="Arial"/>
                <a:ea typeface="Arial"/>
                <a:cs typeface="Arial"/>
                <a:sym typeface="Arial"/>
              </a:rPr>
              <a:t>: Zeigt die Reaktion der gesamten Netzhaut auf Blitzreize</a:t>
            </a:r>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mfERG</a:t>
            </a:r>
            <a:r>
              <a:rPr lang="en-US" sz="1352">
                <a:solidFill>
                  <a:srgbClr val="1A5FB4"/>
                </a:solidFill>
                <a:latin typeface="Arial"/>
                <a:ea typeface="Arial"/>
                <a:cs typeface="Arial"/>
                <a:sym typeface="Arial"/>
              </a:rPr>
              <a:t>: Erstellt eine topografische Karte der zentralen Zapfenzellfunktion</a:t>
            </a:r>
            <a:endParaRPr/>
          </a:p>
          <a:p>
            <a:pPr indent="0" lvl="0" marL="0" marR="0" rtl="0" algn="l">
              <a:spcBef>
                <a:spcPts val="0"/>
              </a:spcBef>
              <a:spcAft>
                <a:spcPts val="0"/>
              </a:spcAft>
              <a:buNone/>
            </a:pPr>
            <a:r>
              <a:rPr i="1" lang="en-US" sz="1352">
                <a:solidFill>
                  <a:srgbClr val="A5A5A5"/>
                </a:solidFill>
                <a:latin typeface="Arial"/>
                <a:ea typeface="Arial"/>
                <a:cs typeface="Arial"/>
                <a:sym typeface="Arial"/>
              </a:rPr>
              <a:t>pERG</a:t>
            </a:r>
            <a:r>
              <a:rPr lang="en-US" sz="1352">
                <a:solidFill>
                  <a:srgbClr val="F5D0F1"/>
                </a:solidFill>
                <a:latin typeface="Arial"/>
                <a:ea typeface="Arial"/>
                <a:cs typeface="Arial"/>
                <a:sym typeface="Arial"/>
              </a:rPr>
              <a:t>: Blinkt ein Schachbrettmuster aus schnell wechselnden hellen und dunklen Bereichen </a:t>
            </a:r>
            <a:endParaRPr/>
          </a:p>
        </p:txBody>
      </p:sp>
      <p:sp>
        <p:nvSpPr>
          <p:cNvPr id="1257" name="Google Shape;1257;p47"/>
          <p:cNvSpPr/>
          <p:nvPr/>
        </p:nvSpPr>
        <p:spPr>
          <a:xfrm>
            <a:off x="3719867" y="4491959"/>
            <a:ext cx="1012337" cy="178407"/>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258" name="Google Shape;1258;p47"/>
          <p:cNvSpPr/>
          <p:nvPr/>
        </p:nvSpPr>
        <p:spPr>
          <a:xfrm>
            <a:off x="6303996" y="4477789"/>
            <a:ext cx="1439145" cy="360551"/>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lnSpc>
                <a:spcPct val="50000"/>
              </a:lnSpc>
              <a:spcBef>
                <a:spcPts val="0"/>
              </a:spcBef>
              <a:spcAft>
                <a:spcPts val="0"/>
              </a:spcAft>
              <a:buNone/>
            </a:pPr>
            <a:r>
              <a:rPr lang="en-US" sz="1352">
                <a:solidFill>
                  <a:schemeClr val="dk1"/>
                </a:solidFill>
                <a:latin typeface="Arial"/>
                <a:ea typeface="Arial"/>
                <a:cs typeface="Arial"/>
                <a:sym typeface="Arial"/>
              </a:rPr>
              <a:t>Zapfen vs. Stäbchen</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2" name="Shape 1262"/>
        <p:cNvGrpSpPr/>
        <p:nvPr/>
      </p:nvGrpSpPr>
      <p:grpSpPr>
        <a:xfrm>
          <a:off x="0" y="0"/>
          <a:ext cx="0" cy="0"/>
          <a:chOff x="0" y="0"/>
          <a:chExt cx="0" cy="0"/>
        </a:xfrm>
      </p:grpSpPr>
      <p:sp>
        <p:nvSpPr>
          <p:cNvPr id="1263" name="Google Shape;1263;p48"/>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264" name="Google Shape;1264;p48"/>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265" name="Google Shape;1265;p48"/>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266" name="Google Shape;1266;p48"/>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267" name="Google Shape;1267;p48"/>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268" name="Google Shape;1268;p48"/>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269" name="Google Shape;1269;p48"/>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270" name="Google Shape;1270;p48"/>
          <p:cNvCxnSpPr>
            <a:stCxn id="1263"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271" name="Google Shape;1271;p48"/>
          <p:cNvCxnSpPr>
            <a:stCxn id="1263"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272" name="Google Shape;1272;p48"/>
          <p:cNvCxnSpPr>
            <a:stCxn id="1263"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1273" name="Google Shape;1273;p48"/>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1274" name="Google Shape;1274;p48"/>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275" name="Google Shape;1275;p48"/>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1276" name="Google Shape;1276;p48"/>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1277" name="Google Shape;1277;p48"/>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1278" name="Google Shape;1278;p48"/>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7F7F7F"/>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rgbClr val="7F7F7F"/>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 </a:t>
            </a:r>
            <a:r>
              <a:rPr b="1" i="0" lang="en-US" sz="1546" u="none" cap="none" strike="noStrike">
                <a:solidFill>
                  <a:srgbClr val="7F7F7F"/>
                </a:solidFill>
                <a:latin typeface="Arial"/>
                <a:ea typeface="Arial"/>
                <a:cs typeface="Arial"/>
                <a:sym typeface="Arial"/>
              </a:rPr>
              <a:t>Nystagmus </a:t>
            </a:r>
            <a:r>
              <a:rPr b="0" i="0" lang="en-US" sz="1546" u="none" cap="none" strike="noStrike">
                <a:solidFill>
                  <a:srgbClr val="7F7F7F"/>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--Sehschärfebereich:</a:t>
            </a:r>
            <a:r>
              <a:rPr b="1" i="0" lang="en-US" sz="1546" u="none" cap="none" strike="noStrike">
                <a:solidFill>
                  <a:srgbClr val="7F7F7F"/>
                </a:solidFill>
                <a:latin typeface="Arial"/>
                <a:ea typeface="Arial"/>
                <a:cs typeface="Arial"/>
                <a:sym typeface="Arial"/>
              </a:rPr>
              <a:t> 20/80–20/200</a:t>
            </a:r>
            <a:endParaRPr/>
          </a:p>
          <a:p>
            <a:pPr indent="0" lvl="3" marL="331254" marR="0" rtl="0" algn="l">
              <a:spcBef>
                <a:spcPts val="0"/>
              </a:spcBef>
              <a:spcAft>
                <a:spcPts val="0"/>
              </a:spcAft>
              <a:buNone/>
            </a:pPr>
            <a:r>
              <a:rPr b="1" i="0" lang="en-US" sz="1546" u="none" cap="none" strike="noStrike">
                <a:solidFill>
                  <a:schemeClr val="dk1"/>
                </a:solidFill>
                <a:latin typeface="Arial"/>
                <a:ea typeface="Arial"/>
                <a:cs typeface="Arial"/>
                <a:sym typeface="Arial"/>
              </a:rPr>
              <a:t>--ERG</a:t>
            </a:r>
            <a:r>
              <a:rPr b="0" i="0" lang="en-US" sz="1546" u="none" cap="none" strike="noStrike">
                <a:solidFill>
                  <a:srgbClr val="7F7F7F"/>
                </a:solidFill>
                <a:latin typeface="Arial"/>
                <a:ea typeface="Arial"/>
                <a:cs typeface="Arial"/>
                <a:sym typeface="Arial"/>
              </a:rPr>
              <a:t>: </a:t>
            </a:r>
            <a:r>
              <a:rPr b="1" i="1" lang="en-US" sz="1546" u="none" cap="none" strike="noStrike">
                <a:solidFill>
                  <a:srgbClr val="7F7F7F"/>
                </a:solidFill>
                <a:latin typeface="Arial"/>
                <a:ea typeface="Arial"/>
                <a:cs typeface="Arial"/>
                <a:sym typeface="Arial"/>
              </a:rPr>
              <a:t>?</a:t>
            </a:r>
            <a:endParaRPr b="0" i="0" sz="1546" u="none" cap="none" strike="noStrike">
              <a:solidFill>
                <a:srgbClr val="7F7F7F"/>
              </a:solidFill>
              <a:latin typeface="Arial"/>
              <a:ea typeface="Arial"/>
              <a:cs typeface="Arial"/>
              <a:sym typeface="Arial"/>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--Zapfenreaktion: </a:t>
            </a:r>
            <a:r>
              <a:rPr b="1" i="1" lang="en-US" sz="1546" u="none" cap="none" strike="noStrike">
                <a:solidFill>
                  <a:srgbClr val="B8C0CA"/>
                </a:solidFill>
                <a:latin typeface="Arial"/>
                <a:ea typeface="Arial"/>
                <a:cs typeface="Arial"/>
                <a:sym typeface="Arial"/>
              </a:rPr>
              <a:t>?</a:t>
            </a:r>
            <a:r>
              <a:rPr b="1" i="0" lang="en-US" sz="1546" u="none" cap="none" strike="noStrike">
                <a:solidFill>
                  <a:srgbClr val="B8C0CA"/>
                </a:solidFill>
                <a:latin typeface="Arial"/>
                <a:ea typeface="Arial"/>
                <a:cs typeface="Arial"/>
                <a:sym typeface="Arial"/>
              </a:rPr>
              <a:t>vorhanden</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--Stäbchenreaktion: </a:t>
            </a:r>
            <a:r>
              <a:rPr b="1" i="0" lang="en-US" sz="1546" u="none" cap="none" strike="noStrike">
                <a:solidFill>
                  <a:srgbClr val="B8C0CA"/>
                </a:solidFill>
                <a:latin typeface="Arial"/>
                <a:ea typeface="Arial"/>
                <a:cs typeface="Arial"/>
                <a:sym typeface="Arial"/>
              </a:rPr>
              <a:t>normal</a:t>
            </a:r>
            <a:endParaRPr/>
          </a:p>
        </p:txBody>
      </p:sp>
      <p:sp>
        <p:nvSpPr>
          <p:cNvPr id="1279" name="Google Shape;1279;p48"/>
          <p:cNvSpPr txBox="1"/>
          <p:nvPr/>
        </p:nvSpPr>
        <p:spPr>
          <a:xfrm>
            <a:off x="1864505" y="794356"/>
            <a:ext cx="7444422" cy="314582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Bevor wir uns näher mit diesem Thema befassen … Wofür steht </a:t>
            </a:r>
            <a:r>
              <a:rPr lang="en-US" sz="1352">
                <a:solidFill>
                  <a:srgbClr val="BFBFBF"/>
                </a:solidFill>
                <a:latin typeface="Arial"/>
                <a:ea typeface="Arial"/>
                <a:cs typeface="Arial"/>
                <a:sym typeface="Arial"/>
              </a:rPr>
              <a:t>ERG</a:t>
            </a:r>
            <a:r>
              <a:rPr i="1" lang="en-US" sz="1352">
                <a:solidFill>
                  <a:srgbClr val="BFBFBF"/>
                </a:solidFill>
                <a:latin typeface="Arial"/>
                <a:ea typeface="Arial"/>
                <a:cs typeface="Arial"/>
                <a:sym typeface="Arial"/>
              </a:rPr>
              <a:t>?</a:t>
            </a:r>
            <a:endParaRPr/>
          </a:p>
          <a:p>
            <a:pPr indent="0" lvl="0" marL="0" marR="0" rtl="0" algn="l">
              <a:spcBef>
                <a:spcPts val="0"/>
              </a:spcBef>
              <a:spcAft>
                <a:spcPts val="0"/>
              </a:spcAft>
              <a:buClr>
                <a:srgbClr val="BFBFBF"/>
              </a:buClr>
              <a:buSzPts val="1352"/>
              <a:buFont typeface="Arial"/>
              <a:buNone/>
            </a:pPr>
            <a:r>
              <a:rPr lang="en-US" sz="1352">
                <a:solidFill>
                  <a:srgbClr val="BFBFBF"/>
                </a:solidFill>
                <a:latin typeface="Arial"/>
                <a:ea typeface="Arial"/>
                <a:cs typeface="Arial"/>
                <a:sym typeface="Arial"/>
              </a:rPr>
              <a:t>Elektroretinogramm (oder Elektroretinographie)</a:t>
            </a:r>
            <a:endParaRPr/>
          </a:p>
          <a:p>
            <a:pPr indent="0" lvl="0" marL="0" marR="0" rtl="0" algn="l">
              <a:spcBef>
                <a:spcPts val="0"/>
              </a:spcBef>
              <a:spcAft>
                <a:spcPts val="0"/>
              </a:spcAft>
              <a:buClr>
                <a:schemeClr val="dk1"/>
              </a:buClr>
              <a:buSzPts val="1352"/>
              <a:buFont typeface="Arial"/>
              <a:buNone/>
            </a:pPr>
            <a:r>
              <a:t/>
            </a:r>
            <a:endParaRPr sz="1352">
              <a:solidFill>
                <a:srgbClr val="BFBFBF"/>
              </a:solidFill>
              <a:latin typeface="Arial"/>
              <a:ea typeface="Arial"/>
              <a:cs typeface="Arial"/>
              <a:sym typeface="Arial"/>
            </a:endParaRPr>
          </a:p>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Was ist das in einem Satz?</a:t>
            </a:r>
            <a:endParaRPr/>
          </a:p>
          <a:p>
            <a:pPr indent="0" lvl="0" marL="0" marR="0" rtl="0" algn="l">
              <a:spcBef>
                <a:spcPts val="0"/>
              </a:spcBef>
              <a:spcAft>
                <a:spcPts val="0"/>
              </a:spcAft>
              <a:buClr>
                <a:srgbClr val="BFBFBF"/>
              </a:buClr>
              <a:buSzPts val="1352"/>
              <a:buFont typeface="Arial"/>
              <a:buNone/>
            </a:pPr>
            <a:r>
              <a:rPr lang="en-US" sz="1352">
                <a:solidFill>
                  <a:srgbClr val="BFBFBF"/>
                </a:solidFill>
                <a:latin typeface="Arial"/>
                <a:ea typeface="Arial"/>
                <a:cs typeface="Arial"/>
                <a:sym typeface="Arial"/>
              </a:rPr>
              <a:t>Ein elektrophysiologischer Test, der misst, wie Netzhautzellen auf einen Lichtreiz reagieren</a:t>
            </a:r>
            <a:endParaRPr/>
          </a:p>
          <a:p>
            <a:pPr indent="0" lvl="0" marL="0" marR="0" rtl="0" algn="l">
              <a:spcBef>
                <a:spcPts val="0"/>
              </a:spcBef>
              <a:spcAft>
                <a:spcPts val="0"/>
              </a:spcAft>
              <a:buClr>
                <a:schemeClr val="dk1"/>
              </a:buClr>
              <a:buSzPts val="1352"/>
              <a:buFont typeface="Arial"/>
              <a:buNone/>
            </a:pPr>
            <a:r>
              <a:t/>
            </a:r>
            <a:endParaRPr sz="1352">
              <a:solidFill>
                <a:srgbClr val="BFBFBF"/>
              </a:solidFill>
              <a:latin typeface="Arial"/>
              <a:ea typeface="Arial"/>
              <a:cs typeface="Arial"/>
              <a:sym typeface="Arial"/>
            </a:endParaRPr>
          </a:p>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Wie wird er durchgeführt?</a:t>
            </a:r>
            <a:endParaRPr/>
          </a:p>
          <a:p>
            <a:pPr indent="0" lvl="0" marL="0" marR="0" rtl="0" algn="l">
              <a:spcBef>
                <a:spcPts val="0"/>
              </a:spcBef>
              <a:spcAft>
                <a:spcPts val="0"/>
              </a:spcAft>
              <a:buClr>
                <a:srgbClr val="BFBFBF"/>
              </a:buClr>
              <a:buSzPts val="1352"/>
              <a:buFont typeface="Arial"/>
              <a:buNone/>
            </a:pPr>
            <a:r>
              <a:rPr lang="en-US" sz="1352">
                <a:solidFill>
                  <a:srgbClr val="BFBFBF"/>
                </a:solidFill>
                <a:latin typeface="Arial"/>
                <a:ea typeface="Arial"/>
                <a:cs typeface="Arial"/>
                <a:sym typeface="Arial"/>
              </a:rPr>
              <a:t>Die Pupillen des Patienten werden erweitert, und er befindet sich in der Regel in Dunkeladaptation. Elektroden werden an der Hornhaut und/oder der Haut um die Augen des Patienten angebracht, und es wird eine Reihe standardisierter visueller Reize (in der Regel kurze Lichtblitze) präsentiert.</a:t>
            </a:r>
            <a:endParaRPr/>
          </a:p>
          <a:p>
            <a:pPr indent="0" lvl="0" marL="0" marR="0" rtl="0" algn="l">
              <a:spcBef>
                <a:spcPts val="0"/>
              </a:spcBef>
              <a:spcAft>
                <a:spcPts val="0"/>
              </a:spcAft>
              <a:buClr>
                <a:schemeClr val="dk1"/>
              </a:buClr>
              <a:buSzPts val="1352"/>
              <a:buFont typeface="Arial"/>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Was sind die drei Haupttypen des ERG?</a:t>
            </a:r>
            <a:endParaRPr/>
          </a:p>
          <a:p>
            <a:pPr indent="0" lvl="0" marL="0" marR="0" rtl="0" algn="l">
              <a:spcBef>
                <a:spcPts val="0"/>
              </a:spcBef>
              <a:spcAft>
                <a:spcPts val="0"/>
              </a:spcAft>
              <a:buClr>
                <a:srgbClr val="A5A5A5"/>
              </a:buClr>
              <a:buSzPts val="1352"/>
              <a:buFont typeface="Arial"/>
              <a:buNone/>
            </a:pPr>
            <a:r>
              <a:rPr b="1" lang="en-US" sz="1352">
                <a:solidFill>
                  <a:srgbClr val="A5A5A5"/>
                </a:solidFill>
                <a:latin typeface="Arial"/>
                <a:ea typeface="Arial"/>
                <a:cs typeface="Arial"/>
                <a:sym typeface="Arial"/>
              </a:rPr>
              <a:t>Full-field-ERG </a:t>
            </a:r>
            <a:r>
              <a:rPr lang="en-US" sz="1352">
                <a:solidFill>
                  <a:srgbClr val="A5A5A5"/>
                </a:solidFill>
                <a:latin typeface="Arial"/>
                <a:ea typeface="Arial"/>
                <a:cs typeface="Arial"/>
                <a:sym typeface="Arial"/>
              </a:rPr>
              <a:t>(ffERG, auch </a:t>
            </a:r>
            <a:r>
              <a:rPr i="1" lang="en-US" sz="1352">
                <a:solidFill>
                  <a:srgbClr val="A5A5A5"/>
                </a:solidFill>
                <a:latin typeface="Arial"/>
                <a:ea typeface="Arial"/>
                <a:cs typeface="Arial"/>
                <a:sym typeface="Arial"/>
              </a:rPr>
              <a:t>Ganzfeld</a:t>
            </a:r>
            <a:r>
              <a:rPr lang="en-US" sz="1352">
                <a:solidFill>
                  <a:srgbClr val="A5A5A5"/>
                </a:solidFill>
                <a:latin typeface="Arial"/>
                <a:ea typeface="Arial"/>
                <a:cs typeface="Arial"/>
                <a:sym typeface="Arial"/>
              </a:rPr>
              <a:t>-ERG genannt), </a:t>
            </a:r>
            <a:r>
              <a:rPr b="1" lang="en-US" sz="1352">
                <a:solidFill>
                  <a:srgbClr val="1A5FB4"/>
                </a:solidFill>
                <a:latin typeface="Arial"/>
                <a:ea typeface="Arial"/>
                <a:cs typeface="Arial"/>
                <a:sym typeface="Arial"/>
              </a:rPr>
              <a:t>multifokales ERG </a:t>
            </a:r>
            <a:r>
              <a:rPr lang="en-US" sz="1352">
                <a:solidFill>
                  <a:srgbClr val="1A5FB4"/>
                </a:solidFill>
                <a:latin typeface="Arial"/>
                <a:ea typeface="Arial"/>
                <a:cs typeface="Arial"/>
                <a:sym typeface="Arial"/>
              </a:rPr>
              <a:t>(mfERG) </a:t>
            </a:r>
            <a:r>
              <a:rPr lang="en-US" sz="1352">
                <a:solidFill>
                  <a:srgbClr val="A5A5A5"/>
                </a:solidFill>
                <a:latin typeface="Arial"/>
                <a:ea typeface="Arial"/>
                <a:cs typeface="Arial"/>
                <a:sym typeface="Arial"/>
              </a:rPr>
              <a:t>und </a:t>
            </a:r>
            <a:r>
              <a:rPr b="1" lang="en-US" sz="1352">
                <a:solidFill>
                  <a:srgbClr val="A5A5A5"/>
                </a:solidFill>
                <a:latin typeface="Arial"/>
                <a:ea typeface="Arial"/>
                <a:cs typeface="Arial"/>
                <a:sym typeface="Arial"/>
              </a:rPr>
              <a:t>Pattern ERG </a:t>
            </a:r>
            <a:r>
              <a:rPr lang="en-US" sz="1352">
                <a:solidFill>
                  <a:srgbClr val="A5A5A5"/>
                </a:solidFill>
                <a:latin typeface="Arial"/>
                <a:ea typeface="Arial"/>
                <a:cs typeface="Arial"/>
                <a:sym typeface="Arial"/>
              </a:rPr>
              <a:t>(pERG)</a:t>
            </a:r>
            <a:endParaRPr/>
          </a:p>
        </p:txBody>
      </p:sp>
      <p:sp>
        <p:nvSpPr>
          <p:cNvPr id="1280" name="Google Shape;1280;p48"/>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281" name="Google Shape;1281;p48"/>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282" name="Google Shape;1282;p48"/>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283" name="Google Shape;1283;p48"/>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1284" name="Google Shape;1284;p48"/>
          <p:cNvSpPr/>
          <p:nvPr/>
        </p:nvSpPr>
        <p:spPr>
          <a:xfrm>
            <a:off x="5968879" y="3941033"/>
            <a:ext cx="695918" cy="394332"/>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1285" name="Google Shape;1285;p48"/>
          <p:cNvSpPr txBox="1"/>
          <p:nvPr/>
        </p:nvSpPr>
        <p:spPr>
          <a:xfrm>
            <a:off x="2120399" y="4239940"/>
            <a:ext cx="6508913" cy="857283"/>
          </a:xfrm>
          <a:prstGeom prst="rect">
            <a:avLst/>
          </a:prstGeom>
          <a:solidFill>
            <a:srgbClr val="F5D0F1"/>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ffERG</a:t>
            </a:r>
            <a:r>
              <a:rPr lang="en-US" sz="1352">
                <a:solidFill>
                  <a:srgbClr val="1A5FB4"/>
                </a:solidFill>
                <a:latin typeface="Arial"/>
                <a:ea typeface="Arial"/>
                <a:cs typeface="Arial"/>
                <a:sym typeface="Arial"/>
              </a:rPr>
              <a:t>: Zeigt die Reaktion der gesamten Netzhaut auf Blitzreize</a:t>
            </a:r>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mfERG</a:t>
            </a:r>
            <a:r>
              <a:rPr lang="en-US" sz="1352">
                <a:solidFill>
                  <a:srgbClr val="1A5FB4"/>
                </a:solidFill>
                <a:latin typeface="Arial"/>
                <a:ea typeface="Arial"/>
                <a:cs typeface="Arial"/>
                <a:sym typeface="Arial"/>
              </a:rPr>
              <a:t>: Erstellt eine topografische Karte der zentralen Zapfenzellfunktion</a:t>
            </a:r>
            <a:endParaRPr/>
          </a:p>
          <a:p>
            <a:pPr indent="0" lvl="0" marL="0" marR="0" rtl="0" algn="l">
              <a:spcBef>
                <a:spcPts val="0"/>
              </a:spcBef>
              <a:spcAft>
                <a:spcPts val="0"/>
              </a:spcAft>
              <a:buNone/>
            </a:pPr>
            <a:r>
              <a:rPr i="1" lang="en-US" sz="1352">
                <a:solidFill>
                  <a:srgbClr val="A5A5A5"/>
                </a:solidFill>
                <a:latin typeface="Arial"/>
                <a:ea typeface="Arial"/>
                <a:cs typeface="Arial"/>
                <a:sym typeface="Arial"/>
              </a:rPr>
              <a:t>pERG</a:t>
            </a:r>
            <a:r>
              <a:rPr lang="en-US" sz="1352">
                <a:solidFill>
                  <a:srgbClr val="F5D0F1"/>
                </a:solidFill>
                <a:latin typeface="Arial"/>
                <a:ea typeface="Arial"/>
                <a:cs typeface="Arial"/>
                <a:sym typeface="Arial"/>
              </a:rPr>
              <a:t>: Blinkt ein Schachbrettmuster aus schnell wechselnden hellen und dunklen Bereichen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9" name="Shape 1289"/>
        <p:cNvGrpSpPr/>
        <p:nvPr/>
      </p:nvGrpSpPr>
      <p:grpSpPr>
        <a:xfrm>
          <a:off x="0" y="0"/>
          <a:ext cx="0" cy="0"/>
          <a:chOff x="0" y="0"/>
          <a:chExt cx="0" cy="0"/>
        </a:xfrm>
      </p:grpSpPr>
      <p:sp>
        <p:nvSpPr>
          <p:cNvPr id="1290" name="Google Shape;1290;p49"/>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291" name="Google Shape;1291;p49"/>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292" name="Google Shape;1292;p49"/>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293" name="Google Shape;1293;p49"/>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294" name="Google Shape;1294;p49"/>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295" name="Google Shape;1295;p49"/>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296" name="Google Shape;1296;p49"/>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297" name="Google Shape;1297;p49"/>
          <p:cNvCxnSpPr>
            <a:stCxn id="1290"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298" name="Google Shape;1298;p49"/>
          <p:cNvCxnSpPr>
            <a:stCxn id="1290"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299" name="Google Shape;1299;p49"/>
          <p:cNvCxnSpPr>
            <a:stCxn id="1290"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1300" name="Google Shape;1300;p49"/>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1301" name="Google Shape;1301;p49"/>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302" name="Google Shape;1302;p49"/>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1303" name="Google Shape;1303;p49"/>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1304" name="Google Shape;1304;p49"/>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1305" name="Google Shape;1305;p49"/>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7F7F7F"/>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rgbClr val="7F7F7F"/>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 </a:t>
            </a:r>
            <a:r>
              <a:rPr b="1" i="0" lang="en-US" sz="1546" u="none" cap="none" strike="noStrike">
                <a:solidFill>
                  <a:srgbClr val="7F7F7F"/>
                </a:solidFill>
                <a:latin typeface="Arial"/>
                <a:ea typeface="Arial"/>
                <a:cs typeface="Arial"/>
                <a:sym typeface="Arial"/>
              </a:rPr>
              <a:t>Nystagmus </a:t>
            </a:r>
            <a:r>
              <a:rPr b="0" i="0" lang="en-US" sz="1546" u="none" cap="none" strike="noStrike">
                <a:solidFill>
                  <a:srgbClr val="7F7F7F"/>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--Sehschärfebereich:</a:t>
            </a:r>
            <a:r>
              <a:rPr b="1" i="0" lang="en-US" sz="1546" u="none" cap="none" strike="noStrike">
                <a:solidFill>
                  <a:srgbClr val="7F7F7F"/>
                </a:solidFill>
                <a:latin typeface="Arial"/>
                <a:ea typeface="Arial"/>
                <a:cs typeface="Arial"/>
                <a:sym typeface="Arial"/>
              </a:rPr>
              <a:t> 20/80–20/200</a:t>
            </a:r>
            <a:endParaRPr/>
          </a:p>
          <a:p>
            <a:pPr indent="0" lvl="3" marL="331254" marR="0" rtl="0" algn="l">
              <a:spcBef>
                <a:spcPts val="0"/>
              </a:spcBef>
              <a:spcAft>
                <a:spcPts val="0"/>
              </a:spcAft>
              <a:buNone/>
            </a:pPr>
            <a:r>
              <a:rPr b="1" i="0" lang="en-US" sz="1546" u="none" cap="none" strike="noStrike">
                <a:solidFill>
                  <a:schemeClr val="dk1"/>
                </a:solidFill>
                <a:latin typeface="Arial"/>
                <a:ea typeface="Arial"/>
                <a:cs typeface="Arial"/>
                <a:sym typeface="Arial"/>
              </a:rPr>
              <a:t>--ERG</a:t>
            </a:r>
            <a:r>
              <a:rPr b="0" i="0" lang="en-US" sz="1546" u="none" cap="none" strike="noStrike">
                <a:solidFill>
                  <a:srgbClr val="7F7F7F"/>
                </a:solidFill>
                <a:latin typeface="Arial"/>
                <a:ea typeface="Arial"/>
                <a:cs typeface="Arial"/>
                <a:sym typeface="Arial"/>
              </a:rPr>
              <a:t>: </a:t>
            </a:r>
            <a:r>
              <a:rPr b="1" i="1" lang="en-US" sz="1546" u="none" cap="none" strike="noStrike">
                <a:solidFill>
                  <a:srgbClr val="7F7F7F"/>
                </a:solidFill>
                <a:latin typeface="Arial"/>
                <a:ea typeface="Arial"/>
                <a:cs typeface="Arial"/>
                <a:sym typeface="Arial"/>
              </a:rPr>
              <a:t>?</a:t>
            </a:r>
            <a:endParaRPr b="0" i="0" sz="1546" u="none" cap="none" strike="noStrike">
              <a:solidFill>
                <a:srgbClr val="7F7F7F"/>
              </a:solidFill>
              <a:latin typeface="Arial"/>
              <a:ea typeface="Arial"/>
              <a:cs typeface="Arial"/>
              <a:sym typeface="Arial"/>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--Zapfenreaktion: </a:t>
            </a:r>
            <a:r>
              <a:rPr b="1" i="1" lang="en-US" sz="1546" u="none" cap="none" strike="noStrike">
                <a:solidFill>
                  <a:srgbClr val="B8C0CA"/>
                </a:solidFill>
                <a:latin typeface="Arial"/>
                <a:ea typeface="Arial"/>
                <a:cs typeface="Arial"/>
                <a:sym typeface="Arial"/>
              </a:rPr>
              <a:t>?</a:t>
            </a:r>
            <a:r>
              <a:rPr b="1" i="0" lang="en-US" sz="1546" u="none" cap="none" strike="noStrike">
                <a:solidFill>
                  <a:srgbClr val="B8C0CA"/>
                </a:solidFill>
                <a:latin typeface="Arial"/>
                <a:ea typeface="Arial"/>
                <a:cs typeface="Arial"/>
                <a:sym typeface="Arial"/>
              </a:rPr>
              <a:t>vorhanden</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--Stäbchenreaktion: </a:t>
            </a:r>
            <a:r>
              <a:rPr b="1" i="0" lang="en-US" sz="1546" u="none" cap="none" strike="noStrike">
                <a:solidFill>
                  <a:srgbClr val="B8C0CA"/>
                </a:solidFill>
                <a:latin typeface="Arial"/>
                <a:ea typeface="Arial"/>
                <a:cs typeface="Arial"/>
                <a:sym typeface="Arial"/>
              </a:rPr>
              <a:t>normal</a:t>
            </a:r>
            <a:endParaRPr/>
          </a:p>
        </p:txBody>
      </p:sp>
      <p:sp>
        <p:nvSpPr>
          <p:cNvPr id="1306" name="Google Shape;1306;p49"/>
          <p:cNvSpPr txBox="1"/>
          <p:nvPr/>
        </p:nvSpPr>
        <p:spPr>
          <a:xfrm>
            <a:off x="1864505" y="794356"/>
            <a:ext cx="7444422" cy="314582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Bevor wir uns näher mit diesem Thema befassen … Wofür steht </a:t>
            </a:r>
            <a:r>
              <a:rPr lang="en-US" sz="1352">
                <a:solidFill>
                  <a:srgbClr val="BFBFBF"/>
                </a:solidFill>
                <a:latin typeface="Arial"/>
                <a:ea typeface="Arial"/>
                <a:cs typeface="Arial"/>
                <a:sym typeface="Arial"/>
              </a:rPr>
              <a:t>ERG</a:t>
            </a:r>
            <a:r>
              <a:rPr i="1" lang="en-US" sz="1352">
                <a:solidFill>
                  <a:srgbClr val="BFBFBF"/>
                </a:solidFill>
                <a:latin typeface="Arial"/>
                <a:ea typeface="Arial"/>
                <a:cs typeface="Arial"/>
                <a:sym typeface="Arial"/>
              </a:rPr>
              <a:t>?</a:t>
            </a:r>
            <a:endParaRPr/>
          </a:p>
          <a:p>
            <a:pPr indent="0" lvl="0" marL="0" marR="0" rtl="0" algn="l">
              <a:spcBef>
                <a:spcPts val="0"/>
              </a:spcBef>
              <a:spcAft>
                <a:spcPts val="0"/>
              </a:spcAft>
              <a:buClr>
                <a:srgbClr val="BFBFBF"/>
              </a:buClr>
              <a:buSzPts val="1352"/>
              <a:buFont typeface="Arial"/>
              <a:buNone/>
            </a:pPr>
            <a:r>
              <a:rPr lang="en-US" sz="1352">
                <a:solidFill>
                  <a:srgbClr val="BFBFBF"/>
                </a:solidFill>
                <a:latin typeface="Arial"/>
                <a:ea typeface="Arial"/>
                <a:cs typeface="Arial"/>
                <a:sym typeface="Arial"/>
              </a:rPr>
              <a:t>Elektroretinogramm (oder Elektroretinographie)</a:t>
            </a:r>
            <a:endParaRPr/>
          </a:p>
          <a:p>
            <a:pPr indent="0" lvl="0" marL="0" marR="0" rtl="0" algn="l">
              <a:spcBef>
                <a:spcPts val="0"/>
              </a:spcBef>
              <a:spcAft>
                <a:spcPts val="0"/>
              </a:spcAft>
              <a:buClr>
                <a:schemeClr val="dk1"/>
              </a:buClr>
              <a:buSzPts val="1352"/>
              <a:buFont typeface="Arial"/>
              <a:buNone/>
            </a:pPr>
            <a:r>
              <a:t/>
            </a:r>
            <a:endParaRPr sz="1352">
              <a:solidFill>
                <a:srgbClr val="BFBFBF"/>
              </a:solidFill>
              <a:latin typeface="Arial"/>
              <a:ea typeface="Arial"/>
              <a:cs typeface="Arial"/>
              <a:sym typeface="Arial"/>
            </a:endParaRPr>
          </a:p>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Was ist das in einem Satz?</a:t>
            </a:r>
            <a:endParaRPr/>
          </a:p>
          <a:p>
            <a:pPr indent="0" lvl="0" marL="0" marR="0" rtl="0" algn="l">
              <a:spcBef>
                <a:spcPts val="0"/>
              </a:spcBef>
              <a:spcAft>
                <a:spcPts val="0"/>
              </a:spcAft>
              <a:buClr>
                <a:srgbClr val="BFBFBF"/>
              </a:buClr>
              <a:buSzPts val="1352"/>
              <a:buFont typeface="Arial"/>
              <a:buNone/>
            </a:pPr>
            <a:r>
              <a:rPr lang="en-US" sz="1352">
                <a:solidFill>
                  <a:srgbClr val="BFBFBF"/>
                </a:solidFill>
                <a:latin typeface="Arial"/>
                <a:ea typeface="Arial"/>
                <a:cs typeface="Arial"/>
                <a:sym typeface="Arial"/>
              </a:rPr>
              <a:t>Ein elektrophysiologischer Test, der misst, wie Netzhautzellen auf einen Lichtreiz reagieren</a:t>
            </a:r>
            <a:endParaRPr/>
          </a:p>
          <a:p>
            <a:pPr indent="0" lvl="0" marL="0" marR="0" rtl="0" algn="l">
              <a:spcBef>
                <a:spcPts val="0"/>
              </a:spcBef>
              <a:spcAft>
                <a:spcPts val="0"/>
              </a:spcAft>
              <a:buClr>
                <a:schemeClr val="dk1"/>
              </a:buClr>
              <a:buSzPts val="1352"/>
              <a:buFont typeface="Arial"/>
              <a:buNone/>
            </a:pPr>
            <a:r>
              <a:t/>
            </a:r>
            <a:endParaRPr sz="1352">
              <a:solidFill>
                <a:srgbClr val="BFBFBF"/>
              </a:solidFill>
              <a:latin typeface="Arial"/>
              <a:ea typeface="Arial"/>
              <a:cs typeface="Arial"/>
              <a:sym typeface="Arial"/>
            </a:endParaRPr>
          </a:p>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Wie wird er durchgeführt?</a:t>
            </a:r>
            <a:endParaRPr/>
          </a:p>
          <a:p>
            <a:pPr indent="0" lvl="0" marL="0" marR="0" rtl="0" algn="l">
              <a:spcBef>
                <a:spcPts val="0"/>
              </a:spcBef>
              <a:spcAft>
                <a:spcPts val="0"/>
              </a:spcAft>
              <a:buClr>
                <a:srgbClr val="BFBFBF"/>
              </a:buClr>
              <a:buSzPts val="1352"/>
              <a:buFont typeface="Arial"/>
              <a:buNone/>
            </a:pPr>
            <a:r>
              <a:rPr lang="en-US" sz="1352">
                <a:solidFill>
                  <a:srgbClr val="BFBFBF"/>
                </a:solidFill>
                <a:latin typeface="Arial"/>
                <a:ea typeface="Arial"/>
                <a:cs typeface="Arial"/>
                <a:sym typeface="Arial"/>
              </a:rPr>
              <a:t>Die Pupillen des Patienten werden erweitert, und er befindet sich in der Regel in Dunkeladaptation. Elektroden werden an der Hornhaut und/oder der Haut um die Augen des Patienten angebracht, und es wird eine Reihe standardisierter visueller Reize (in der Regel kurze Lichtblitze) präsentiert.</a:t>
            </a:r>
            <a:endParaRPr/>
          </a:p>
          <a:p>
            <a:pPr indent="0" lvl="0" marL="0" marR="0" rtl="0" algn="l">
              <a:spcBef>
                <a:spcPts val="0"/>
              </a:spcBef>
              <a:spcAft>
                <a:spcPts val="0"/>
              </a:spcAft>
              <a:buClr>
                <a:schemeClr val="dk1"/>
              </a:buClr>
              <a:buSzPts val="1352"/>
              <a:buFont typeface="Arial"/>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Was sind die drei Haupttypen des ERG?</a:t>
            </a:r>
            <a:endParaRPr/>
          </a:p>
          <a:p>
            <a:pPr indent="0" lvl="0" marL="0" marR="0" rtl="0" algn="l">
              <a:spcBef>
                <a:spcPts val="0"/>
              </a:spcBef>
              <a:spcAft>
                <a:spcPts val="0"/>
              </a:spcAft>
              <a:buNone/>
            </a:pPr>
            <a:r>
              <a:rPr b="1" lang="en-US" sz="1352">
                <a:solidFill>
                  <a:srgbClr val="A5A5A5"/>
                </a:solidFill>
                <a:latin typeface="Arial"/>
                <a:ea typeface="Arial"/>
                <a:cs typeface="Arial"/>
                <a:sym typeface="Arial"/>
              </a:rPr>
              <a:t>Full-field-ERG</a:t>
            </a:r>
            <a:r>
              <a:rPr b="1" lang="en-US" sz="1352">
                <a:solidFill>
                  <a:srgbClr val="B8C0CA"/>
                </a:solidFill>
                <a:latin typeface="Arial"/>
                <a:ea typeface="Arial"/>
                <a:cs typeface="Arial"/>
                <a:sym typeface="Arial"/>
              </a:rPr>
              <a:t> </a:t>
            </a:r>
            <a:r>
              <a:rPr lang="en-US" sz="1352">
                <a:solidFill>
                  <a:srgbClr val="B8C0CA"/>
                </a:solidFill>
                <a:latin typeface="Arial"/>
                <a:ea typeface="Arial"/>
                <a:cs typeface="Arial"/>
                <a:sym typeface="Arial"/>
              </a:rPr>
              <a:t>(ffERG, auch </a:t>
            </a:r>
            <a:r>
              <a:rPr i="1" lang="en-US" sz="1352">
                <a:solidFill>
                  <a:srgbClr val="B8C0CA"/>
                </a:solidFill>
                <a:latin typeface="Arial"/>
                <a:ea typeface="Arial"/>
                <a:cs typeface="Arial"/>
                <a:sym typeface="Arial"/>
              </a:rPr>
              <a:t>Ganzfeld</a:t>
            </a:r>
            <a:r>
              <a:rPr lang="en-US" sz="1352">
                <a:solidFill>
                  <a:srgbClr val="B8C0CA"/>
                </a:solidFill>
                <a:latin typeface="Arial"/>
                <a:ea typeface="Arial"/>
                <a:cs typeface="Arial"/>
                <a:sym typeface="Arial"/>
              </a:rPr>
              <a:t>-ERG genannt), </a:t>
            </a:r>
            <a:r>
              <a:rPr b="1" lang="en-US" sz="1352">
                <a:solidFill>
                  <a:srgbClr val="A5A5A5"/>
                </a:solidFill>
                <a:latin typeface="Arial"/>
                <a:ea typeface="Arial"/>
                <a:cs typeface="Arial"/>
                <a:sym typeface="Arial"/>
              </a:rPr>
              <a:t>multifokales ERG </a:t>
            </a:r>
            <a:r>
              <a:rPr lang="en-US" sz="1352">
                <a:solidFill>
                  <a:srgbClr val="B8C0CA"/>
                </a:solidFill>
                <a:latin typeface="Arial"/>
                <a:ea typeface="Arial"/>
                <a:cs typeface="Arial"/>
                <a:sym typeface="Arial"/>
              </a:rPr>
              <a:t>(mfERG) und </a:t>
            </a:r>
            <a:r>
              <a:rPr b="1" lang="en-US" sz="1352">
                <a:solidFill>
                  <a:srgbClr val="1A5FB4"/>
                </a:solidFill>
                <a:latin typeface="Arial"/>
                <a:ea typeface="Arial"/>
                <a:cs typeface="Arial"/>
                <a:sym typeface="Arial"/>
              </a:rPr>
              <a:t>Pattern ERG </a:t>
            </a:r>
            <a:r>
              <a:rPr lang="en-US" sz="1352">
                <a:solidFill>
                  <a:srgbClr val="1A5FB4"/>
                </a:solidFill>
                <a:latin typeface="Arial"/>
                <a:ea typeface="Arial"/>
                <a:cs typeface="Arial"/>
                <a:sym typeface="Arial"/>
              </a:rPr>
              <a:t>(pERG)</a:t>
            </a:r>
            <a:endParaRPr/>
          </a:p>
        </p:txBody>
      </p:sp>
      <p:sp>
        <p:nvSpPr>
          <p:cNvPr id="1307" name="Google Shape;1307;p49"/>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308" name="Google Shape;1308;p49"/>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309" name="Google Shape;1309;p49"/>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310" name="Google Shape;1310;p49"/>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1311" name="Google Shape;1311;p49"/>
          <p:cNvSpPr/>
          <p:nvPr/>
        </p:nvSpPr>
        <p:spPr>
          <a:xfrm>
            <a:off x="5968879" y="3941033"/>
            <a:ext cx="695918" cy="394332"/>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1312" name="Google Shape;1312;p49"/>
          <p:cNvSpPr txBox="1"/>
          <p:nvPr/>
        </p:nvSpPr>
        <p:spPr>
          <a:xfrm>
            <a:off x="2120399" y="4239940"/>
            <a:ext cx="6508913" cy="857283"/>
          </a:xfrm>
          <a:prstGeom prst="rect">
            <a:avLst/>
          </a:prstGeom>
          <a:solidFill>
            <a:srgbClr val="F5D0F1"/>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ffERG</a:t>
            </a:r>
            <a:r>
              <a:rPr lang="en-US" sz="1352">
                <a:solidFill>
                  <a:srgbClr val="1A5FB4"/>
                </a:solidFill>
                <a:latin typeface="Arial"/>
                <a:ea typeface="Arial"/>
                <a:cs typeface="Arial"/>
                <a:sym typeface="Arial"/>
              </a:rPr>
              <a:t>: Zeigt die Reaktion der gesamten Netzhaut auf Blitzreize</a:t>
            </a:r>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mfERG</a:t>
            </a:r>
            <a:r>
              <a:rPr lang="en-US" sz="1352">
                <a:solidFill>
                  <a:srgbClr val="1A5FB4"/>
                </a:solidFill>
                <a:latin typeface="Arial"/>
                <a:ea typeface="Arial"/>
                <a:cs typeface="Arial"/>
                <a:sym typeface="Arial"/>
              </a:rPr>
              <a:t>: Erstellt eine topografische Karte der zentralen Zapfenzellfunktion</a:t>
            </a:r>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pERG</a:t>
            </a:r>
            <a:r>
              <a:rPr lang="en-US" sz="1352">
                <a:solidFill>
                  <a:srgbClr val="1A5FB4"/>
                </a:solidFill>
                <a:latin typeface="Arial"/>
                <a:ea typeface="Arial"/>
                <a:cs typeface="Arial"/>
                <a:sym typeface="Arial"/>
              </a:rPr>
              <a:t>: Lässt ein Schachbrettmuster aus schnell wechselnden hellen und dunklen Bereichen aufblitzen</a:t>
            </a:r>
            <a:endParaRPr sz="1352">
              <a:solidFill>
                <a:srgbClr val="1A5FB4"/>
              </a:solidFill>
              <a:latin typeface="Arial"/>
              <a:ea typeface="Arial"/>
              <a:cs typeface="Arial"/>
              <a:sym typeface="Arial"/>
            </a:endParaRPr>
          </a:p>
        </p:txBody>
      </p:sp>
      <p:sp>
        <p:nvSpPr>
          <p:cNvPr id="1313" name="Google Shape;1313;p49"/>
          <p:cNvSpPr/>
          <p:nvPr/>
        </p:nvSpPr>
        <p:spPr>
          <a:xfrm>
            <a:off x="3410678" y="4679828"/>
            <a:ext cx="1388674" cy="166129"/>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7" name="Shape 1317"/>
        <p:cNvGrpSpPr/>
        <p:nvPr/>
      </p:nvGrpSpPr>
      <p:grpSpPr>
        <a:xfrm>
          <a:off x="0" y="0"/>
          <a:ext cx="0" cy="0"/>
          <a:chOff x="0" y="0"/>
          <a:chExt cx="0" cy="0"/>
        </a:xfrm>
      </p:grpSpPr>
      <p:sp>
        <p:nvSpPr>
          <p:cNvPr id="1318" name="Google Shape;1318;p50"/>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319" name="Google Shape;1319;p50"/>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320" name="Google Shape;1320;p50"/>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321" name="Google Shape;1321;p50"/>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322" name="Google Shape;1322;p50"/>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323" name="Google Shape;1323;p50"/>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324" name="Google Shape;1324;p50"/>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325" name="Google Shape;1325;p50"/>
          <p:cNvCxnSpPr>
            <a:stCxn id="1318"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326" name="Google Shape;1326;p50"/>
          <p:cNvCxnSpPr>
            <a:stCxn id="1318"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327" name="Google Shape;1327;p50"/>
          <p:cNvCxnSpPr>
            <a:stCxn id="1318"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1328" name="Google Shape;1328;p50"/>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1329" name="Google Shape;1329;p50"/>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330" name="Google Shape;1330;p50"/>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1331" name="Google Shape;1331;p50"/>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1332" name="Google Shape;1332;p50"/>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1333" name="Google Shape;1333;p50"/>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7F7F7F"/>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rgbClr val="7F7F7F"/>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 </a:t>
            </a:r>
            <a:r>
              <a:rPr b="1" i="0" lang="en-US" sz="1546" u="none" cap="none" strike="noStrike">
                <a:solidFill>
                  <a:srgbClr val="7F7F7F"/>
                </a:solidFill>
                <a:latin typeface="Arial"/>
                <a:ea typeface="Arial"/>
                <a:cs typeface="Arial"/>
                <a:sym typeface="Arial"/>
              </a:rPr>
              <a:t>Nystagmus </a:t>
            </a:r>
            <a:r>
              <a:rPr b="0" i="0" lang="en-US" sz="1546" u="none" cap="none" strike="noStrike">
                <a:solidFill>
                  <a:srgbClr val="7F7F7F"/>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--Sehschärfebereich:</a:t>
            </a:r>
            <a:r>
              <a:rPr b="1" i="0" lang="en-US" sz="1546" u="none" cap="none" strike="noStrike">
                <a:solidFill>
                  <a:srgbClr val="7F7F7F"/>
                </a:solidFill>
                <a:latin typeface="Arial"/>
                <a:ea typeface="Arial"/>
                <a:cs typeface="Arial"/>
                <a:sym typeface="Arial"/>
              </a:rPr>
              <a:t> 20/80–20/200</a:t>
            </a:r>
            <a:endParaRPr/>
          </a:p>
          <a:p>
            <a:pPr indent="0" lvl="3" marL="331254" marR="0" rtl="0" algn="l">
              <a:spcBef>
                <a:spcPts val="0"/>
              </a:spcBef>
              <a:spcAft>
                <a:spcPts val="0"/>
              </a:spcAft>
              <a:buNone/>
            </a:pPr>
            <a:r>
              <a:rPr b="1" i="0" lang="en-US" sz="1546" u="none" cap="none" strike="noStrike">
                <a:solidFill>
                  <a:schemeClr val="dk1"/>
                </a:solidFill>
                <a:latin typeface="Arial"/>
                <a:ea typeface="Arial"/>
                <a:cs typeface="Arial"/>
                <a:sym typeface="Arial"/>
              </a:rPr>
              <a:t>--ERG</a:t>
            </a:r>
            <a:r>
              <a:rPr b="0" i="0" lang="en-US" sz="1546" u="none" cap="none" strike="noStrike">
                <a:solidFill>
                  <a:srgbClr val="7F7F7F"/>
                </a:solidFill>
                <a:latin typeface="Arial"/>
                <a:ea typeface="Arial"/>
                <a:cs typeface="Arial"/>
                <a:sym typeface="Arial"/>
              </a:rPr>
              <a:t>: </a:t>
            </a:r>
            <a:r>
              <a:rPr b="1" i="1" lang="en-US" sz="1546" u="none" cap="none" strike="noStrike">
                <a:solidFill>
                  <a:srgbClr val="7F7F7F"/>
                </a:solidFill>
                <a:latin typeface="Arial"/>
                <a:ea typeface="Arial"/>
                <a:cs typeface="Arial"/>
                <a:sym typeface="Arial"/>
              </a:rPr>
              <a:t>?</a:t>
            </a:r>
            <a:endParaRPr b="0" i="0" sz="1546" u="none" cap="none" strike="noStrike">
              <a:solidFill>
                <a:srgbClr val="7F7F7F"/>
              </a:solidFill>
              <a:latin typeface="Arial"/>
              <a:ea typeface="Arial"/>
              <a:cs typeface="Arial"/>
              <a:sym typeface="Arial"/>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--Zapfenreaktion: </a:t>
            </a:r>
            <a:r>
              <a:rPr b="1" i="1" lang="en-US" sz="1546" u="none" cap="none" strike="noStrike">
                <a:solidFill>
                  <a:srgbClr val="B8C0CA"/>
                </a:solidFill>
                <a:latin typeface="Arial"/>
                <a:ea typeface="Arial"/>
                <a:cs typeface="Arial"/>
                <a:sym typeface="Arial"/>
              </a:rPr>
              <a:t>?</a:t>
            </a:r>
            <a:r>
              <a:rPr b="1" i="0" lang="en-US" sz="1546" u="none" cap="none" strike="noStrike">
                <a:solidFill>
                  <a:srgbClr val="B8C0CA"/>
                </a:solidFill>
                <a:latin typeface="Arial"/>
                <a:ea typeface="Arial"/>
                <a:cs typeface="Arial"/>
                <a:sym typeface="Arial"/>
              </a:rPr>
              <a:t>vorhanden</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--Stäbchenreaktion: </a:t>
            </a:r>
            <a:r>
              <a:rPr b="1" i="0" lang="en-US" sz="1546" u="none" cap="none" strike="noStrike">
                <a:solidFill>
                  <a:srgbClr val="B8C0CA"/>
                </a:solidFill>
                <a:latin typeface="Arial"/>
                <a:ea typeface="Arial"/>
                <a:cs typeface="Arial"/>
                <a:sym typeface="Arial"/>
              </a:rPr>
              <a:t>normal</a:t>
            </a:r>
            <a:endParaRPr/>
          </a:p>
        </p:txBody>
      </p:sp>
      <p:sp>
        <p:nvSpPr>
          <p:cNvPr id="1334" name="Google Shape;1334;p50"/>
          <p:cNvSpPr txBox="1"/>
          <p:nvPr/>
        </p:nvSpPr>
        <p:spPr>
          <a:xfrm>
            <a:off x="1864505" y="794356"/>
            <a:ext cx="7444422" cy="314582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Bevor wir uns näher mit diesem Thema befassen … Wofür steht </a:t>
            </a:r>
            <a:r>
              <a:rPr lang="en-US" sz="1352">
                <a:solidFill>
                  <a:srgbClr val="BFBFBF"/>
                </a:solidFill>
                <a:latin typeface="Arial"/>
                <a:ea typeface="Arial"/>
                <a:cs typeface="Arial"/>
                <a:sym typeface="Arial"/>
              </a:rPr>
              <a:t>ERG</a:t>
            </a:r>
            <a:r>
              <a:rPr i="1" lang="en-US" sz="1352">
                <a:solidFill>
                  <a:srgbClr val="BFBFBF"/>
                </a:solidFill>
                <a:latin typeface="Arial"/>
                <a:ea typeface="Arial"/>
                <a:cs typeface="Arial"/>
                <a:sym typeface="Arial"/>
              </a:rPr>
              <a:t>?</a:t>
            </a:r>
            <a:endParaRPr/>
          </a:p>
          <a:p>
            <a:pPr indent="0" lvl="0" marL="0" marR="0" rtl="0" algn="l">
              <a:spcBef>
                <a:spcPts val="0"/>
              </a:spcBef>
              <a:spcAft>
                <a:spcPts val="0"/>
              </a:spcAft>
              <a:buClr>
                <a:srgbClr val="BFBFBF"/>
              </a:buClr>
              <a:buSzPts val="1352"/>
              <a:buFont typeface="Arial"/>
              <a:buNone/>
            </a:pPr>
            <a:r>
              <a:rPr lang="en-US" sz="1352">
                <a:solidFill>
                  <a:srgbClr val="BFBFBF"/>
                </a:solidFill>
                <a:latin typeface="Arial"/>
                <a:ea typeface="Arial"/>
                <a:cs typeface="Arial"/>
                <a:sym typeface="Arial"/>
              </a:rPr>
              <a:t>Elektroretinogramm (oder Elektroretinographie)</a:t>
            </a:r>
            <a:endParaRPr/>
          </a:p>
          <a:p>
            <a:pPr indent="0" lvl="0" marL="0" marR="0" rtl="0" algn="l">
              <a:spcBef>
                <a:spcPts val="0"/>
              </a:spcBef>
              <a:spcAft>
                <a:spcPts val="0"/>
              </a:spcAft>
              <a:buClr>
                <a:schemeClr val="dk1"/>
              </a:buClr>
              <a:buSzPts val="1352"/>
              <a:buFont typeface="Arial"/>
              <a:buNone/>
            </a:pPr>
            <a:r>
              <a:t/>
            </a:r>
            <a:endParaRPr sz="1352">
              <a:solidFill>
                <a:srgbClr val="BFBFBF"/>
              </a:solidFill>
              <a:latin typeface="Arial"/>
              <a:ea typeface="Arial"/>
              <a:cs typeface="Arial"/>
              <a:sym typeface="Arial"/>
            </a:endParaRPr>
          </a:p>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Was ist das in einem Satz?</a:t>
            </a:r>
            <a:endParaRPr/>
          </a:p>
          <a:p>
            <a:pPr indent="0" lvl="0" marL="0" marR="0" rtl="0" algn="l">
              <a:spcBef>
                <a:spcPts val="0"/>
              </a:spcBef>
              <a:spcAft>
                <a:spcPts val="0"/>
              </a:spcAft>
              <a:buClr>
                <a:srgbClr val="BFBFBF"/>
              </a:buClr>
              <a:buSzPts val="1352"/>
              <a:buFont typeface="Arial"/>
              <a:buNone/>
            </a:pPr>
            <a:r>
              <a:rPr lang="en-US" sz="1352">
                <a:solidFill>
                  <a:srgbClr val="BFBFBF"/>
                </a:solidFill>
                <a:latin typeface="Arial"/>
                <a:ea typeface="Arial"/>
                <a:cs typeface="Arial"/>
                <a:sym typeface="Arial"/>
              </a:rPr>
              <a:t>Ein elektrophysiologischer Test, der misst, wie Netzhautzellen auf einen Lichtreiz reagieren</a:t>
            </a:r>
            <a:endParaRPr/>
          </a:p>
          <a:p>
            <a:pPr indent="0" lvl="0" marL="0" marR="0" rtl="0" algn="l">
              <a:spcBef>
                <a:spcPts val="0"/>
              </a:spcBef>
              <a:spcAft>
                <a:spcPts val="0"/>
              </a:spcAft>
              <a:buClr>
                <a:schemeClr val="dk1"/>
              </a:buClr>
              <a:buSzPts val="1352"/>
              <a:buFont typeface="Arial"/>
              <a:buNone/>
            </a:pPr>
            <a:r>
              <a:t/>
            </a:r>
            <a:endParaRPr sz="1352">
              <a:solidFill>
                <a:srgbClr val="BFBFBF"/>
              </a:solidFill>
              <a:latin typeface="Arial"/>
              <a:ea typeface="Arial"/>
              <a:cs typeface="Arial"/>
              <a:sym typeface="Arial"/>
            </a:endParaRPr>
          </a:p>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Wie wird er durchgeführt?</a:t>
            </a:r>
            <a:endParaRPr/>
          </a:p>
          <a:p>
            <a:pPr indent="0" lvl="0" marL="0" marR="0" rtl="0" algn="l">
              <a:spcBef>
                <a:spcPts val="0"/>
              </a:spcBef>
              <a:spcAft>
                <a:spcPts val="0"/>
              </a:spcAft>
              <a:buClr>
                <a:srgbClr val="BFBFBF"/>
              </a:buClr>
              <a:buSzPts val="1352"/>
              <a:buFont typeface="Arial"/>
              <a:buNone/>
            </a:pPr>
            <a:r>
              <a:rPr lang="en-US" sz="1352">
                <a:solidFill>
                  <a:srgbClr val="BFBFBF"/>
                </a:solidFill>
                <a:latin typeface="Arial"/>
                <a:ea typeface="Arial"/>
                <a:cs typeface="Arial"/>
                <a:sym typeface="Arial"/>
              </a:rPr>
              <a:t>Die Pupillen des Patienten werden erweitert, und er befindet sich in der Regel in Dunkeladaptation. Elektroden werden an der Hornhaut und/oder der Haut um die Augen des Patienten angebracht, und es wird eine Reihe standardisierter visueller Reize (in der Regel kurze Lichtblitze) präsentiert.</a:t>
            </a:r>
            <a:endParaRPr/>
          </a:p>
          <a:p>
            <a:pPr indent="0" lvl="0" marL="0" marR="0" rtl="0" algn="l">
              <a:spcBef>
                <a:spcPts val="0"/>
              </a:spcBef>
              <a:spcAft>
                <a:spcPts val="0"/>
              </a:spcAft>
              <a:buClr>
                <a:schemeClr val="dk1"/>
              </a:buClr>
              <a:buSzPts val="1352"/>
              <a:buFont typeface="Arial"/>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Was sind die drei Haupttypen des ERG?</a:t>
            </a:r>
            <a:endParaRPr/>
          </a:p>
          <a:p>
            <a:pPr indent="0" lvl="0" marL="0" marR="0" rtl="0" algn="l">
              <a:spcBef>
                <a:spcPts val="0"/>
              </a:spcBef>
              <a:spcAft>
                <a:spcPts val="0"/>
              </a:spcAft>
              <a:buNone/>
            </a:pPr>
            <a:r>
              <a:rPr b="1" lang="en-US" sz="1352">
                <a:solidFill>
                  <a:srgbClr val="B8C0CA"/>
                </a:solidFill>
                <a:latin typeface="Arial"/>
                <a:ea typeface="Arial"/>
                <a:cs typeface="Arial"/>
                <a:sym typeface="Arial"/>
              </a:rPr>
              <a:t>Full-field-ERG </a:t>
            </a:r>
            <a:r>
              <a:rPr lang="en-US" sz="1352">
                <a:solidFill>
                  <a:srgbClr val="B8C0CA"/>
                </a:solidFill>
                <a:latin typeface="Arial"/>
                <a:ea typeface="Arial"/>
                <a:cs typeface="Arial"/>
                <a:sym typeface="Arial"/>
              </a:rPr>
              <a:t>(ffERG, auch </a:t>
            </a:r>
            <a:r>
              <a:rPr i="1" lang="en-US" sz="1352">
                <a:solidFill>
                  <a:srgbClr val="B8C0CA"/>
                </a:solidFill>
                <a:latin typeface="Arial"/>
                <a:ea typeface="Arial"/>
                <a:cs typeface="Arial"/>
                <a:sym typeface="Arial"/>
              </a:rPr>
              <a:t>Ganzfeld</a:t>
            </a:r>
            <a:r>
              <a:rPr lang="en-US" sz="1352">
                <a:solidFill>
                  <a:srgbClr val="B8C0CA"/>
                </a:solidFill>
                <a:latin typeface="Arial"/>
                <a:ea typeface="Arial"/>
                <a:cs typeface="Arial"/>
                <a:sym typeface="Arial"/>
              </a:rPr>
              <a:t>-ERG genannt), </a:t>
            </a:r>
            <a:r>
              <a:rPr b="1" lang="en-US" sz="1352">
                <a:solidFill>
                  <a:srgbClr val="B8C0CA"/>
                </a:solidFill>
                <a:latin typeface="Arial"/>
                <a:ea typeface="Arial"/>
                <a:cs typeface="Arial"/>
                <a:sym typeface="Arial"/>
              </a:rPr>
              <a:t>multifokales ERG </a:t>
            </a:r>
            <a:r>
              <a:rPr lang="en-US" sz="1352">
                <a:solidFill>
                  <a:srgbClr val="B8C0CA"/>
                </a:solidFill>
                <a:latin typeface="Arial"/>
                <a:ea typeface="Arial"/>
                <a:cs typeface="Arial"/>
                <a:sym typeface="Arial"/>
              </a:rPr>
              <a:t>(mfERG) und </a:t>
            </a:r>
            <a:r>
              <a:rPr b="1" lang="en-US" sz="1352">
                <a:solidFill>
                  <a:srgbClr val="1A5FB4"/>
                </a:solidFill>
                <a:latin typeface="Arial"/>
                <a:ea typeface="Arial"/>
                <a:cs typeface="Arial"/>
                <a:sym typeface="Arial"/>
              </a:rPr>
              <a:t>Pattern ERG </a:t>
            </a:r>
            <a:r>
              <a:rPr lang="en-US" sz="1352">
                <a:solidFill>
                  <a:srgbClr val="1A5FB4"/>
                </a:solidFill>
                <a:latin typeface="Arial"/>
                <a:ea typeface="Arial"/>
                <a:cs typeface="Arial"/>
                <a:sym typeface="Arial"/>
              </a:rPr>
              <a:t>(pERG)</a:t>
            </a:r>
            <a:endParaRPr/>
          </a:p>
        </p:txBody>
      </p:sp>
      <p:sp>
        <p:nvSpPr>
          <p:cNvPr id="1335" name="Google Shape;1335;p50"/>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336" name="Google Shape;1336;p50"/>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337" name="Google Shape;1337;p50"/>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338" name="Google Shape;1338;p50"/>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1339" name="Google Shape;1339;p50"/>
          <p:cNvSpPr/>
          <p:nvPr/>
        </p:nvSpPr>
        <p:spPr>
          <a:xfrm>
            <a:off x="5968879" y="3941033"/>
            <a:ext cx="695918" cy="394332"/>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1340" name="Google Shape;1340;p50"/>
          <p:cNvSpPr txBox="1"/>
          <p:nvPr/>
        </p:nvSpPr>
        <p:spPr>
          <a:xfrm>
            <a:off x="2120399" y="4239940"/>
            <a:ext cx="6508913" cy="857283"/>
          </a:xfrm>
          <a:prstGeom prst="rect">
            <a:avLst/>
          </a:prstGeom>
          <a:solidFill>
            <a:srgbClr val="F5D0F1"/>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ffERG</a:t>
            </a:r>
            <a:r>
              <a:rPr lang="en-US" sz="1352">
                <a:solidFill>
                  <a:srgbClr val="1A5FB4"/>
                </a:solidFill>
                <a:latin typeface="Arial"/>
                <a:ea typeface="Arial"/>
                <a:cs typeface="Arial"/>
                <a:sym typeface="Arial"/>
              </a:rPr>
              <a:t>: Zeigt die Reaktion der gesamten Netzhaut auf Blitzreize</a:t>
            </a:r>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mfERG</a:t>
            </a:r>
            <a:r>
              <a:rPr lang="en-US" sz="1352">
                <a:solidFill>
                  <a:srgbClr val="1A5FB4"/>
                </a:solidFill>
                <a:latin typeface="Arial"/>
                <a:ea typeface="Arial"/>
                <a:cs typeface="Arial"/>
                <a:sym typeface="Arial"/>
              </a:rPr>
              <a:t>: Erstellt eine topografische Karte der zentralen Zapfenzellfunktion</a:t>
            </a:r>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pERG</a:t>
            </a:r>
            <a:r>
              <a:rPr lang="en-US" sz="1352">
                <a:solidFill>
                  <a:srgbClr val="1A5FB4"/>
                </a:solidFill>
                <a:latin typeface="Arial"/>
                <a:ea typeface="Arial"/>
                <a:cs typeface="Arial"/>
                <a:sym typeface="Arial"/>
              </a:rPr>
              <a:t>: Lässt ein Schachbrettmuster aus schnell wechselnden hellen und dunklen Bereichen aufblitzen</a:t>
            </a:r>
            <a:endParaRPr sz="1352">
              <a:solidFill>
                <a:srgbClr val="1A5FB4"/>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4" name="Shape 1344"/>
        <p:cNvGrpSpPr/>
        <p:nvPr/>
      </p:nvGrpSpPr>
      <p:grpSpPr>
        <a:xfrm>
          <a:off x="0" y="0"/>
          <a:ext cx="0" cy="0"/>
          <a:chOff x="0" y="0"/>
          <a:chExt cx="0" cy="0"/>
        </a:xfrm>
      </p:grpSpPr>
      <p:sp>
        <p:nvSpPr>
          <p:cNvPr id="1345" name="Google Shape;1345;p51"/>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346" name="Google Shape;1346;p51"/>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347" name="Google Shape;1347;p51"/>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348" name="Google Shape;1348;p51"/>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349" name="Google Shape;1349;p51"/>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350" name="Google Shape;1350;p51"/>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351" name="Google Shape;1351;p51"/>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352" name="Google Shape;1352;p51"/>
          <p:cNvCxnSpPr>
            <a:stCxn id="1345"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353" name="Google Shape;1353;p51"/>
          <p:cNvCxnSpPr>
            <a:stCxn id="1345"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354" name="Google Shape;1354;p51"/>
          <p:cNvCxnSpPr>
            <a:stCxn id="1345"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1355" name="Google Shape;1355;p51"/>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1356" name="Google Shape;1356;p51"/>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357" name="Google Shape;1357;p51"/>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1358" name="Google Shape;1358;p51"/>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1359" name="Google Shape;1359;p51"/>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1360" name="Google Shape;1360;p51"/>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7F7F7F"/>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rgbClr val="7F7F7F"/>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 </a:t>
            </a:r>
            <a:r>
              <a:rPr b="1" i="0" lang="en-US" sz="1546" u="none" cap="none" strike="noStrike">
                <a:solidFill>
                  <a:srgbClr val="7F7F7F"/>
                </a:solidFill>
                <a:latin typeface="Arial"/>
                <a:ea typeface="Arial"/>
                <a:cs typeface="Arial"/>
                <a:sym typeface="Arial"/>
              </a:rPr>
              <a:t>Nystagmus </a:t>
            </a:r>
            <a:r>
              <a:rPr b="0" i="0" lang="en-US" sz="1546" u="none" cap="none" strike="noStrike">
                <a:solidFill>
                  <a:srgbClr val="7F7F7F"/>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--Sehschärfebereich:</a:t>
            </a:r>
            <a:r>
              <a:rPr b="1" i="0" lang="en-US" sz="1546" u="none" cap="none" strike="noStrike">
                <a:solidFill>
                  <a:srgbClr val="7F7F7F"/>
                </a:solidFill>
                <a:latin typeface="Arial"/>
                <a:ea typeface="Arial"/>
                <a:cs typeface="Arial"/>
                <a:sym typeface="Arial"/>
              </a:rPr>
              <a:t> 20/80–20/200</a:t>
            </a:r>
            <a:endParaRPr/>
          </a:p>
          <a:p>
            <a:pPr indent="0" lvl="3" marL="331254" marR="0" rtl="0" algn="l">
              <a:spcBef>
                <a:spcPts val="0"/>
              </a:spcBef>
              <a:spcAft>
                <a:spcPts val="0"/>
              </a:spcAft>
              <a:buNone/>
            </a:pPr>
            <a:r>
              <a:rPr b="1" i="0" lang="en-US" sz="1546" u="none" cap="none" strike="noStrike">
                <a:solidFill>
                  <a:schemeClr val="dk1"/>
                </a:solidFill>
                <a:latin typeface="Arial"/>
                <a:ea typeface="Arial"/>
                <a:cs typeface="Arial"/>
                <a:sym typeface="Arial"/>
              </a:rPr>
              <a:t>--ERG</a:t>
            </a:r>
            <a:r>
              <a:rPr b="0" i="0" lang="en-US" sz="1546" u="none" cap="none" strike="noStrike">
                <a:solidFill>
                  <a:srgbClr val="7F7F7F"/>
                </a:solidFill>
                <a:latin typeface="Arial"/>
                <a:ea typeface="Arial"/>
                <a:cs typeface="Arial"/>
                <a:sym typeface="Arial"/>
              </a:rPr>
              <a:t>: </a:t>
            </a:r>
            <a:r>
              <a:rPr b="1" i="1" lang="en-US" sz="1546" u="none" cap="none" strike="noStrike">
                <a:solidFill>
                  <a:srgbClr val="7F7F7F"/>
                </a:solidFill>
                <a:latin typeface="Arial"/>
                <a:ea typeface="Arial"/>
                <a:cs typeface="Arial"/>
                <a:sym typeface="Arial"/>
              </a:rPr>
              <a:t>?</a:t>
            </a:r>
            <a:endParaRPr b="0" i="0" sz="1546" u="none" cap="none" strike="noStrike">
              <a:solidFill>
                <a:srgbClr val="7F7F7F"/>
              </a:solidFill>
              <a:latin typeface="Arial"/>
              <a:ea typeface="Arial"/>
              <a:cs typeface="Arial"/>
              <a:sym typeface="Arial"/>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--Zapfenreaktion: </a:t>
            </a:r>
            <a:r>
              <a:rPr b="1" i="1" lang="en-US" sz="1546" u="none" cap="none" strike="noStrike">
                <a:solidFill>
                  <a:srgbClr val="B8C0CA"/>
                </a:solidFill>
                <a:latin typeface="Arial"/>
                <a:ea typeface="Arial"/>
                <a:cs typeface="Arial"/>
                <a:sym typeface="Arial"/>
              </a:rPr>
              <a:t>?</a:t>
            </a:r>
            <a:r>
              <a:rPr b="1" i="0" lang="en-US" sz="1546" u="none" cap="none" strike="noStrike">
                <a:solidFill>
                  <a:srgbClr val="B8C0CA"/>
                </a:solidFill>
                <a:latin typeface="Arial"/>
                <a:ea typeface="Arial"/>
                <a:cs typeface="Arial"/>
                <a:sym typeface="Arial"/>
              </a:rPr>
              <a:t>vorhanden</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--Stäbchenreaktion: </a:t>
            </a:r>
            <a:r>
              <a:rPr b="1" i="0" lang="en-US" sz="1546" u="none" cap="none" strike="noStrike">
                <a:solidFill>
                  <a:srgbClr val="B8C0CA"/>
                </a:solidFill>
                <a:latin typeface="Arial"/>
                <a:ea typeface="Arial"/>
                <a:cs typeface="Arial"/>
                <a:sym typeface="Arial"/>
              </a:rPr>
              <a:t>normal</a:t>
            </a:r>
            <a:endParaRPr/>
          </a:p>
        </p:txBody>
      </p:sp>
      <p:sp>
        <p:nvSpPr>
          <p:cNvPr id="1361" name="Google Shape;1361;p51"/>
          <p:cNvSpPr txBox="1"/>
          <p:nvPr/>
        </p:nvSpPr>
        <p:spPr>
          <a:xfrm>
            <a:off x="1864505" y="794356"/>
            <a:ext cx="7444422" cy="314582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Bevor wir uns näher mit diesem Thema befassen … Wofür steht </a:t>
            </a:r>
            <a:r>
              <a:rPr lang="en-US" sz="1352">
                <a:solidFill>
                  <a:srgbClr val="BFBFBF"/>
                </a:solidFill>
                <a:latin typeface="Arial"/>
                <a:ea typeface="Arial"/>
                <a:cs typeface="Arial"/>
                <a:sym typeface="Arial"/>
              </a:rPr>
              <a:t>ERG</a:t>
            </a:r>
            <a:r>
              <a:rPr i="1" lang="en-US" sz="1352">
                <a:solidFill>
                  <a:srgbClr val="BFBFBF"/>
                </a:solidFill>
                <a:latin typeface="Arial"/>
                <a:ea typeface="Arial"/>
                <a:cs typeface="Arial"/>
                <a:sym typeface="Arial"/>
              </a:rPr>
              <a:t>?</a:t>
            </a:r>
            <a:endParaRPr/>
          </a:p>
          <a:p>
            <a:pPr indent="0" lvl="0" marL="0" marR="0" rtl="0" algn="l">
              <a:spcBef>
                <a:spcPts val="0"/>
              </a:spcBef>
              <a:spcAft>
                <a:spcPts val="0"/>
              </a:spcAft>
              <a:buClr>
                <a:srgbClr val="BFBFBF"/>
              </a:buClr>
              <a:buSzPts val="1352"/>
              <a:buFont typeface="Arial"/>
              <a:buNone/>
            </a:pPr>
            <a:r>
              <a:rPr lang="en-US" sz="1352">
                <a:solidFill>
                  <a:srgbClr val="BFBFBF"/>
                </a:solidFill>
                <a:latin typeface="Arial"/>
                <a:ea typeface="Arial"/>
                <a:cs typeface="Arial"/>
                <a:sym typeface="Arial"/>
              </a:rPr>
              <a:t>Elektroretinogramm (oder Elektroretinographie)</a:t>
            </a:r>
            <a:endParaRPr/>
          </a:p>
          <a:p>
            <a:pPr indent="0" lvl="0" marL="0" marR="0" rtl="0" algn="l">
              <a:spcBef>
                <a:spcPts val="0"/>
              </a:spcBef>
              <a:spcAft>
                <a:spcPts val="0"/>
              </a:spcAft>
              <a:buClr>
                <a:schemeClr val="dk1"/>
              </a:buClr>
              <a:buSzPts val="1352"/>
              <a:buFont typeface="Arial"/>
              <a:buNone/>
            </a:pPr>
            <a:r>
              <a:t/>
            </a:r>
            <a:endParaRPr sz="1352">
              <a:solidFill>
                <a:srgbClr val="BFBFBF"/>
              </a:solidFill>
              <a:latin typeface="Arial"/>
              <a:ea typeface="Arial"/>
              <a:cs typeface="Arial"/>
              <a:sym typeface="Arial"/>
            </a:endParaRPr>
          </a:p>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Was ist das in einem Satz?</a:t>
            </a:r>
            <a:endParaRPr/>
          </a:p>
          <a:p>
            <a:pPr indent="0" lvl="0" marL="0" marR="0" rtl="0" algn="l">
              <a:spcBef>
                <a:spcPts val="0"/>
              </a:spcBef>
              <a:spcAft>
                <a:spcPts val="0"/>
              </a:spcAft>
              <a:buClr>
                <a:srgbClr val="BFBFBF"/>
              </a:buClr>
              <a:buSzPts val="1352"/>
              <a:buFont typeface="Arial"/>
              <a:buNone/>
            </a:pPr>
            <a:r>
              <a:rPr lang="en-US" sz="1352">
                <a:solidFill>
                  <a:srgbClr val="BFBFBF"/>
                </a:solidFill>
                <a:latin typeface="Arial"/>
                <a:ea typeface="Arial"/>
                <a:cs typeface="Arial"/>
                <a:sym typeface="Arial"/>
              </a:rPr>
              <a:t>Ein elektrophysiologischer Test, der misst, wie Netzhautzellen auf einen Lichtreiz reagieren</a:t>
            </a:r>
            <a:endParaRPr/>
          </a:p>
          <a:p>
            <a:pPr indent="0" lvl="0" marL="0" marR="0" rtl="0" algn="l">
              <a:spcBef>
                <a:spcPts val="0"/>
              </a:spcBef>
              <a:spcAft>
                <a:spcPts val="0"/>
              </a:spcAft>
              <a:buClr>
                <a:schemeClr val="dk1"/>
              </a:buClr>
              <a:buSzPts val="1352"/>
              <a:buFont typeface="Arial"/>
              <a:buNone/>
            </a:pPr>
            <a:r>
              <a:t/>
            </a:r>
            <a:endParaRPr sz="1352">
              <a:solidFill>
                <a:srgbClr val="BFBFBF"/>
              </a:solidFill>
              <a:latin typeface="Arial"/>
              <a:ea typeface="Arial"/>
              <a:cs typeface="Arial"/>
              <a:sym typeface="Arial"/>
            </a:endParaRPr>
          </a:p>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Wie wird er durchgeführt?</a:t>
            </a:r>
            <a:endParaRPr/>
          </a:p>
          <a:p>
            <a:pPr indent="0" lvl="0" marL="0" marR="0" rtl="0" algn="l">
              <a:spcBef>
                <a:spcPts val="0"/>
              </a:spcBef>
              <a:spcAft>
                <a:spcPts val="0"/>
              </a:spcAft>
              <a:buClr>
                <a:srgbClr val="BFBFBF"/>
              </a:buClr>
              <a:buSzPts val="1352"/>
              <a:buFont typeface="Arial"/>
              <a:buNone/>
            </a:pPr>
            <a:r>
              <a:rPr lang="en-US" sz="1352">
                <a:solidFill>
                  <a:srgbClr val="BFBFBF"/>
                </a:solidFill>
                <a:latin typeface="Arial"/>
                <a:ea typeface="Arial"/>
                <a:cs typeface="Arial"/>
                <a:sym typeface="Arial"/>
              </a:rPr>
              <a:t>Die Pupillen des Patienten werden erweitert, und er befindet sich in der Regel in Dunkeladaptation. Elektroden werden an der Hornhaut und/oder der Haut um die Augen des Patienten angebracht, und es wird eine Reihe standardisierter visueller Reize (in der Regel kurze Lichtblitze) präsentiert.</a:t>
            </a:r>
            <a:endParaRPr/>
          </a:p>
          <a:p>
            <a:pPr indent="0" lvl="0" marL="0" marR="0" rtl="0" algn="l">
              <a:spcBef>
                <a:spcPts val="0"/>
              </a:spcBef>
              <a:spcAft>
                <a:spcPts val="0"/>
              </a:spcAft>
              <a:buClr>
                <a:schemeClr val="dk1"/>
              </a:buClr>
              <a:buSzPts val="1352"/>
              <a:buFont typeface="Arial"/>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Was sind die drei Haupttypen des ERG?</a:t>
            </a:r>
            <a:endParaRPr/>
          </a:p>
          <a:p>
            <a:pPr indent="0" lvl="0" marL="0" marR="0" rtl="0" algn="l">
              <a:spcBef>
                <a:spcPts val="0"/>
              </a:spcBef>
              <a:spcAft>
                <a:spcPts val="0"/>
              </a:spcAft>
              <a:buClr>
                <a:srgbClr val="A5A5A5"/>
              </a:buClr>
              <a:buSzPts val="1352"/>
              <a:buFont typeface="Arial"/>
              <a:buNone/>
            </a:pPr>
            <a:r>
              <a:rPr b="1" lang="en-US" sz="1352">
                <a:solidFill>
                  <a:srgbClr val="A5A5A5"/>
                </a:solidFill>
                <a:latin typeface="Arial"/>
                <a:ea typeface="Arial"/>
                <a:cs typeface="Arial"/>
                <a:sym typeface="Arial"/>
              </a:rPr>
              <a:t>Full-field-ERG </a:t>
            </a:r>
            <a:r>
              <a:rPr lang="en-US" sz="1352">
                <a:solidFill>
                  <a:srgbClr val="A5A5A5"/>
                </a:solidFill>
                <a:latin typeface="Arial"/>
                <a:ea typeface="Arial"/>
                <a:cs typeface="Arial"/>
                <a:sym typeface="Arial"/>
              </a:rPr>
              <a:t>(ffERG, auch </a:t>
            </a:r>
            <a:r>
              <a:rPr i="1" lang="en-US" sz="1352">
                <a:solidFill>
                  <a:srgbClr val="A5A5A5"/>
                </a:solidFill>
                <a:latin typeface="Arial"/>
                <a:ea typeface="Arial"/>
                <a:cs typeface="Arial"/>
                <a:sym typeface="Arial"/>
              </a:rPr>
              <a:t>Ganzfeld</a:t>
            </a:r>
            <a:r>
              <a:rPr lang="en-US" sz="1352">
                <a:solidFill>
                  <a:srgbClr val="A5A5A5"/>
                </a:solidFill>
                <a:latin typeface="Arial"/>
                <a:ea typeface="Arial"/>
                <a:cs typeface="Arial"/>
                <a:sym typeface="Arial"/>
              </a:rPr>
              <a:t>-ERG genannt), </a:t>
            </a:r>
            <a:r>
              <a:rPr b="1" lang="en-US" sz="1352">
                <a:solidFill>
                  <a:srgbClr val="1A5FB4"/>
                </a:solidFill>
                <a:latin typeface="Arial"/>
                <a:ea typeface="Arial"/>
                <a:cs typeface="Arial"/>
                <a:sym typeface="Arial"/>
              </a:rPr>
              <a:t>multifokales ERG </a:t>
            </a:r>
            <a:r>
              <a:rPr lang="en-US" sz="1352">
                <a:solidFill>
                  <a:srgbClr val="1A5FB4"/>
                </a:solidFill>
                <a:latin typeface="Arial"/>
                <a:ea typeface="Arial"/>
                <a:cs typeface="Arial"/>
                <a:sym typeface="Arial"/>
              </a:rPr>
              <a:t>(mfERG) </a:t>
            </a:r>
            <a:r>
              <a:rPr lang="en-US" sz="1352">
                <a:solidFill>
                  <a:srgbClr val="A5A5A5"/>
                </a:solidFill>
                <a:latin typeface="Arial"/>
                <a:ea typeface="Arial"/>
                <a:cs typeface="Arial"/>
                <a:sym typeface="Arial"/>
              </a:rPr>
              <a:t>und </a:t>
            </a:r>
            <a:r>
              <a:rPr b="1" lang="en-US" sz="1352">
                <a:solidFill>
                  <a:srgbClr val="A5A5A5"/>
                </a:solidFill>
                <a:latin typeface="Arial"/>
                <a:ea typeface="Arial"/>
                <a:cs typeface="Arial"/>
                <a:sym typeface="Arial"/>
              </a:rPr>
              <a:t>Pattern ERG </a:t>
            </a:r>
            <a:r>
              <a:rPr lang="en-US" sz="1352">
                <a:solidFill>
                  <a:srgbClr val="A5A5A5"/>
                </a:solidFill>
                <a:latin typeface="Arial"/>
                <a:ea typeface="Arial"/>
                <a:cs typeface="Arial"/>
                <a:sym typeface="Arial"/>
              </a:rPr>
              <a:t>(pERG)</a:t>
            </a:r>
            <a:endParaRPr/>
          </a:p>
        </p:txBody>
      </p:sp>
      <p:sp>
        <p:nvSpPr>
          <p:cNvPr id="1362" name="Google Shape;1362;p51"/>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363" name="Google Shape;1363;p51"/>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364" name="Google Shape;1364;p51"/>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365" name="Google Shape;1365;p51"/>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1366" name="Google Shape;1366;p51"/>
          <p:cNvSpPr/>
          <p:nvPr/>
        </p:nvSpPr>
        <p:spPr>
          <a:xfrm>
            <a:off x="5968879" y="3941033"/>
            <a:ext cx="695918" cy="394332"/>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1367" name="Google Shape;1367;p51"/>
          <p:cNvSpPr txBox="1"/>
          <p:nvPr/>
        </p:nvSpPr>
        <p:spPr>
          <a:xfrm>
            <a:off x="2120399" y="4239940"/>
            <a:ext cx="6508913" cy="857283"/>
          </a:xfrm>
          <a:prstGeom prst="rect">
            <a:avLst/>
          </a:prstGeom>
          <a:solidFill>
            <a:srgbClr val="F5D0F1"/>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A5A5A5"/>
                </a:solidFill>
                <a:latin typeface="Arial"/>
                <a:ea typeface="Arial"/>
                <a:cs typeface="Arial"/>
                <a:sym typeface="Arial"/>
              </a:rPr>
              <a:t>ffERG</a:t>
            </a:r>
            <a:r>
              <a:rPr lang="en-US" sz="1352">
                <a:solidFill>
                  <a:srgbClr val="A5A5A5"/>
                </a:solidFill>
                <a:latin typeface="Arial"/>
                <a:ea typeface="Arial"/>
                <a:cs typeface="Arial"/>
                <a:sym typeface="Arial"/>
              </a:rPr>
              <a:t>: Zeigt die Reaktion der gesamten Netzhaut auf Blitzreize</a:t>
            </a:r>
            <a:endParaRPr/>
          </a:p>
          <a:p>
            <a:pPr indent="0" lvl="0" marL="0" marR="0" rtl="0" algn="l">
              <a:spcBef>
                <a:spcPts val="0"/>
              </a:spcBef>
              <a:spcAft>
                <a:spcPts val="0"/>
              </a:spcAft>
              <a:buNone/>
            </a:pPr>
            <a:r>
              <a:rPr b="1" i="1" lang="en-US" sz="1352">
                <a:solidFill>
                  <a:srgbClr val="1A5FB4"/>
                </a:solidFill>
                <a:latin typeface="Arial"/>
                <a:ea typeface="Arial"/>
                <a:cs typeface="Arial"/>
                <a:sym typeface="Arial"/>
              </a:rPr>
              <a:t>mfERG</a:t>
            </a:r>
            <a:r>
              <a:rPr b="1" lang="en-US" sz="1352">
                <a:solidFill>
                  <a:srgbClr val="1A5FB4"/>
                </a:solidFill>
                <a:latin typeface="Arial"/>
                <a:ea typeface="Arial"/>
                <a:cs typeface="Arial"/>
                <a:sym typeface="Arial"/>
              </a:rPr>
              <a:t>: Erstellt eine topografische Karte der zentralen Zapfenzellfunktion</a:t>
            </a:r>
            <a:endParaRPr b="1" sz="1546">
              <a:solidFill>
                <a:srgbClr val="A5A5A5"/>
              </a:solidFill>
              <a:latin typeface="Arial"/>
              <a:ea typeface="Arial"/>
              <a:cs typeface="Arial"/>
              <a:sym typeface="Arial"/>
            </a:endParaRPr>
          </a:p>
          <a:p>
            <a:pPr indent="0" lvl="0" marL="0" marR="0" rtl="0" algn="l">
              <a:spcBef>
                <a:spcPts val="0"/>
              </a:spcBef>
              <a:spcAft>
                <a:spcPts val="0"/>
              </a:spcAft>
              <a:buNone/>
            </a:pPr>
            <a:r>
              <a:rPr i="1" lang="en-US" sz="1352">
                <a:solidFill>
                  <a:srgbClr val="A5A5A5"/>
                </a:solidFill>
                <a:latin typeface="Arial"/>
                <a:ea typeface="Arial"/>
                <a:cs typeface="Arial"/>
                <a:sym typeface="Arial"/>
              </a:rPr>
              <a:t>pERG</a:t>
            </a:r>
            <a:r>
              <a:rPr lang="en-US" sz="1352">
                <a:solidFill>
                  <a:srgbClr val="A5A5A5"/>
                </a:solidFill>
                <a:latin typeface="Arial"/>
                <a:ea typeface="Arial"/>
                <a:cs typeface="Arial"/>
                <a:sym typeface="Arial"/>
              </a:rPr>
              <a:t>: Lässt ein Schachbrettmuster aus schnell wechselnden hellen und dunklen Bereichen aufblitzen</a:t>
            </a:r>
            <a:endParaRPr sz="1352">
              <a:solidFill>
                <a:srgbClr val="A5A5A5"/>
              </a:solidFill>
              <a:latin typeface="Arial"/>
              <a:ea typeface="Arial"/>
              <a:cs typeface="Arial"/>
              <a:sym typeface="Arial"/>
            </a:endParaRPr>
          </a:p>
        </p:txBody>
      </p:sp>
      <p:sp>
        <p:nvSpPr>
          <p:cNvPr id="1368" name="Google Shape;1368;p51"/>
          <p:cNvSpPr txBox="1"/>
          <p:nvPr/>
        </p:nvSpPr>
        <p:spPr>
          <a:xfrm>
            <a:off x="1864505" y="4804090"/>
            <a:ext cx="7434820" cy="1065410"/>
          </a:xfrm>
          <a:prstGeom prst="rect">
            <a:avLst/>
          </a:prstGeom>
          <a:solidFill>
            <a:srgbClr val="45676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lt1"/>
                </a:solidFill>
                <a:latin typeface="Arial"/>
                <a:ea typeface="Arial"/>
                <a:cs typeface="Arial"/>
                <a:sym typeface="Arial"/>
              </a:rPr>
              <a:t>Wie funktioniert ein mfERG?</a:t>
            </a:r>
            <a:endParaRPr i="1" sz="1546">
              <a:solidFill>
                <a:srgbClr val="456767"/>
              </a:solidFill>
              <a:latin typeface="Arial"/>
              <a:ea typeface="Arial"/>
              <a:cs typeface="Arial"/>
              <a:sym typeface="Arial"/>
            </a:endParaRPr>
          </a:p>
          <a:p>
            <a:pPr indent="0" lvl="0" marL="0" marR="0" rtl="0" algn="l">
              <a:spcBef>
                <a:spcPts val="0"/>
              </a:spcBef>
              <a:spcAft>
                <a:spcPts val="0"/>
              </a:spcAft>
              <a:buNone/>
            </a:pPr>
            <a:r>
              <a:rPr lang="en-US" sz="1352">
                <a:solidFill>
                  <a:srgbClr val="456767"/>
                </a:solidFill>
                <a:latin typeface="Arial"/>
                <a:ea typeface="Arial"/>
                <a:cs typeface="Arial"/>
                <a:sym typeface="Arial"/>
              </a:rPr>
              <a:t>Anstatt die gesamte Netzhaut zu beleuchten, beschränken sich die mfERG-Lichtimpulse auf kleine, sechseckige Bereiche der Makula. Durch die Unterteilung der Makula in Sechsecke und die systematische Untersuchung jedes einzelnen Bereichs kann das mfERG den Funktionszustand der Makula erfassen.</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2" name="Shape 1372"/>
        <p:cNvGrpSpPr/>
        <p:nvPr/>
      </p:nvGrpSpPr>
      <p:grpSpPr>
        <a:xfrm>
          <a:off x="0" y="0"/>
          <a:ext cx="0" cy="0"/>
          <a:chOff x="0" y="0"/>
          <a:chExt cx="0" cy="0"/>
        </a:xfrm>
      </p:grpSpPr>
      <p:sp>
        <p:nvSpPr>
          <p:cNvPr id="1373" name="Google Shape;1373;p52"/>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374" name="Google Shape;1374;p52"/>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375" name="Google Shape;1375;p52"/>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376" name="Google Shape;1376;p52"/>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377" name="Google Shape;1377;p52"/>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378" name="Google Shape;1378;p52"/>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379" name="Google Shape;1379;p52"/>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380" name="Google Shape;1380;p52"/>
          <p:cNvCxnSpPr>
            <a:stCxn id="1373"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381" name="Google Shape;1381;p52"/>
          <p:cNvCxnSpPr>
            <a:stCxn id="1373"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382" name="Google Shape;1382;p52"/>
          <p:cNvCxnSpPr>
            <a:stCxn id="1373"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1383" name="Google Shape;1383;p52"/>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1384" name="Google Shape;1384;p52"/>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385" name="Google Shape;1385;p52"/>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1386" name="Google Shape;1386;p52"/>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1387" name="Google Shape;1387;p52"/>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1388" name="Google Shape;1388;p52"/>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7F7F7F"/>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rgbClr val="7F7F7F"/>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 </a:t>
            </a:r>
            <a:r>
              <a:rPr b="1" i="0" lang="en-US" sz="1546" u="none" cap="none" strike="noStrike">
                <a:solidFill>
                  <a:srgbClr val="7F7F7F"/>
                </a:solidFill>
                <a:latin typeface="Arial"/>
                <a:ea typeface="Arial"/>
                <a:cs typeface="Arial"/>
                <a:sym typeface="Arial"/>
              </a:rPr>
              <a:t>Nystagmus </a:t>
            </a:r>
            <a:r>
              <a:rPr b="0" i="0" lang="en-US" sz="1546" u="none" cap="none" strike="noStrike">
                <a:solidFill>
                  <a:srgbClr val="7F7F7F"/>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rgbClr val="7F7F7F"/>
                </a:solidFill>
                <a:latin typeface="Arial"/>
                <a:ea typeface="Arial"/>
                <a:cs typeface="Arial"/>
                <a:sym typeface="Arial"/>
              </a:rPr>
              <a:t>--Sehschärfebereich:</a:t>
            </a:r>
            <a:r>
              <a:rPr b="1" i="0" lang="en-US" sz="1546" u="none" cap="none" strike="noStrike">
                <a:solidFill>
                  <a:srgbClr val="7F7F7F"/>
                </a:solidFill>
                <a:latin typeface="Arial"/>
                <a:ea typeface="Arial"/>
                <a:cs typeface="Arial"/>
                <a:sym typeface="Arial"/>
              </a:rPr>
              <a:t> 20/80–20/200</a:t>
            </a:r>
            <a:endParaRPr/>
          </a:p>
          <a:p>
            <a:pPr indent="0" lvl="3" marL="331254" marR="0" rtl="0" algn="l">
              <a:spcBef>
                <a:spcPts val="0"/>
              </a:spcBef>
              <a:spcAft>
                <a:spcPts val="0"/>
              </a:spcAft>
              <a:buNone/>
            </a:pPr>
            <a:r>
              <a:rPr b="1" i="0" lang="en-US" sz="1546" u="none" cap="none" strike="noStrike">
                <a:solidFill>
                  <a:schemeClr val="dk1"/>
                </a:solidFill>
                <a:latin typeface="Arial"/>
                <a:ea typeface="Arial"/>
                <a:cs typeface="Arial"/>
                <a:sym typeface="Arial"/>
              </a:rPr>
              <a:t>--ERG</a:t>
            </a:r>
            <a:r>
              <a:rPr b="0" i="0" lang="en-US" sz="1546" u="none" cap="none" strike="noStrike">
                <a:solidFill>
                  <a:srgbClr val="7F7F7F"/>
                </a:solidFill>
                <a:latin typeface="Arial"/>
                <a:ea typeface="Arial"/>
                <a:cs typeface="Arial"/>
                <a:sym typeface="Arial"/>
              </a:rPr>
              <a:t>: </a:t>
            </a:r>
            <a:r>
              <a:rPr b="1" i="1" lang="en-US" sz="1546" u="none" cap="none" strike="noStrike">
                <a:solidFill>
                  <a:srgbClr val="7F7F7F"/>
                </a:solidFill>
                <a:latin typeface="Arial"/>
                <a:ea typeface="Arial"/>
                <a:cs typeface="Arial"/>
                <a:sym typeface="Arial"/>
              </a:rPr>
              <a:t>?</a:t>
            </a:r>
            <a:endParaRPr b="0" i="0" sz="1546" u="none" cap="none" strike="noStrike">
              <a:solidFill>
                <a:srgbClr val="7F7F7F"/>
              </a:solidFill>
              <a:latin typeface="Arial"/>
              <a:ea typeface="Arial"/>
              <a:cs typeface="Arial"/>
              <a:sym typeface="Arial"/>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--Zapfenreaktion: </a:t>
            </a:r>
            <a:r>
              <a:rPr b="1" i="1" lang="en-US" sz="1546" u="none" cap="none" strike="noStrike">
                <a:solidFill>
                  <a:srgbClr val="B8C0CA"/>
                </a:solidFill>
                <a:latin typeface="Arial"/>
                <a:ea typeface="Arial"/>
                <a:cs typeface="Arial"/>
                <a:sym typeface="Arial"/>
              </a:rPr>
              <a:t>?</a:t>
            </a:r>
            <a:r>
              <a:rPr b="1" i="0" lang="en-US" sz="1546" u="none" cap="none" strike="noStrike">
                <a:solidFill>
                  <a:srgbClr val="B8C0CA"/>
                </a:solidFill>
                <a:latin typeface="Arial"/>
                <a:ea typeface="Arial"/>
                <a:cs typeface="Arial"/>
                <a:sym typeface="Arial"/>
              </a:rPr>
              <a:t>vorhanden</a:t>
            </a:r>
            <a:endParaRPr/>
          </a:p>
          <a:p>
            <a:pPr indent="0" lvl="3" marL="331254" marR="0" rtl="0" algn="l">
              <a:spcBef>
                <a:spcPts val="0"/>
              </a:spcBef>
              <a:spcAft>
                <a:spcPts val="0"/>
              </a:spcAft>
              <a:buNone/>
            </a:pPr>
            <a:r>
              <a:rPr b="0" i="0" lang="en-US" sz="1546" u="none" cap="none" strike="noStrike">
                <a:solidFill>
                  <a:srgbClr val="B8C0CA"/>
                </a:solidFill>
                <a:latin typeface="Arial"/>
                <a:ea typeface="Arial"/>
                <a:cs typeface="Arial"/>
                <a:sym typeface="Arial"/>
              </a:rPr>
              <a:t>   --Stäbchenreaktion: </a:t>
            </a:r>
            <a:r>
              <a:rPr b="1" i="0" lang="en-US" sz="1546" u="none" cap="none" strike="noStrike">
                <a:solidFill>
                  <a:srgbClr val="B8C0CA"/>
                </a:solidFill>
                <a:latin typeface="Arial"/>
                <a:ea typeface="Arial"/>
                <a:cs typeface="Arial"/>
                <a:sym typeface="Arial"/>
              </a:rPr>
              <a:t>normal</a:t>
            </a:r>
            <a:endParaRPr/>
          </a:p>
        </p:txBody>
      </p:sp>
      <p:sp>
        <p:nvSpPr>
          <p:cNvPr id="1389" name="Google Shape;1389;p52"/>
          <p:cNvSpPr txBox="1"/>
          <p:nvPr/>
        </p:nvSpPr>
        <p:spPr>
          <a:xfrm>
            <a:off x="1864505" y="794356"/>
            <a:ext cx="7444422" cy="314582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Bevor wir uns näher mit diesem Thema befassen … Wofür steht </a:t>
            </a:r>
            <a:r>
              <a:rPr lang="en-US" sz="1352">
                <a:solidFill>
                  <a:srgbClr val="BFBFBF"/>
                </a:solidFill>
                <a:latin typeface="Arial"/>
                <a:ea typeface="Arial"/>
                <a:cs typeface="Arial"/>
                <a:sym typeface="Arial"/>
              </a:rPr>
              <a:t>ERG</a:t>
            </a:r>
            <a:r>
              <a:rPr i="1" lang="en-US" sz="1352">
                <a:solidFill>
                  <a:srgbClr val="BFBFBF"/>
                </a:solidFill>
                <a:latin typeface="Arial"/>
                <a:ea typeface="Arial"/>
                <a:cs typeface="Arial"/>
                <a:sym typeface="Arial"/>
              </a:rPr>
              <a:t>?</a:t>
            </a:r>
            <a:endParaRPr/>
          </a:p>
          <a:p>
            <a:pPr indent="0" lvl="0" marL="0" marR="0" rtl="0" algn="l">
              <a:spcBef>
                <a:spcPts val="0"/>
              </a:spcBef>
              <a:spcAft>
                <a:spcPts val="0"/>
              </a:spcAft>
              <a:buClr>
                <a:srgbClr val="BFBFBF"/>
              </a:buClr>
              <a:buSzPts val="1352"/>
              <a:buFont typeface="Arial"/>
              <a:buNone/>
            </a:pPr>
            <a:r>
              <a:rPr lang="en-US" sz="1352">
                <a:solidFill>
                  <a:srgbClr val="BFBFBF"/>
                </a:solidFill>
                <a:latin typeface="Arial"/>
                <a:ea typeface="Arial"/>
                <a:cs typeface="Arial"/>
                <a:sym typeface="Arial"/>
              </a:rPr>
              <a:t>Elektroretinogramm (oder Elektroretinographie)</a:t>
            </a:r>
            <a:endParaRPr/>
          </a:p>
          <a:p>
            <a:pPr indent="0" lvl="0" marL="0" marR="0" rtl="0" algn="l">
              <a:spcBef>
                <a:spcPts val="0"/>
              </a:spcBef>
              <a:spcAft>
                <a:spcPts val="0"/>
              </a:spcAft>
              <a:buClr>
                <a:schemeClr val="dk1"/>
              </a:buClr>
              <a:buSzPts val="1352"/>
              <a:buFont typeface="Arial"/>
              <a:buNone/>
            </a:pPr>
            <a:r>
              <a:t/>
            </a:r>
            <a:endParaRPr sz="1352">
              <a:solidFill>
                <a:srgbClr val="BFBFBF"/>
              </a:solidFill>
              <a:latin typeface="Arial"/>
              <a:ea typeface="Arial"/>
              <a:cs typeface="Arial"/>
              <a:sym typeface="Arial"/>
            </a:endParaRPr>
          </a:p>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Was ist das in einem Satz?</a:t>
            </a:r>
            <a:endParaRPr/>
          </a:p>
          <a:p>
            <a:pPr indent="0" lvl="0" marL="0" marR="0" rtl="0" algn="l">
              <a:spcBef>
                <a:spcPts val="0"/>
              </a:spcBef>
              <a:spcAft>
                <a:spcPts val="0"/>
              </a:spcAft>
              <a:buClr>
                <a:srgbClr val="BFBFBF"/>
              </a:buClr>
              <a:buSzPts val="1352"/>
              <a:buFont typeface="Arial"/>
              <a:buNone/>
            </a:pPr>
            <a:r>
              <a:rPr lang="en-US" sz="1352">
                <a:solidFill>
                  <a:srgbClr val="BFBFBF"/>
                </a:solidFill>
                <a:latin typeface="Arial"/>
                <a:ea typeface="Arial"/>
                <a:cs typeface="Arial"/>
                <a:sym typeface="Arial"/>
              </a:rPr>
              <a:t>Ein elektrophysiologischer Test, der misst, wie Netzhautzellen auf einen Lichtreiz reagieren</a:t>
            </a:r>
            <a:endParaRPr/>
          </a:p>
          <a:p>
            <a:pPr indent="0" lvl="0" marL="0" marR="0" rtl="0" algn="l">
              <a:spcBef>
                <a:spcPts val="0"/>
              </a:spcBef>
              <a:spcAft>
                <a:spcPts val="0"/>
              </a:spcAft>
              <a:buClr>
                <a:schemeClr val="dk1"/>
              </a:buClr>
              <a:buSzPts val="1352"/>
              <a:buFont typeface="Arial"/>
              <a:buNone/>
            </a:pPr>
            <a:r>
              <a:t/>
            </a:r>
            <a:endParaRPr sz="1352">
              <a:solidFill>
                <a:srgbClr val="BFBFBF"/>
              </a:solidFill>
              <a:latin typeface="Arial"/>
              <a:ea typeface="Arial"/>
              <a:cs typeface="Arial"/>
              <a:sym typeface="Arial"/>
            </a:endParaRPr>
          </a:p>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Wie wird er durchgeführt?</a:t>
            </a:r>
            <a:endParaRPr/>
          </a:p>
          <a:p>
            <a:pPr indent="0" lvl="0" marL="0" marR="0" rtl="0" algn="l">
              <a:spcBef>
                <a:spcPts val="0"/>
              </a:spcBef>
              <a:spcAft>
                <a:spcPts val="0"/>
              </a:spcAft>
              <a:buClr>
                <a:srgbClr val="BFBFBF"/>
              </a:buClr>
              <a:buSzPts val="1352"/>
              <a:buFont typeface="Arial"/>
              <a:buNone/>
            </a:pPr>
            <a:r>
              <a:rPr lang="en-US" sz="1352">
                <a:solidFill>
                  <a:srgbClr val="BFBFBF"/>
                </a:solidFill>
                <a:latin typeface="Arial"/>
                <a:ea typeface="Arial"/>
                <a:cs typeface="Arial"/>
                <a:sym typeface="Arial"/>
              </a:rPr>
              <a:t>Die Pupillen des Patienten werden erweitert, und er befindet sich in der Regel in Dunkeladaptation. Elektroden werden an der Hornhaut und/oder der Haut um die Augen des Patienten angebracht, und es wird eine Reihe standardisierter visueller Reize (in der Regel kurze Lichtblitze) präsentiert.</a:t>
            </a:r>
            <a:endParaRPr/>
          </a:p>
          <a:p>
            <a:pPr indent="0" lvl="0" marL="0" marR="0" rtl="0" algn="l">
              <a:spcBef>
                <a:spcPts val="0"/>
              </a:spcBef>
              <a:spcAft>
                <a:spcPts val="0"/>
              </a:spcAft>
              <a:buClr>
                <a:schemeClr val="dk1"/>
              </a:buClr>
              <a:buSzPts val="1352"/>
              <a:buFont typeface="Arial"/>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Clr>
                <a:srgbClr val="BFBFBF"/>
              </a:buClr>
              <a:buSzPts val="1352"/>
              <a:buFont typeface="Arial"/>
              <a:buNone/>
            </a:pPr>
            <a:r>
              <a:rPr i="1" lang="en-US" sz="1352">
                <a:solidFill>
                  <a:srgbClr val="BFBFBF"/>
                </a:solidFill>
                <a:latin typeface="Arial"/>
                <a:ea typeface="Arial"/>
                <a:cs typeface="Arial"/>
                <a:sym typeface="Arial"/>
              </a:rPr>
              <a:t>Was sind die drei Haupttypen des ERG?</a:t>
            </a:r>
            <a:endParaRPr/>
          </a:p>
          <a:p>
            <a:pPr indent="0" lvl="0" marL="0" marR="0" rtl="0" algn="l">
              <a:spcBef>
                <a:spcPts val="0"/>
              </a:spcBef>
              <a:spcAft>
                <a:spcPts val="0"/>
              </a:spcAft>
              <a:buClr>
                <a:srgbClr val="A5A5A5"/>
              </a:buClr>
              <a:buSzPts val="1352"/>
              <a:buFont typeface="Arial"/>
              <a:buNone/>
            </a:pPr>
            <a:r>
              <a:rPr b="1" lang="en-US" sz="1352">
                <a:solidFill>
                  <a:srgbClr val="A5A5A5"/>
                </a:solidFill>
                <a:latin typeface="Arial"/>
                <a:ea typeface="Arial"/>
                <a:cs typeface="Arial"/>
                <a:sym typeface="Arial"/>
              </a:rPr>
              <a:t>Full-field-ERG </a:t>
            </a:r>
            <a:r>
              <a:rPr lang="en-US" sz="1352">
                <a:solidFill>
                  <a:srgbClr val="A5A5A5"/>
                </a:solidFill>
                <a:latin typeface="Arial"/>
                <a:ea typeface="Arial"/>
                <a:cs typeface="Arial"/>
                <a:sym typeface="Arial"/>
              </a:rPr>
              <a:t>(ffERG, auch </a:t>
            </a:r>
            <a:r>
              <a:rPr i="1" lang="en-US" sz="1352">
                <a:solidFill>
                  <a:srgbClr val="A5A5A5"/>
                </a:solidFill>
                <a:latin typeface="Arial"/>
                <a:ea typeface="Arial"/>
                <a:cs typeface="Arial"/>
                <a:sym typeface="Arial"/>
              </a:rPr>
              <a:t>Ganzfeld</a:t>
            </a:r>
            <a:r>
              <a:rPr lang="en-US" sz="1352">
                <a:solidFill>
                  <a:srgbClr val="A5A5A5"/>
                </a:solidFill>
                <a:latin typeface="Arial"/>
                <a:ea typeface="Arial"/>
                <a:cs typeface="Arial"/>
                <a:sym typeface="Arial"/>
              </a:rPr>
              <a:t>-ERG genannt), </a:t>
            </a:r>
            <a:r>
              <a:rPr b="1" lang="en-US" sz="1352">
                <a:solidFill>
                  <a:srgbClr val="1A5FB4"/>
                </a:solidFill>
                <a:latin typeface="Arial"/>
                <a:ea typeface="Arial"/>
                <a:cs typeface="Arial"/>
                <a:sym typeface="Arial"/>
              </a:rPr>
              <a:t>multifokales ERG </a:t>
            </a:r>
            <a:r>
              <a:rPr lang="en-US" sz="1352">
                <a:solidFill>
                  <a:srgbClr val="1A5FB4"/>
                </a:solidFill>
                <a:latin typeface="Arial"/>
                <a:ea typeface="Arial"/>
                <a:cs typeface="Arial"/>
                <a:sym typeface="Arial"/>
              </a:rPr>
              <a:t>(mfERG) </a:t>
            </a:r>
            <a:r>
              <a:rPr lang="en-US" sz="1352">
                <a:solidFill>
                  <a:srgbClr val="A5A5A5"/>
                </a:solidFill>
                <a:latin typeface="Arial"/>
                <a:ea typeface="Arial"/>
                <a:cs typeface="Arial"/>
                <a:sym typeface="Arial"/>
              </a:rPr>
              <a:t>und </a:t>
            </a:r>
            <a:r>
              <a:rPr b="1" lang="en-US" sz="1352">
                <a:solidFill>
                  <a:srgbClr val="A5A5A5"/>
                </a:solidFill>
                <a:latin typeface="Arial"/>
                <a:ea typeface="Arial"/>
                <a:cs typeface="Arial"/>
                <a:sym typeface="Arial"/>
              </a:rPr>
              <a:t>Pattern ERG </a:t>
            </a:r>
            <a:r>
              <a:rPr lang="en-US" sz="1352">
                <a:solidFill>
                  <a:srgbClr val="A5A5A5"/>
                </a:solidFill>
                <a:latin typeface="Arial"/>
                <a:ea typeface="Arial"/>
                <a:cs typeface="Arial"/>
                <a:sym typeface="Arial"/>
              </a:rPr>
              <a:t>(pERG)</a:t>
            </a:r>
            <a:endParaRPr/>
          </a:p>
        </p:txBody>
      </p:sp>
      <p:sp>
        <p:nvSpPr>
          <p:cNvPr id="1390" name="Google Shape;1390;p52"/>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391" name="Google Shape;1391;p52"/>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392" name="Google Shape;1392;p52"/>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393" name="Google Shape;1393;p52"/>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1394" name="Google Shape;1394;p52"/>
          <p:cNvSpPr/>
          <p:nvPr/>
        </p:nvSpPr>
        <p:spPr>
          <a:xfrm>
            <a:off x="5968879" y="3941033"/>
            <a:ext cx="695918" cy="394332"/>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1395" name="Google Shape;1395;p52"/>
          <p:cNvSpPr txBox="1"/>
          <p:nvPr/>
        </p:nvSpPr>
        <p:spPr>
          <a:xfrm>
            <a:off x="2120399" y="4239940"/>
            <a:ext cx="6508913" cy="857283"/>
          </a:xfrm>
          <a:prstGeom prst="rect">
            <a:avLst/>
          </a:prstGeom>
          <a:solidFill>
            <a:srgbClr val="F5D0F1"/>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A5A5A5"/>
                </a:solidFill>
                <a:latin typeface="Arial"/>
                <a:ea typeface="Arial"/>
                <a:cs typeface="Arial"/>
                <a:sym typeface="Arial"/>
              </a:rPr>
              <a:t>ffERG</a:t>
            </a:r>
            <a:r>
              <a:rPr lang="en-US" sz="1352">
                <a:solidFill>
                  <a:srgbClr val="A5A5A5"/>
                </a:solidFill>
                <a:latin typeface="Arial"/>
                <a:ea typeface="Arial"/>
                <a:cs typeface="Arial"/>
                <a:sym typeface="Arial"/>
              </a:rPr>
              <a:t>: Zeigt die Reaktion der gesamten Netzhaut auf Blitzreize</a:t>
            </a:r>
            <a:endParaRPr/>
          </a:p>
          <a:p>
            <a:pPr indent="0" lvl="0" marL="0" marR="0" rtl="0" algn="l">
              <a:spcBef>
                <a:spcPts val="0"/>
              </a:spcBef>
              <a:spcAft>
                <a:spcPts val="0"/>
              </a:spcAft>
              <a:buNone/>
            </a:pPr>
            <a:r>
              <a:rPr b="1" i="1" lang="en-US" sz="1352">
                <a:solidFill>
                  <a:srgbClr val="1A5FB4"/>
                </a:solidFill>
                <a:latin typeface="Arial"/>
                <a:ea typeface="Arial"/>
                <a:cs typeface="Arial"/>
                <a:sym typeface="Arial"/>
              </a:rPr>
              <a:t>mfERG</a:t>
            </a:r>
            <a:r>
              <a:rPr b="1" lang="en-US" sz="1352">
                <a:solidFill>
                  <a:srgbClr val="1A5FB4"/>
                </a:solidFill>
                <a:latin typeface="Arial"/>
                <a:ea typeface="Arial"/>
                <a:cs typeface="Arial"/>
                <a:sym typeface="Arial"/>
              </a:rPr>
              <a:t>: Erstellt eine topografische Karte der zentralen Zapfenzellfunktion</a:t>
            </a:r>
            <a:endParaRPr b="1" sz="1546">
              <a:solidFill>
                <a:srgbClr val="A5A5A5"/>
              </a:solidFill>
              <a:latin typeface="Arial"/>
              <a:ea typeface="Arial"/>
              <a:cs typeface="Arial"/>
              <a:sym typeface="Arial"/>
            </a:endParaRPr>
          </a:p>
          <a:p>
            <a:pPr indent="0" lvl="0" marL="0" marR="0" rtl="0" algn="l">
              <a:spcBef>
                <a:spcPts val="0"/>
              </a:spcBef>
              <a:spcAft>
                <a:spcPts val="0"/>
              </a:spcAft>
              <a:buNone/>
            </a:pPr>
            <a:r>
              <a:rPr i="1" lang="en-US" sz="1352">
                <a:solidFill>
                  <a:srgbClr val="A5A5A5"/>
                </a:solidFill>
                <a:latin typeface="Arial"/>
                <a:ea typeface="Arial"/>
                <a:cs typeface="Arial"/>
                <a:sym typeface="Arial"/>
              </a:rPr>
              <a:t>pERG</a:t>
            </a:r>
            <a:r>
              <a:rPr lang="en-US" sz="1352">
                <a:solidFill>
                  <a:srgbClr val="A5A5A5"/>
                </a:solidFill>
                <a:latin typeface="Arial"/>
                <a:ea typeface="Arial"/>
                <a:cs typeface="Arial"/>
                <a:sym typeface="Arial"/>
              </a:rPr>
              <a:t>: Lässt ein Schachbrettmuster aus schnell wechselnden hellen und dunklen Bereichen aufblitzen</a:t>
            </a:r>
            <a:endParaRPr sz="1352">
              <a:solidFill>
                <a:srgbClr val="A5A5A5"/>
              </a:solidFill>
              <a:latin typeface="Arial"/>
              <a:ea typeface="Arial"/>
              <a:cs typeface="Arial"/>
              <a:sym typeface="Arial"/>
            </a:endParaRPr>
          </a:p>
        </p:txBody>
      </p:sp>
      <p:sp>
        <p:nvSpPr>
          <p:cNvPr id="1396" name="Google Shape;1396;p52"/>
          <p:cNvSpPr txBox="1"/>
          <p:nvPr/>
        </p:nvSpPr>
        <p:spPr>
          <a:xfrm>
            <a:off x="1864505" y="4804090"/>
            <a:ext cx="7434820" cy="1065410"/>
          </a:xfrm>
          <a:prstGeom prst="rect">
            <a:avLst/>
          </a:prstGeom>
          <a:solidFill>
            <a:srgbClr val="45676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lt1"/>
                </a:solidFill>
                <a:latin typeface="Arial"/>
                <a:ea typeface="Arial"/>
                <a:cs typeface="Arial"/>
                <a:sym typeface="Arial"/>
              </a:rPr>
              <a:t>Wie funktioniert ein mfERG?</a:t>
            </a:r>
            <a:endParaRPr/>
          </a:p>
          <a:p>
            <a:pPr indent="0" lvl="0" marL="0" marR="0" rtl="0" algn="l">
              <a:spcBef>
                <a:spcPts val="0"/>
              </a:spcBef>
              <a:spcAft>
                <a:spcPts val="0"/>
              </a:spcAft>
              <a:buNone/>
            </a:pPr>
            <a:r>
              <a:rPr lang="en-US" sz="1352">
                <a:solidFill>
                  <a:schemeClr val="lt1"/>
                </a:solidFill>
                <a:latin typeface="Arial"/>
                <a:ea typeface="Arial"/>
                <a:cs typeface="Arial"/>
                <a:sym typeface="Arial"/>
              </a:rPr>
              <a:t>Anstatt die gesamte Netzhaut zu beleuchten, beschränken sich die mfERG-Lichtimpulse auf kleine, sechseckige Bereiche der Makula. Durch die Unterteilung der Makula in Sechsecke und die systematische Untersuchung jedes einzelnen Bereichs kann das mfERG den Funktionszustand der Makula erfassen.</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0" name="Shape 1400"/>
        <p:cNvGrpSpPr/>
        <p:nvPr/>
      </p:nvGrpSpPr>
      <p:grpSpPr>
        <a:xfrm>
          <a:off x="0" y="0"/>
          <a:ext cx="0" cy="0"/>
          <a:chOff x="0" y="0"/>
          <a:chExt cx="0" cy="0"/>
        </a:xfrm>
      </p:grpSpPr>
      <p:sp>
        <p:nvSpPr>
          <p:cNvPr id="1401" name="Google Shape;1401;p53"/>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402" name="Google Shape;1402;p53"/>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403" name="Google Shape;1403;p53"/>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404" name="Google Shape;1404;p53"/>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405" name="Google Shape;1405;p53"/>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406" name="Google Shape;1406;p53"/>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407" name="Google Shape;1407;p53"/>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408" name="Google Shape;1408;p53"/>
          <p:cNvCxnSpPr>
            <a:stCxn id="1401"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409" name="Google Shape;1409;p53"/>
          <p:cNvCxnSpPr>
            <a:stCxn id="1401"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410" name="Google Shape;1410;p53"/>
          <p:cNvCxnSpPr>
            <a:stCxn id="1401"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1411" name="Google Shape;1411;p53"/>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1412" name="Google Shape;1412;p53"/>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413" name="Google Shape;1413;p53"/>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1414" name="Google Shape;1414;p53"/>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1415" name="Google Shape;1415;p53"/>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1416" name="Google Shape;1416;p53"/>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chemeClr val="dk1"/>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chemeClr val="lt1"/>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 </a:t>
            </a:r>
            <a:r>
              <a:rPr b="1" i="0" lang="en-US" sz="1546" u="none" cap="none" strike="noStrike">
                <a:solidFill>
                  <a:schemeClr val="lt1"/>
                </a:solidFill>
                <a:latin typeface="Arial"/>
                <a:ea typeface="Arial"/>
                <a:cs typeface="Arial"/>
                <a:sym typeface="Arial"/>
              </a:rPr>
              <a:t>Nystagmus </a:t>
            </a:r>
            <a:r>
              <a:rPr b="0" i="0" lang="en-US" sz="1546" u="none" cap="none" strike="noStrike">
                <a:solidFill>
                  <a:schemeClr val="dk1"/>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--Sehschärfebereich:</a:t>
            </a:r>
            <a:r>
              <a:rPr b="1" i="0" lang="en-US" sz="1546" u="none" cap="none" strike="noStrike">
                <a:solidFill>
                  <a:schemeClr val="lt1"/>
                </a:solidFill>
                <a:latin typeface="Arial"/>
                <a:ea typeface="Arial"/>
                <a:cs typeface="Arial"/>
                <a:sym typeface="Arial"/>
              </a:rPr>
              <a:t> 20/80–20/200</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--ERG: </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   --Zapfenreaktion: </a:t>
            </a:r>
            <a:r>
              <a:rPr b="1" i="1" lang="en-US" sz="1546" u="none" cap="none" strike="noStrike">
                <a:solidFill>
                  <a:schemeClr val="lt1"/>
                </a:solidFill>
                <a:latin typeface="Arial"/>
                <a:ea typeface="Arial"/>
                <a:cs typeface="Arial"/>
                <a:sym typeface="Arial"/>
              </a:rPr>
              <a:t>?</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   --Stäbchenreaktion: </a:t>
            </a:r>
            <a:r>
              <a:rPr b="1" i="1" lang="en-US" sz="1546" u="none" cap="none" strike="noStrike">
                <a:solidFill>
                  <a:schemeClr val="lt1"/>
                </a:solidFill>
                <a:latin typeface="Arial"/>
                <a:ea typeface="Arial"/>
                <a:cs typeface="Arial"/>
                <a:sym typeface="Arial"/>
              </a:rPr>
              <a:t>?</a:t>
            </a:r>
            <a:endParaRPr/>
          </a:p>
        </p:txBody>
      </p:sp>
      <p:sp>
        <p:nvSpPr>
          <p:cNvPr id="1417" name="Google Shape;1417;p53"/>
          <p:cNvSpPr/>
          <p:nvPr/>
        </p:nvSpPr>
        <p:spPr>
          <a:xfrm>
            <a:off x="3995093" y="4225441"/>
            <a:ext cx="1926561" cy="490751"/>
          </a:xfrm>
          <a:prstGeom prst="rightArrow">
            <a:avLst>
              <a:gd fmla="val 50000" name="adj1"/>
              <a:gd fmla="val 50000" name="adj2"/>
            </a:avLst>
          </a:prstGeom>
          <a:solidFill>
            <a:schemeClr val="accent1"/>
          </a:solidFill>
          <a:ln cap="flat" cmpd="sng" w="25400">
            <a:solidFill>
              <a:srgbClr val="949400"/>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spcBef>
                <a:spcPts val="0"/>
              </a:spcBef>
              <a:spcAft>
                <a:spcPts val="0"/>
              </a:spcAft>
              <a:buNone/>
            </a:pPr>
            <a:r>
              <a:rPr i="1" lang="en-US" sz="1159">
                <a:solidFill>
                  <a:schemeClr val="dk1"/>
                </a:solidFill>
                <a:latin typeface="Arial"/>
                <a:ea typeface="Arial"/>
                <a:cs typeface="Arial"/>
                <a:sym typeface="Arial"/>
              </a:rPr>
              <a:t>Nächste Fragen</a:t>
            </a:r>
            <a:endParaRPr/>
          </a:p>
        </p:txBody>
      </p:sp>
      <p:sp>
        <p:nvSpPr>
          <p:cNvPr id="1418" name="Google Shape;1418;p53"/>
          <p:cNvSpPr/>
          <p:nvPr/>
        </p:nvSpPr>
        <p:spPr>
          <a:xfrm>
            <a:off x="5969548" y="4225441"/>
            <a:ext cx="180963" cy="490751"/>
          </a:xfrm>
          <a:prstGeom prst="leftBrace">
            <a:avLst>
              <a:gd fmla="val 8333" name="adj1"/>
              <a:gd fmla="val 50000" name="adj2"/>
            </a:avLst>
          </a:prstGeom>
          <a:noFill/>
          <a:ln cap="flat" cmpd="sng" w="9525">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1419" name="Google Shape;1419;p53"/>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420" name="Google Shape;1420;p53"/>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421" name="Google Shape;1421;p53"/>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422" name="Google Shape;1422;p53"/>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6" name="Shape 1426"/>
        <p:cNvGrpSpPr/>
        <p:nvPr/>
      </p:nvGrpSpPr>
      <p:grpSpPr>
        <a:xfrm>
          <a:off x="0" y="0"/>
          <a:ext cx="0" cy="0"/>
          <a:chOff x="0" y="0"/>
          <a:chExt cx="0" cy="0"/>
        </a:xfrm>
      </p:grpSpPr>
      <p:sp>
        <p:nvSpPr>
          <p:cNvPr id="1427" name="Google Shape;1427;p54"/>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428" name="Google Shape;1428;p54"/>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429" name="Google Shape;1429;p54"/>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430" name="Google Shape;1430;p54"/>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431" name="Google Shape;1431;p54"/>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432" name="Google Shape;1432;p54"/>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433" name="Google Shape;1433;p54"/>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434" name="Google Shape;1434;p54"/>
          <p:cNvCxnSpPr>
            <a:stCxn id="1427"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435" name="Google Shape;1435;p54"/>
          <p:cNvCxnSpPr>
            <a:stCxn id="1427"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436" name="Google Shape;1436;p54"/>
          <p:cNvCxnSpPr>
            <a:stCxn id="1427"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1437" name="Google Shape;1437;p54"/>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1438" name="Google Shape;1438;p54"/>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439" name="Google Shape;1439;p54"/>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1440" name="Google Shape;1440;p54"/>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1441" name="Google Shape;1441;p54"/>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1442" name="Google Shape;1442;p54"/>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chemeClr val="dk1"/>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chemeClr val="lt1"/>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 </a:t>
            </a:r>
            <a:r>
              <a:rPr b="1" i="0" lang="en-US" sz="1546" u="none" cap="none" strike="noStrike">
                <a:solidFill>
                  <a:schemeClr val="lt1"/>
                </a:solidFill>
                <a:latin typeface="Arial"/>
                <a:ea typeface="Arial"/>
                <a:cs typeface="Arial"/>
                <a:sym typeface="Arial"/>
              </a:rPr>
              <a:t>Nystagmus </a:t>
            </a:r>
            <a:r>
              <a:rPr b="0" i="0" lang="en-US" sz="1546" u="none" cap="none" strike="noStrike">
                <a:solidFill>
                  <a:schemeClr val="dk1"/>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--Sehschärfebereich:</a:t>
            </a:r>
            <a:r>
              <a:rPr b="1" i="0" lang="en-US" sz="1546" u="none" cap="none" strike="noStrike">
                <a:solidFill>
                  <a:schemeClr val="lt1"/>
                </a:solidFill>
                <a:latin typeface="Arial"/>
                <a:ea typeface="Arial"/>
                <a:cs typeface="Arial"/>
                <a:sym typeface="Arial"/>
              </a:rPr>
              <a:t> 20/80–20/200</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--ERG: </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   --Zapfenreaktion: </a:t>
            </a:r>
            <a:r>
              <a:rPr b="1" i="0" lang="en-US" sz="1546" u="none" cap="none" strike="noStrike">
                <a:solidFill>
                  <a:schemeClr val="lt1"/>
                </a:solidFill>
                <a:latin typeface="Arial"/>
                <a:ea typeface="Arial"/>
                <a:cs typeface="Arial"/>
                <a:sym typeface="Arial"/>
              </a:rPr>
              <a:t>fehlt</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   --Stäbchenreaktion: </a:t>
            </a:r>
            <a:r>
              <a:rPr b="1" i="0" lang="en-US" sz="1546" u="none" cap="none" strike="noStrike">
                <a:solidFill>
                  <a:schemeClr val="lt1"/>
                </a:solidFill>
                <a:latin typeface="Arial"/>
                <a:ea typeface="Arial"/>
                <a:cs typeface="Arial"/>
                <a:sym typeface="Arial"/>
              </a:rPr>
              <a:t>Normal</a:t>
            </a:r>
            <a:endParaRPr/>
          </a:p>
        </p:txBody>
      </p:sp>
      <p:sp>
        <p:nvSpPr>
          <p:cNvPr id="1443" name="Google Shape;1443;p54"/>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444" name="Google Shape;1444;p54"/>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445" name="Google Shape;1445;p54"/>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446" name="Google Shape;1446;p54"/>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0" name="Shape 1450"/>
        <p:cNvGrpSpPr/>
        <p:nvPr/>
      </p:nvGrpSpPr>
      <p:grpSpPr>
        <a:xfrm>
          <a:off x="0" y="0"/>
          <a:ext cx="0" cy="0"/>
          <a:chOff x="0" y="0"/>
          <a:chExt cx="0" cy="0"/>
        </a:xfrm>
      </p:grpSpPr>
      <p:sp>
        <p:nvSpPr>
          <p:cNvPr id="1451" name="Google Shape;1451;p55"/>
          <p:cNvSpPr txBox="1"/>
          <p:nvPr/>
        </p:nvSpPr>
        <p:spPr>
          <a:xfrm>
            <a:off x="4613097" y="5763250"/>
            <a:ext cx="2965805" cy="500495"/>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Stäbchenmonochromatismus: ERG</a:t>
            </a:r>
            <a:endParaRPr/>
          </a:p>
        </p:txBody>
      </p:sp>
      <p:pic>
        <p:nvPicPr>
          <p:cNvPr id="1452" name="Google Shape;1452;p55"/>
          <p:cNvPicPr preferRelativeResize="0"/>
          <p:nvPr/>
        </p:nvPicPr>
        <p:blipFill rotWithShape="1">
          <a:blip r:embed="rId3">
            <a:alphaModFix/>
          </a:blip>
          <a:srcRect b="0" l="0" r="0" t="0"/>
          <a:stretch/>
        </p:blipFill>
        <p:spPr>
          <a:xfrm>
            <a:off x="2149752" y="1209455"/>
            <a:ext cx="7041779" cy="1852029"/>
          </a:xfrm>
          <a:prstGeom prst="rect">
            <a:avLst/>
          </a:prstGeom>
          <a:noFill/>
          <a:ln>
            <a:noFill/>
          </a:ln>
        </p:spPr>
      </p:pic>
      <p:sp>
        <p:nvSpPr>
          <p:cNvPr id="1453" name="Google Shape;1453;p55"/>
          <p:cNvSpPr txBox="1"/>
          <p:nvPr/>
        </p:nvSpPr>
        <p:spPr>
          <a:xfrm>
            <a:off x="4913880" y="954908"/>
            <a:ext cx="946481"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b="1" i="1" lang="en-US" sz="1159">
                <a:solidFill>
                  <a:schemeClr val="dk1"/>
                </a:solidFill>
                <a:latin typeface="Arial"/>
                <a:ea typeface="Arial"/>
                <a:cs typeface="Arial"/>
                <a:sym typeface="Arial"/>
              </a:rPr>
              <a:t>Normal</a:t>
            </a:r>
            <a:endParaRPr/>
          </a:p>
        </p:txBody>
      </p:sp>
      <p:sp>
        <p:nvSpPr>
          <p:cNvPr id="1454" name="Google Shape;1454;p55"/>
          <p:cNvSpPr txBox="1"/>
          <p:nvPr/>
        </p:nvSpPr>
        <p:spPr>
          <a:xfrm>
            <a:off x="6778564" y="964718"/>
            <a:ext cx="2544596" cy="500495"/>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b="1" i="1" lang="en-US" sz="1546">
                <a:solidFill>
                  <a:schemeClr val="dk1"/>
                </a:solidFill>
                <a:latin typeface="Arial"/>
                <a:ea typeface="Arial"/>
                <a:cs typeface="Arial"/>
                <a:sym typeface="Arial"/>
              </a:rPr>
              <a:t>Stäbchenmonochromatismus</a:t>
            </a:r>
            <a:endParaRPr/>
          </a:p>
        </p:txBody>
      </p:sp>
      <p:sp>
        <p:nvSpPr>
          <p:cNvPr id="1455" name="Google Shape;1455;p55"/>
          <p:cNvSpPr txBox="1"/>
          <p:nvPr/>
        </p:nvSpPr>
        <p:spPr>
          <a:xfrm>
            <a:off x="2864621" y="2965992"/>
            <a:ext cx="6323086" cy="500495"/>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1A5FB4"/>
                </a:solidFill>
                <a:latin typeface="Arial"/>
                <a:ea typeface="Arial"/>
                <a:cs typeface="Arial"/>
                <a:sym typeface="Arial"/>
              </a:rPr>
              <a:t>Beim Stäbchen-Monochromatismus ist die Stäbchenreaktion (relativ) normal</a:t>
            </a:r>
            <a:endParaRPr/>
          </a:p>
        </p:txBody>
      </p:sp>
      <p:sp>
        <p:nvSpPr>
          <p:cNvPr id="1456" name="Google Shape;1456;p55"/>
          <p:cNvSpPr/>
          <p:nvPr/>
        </p:nvSpPr>
        <p:spPr>
          <a:xfrm>
            <a:off x="1855304" y="2290681"/>
            <a:ext cx="588897" cy="160026"/>
          </a:xfrm>
          <a:prstGeom prst="rightArrow">
            <a:avLst>
              <a:gd fmla="val 50000" name="adj1"/>
              <a:gd fmla="val 50000" name="adj2"/>
            </a:avLst>
          </a:prstGeom>
          <a:solidFill>
            <a:srgbClr val="00B0F0"/>
          </a:solid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57" name="Google Shape;1457;p55"/>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458" name="Google Shape;1458;p55"/>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459" name="Google Shape;1459;p55"/>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460" name="Google Shape;1460;p55"/>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4" name="Shape 1464"/>
        <p:cNvGrpSpPr/>
        <p:nvPr/>
      </p:nvGrpSpPr>
      <p:grpSpPr>
        <a:xfrm>
          <a:off x="0" y="0"/>
          <a:ext cx="0" cy="0"/>
          <a:chOff x="0" y="0"/>
          <a:chExt cx="0" cy="0"/>
        </a:xfrm>
      </p:grpSpPr>
      <p:sp>
        <p:nvSpPr>
          <p:cNvPr id="1465" name="Google Shape;1465;p56"/>
          <p:cNvSpPr txBox="1"/>
          <p:nvPr/>
        </p:nvSpPr>
        <p:spPr>
          <a:xfrm>
            <a:off x="4613097" y="5763250"/>
            <a:ext cx="2965805" cy="500495"/>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Stäbchenmonochromatismus: ERG</a:t>
            </a:r>
            <a:endParaRPr/>
          </a:p>
        </p:txBody>
      </p:sp>
      <p:pic>
        <p:nvPicPr>
          <p:cNvPr id="1466" name="Google Shape;1466;p56"/>
          <p:cNvPicPr preferRelativeResize="0"/>
          <p:nvPr/>
        </p:nvPicPr>
        <p:blipFill rotWithShape="1">
          <a:blip r:embed="rId3">
            <a:alphaModFix/>
          </a:blip>
          <a:srcRect b="0" l="0" r="0" t="0"/>
          <a:stretch/>
        </p:blipFill>
        <p:spPr>
          <a:xfrm>
            <a:off x="2149752" y="1209455"/>
            <a:ext cx="7041779" cy="1852029"/>
          </a:xfrm>
          <a:prstGeom prst="rect">
            <a:avLst/>
          </a:prstGeom>
          <a:noFill/>
          <a:ln>
            <a:noFill/>
          </a:ln>
        </p:spPr>
      </p:pic>
      <p:pic>
        <p:nvPicPr>
          <p:cNvPr id="1467" name="Google Shape;1467;p56"/>
          <p:cNvPicPr preferRelativeResize="0"/>
          <p:nvPr/>
        </p:nvPicPr>
        <p:blipFill rotWithShape="1">
          <a:blip r:embed="rId4">
            <a:alphaModFix/>
          </a:blip>
          <a:srcRect b="0" l="0" r="0" t="0"/>
          <a:stretch/>
        </p:blipFill>
        <p:spPr>
          <a:xfrm>
            <a:off x="2120948" y="3062439"/>
            <a:ext cx="7163890" cy="1862204"/>
          </a:xfrm>
          <a:prstGeom prst="rect">
            <a:avLst/>
          </a:prstGeom>
          <a:noFill/>
          <a:ln>
            <a:noFill/>
          </a:ln>
        </p:spPr>
      </p:pic>
      <p:sp>
        <p:nvSpPr>
          <p:cNvPr id="1468" name="Google Shape;1468;p56"/>
          <p:cNvSpPr txBox="1"/>
          <p:nvPr/>
        </p:nvSpPr>
        <p:spPr>
          <a:xfrm>
            <a:off x="4913880" y="954908"/>
            <a:ext cx="946481"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b="1" i="1" lang="en-US" sz="1159">
                <a:solidFill>
                  <a:schemeClr val="dk1"/>
                </a:solidFill>
                <a:latin typeface="Arial"/>
                <a:ea typeface="Arial"/>
                <a:cs typeface="Arial"/>
                <a:sym typeface="Arial"/>
              </a:rPr>
              <a:t>Normal</a:t>
            </a:r>
            <a:endParaRPr/>
          </a:p>
        </p:txBody>
      </p:sp>
      <p:sp>
        <p:nvSpPr>
          <p:cNvPr id="1469" name="Google Shape;1469;p56"/>
          <p:cNvSpPr txBox="1"/>
          <p:nvPr/>
        </p:nvSpPr>
        <p:spPr>
          <a:xfrm>
            <a:off x="6778564" y="964718"/>
            <a:ext cx="2544596" cy="500495"/>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b="1" i="1" lang="en-US" sz="1546">
                <a:solidFill>
                  <a:schemeClr val="dk1"/>
                </a:solidFill>
                <a:latin typeface="Arial"/>
                <a:ea typeface="Arial"/>
                <a:cs typeface="Arial"/>
                <a:sym typeface="Arial"/>
              </a:rPr>
              <a:t>Stäbchen-Monochromatismus</a:t>
            </a:r>
            <a:endParaRPr/>
          </a:p>
        </p:txBody>
      </p:sp>
      <p:sp>
        <p:nvSpPr>
          <p:cNvPr id="1470" name="Google Shape;1470;p56"/>
          <p:cNvSpPr txBox="1"/>
          <p:nvPr/>
        </p:nvSpPr>
        <p:spPr>
          <a:xfrm>
            <a:off x="2783457" y="5069572"/>
            <a:ext cx="6855853" cy="356789"/>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rgbClr val="1A5FB4"/>
                </a:solidFill>
                <a:latin typeface="Arial"/>
                <a:ea typeface="Arial"/>
                <a:cs typeface="Arial"/>
                <a:sym typeface="Arial"/>
              </a:rPr>
              <a:t>Die Zapfenreaktion ist jedoch, wie erwartet, praktisch nicht vorhanden</a:t>
            </a:r>
            <a:endParaRPr/>
          </a:p>
        </p:txBody>
      </p:sp>
      <p:sp>
        <p:nvSpPr>
          <p:cNvPr id="1471" name="Google Shape;1471;p56"/>
          <p:cNvSpPr/>
          <p:nvPr/>
        </p:nvSpPr>
        <p:spPr>
          <a:xfrm>
            <a:off x="2149752" y="3849336"/>
            <a:ext cx="928153" cy="195232"/>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1472" name="Google Shape;1472;p56"/>
          <p:cNvSpPr/>
          <p:nvPr/>
        </p:nvSpPr>
        <p:spPr>
          <a:xfrm>
            <a:off x="2175356" y="3990340"/>
            <a:ext cx="588897" cy="160026"/>
          </a:xfrm>
          <a:prstGeom prst="rightArrow">
            <a:avLst>
              <a:gd fmla="val 50000" name="adj1"/>
              <a:gd fmla="val 50000" name="adj2"/>
            </a:avLst>
          </a:prstGeom>
          <a:solidFill>
            <a:srgbClr val="00B0F0"/>
          </a:solid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73" name="Google Shape;1473;p56"/>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474" name="Google Shape;1474;p56"/>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475" name="Google Shape;1475;p56"/>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476" name="Google Shape;1476;p56"/>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0" name="Shape 1480"/>
        <p:cNvGrpSpPr/>
        <p:nvPr/>
      </p:nvGrpSpPr>
      <p:grpSpPr>
        <a:xfrm>
          <a:off x="0" y="0"/>
          <a:ext cx="0" cy="0"/>
          <a:chOff x="0" y="0"/>
          <a:chExt cx="0" cy="0"/>
        </a:xfrm>
      </p:grpSpPr>
      <p:sp>
        <p:nvSpPr>
          <p:cNvPr id="1481" name="Google Shape;1481;p57"/>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482" name="Google Shape;1482;p57"/>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483" name="Google Shape;1483;p57"/>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484" name="Google Shape;1484;p57"/>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485" name="Google Shape;1485;p57"/>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486" name="Google Shape;1486;p57"/>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487" name="Google Shape;1487;p57"/>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488" name="Google Shape;1488;p57"/>
          <p:cNvCxnSpPr>
            <a:stCxn id="1481"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489" name="Google Shape;1489;p57"/>
          <p:cNvCxnSpPr>
            <a:stCxn id="1481"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490" name="Google Shape;1490;p57"/>
          <p:cNvCxnSpPr>
            <a:stCxn id="1481"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1491" name="Google Shape;1491;p57"/>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1492" name="Google Shape;1492;p57"/>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493" name="Google Shape;1493;p57"/>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1494" name="Google Shape;1494;p57"/>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1495" name="Google Shape;1495;p57"/>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1496" name="Google Shape;1496;p57"/>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chemeClr val="dk1"/>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chemeClr val="lt1"/>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 </a:t>
            </a:r>
            <a:r>
              <a:rPr b="1" i="0" lang="en-US" sz="1546" u="none" cap="none" strike="noStrike">
                <a:solidFill>
                  <a:schemeClr val="lt1"/>
                </a:solidFill>
                <a:latin typeface="Arial"/>
                <a:ea typeface="Arial"/>
                <a:cs typeface="Arial"/>
                <a:sym typeface="Arial"/>
              </a:rPr>
              <a:t>Nystagmus </a:t>
            </a:r>
            <a:r>
              <a:rPr b="0" i="0" lang="en-US" sz="1546" u="none" cap="none" strike="noStrike">
                <a:solidFill>
                  <a:schemeClr val="dk1"/>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--Sehschärfebereich:</a:t>
            </a:r>
            <a:r>
              <a:rPr b="1" i="0" lang="en-US" sz="1546" u="none" cap="none" strike="noStrike">
                <a:solidFill>
                  <a:schemeClr val="lt1"/>
                </a:solidFill>
                <a:latin typeface="Arial"/>
                <a:ea typeface="Arial"/>
                <a:cs typeface="Arial"/>
                <a:sym typeface="Arial"/>
              </a:rPr>
              <a:t> 20/80–20/200</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--ERG: </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   --Zapfenreaktion: </a:t>
            </a:r>
            <a:r>
              <a:rPr b="1" i="0" lang="en-US" sz="1546" u="none" cap="none" strike="noStrike">
                <a:solidFill>
                  <a:schemeClr val="lt1"/>
                </a:solidFill>
                <a:latin typeface="Arial"/>
                <a:ea typeface="Arial"/>
                <a:cs typeface="Arial"/>
                <a:sym typeface="Arial"/>
              </a:rPr>
              <a:t>Fehlt</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   --Stäbchenreaktion: </a:t>
            </a:r>
            <a:r>
              <a:rPr b="1" i="0" lang="en-US" sz="1546" u="none" cap="none" strike="noStrike">
                <a:solidFill>
                  <a:schemeClr val="lt1"/>
                </a:solidFill>
                <a:latin typeface="Arial"/>
                <a:ea typeface="Arial"/>
                <a:cs typeface="Arial"/>
                <a:sym typeface="Arial"/>
              </a:rPr>
              <a:t>normal</a:t>
            </a:r>
            <a:endParaRPr/>
          </a:p>
        </p:txBody>
      </p:sp>
      <p:sp>
        <p:nvSpPr>
          <p:cNvPr id="1497" name="Google Shape;1497;p57"/>
          <p:cNvSpPr txBox="1"/>
          <p:nvPr/>
        </p:nvSpPr>
        <p:spPr>
          <a:xfrm>
            <a:off x="4078410" y="4942299"/>
            <a:ext cx="4156649" cy="121407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u="sng">
                <a:solidFill>
                  <a:schemeClr val="dk1"/>
                </a:solidFill>
                <a:latin typeface="Arial"/>
                <a:ea typeface="Arial"/>
                <a:cs typeface="Arial"/>
                <a:sym typeface="Arial"/>
              </a:rPr>
              <a:t>Klassisches Erscheinungsbild eines Stäbchen-Monochromatismus:</a:t>
            </a:r>
            <a:endParaRPr/>
          </a:p>
          <a:p>
            <a:pPr indent="0" lvl="0" marL="0" marR="0" rtl="0" algn="l">
              <a:spcBef>
                <a:spcPts val="0"/>
              </a:spcBef>
              <a:spcAft>
                <a:spcPts val="0"/>
              </a:spcAft>
              <a:buNone/>
            </a:pPr>
            <a:r>
              <a:rPr lang="en-US" sz="1546">
                <a:solidFill>
                  <a:schemeClr val="lt1"/>
                </a:solidFill>
                <a:latin typeface="Arial"/>
                <a:ea typeface="Arial"/>
                <a:cs typeface="Arial"/>
                <a:sym typeface="Arial"/>
              </a:rPr>
              <a:t>--Schlechte Sehschärfe </a:t>
            </a:r>
            <a:r>
              <a:rPr i="1" lang="en-US" sz="1546">
                <a:solidFill>
                  <a:schemeClr val="dk1"/>
                </a:solidFill>
                <a:latin typeface="Arial"/>
                <a:ea typeface="Arial"/>
                <a:cs typeface="Arial"/>
                <a:sym typeface="Arial"/>
              </a:rPr>
              <a:t>und</a:t>
            </a:r>
            <a:endParaRPr/>
          </a:p>
          <a:p>
            <a:pPr indent="0" lvl="0" marL="0" marR="0" rtl="0" algn="l">
              <a:spcBef>
                <a:spcPts val="0"/>
              </a:spcBef>
              <a:spcAft>
                <a:spcPts val="0"/>
              </a:spcAft>
              <a:buNone/>
            </a:pPr>
            <a:r>
              <a:rPr lang="en-US" sz="1546">
                <a:solidFill>
                  <a:schemeClr val="lt1"/>
                </a:solidFill>
                <a:latin typeface="Arial"/>
                <a:ea typeface="Arial"/>
                <a:cs typeface="Arial"/>
                <a:sym typeface="Arial"/>
              </a:rPr>
              <a:t>--Nystagmus </a:t>
            </a:r>
            <a:r>
              <a:rPr i="1" lang="en-US" sz="1546">
                <a:solidFill>
                  <a:schemeClr val="dk1"/>
                </a:solidFill>
                <a:latin typeface="Arial"/>
                <a:ea typeface="Arial"/>
                <a:cs typeface="Arial"/>
                <a:sym typeface="Arial"/>
              </a:rPr>
              <a:t>    und</a:t>
            </a:r>
            <a:endParaRPr/>
          </a:p>
          <a:p>
            <a:pPr indent="0" lvl="0" marL="0" marR="0" rtl="0" algn="l">
              <a:spcBef>
                <a:spcPts val="0"/>
              </a:spcBef>
              <a:spcAft>
                <a:spcPts val="0"/>
              </a:spcAft>
              <a:buNone/>
            </a:pPr>
            <a:r>
              <a:rPr lang="en-US" sz="1546">
                <a:solidFill>
                  <a:schemeClr val="lt1"/>
                </a:solidFill>
                <a:latin typeface="Arial"/>
                <a:ea typeface="Arial"/>
                <a:cs typeface="Arial"/>
                <a:sym typeface="Arial"/>
              </a:rPr>
              <a:t>--Photophobie</a:t>
            </a:r>
            <a:endParaRPr/>
          </a:p>
        </p:txBody>
      </p:sp>
      <p:sp>
        <p:nvSpPr>
          <p:cNvPr id="1498" name="Google Shape;1498;p57"/>
          <p:cNvSpPr/>
          <p:nvPr/>
        </p:nvSpPr>
        <p:spPr>
          <a:xfrm>
            <a:off x="4359782" y="5409295"/>
            <a:ext cx="1748372" cy="215257"/>
          </a:xfrm>
          <a:prstGeom prst="rect">
            <a:avLst/>
          </a:prstGeom>
          <a:solidFill>
            <a:srgbClr val="DCEEFB"/>
          </a:solidFill>
          <a:ln cap="flat" cmpd="sng" w="12250">
            <a:solidFill>
              <a:schemeClr val="dk1"/>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zwei Wörter</a:t>
            </a:r>
            <a:endParaRPr/>
          </a:p>
        </p:txBody>
      </p:sp>
      <p:sp>
        <p:nvSpPr>
          <p:cNvPr id="1499" name="Google Shape;1499;p57"/>
          <p:cNvSpPr/>
          <p:nvPr/>
        </p:nvSpPr>
        <p:spPr>
          <a:xfrm>
            <a:off x="4022699" y="5660728"/>
            <a:ext cx="1401274" cy="250269"/>
          </a:xfrm>
          <a:prstGeom prst="rect">
            <a:avLst/>
          </a:prstGeom>
          <a:solidFill>
            <a:srgbClr val="DCEEFB"/>
          </a:solidFill>
          <a:ln cap="flat" cmpd="sng" w="1225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00" name="Google Shape;1500;p57"/>
          <p:cNvSpPr/>
          <p:nvPr/>
        </p:nvSpPr>
        <p:spPr>
          <a:xfrm>
            <a:off x="4396154" y="5912998"/>
            <a:ext cx="1204764" cy="220836"/>
          </a:xfrm>
          <a:prstGeom prst="rect">
            <a:avLst/>
          </a:prstGeom>
          <a:solidFill>
            <a:srgbClr val="DCEEFB"/>
          </a:solidFill>
          <a:ln cap="flat" cmpd="sng" w="1225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01" name="Google Shape;1501;p57"/>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502" name="Google Shape;1502;p57"/>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503" name="Google Shape;1503;p57"/>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504" name="Google Shape;1504;p57"/>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8" name="Shape 1508"/>
        <p:cNvGrpSpPr/>
        <p:nvPr/>
      </p:nvGrpSpPr>
      <p:grpSpPr>
        <a:xfrm>
          <a:off x="0" y="0"/>
          <a:ext cx="0" cy="0"/>
          <a:chOff x="0" y="0"/>
          <a:chExt cx="0" cy="0"/>
        </a:xfrm>
      </p:grpSpPr>
      <p:sp>
        <p:nvSpPr>
          <p:cNvPr id="1509" name="Google Shape;1509;p58"/>
          <p:cNvSpPr/>
          <p:nvPr/>
        </p:nvSpPr>
        <p:spPr>
          <a:xfrm>
            <a:off x="4255698" y="5469325"/>
            <a:ext cx="1984459" cy="220836"/>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10" name="Google Shape;1510;p58"/>
          <p:cNvSpPr/>
          <p:nvPr/>
        </p:nvSpPr>
        <p:spPr>
          <a:xfrm>
            <a:off x="4022699" y="5660728"/>
            <a:ext cx="1401274" cy="250269"/>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11" name="Google Shape;1511;p58"/>
          <p:cNvSpPr/>
          <p:nvPr/>
        </p:nvSpPr>
        <p:spPr>
          <a:xfrm>
            <a:off x="4255698" y="5910997"/>
            <a:ext cx="1763623" cy="220836"/>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12" name="Google Shape;1512;p58"/>
          <p:cNvSpPr txBox="1"/>
          <p:nvPr/>
        </p:nvSpPr>
        <p:spPr>
          <a:xfrm>
            <a:off x="4078410" y="4942299"/>
            <a:ext cx="4156649" cy="121407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u="sng">
                <a:solidFill>
                  <a:schemeClr val="dk1"/>
                </a:solidFill>
                <a:latin typeface="Arial"/>
                <a:ea typeface="Arial"/>
                <a:cs typeface="Arial"/>
                <a:sym typeface="Arial"/>
              </a:rPr>
              <a:t>Klassisches Erscheinungsbild eines Stäbchen-Monochromatismus:</a:t>
            </a:r>
            <a:endParaRPr/>
          </a:p>
          <a:p>
            <a:pPr indent="0" lvl="0" marL="0" marR="0" rtl="0" algn="l">
              <a:spcBef>
                <a:spcPts val="0"/>
              </a:spcBef>
              <a:spcAft>
                <a:spcPts val="0"/>
              </a:spcAft>
              <a:buNone/>
            </a:pPr>
            <a:r>
              <a:rPr lang="en-US" sz="1546">
                <a:solidFill>
                  <a:schemeClr val="dk1"/>
                </a:solidFill>
                <a:latin typeface="Arial"/>
                <a:ea typeface="Arial"/>
                <a:cs typeface="Arial"/>
                <a:sym typeface="Arial"/>
              </a:rPr>
              <a:t>-- Schlechte Sehschärfe </a:t>
            </a:r>
            <a:r>
              <a:rPr i="1" lang="en-US" sz="1546">
                <a:solidFill>
                  <a:schemeClr val="dk1"/>
                </a:solidFill>
                <a:latin typeface="Arial"/>
                <a:ea typeface="Arial"/>
                <a:cs typeface="Arial"/>
                <a:sym typeface="Arial"/>
              </a:rPr>
              <a:t> und</a:t>
            </a:r>
            <a:endParaRPr/>
          </a:p>
          <a:p>
            <a:pPr indent="0" lvl="0" marL="0" marR="0" rtl="0" algn="l">
              <a:spcBef>
                <a:spcPts val="0"/>
              </a:spcBef>
              <a:spcAft>
                <a:spcPts val="0"/>
              </a:spcAft>
              <a:buNone/>
            </a:pPr>
            <a:r>
              <a:rPr lang="en-US" sz="1546">
                <a:solidFill>
                  <a:schemeClr val="dk1"/>
                </a:solidFill>
                <a:latin typeface="Arial"/>
                <a:ea typeface="Arial"/>
                <a:cs typeface="Arial"/>
                <a:sym typeface="Arial"/>
              </a:rPr>
              <a:t>-- Nystagmus </a:t>
            </a:r>
            <a:r>
              <a:rPr i="1" lang="en-US" sz="1546">
                <a:solidFill>
                  <a:schemeClr val="dk1"/>
                </a:solidFill>
                <a:latin typeface="Arial"/>
                <a:ea typeface="Arial"/>
                <a:cs typeface="Arial"/>
                <a:sym typeface="Arial"/>
              </a:rPr>
              <a:t> und</a:t>
            </a:r>
            <a:endParaRPr/>
          </a:p>
          <a:p>
            <a:pPr indent="0" lvl="0" marL="0" marR="0" rtl="0" algn="l">
              <a:spcBef>
                <a:spcPts val="0"/>
              </a:spcBef>
              <a:spcAft>
                <a:spcPts val="0"/>
              </a:spcAft>
              <a:buNone/>
            </a:pPr>
            <a:r>
              <a:rPr lang="en-US" sz="1546">
                <a:solidFill>
                  <a:schemeClr val="dk1"/>
                </a:solidFill>
                <a:latin typeface="Arial"/>
                <a:ea typeface="Arial"/>
                <a:cs typeface="Arial"/>
                <a:sym typeface="Arial"/>
              </a:rPr>
              <a:t>-- Lichtempfindlichkeit</a:t>
            </a:r>
            <a:endParaRPr/>
          </a:p>
        </p:txBody>
      </p:sp>
      <p:sp>
        <p:nvSpPr>
          <p:cNvPr id="1513" name="Google Shape;1513;p58"/>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514" name="Google Shape;1514;p58"/>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515" name="Google Shape;1515;p58"/>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516" name="Google Shape;1516;p58"/>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517" name="Google Shape;1517;p58"/>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518" name="Google Shape;1518;p58"/>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519" name="Google Shape;1519;p58"/>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520" name="Google Shape;1520;p58"/>
          <p:cNvCxnSpPr>
            <a:stCxn id="1513"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521" name="Google Shape;1521;p58"/>
          <p:cNvCxnSpPr>
            <a:stCxn id="1513"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522" name="Google Shape;1522;p58"/>
          <p:cNvCxnSpPr>
            <a:stCxn id="1513"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sp>
        <p:nvSpPr>
          <p:cNvPr id="1523" name="Google Shape;1523;p58"/>
          <p:cNvSpPr txBox="1"/>
          <p:nvPr/>
        </p:nvSpPr>
        <p:spPr>
          <a:xfrm>
            <a:off x="3252734" y="3186828"/>
            <a:ext cx="2281341"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Stäbchen-Monochromatismus</a:t>
            </a:r>
            <a:endParaRPr/>
          </a:p>
        </p:txBody>
      </p:sp>
      <p:cxnSp>
        <p:nvCxnSpPr>
          <p:cNvPr id="1524" name="Google Shape;1524;p58"/>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525" name="Google Shape;1525;p58"/>
          <p:cNvCxnSpPr/>
          <p:nvPr/>
        </p:nvCxnSpPr>
        <p:spPr>
          <a:xfrm>
            <a:off x="3134647" y="3334052"/>
            <a:ext cx="147224" cy="0"/>
          </a:xfrm>
          <a:prstGeom prst="straightConnector1">
            <a:avLst/>
          </a:prstGeom>
          <a:noFill/>
          <a:ln cap="flat" cmpd="sng" w="9525">
            <a:solidFill>
              <a:schemeClr val="dk1"/>
            </a:solidFill>
            <a:prstDash val="solid"/>
            <a:round/>
            <a:headEnd len="med" w="med" type="none"/>
            <a:tailEnd len="med" w="med" type="none"/>
          </a:ln>
        </p:spPr>
      </p:cxnSp>
      <p:cxnSp>
        <p:nvCxnSpPr>
          <p:cNvPr id="1526" name="Google Shape;1526;p58"/>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1527" name="Google Shape;1527;p58"/>
          <p:cNvSpPr txBox="1"/>
          <p:nvPr/>
        </p:nvSpPr>
        <p:spPr>
          <a:xfrm>
            <a:off x="3254267" y="3702112"/>
            <a:ext cx="272573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1528" name="Google Shape;1528;p58"/>
          <p:cNvSpPr txBox="1"/>
          <p:nvPr/>
        </p:nvSpPr>
        <p:spPr>
          <a:xfrm>
            <a:off x="5648959" y="2612734"/>
            <a:ext cx="4076270" cy="2165508"/>
          </a:xfrm>
          <a:prstGeom prst="rect">
            <a:avLst/>
          </a:prstGeom>
          <a:solidFill>
            <a:srgbClr val="B8C0CA"/>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chemeClr val="dk1"/>
                </a:solidFill>
                <a:latin typeface="Arial"/>
                <a:ea typeface="Arial"/>
                <a:cs typeface="Arial"/>
                <a:sym typeface="Arial"/>
              </a:rPr>
              <a:t>Stäbchen-Monochromatismus</a:t>
            </a:r>
            <a:endParaRPr/>
          </a:p>
          <a:p>
            <a:pPr indent="0" lvl="3" marL="331254" marR="0" rtl="0" algn="l">
              <a:spcBef>
                <a:spcPts val="0"/>
              </a:spcBef>
              <a:spcAft>
                <a:spcPts val="0"/>
              </a:spcAft>
              <a:buNone/>
            </a:pPr>
            <a:r>
              <a:rPr b="1" i="0" lang="en-US" sz="1546" u="none" cap="none" strike="noStrike">
                <a:solidFill>
                  <a:schemeClr val="lt1"/>
                </a:solidFill>
                <a:latin typeface="Arial"/>
                <a:ea typeface="Arial"/>
                <a:cs typeface="Arial"/>
                <a:sym typeface="Arial"/>
              </a:rPr>
              <a:t>--Vererbung…AR</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--Keine Zapfen vorhanden – echte Farbenblindheit</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 </a:t>
            </a:r>
            <a:r>
              <a:rPr b="1" i="0" lang="en-US" sz="1546" u="none" cap="none" strike="noStrike">
                <a:solidFill>
                  <a:schemeClr val="lt1"/>
                </a:solidFill>
                <a:latin typeface="Arial"/>
                <a:ea typeface="Arial"/>
                <a:cs typeface="Arial"/>
                <a:sym typeface="Arial"/>
              </a:rPr>
              <a:t>Nystagmus </a:t>
            </a:r>
            <a:r>
              <a:rPr b="0" i="0" lang="en-US" sz="1546" u="none" cap="none" strike="noStrike">
                <a:solidFill>
                  <a:schemeClr val="dk1"/>
                </a:solidFill>
                <a:latin typeface="Arial"/>
                <a:ea typeface="Arial"/>
                <a:cs typeface="Arial"/>
                <a:sym typeface="Arial"/>
              </a:rPr>
              <a:t> immer vorhanden</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--Sehschärfebereich:</a:t>
            </a:r>
            <a:r>
              <a:rPr b="1" i="0" lang="en-US" sz="1546" u="none" cap="none" strike="noStrike">
                <a:solidFill>
                  <a:schemeClr val="lt1"/>
                </a:solidFill>
                <a:latin typeface="Arial"/>
                <a:ea typeface="Arial"/>
                <a:cs typeface="Arial"/>
                <a:sym typeface="Arial"/>
              </a:rPr>
              <a:t> 20/80–20/200</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--ERG: </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   --Zapfenreaktion: </a:t>
            </a:r>
            <a:r>
              <a:rPr b="1" i="0" lang="en-US" sz="1546" u="none" cap="none" strike="noStrike">
                <a:solidFill>
                  <a:schemeClr val="lt1"/>
                </a:solidFill>
                <a:latin typeface="Arial"/>
                <a:ea typeface="Arial"/>
                <a:cs typeface="Arial"/>
                <a:sym typeface="Arial"/>
              </a:rPr>
              <a:t>fehlt</a:t>
            </a:r>
            <a:endParaRPr/>
          </a:p>
          <a:p>
            <a:pPr indent="0" lvl="3" marL="331254" marR="0" rtl="0" algn="l">
              <a:spcBef>
                <a:spcPts val="0"/>
              </a:spcBef>
              <a:spcAft>
                <a:spcPts val="0"/>
              </a:spcAft>
              <a:buNone/>
            </a:pPr>
            <a:r>
              <a:rPr b="0" i="0" lang="en-US" sz="1546" u="none" cap="none" strike="noStrike">
                <a:solidFill>
                  <a:schemeClr val="dk1"/>
                </a:solidFill>
                <a:latin typeface="Arial"/>
                <a:ea typeface="Arial"/>
                <a:cs typeface="Arial"/>
                <a:sym typeface="Arial"/>
              </a:rPr>
              <a:t>   --Stäbchenreaktion: </a:t>
            </a:r>
            <a:r>
              <a:rPr b="1" i="0" lang="en-US" sz="1546" u="none" cap="none" strike="noStrike">
                <a:solidFill>
                  <a:schemeClr val="lt1"/>
                </a:solidFill>
                <a:latin typeface="Arial"/>
                <a:ea typeface="Arial"/>
                <a:cs typeface="Arial"/>
                <a:sym typeface="Arial"/>
              </a:rPr>
              <a:t>normal</a:t>
            </a:r>
            <a:endParaRPr/>
          </a:p>
        </p:txBody>
      </p:sp>
      <p:sp>
        <p:nvSpPr>
          <p:cNvPr id="1529" name="Google Shape;1529;p58"/>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530" name="Google Shape;1530;p58"/>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531" name="Google Shape;1531;p58"/>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532" name="Google Shape;1532;p58"/>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6" name="Shape 1536"/>
        <p:cNvGrpSpPr/>
        <p:nvPr/>
      </p:nvGrpSpPr>
      <p:grpSpPr>
        <a:xfrm>
          <a:off x="0" y="0"/>
          <a:ext cx="0" cy="0"/>
          <a:chOff x="0" y="0"/>
          <a:chExt cx="0" cy="0"/>
        </a:xfrm>
      </p:grpSpPr>
      <p:sp>
        <p:nvSpPr>
          <p:cNvPr id="1537" name="Google Shape;1537;p59"/>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538" name="Google Shape;1538;p59"/>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539" name="Google Shape;1539;p59"/>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540" name="Google Shape;1540;p59"/>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541" name="Google Shape;1541;p59"/>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542" name="Google Shape;1542;p59"/>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543" name="Google Shape;1543;p59"/>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544" name="Google Shape;1544;p59"/>
          <p:cNvCxnSpPr>
            <a:stCxn id="1537"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545" name="Google Shape;1545;p59"/>
          <p:cNvCxnSpPr>
            <a:stCxn id="1537"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546" name="Google Shape;1546;p59"/>
          <p:cNvCxnSpPr>
            <a:stCxn id="1537"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1547" name="Google Shape;1547;p59"/>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548" name="Google Shape;1548;p59"/>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1549" name="Google Shape;1549;p59"/>
          <p:cNvCxnSpPr/>
          <p:nvPr/>
        </p:nvCxnSpPr>
        <p:spPr>
          <a:xfrm>
            <a:off x="3134647" y="3849336"/>
            <a:ext cx="147224" cy="0"/>
          </a:xfrm>
          <a:prstGeom prst="straightConnector1">
            <a:avLst/>
          </a:prstGeom>
          <a:noFill/>
          <a:ln cap="flat" cmpd="sng" w="9525">
            <a:solidFill>
              <a:schemeClr val="dk1"/>
            </a:solidFill>
            <a:prstDash val="solid"/>
            <a:round/>
            <a:headEnd len="med" w="med" type="none"/>
            <a:tailEnd len="med" w="med" type="none"/>
          </a:ln>
        </p:spPr>
      </p:cxnSp>
      <p:sp>
        <p:nvSpPr>
          <p:cNvPr id="1550" name="Google Shape;1550;p59"/>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1A5FB4"/>
                </a:solidFill>
                <a:latin typeface="Arial"/>
                <a:ea typeface="Arial"/>
                <a:cs typeface="Arial"/>
                <a:sym typeface="Arial"/>
              </a:rPr>
              <a:t>Blauzapfen-Monochromasie</a:t>
            </a:r>
            <a:endParaRPr/>
          </a:p>
        </p:txBody>
      </p:sp>
      <p:sp>
        <p:nvSpPr>
          <p:cNvPr id="1551" name="Google Shape;1551;p59"/>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sp>
        <p:nvSpPr>
          <p:cNvPr id="1552" name="Google Shape;1552;p59"/>
          <p:cNvSpPr txBox="1"/>
          <p:nvPr/>
        </p:nvSpPr>
        <p:spPr>
          <a:xfrm>
            <a:off x="6228872" y="3245033"/>
            <a:ext cx="3989404" cy="1689790"/>
          </a:xfrm>
          <a:prstGeom prst="rect">
            <a:avLst/>
          </a:prstGeom>
          <a:solidFill>
            <a:srgbClr val="DCEEFB"/>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3366FF"/>
                </a:solidFill>
                <a:latin typeface="Arial"/>
                <a:ea typeface="Arial"/>
                <a:cs typeface="Arial"/>
                <a:sym typeface="Arial"/>
              </a:rPr>
              <a:t>Blauzapfen-Monochromasie</a:t>
            </a:r>
            <a:endParaRPr/>
          </a:p>
          <a:p>
            <a:pPr indent="0" lvl="3" marL="331254" marR="0" rtl="0" algn="l">
              <a:spcBef>
                <a:spcPts val="0"/>
              </a:spcBef>
              <a:spcAft>
                <a:spcPts val="0"/>
              </a:spcAft>
              <a:buNone/>
            </a:pPr>
            <a:r>
              <a:rPr b="0" i="0" lang="en-US" sz="1546" u="none" cap="none" strike="noStrike">
                <a:solidFill>
                  <a:srgbClr val="3366FF"/>
                </a:solidFill>
                <a:latin typeface="Arial"/>
                <a:ea typeface="Arial"/>
                <a:cs typeface="Arial"/>
                <a:sym typeface="Arial"/>
              </a:rPr>
              <a:t>--Vererbung: </a:t>
            </a:r>
            <a:r>
              <a:rPr b="1" i="1" lang="en-US" sz="1546" u="none" cap="none" strike="noStrike">
                <a:solidFill>
                  <a:srgbClr val="000066"/>
                </a:solidFill>
                <a:latin typeface="Arial"/>
                <a:ea typeface="Arial"/>
                <a:cs typeface="Arial"/>
                <a:sym typeface="Arial"/>
              </a:rPr>
              <a:t>?</a:t>
            </a:r>
            <a:r>
              <a:rPr b="1" i="0" lang="en-US" sz="1546" u="none" cap="none" strike="noStrike">
                <a:solidFill>
                  <a:srgbClr val="DCEEFB"/>
                </a:solidFill>
                <a:latin typeface="Arial"/>
                <a:ea typeface="Arial"/>
                <a:cs typeface="Arial"/>
                <a:sym typeface="Arial"/>
              </a:rPr>
              <a:t>nked</a:t>
            </a:r>
            <a:endParaRPr/>
          </a:p>
          <a:p>
            <a:pPr indent="0" lvl="3" marL="331254" marR="0" rtl="0" algn="l">
              <a:spcBef>
                <a:spcPts val="0"/>
              </a:spcBef>
              <a:spcAft>
                <a:spcPts val="0"/>
              </a:spcAft>
              <a:buNone/>
            </a:pPr>
            <a:r>
              <a:rPr b="0" i="0" lang="en-US" sz="1546" u="none" cap="none" strike="noStrike">
                <a:solidFill>
                  <a:srgbClr val="DCEEFB"/>
                </a:solidFill>
                <a:latin typeface="Arial"/>
                <a:ea typeface="Arial"/>
                <a:cs typeface="Arial"/>
                <a:sym typeface="Arial"/>
              </a:rPr>
              <a:t>--Nur </a:t>
            </a:r>
            <a:r>
              <a:rPr b="1" i="0" lang="en-US" sz="1546" u="none" cap="none" strike="noStrike">
                <a:solidFill>
                  <a:srgbClr val="DCEEFB"/>
                </a:solidFill>
                <a:latin typeface="Arial"/>
                <a:ea typeface="Arial"/>
                <a:cs typeface="Arial"/>
                <a:sym typeface="Arial"/>
              </a:rPr>
              <a:t> blaue </a:t>
            </a:r>
            <a:r>
              <a:rPr b="0" i="0" lang="en-US" sz="1546" u="none" cap="none" strike="noStrike">
                <a:solidFill>
                  <a:srgbClr val="DCEEFB"/>
                </a:solidFill>
                <a:latin typeface="Arial"/>
                <a:ea typeface="Arial"/>
                <a:cs typeface="Arial"/>
                <a:sym typeface="Arial"/>
              </a:rPr>
              <a:t> Zapfen vorhanden</a:t>
            </a:r>
            <a:endParaRPr/>
          </a:p>
          <a:p>
            <a:pPr indent="0" lvl="3" marL="331254" marR="0" rtl="0" algn="l">
              <a:spcBef>
                <a:spcPts val="0"/>
              </a:spcBef>
              <a:spcAft>
                <a:spcPts val="0"/>
              </a:spcAft>
              <a:buNone/>
            </a:pPr>
            <a:r>
              <a:rPr b="1" i="0" lang="en-US" sz="1546" u="none" cap="none" strike="noStrike">
                <a:solidFill>
                  <a:srgbClr val="DCEEFB"/>
                </a:solidFill>
                <a:latin typeface="Arial"/>
                <a:ea typeface="Arial"/>
                <a:cs typeface="Arial"/>
                <a:sym typeface="Arial"/>
              </a:rPr>
              <a:t>--Ähnlich wie…Stäbchen-Monochromatismus </a:t>
            </a:r>
            <a:endParaRPr/>
          </a:p>
          <a:p>
            <a:pPr indent="0" lvl="3" marL="331254" marR="0" rtl="0" algn="l">
              <a:spcBef>
                <a:spcPts val="0"/>
              </a:spcBef>
              <a:spcAft>
                <a:spcPts val="0"/>
              </a:spcAft>
              <a:buNone/>
            </a:pPr>
            <a:r>
              <a:rPr b="0" i="0" lang="en-US" sz="1546" u="none" cap="none" strike="noStrike">
                <a:solidFill>
                  <a:srgbClr val="DCEEFB"/>
                </a:solidFill>
                <a:latin typeface="Arial"/>
                <a:ea typeface="Arial"/>
                <a:cs typeface="Arial"/>
                <a:sym typeface="Arial"/>
              </a:rPr>
              <a:t>--Diagnose mittels </a:t>
            </a:r>
            <a:r>
              <a:rPr b="1" i="0" lang="en-US" sz="1546" u="none" cap="none" strike="noStrike">
                <a:solidFill>
                  <a:srgbClr val="DCEEFB"/>
                </a:solidFill>
                <a:latin typeface="Arial"/>
                <a:ea typeface="Arial"/>
                <a:cs typeface="Arial"/>
                <a:sym typeface="Arial"/>
              </a:rPr>
              <a:t>spezieller…Farb-ERG</a:t>
            </a:r>
            <a:endParaRPr/>
          </a:p>
        </p:txBody>
      </p:sp>
      <p:sp>
        <p:nvSpPr>
          <p:cNvPr id="1553" name="Google Shape;1553;p59"/>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554" name="Google Shape;1554;p59"/>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555" name="Google Shape;1555;p59"/>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556" name="Google Shape;1556;p59"/>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0" name="Shape 1560"/>
        <p:cNvGrpSpPr/>
        <p:nvPr/>
      </p:nvGrpSpPr>
      <p:grpSpPr>
        <a:xfrm>
          <a:off x="0" y="0"/>
          <a:ext cx="0" cy="0"/>
          <a:chOff x="0" y="0"/>
          <a:chExt cx="0" cy="0"/>
        </a:xfrm>
      </p:grpSpPr>
      <p:sp>
        <p:nvSpPr>
          <p:cNvPr id="1561" name="Google Shape;1561;p60"/>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562" name="Google Shape;1562;p60"/>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563" name="Google Shape;1563;p60"/>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564" name="Google Shape;1564;p60"/>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565" name="Google Shape;1565;p60"/>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566" name="Google Shape;1566;p60"/>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567" name="Google Shape;1567;p60"/>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568" name="Google Shape;1568;p60"/>
          <p:cNvCxnSpPr>
            <a:stCxn id="1561"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569" name="Google Shape;1569;p60"/>
          <p:cNvCxnSpPr>
            <a:stCxn id="1561"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570" name="Google Shape;1570;p60"/>
          <p:cNvCxnSpPr>
            <a:stCxn id="1561"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1571" name="Google Shape;1571;p60"/>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572" name="Google Shape;1572;p60"/>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1573" name="Google Shape;1573;p60"/>
          <p:cNvCxnSpPr/>
          <p:nvPr/>
        </p:nvCxnSpPr>
        <p:spPr>
          <a:xfrm>
            <a:off x="3134647" y="3849336"/>
            <a:ext cx="147224" cy="0"/>
          </a:xfrm>
          <a:prstGeom prst="straightConnector1">
            <a:avLst/>
          </a:prstGeom>
          <a:noFill/>
          <a:ln cap="flat" cmpd="sng" w="9525">
            <a:solidFill>
              <a:schemeClr val="dk1"/>
            </a:solidFill>
            <a:prstDash val="solid"/>
            <a:round/>
            <a:headEnd len="med" w="med" type="none"/>
            <a:tailEnd len="med" w="med" type="none"/>
          </a:ln>
        </p:spPr>
      </p:cxnSp>
      <p:sp>
        <p:nvSpPr>
          <p:cNvPr id="1574" name="Google Shape;1574;p60"/>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1A5FB4"/>
                </a:solidFill>
                <a:latin typeface="Arial"/>
                <a:ea typeface="Arial"/>
                <a:cs typeface="Arial"/>
                <a:sym typeface="Arial"/>
              </a:rPr>
              <a:t>Blauzapfen-Monochromasie</a:t>
            </a:r>
            <a:endParaRPr/>
          </a:p>
        </p:txBody>
      </p:sp>
      <p:sp>
        <p:nvSpPr>
          <p:cNvPr id="1575" name="Google Shape;1575;p60"/>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sp>
        <p:nvSpPr>
          <p:cNvPr id="1576" name="Google Shape;1576;p60"/>
          <p:cNvSpPr txBox="1"/>
          <p:nvPr/>
        </p:nvSpPr>
        <p:spPr>
          <a:xfrm>
            <a:off x="6228872" y="3245033"/>
            <a:ext cx="3989404" cy="1689790"/>
          </a:xfrm>
          <a:prstGeom prst="rect">
            <a:avLst/>
          </a:prstGeom>
          <a:solidFill>
            <a:srgbClr val="DCEEFB"/>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3366FF"/>
                </a:solidFill>
                <a:latin typeface="Arial"/>
                <a:ea typeface="Arial"/>
                <a:cs typeface="Arial"/>
                <a:sym typeface="Arial"/>
              </a:rPr>
              <a:t>Blauzapfen-Monochromasie</a:t>
            </a:r>
            <a:endParaRPr/>
          </a:p>
          <a:p>
            <a:pPr indent="0" lvl="3" marL="331254" marR="0" rtl="0" algn="l">
              <a:spcBef>
                <a:spcPts val="0"/>
              </a:spcBef>
              <a:spcAft>
                <a:spcPts val="0"/>
              </a:spcAft>
              <a:buNone/>
            </a:pPr>
            <a:r>
              <a:rPr b="0" i="0" lang="en-US" sz="1546" u="none" cap="none" strike="noStrike">
                <a:solidFill>
                  <a:srgbClr val="3366FF"/>
                </a:solidFill>
                <a:latin typeface="Arial"/>
                <a:ea typeface="Arial"/>
                <a:cs typeface="Arial"/>
                <a:sym typeface="Arial"/>
              </a:rPr>
              <a:t>--Vererbung: </a:t>
            </a:r>
            <a:r>
              <a:rPr b="1" i="0" lang="en-US" sz="1546" u="none" cap="none" strike="noStrike">
                <a:solidFill>
                  <a:srgbClr val="000066"/>
                </a:solidFill>
                <a:latin typeface="Arial"/>
                <a:ea typeface="Arial"/>
                <a:cs typeface="Arial"/>
                <a:sym typeface="Arial"/>
              </a:rPr>
              <a:t>X-chromosomal</a:t>
            </a:r>
            <a:endParaRPr b="1" i="0" sz="1546" u="none" cap="none" strike="noStrike">
              <a:solidFill>
                <a:srgbClr val="DCEEFB"/>
              </a:solidFill>
              <a:latin typeface="Arial"/>
              <a:ea typeface="Arial"/>
              <a:cs typeface="Arial"/>
              <a:sym typeface="Arial"/>
            </a:endParaRPr>
          </a:p>
          <a:p>
            <a:pPr indent="0" lvl="3" marL="331254" marR="0" rtl="0" algn="l">
              <a:spcBef>
                <a:spcPts val="0"/>
              </a:spcBef>
              <a:spcAft>
                <a:spcPts val="0"/>
              </a:spcAft>
              <a:buNone/>
            </a:pPr>
            <a:r>
              <a:rPr b="0" i="0" lang="en-US" sz="1546" u="none" cap="none" strike="noStrike">
                <a:solidFill>
                  <a:srgbClr val="DCEEFB"/>
                </a:solidFill>
                <a:latin typeface="Arial"/>
                <a:ea typeface="Arial"/>
                <a:cs typeface="Arial"/>
                <a:sym typeface="Arial"/>
              </a:rPr>
              <a:t>--Es sind nur </a:t>
            </a:r>
            <a:r>
              <a:rPr b="1" i="0" lang="en-US" sz="1546" u="none" cap="none" strike="noStrike">
                <a:solidFill>
                  <a:srgbClr val="DCEEFB"/>
                </a:solidFill>
                <a:latin typeface="Arial"/>
                <a:ea typeface="Arial"/>
                <a:cs typeface="Arial"/>
                <a:sym typeface="Arial"/>
              </a:rPr>
              <a:t> blaue </a:t>
            </a:r>
            <a:r>
              <a:rPr b="0" i="0" lang="en-US" sz="1546" u="none" cap="none" strike="noStrike">
                <a:solidFill>
                  <a:srgbClr val="DCEEFB"/>
                </a:solidFill>
                <a:latin typeface="Arial"/>
                <a:ea typeface="Arial"/>
                <a:cs typeface="Arial"/>
                <a:sym typeface="Arial"/>
              </a:rPr>
              <a:t> Zapfen vorhanden</a:t>
            </a:r>
            <a:endParaRPr/>
          </a:p>
          <a:p>
            <a:pPr indent="0" lvl="3" marL="331254" marR="0" rtl="0" algn="l">
              <a:spcBef>
                <a:spcPts val="0"/>
              </a:spcBef>
              <a:spcAft>
                <a:spcPts val="0"/>
              </a:spcAft>
              <a:buNone/>
            </a:pPr>
            <a:r>
              <a:rPr b="1" i="0" lang="en-US" sz="1546" u="none" cap="none" strike="noStrike">
                <a:solidFill>
                  <a:srgbClr val="DCEEFB"/>
                </a:solidFill>
                <a:latin typeface="Arial"/>
                <a:ea typeface="Arial"/>
                <a:cs typeface="Arial"/>
                <a:sym typeface="Arial"/>
              </a:rPr>
              <a:t>--Ähnlich wie…Stäbchen-Monochromatismus </a:t>
            </a:r>
            <a:endParaRPr/>
          </a:p>
          <a:p>
            <a:pPr indent="0" lvl="3" marL="331254" marR="0" rtl="0" algn="l">
              <a:spcBef>
                <a:spcPts val="0"/>
              </a:spcBef>
              <a:spcAft>
                <a:spcPts val="0"/>
              </a:spcAft>
              <a:buNone/>
            </a:pPr>
            <a:r>
              <a:rPr b="0" i="0" lang="en-US" sz="1546" u="none" cap="none" strike="noStrike">
                <a:solidFill>
                  <a:srgbClr val="DCEEFB"/>
                </a:solidFill>
                <a:latin typeface="Arial"/>
                <a:ea typeface="Arial"/>
                <a:cs typeface="Arial"/>
                <a:sym typeface="Arial"/>
              </a:rPr>
              <a:t>--Diagnose mittels </a:t>
            </a:r>
            <a:r>
              <a:rPr b="1" i="0" lang="en-US" sz="1546" u="none" cap="none" strike="noStrike">
                <a:solidFill>
                  <a:srgbClr val="DCEEFB"/>
                </a:solidFill>
                <a:latin typeface="Arial"/>
                <a:ea typeface="Arial"/>
                <a:cs typeface="Arial"/>
                <a:sym typeface="Arial"/>
              </a:rPr>
              <a:t>spezieller…Farb-ERG</a:t>
            </a:r>
            <a:endParaRPr/>
          </a:p>
        </p:txBody>
      </p:sp>
      <p:sp>
        <p:nvSpPr>
          <p:cNvPr id="1577" name="Google Shape;1577;p60"/>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578" name="Google Shape;1578;p60"/>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579" name="Google Shape;1579;p60"/>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580" name="Google Shape;1580;p60"/>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4" name="Shape 1584"/>
        <p:cNvGrpSpPr/>
        <p:nvPr/>
      </p:nvGrpSpPr>
      <p:grpSpPr>
        <a:xfrm>
          <a:off x="0" y="0"/>
          <a:ext cx="0" cy="0"/>
          <a:chOff x="0" y="0"/>
          <a:chExt cx="0" cy="0"/>
        </a:xfrm>
      </p:grpSpPr>
      <p:sp>
        <p:nvSpPr>
          <p:cNvPr id="1585" name="Google Shape;1585;p61"/>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586" name="Google Shape;1586;p61"/>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587" name="Google Shape;1587;p61"/>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588" name="Google Shape;1588;p61"/>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589" name="Google Shape;1589;p61"/>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590" name="Google Shape;1590;p61"/>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591" name="Google Shape;1591;p61"/>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592" name="Google Shape;1592;p61"/>
          <p:cNvCxnSpPr>
            <a:stCxn id="1585"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593" name="Google Shape;1593;p61"/>
          <p:cNvCxnSpPr>
            <a:stCxn id="1585"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594" name="Google Shape;1594;p61"/>
          <p:cNvCxnSpPr>
            <a:stCxn id="1585"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1595" name="Google Shape;1595;p61"/>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596" name="Google Shape;1596;p61"/>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1597" name="Google Shape;1597;p61"/>
          <p:cNvCxnSpPr/>
          <p:nvPr/>
        </p:nvCxnSpPr>
        <p:spPr>
          <a:xfrm>
            <a:off x="3134647" y="3849336"/>
            <a:ext cx="147224" cy="0"/>
          </a:xfrm>
          <a:prstGeom prst="straightConnector1">
            <a:avLst/>
          </a:prstGeom>
          <a:noFill/>
          <a:ln cap="flat" cmpd="sng" w="9525">
            <a:solidFill>
              <a:schemeClr val="dk1"/>
            </a:solidFill>
            <a:prstDash val="solid"/>
            <a:round/>
            <a:headEnd len="med" w="med" type="none"/>
            <a:tailEnd len="med" w="med" type="none"/>
          </a:ln>
        </p:spPr>
      </p:cxnSp>
      <p:sp>
        <p:nvSpPr>
          <p:cNvPr id="1598" name="Google Shape;1598;p61"/>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1A5FB4"/>
                </a:solidFill>
                <a:latin typeface="Arial"/>
                <a:ea typeface="Arial"/>
                <a:cs typeface="Arial"/>
                <a:sym typeface="Arial"/>
              </a:rPr>
              <a:t>Blauzapfen-Monochromasie</a:t>
            </a:r>
            <a:endParaRPr/>
          </a:p>
        </p:txBody>
      </p:sp>
      <p:sp>
        <p:nvSpPr>
          <p:cNvPr id="1599" name="Google Shape;1599;p61"/>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sp>
        <p:nvSpPr>
          <p:cNvPr id="1600" name="Google Shape;1600;p61"/>
          <p:cNvSpPr txBox="1"/>
          <p:nvPr/>
        </p:nvSpPr>
        <p:spPr>
          <a:xfrm>
            <a:off x="6228872" y="3245033"/>
            <a:ext cx="3989404" cy="1689790"/>
          </a:xfrm>
          <a:prstGeom prst="rect">
            <a:avLst/>
          </a:prstGeom>
          <a:solidFill>
            <a:srgbClr val="DCEEFB"/>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3366FF"/>
                </a:solidFill>
                <a:latin typeface="Arial"/>
                <a:ea typeface="Arial"/>
                <a:cs typeface="Arial"/>
                <a:sym typeface="Arial"/>
              </a:rPr>
              <a:t>Blauzapfen-Monochromasie</a:t>
            </a:r>
            <a:endParaRPr/>
          </a:p>
          <a:p>
            <a:pPr indent="0" lvl="3" marL="331254" marR="0" rtl="0" algn="l">
              <a:spcBef>
                <a:spcPts val="0"/>
              </a:spcBef>
              <a:spcAft>
                <a:spcPts val="0"/>
              </a:spcAft>
              <a:buNone/>
            </a:pPr>
            <a:r>
              <a:rPr b="0" i="0" lang="en-US" sz="1546" u="none" cap="none" strike="noStrike">
                <a:solidFill>
                  <a:srgbClr val="3366FF"/>
                </a:solidFill>
                <a:latin typeface="Arial"/>
                <a:ea typeface="Arial"/>
                <a:cs typeface="Arial"/>
                <a:sym typeface="Arial"/>
              </a:rPr>
              <a:t>--Vererbung: </a:t>
            </a:r>
            <a:r>
              <a:rPr b="1" i="0" lang="en-US" sz="1546" u="none" cap="none" strike="noStrike">
                <a:solidFill>
                  <a:srgbClr val="000066"/>
                </a:solidFill>
                <a:latin typeface="Arial"/>
                <a:ea typeface="Arial"/>
                <a:cs typeface="Arial"/>
                <a:sym typeface="Arial"/>
              </a:rPr>
              <a:t>X-chromosomal</a:t>
            </a:r>
            <a:endParaRPr/>
          </a:p>
          <a:p>
            <a:pPr indent="0" lvl="3" marL="331254" marR="0" rtl="0" algn="l">
              <a:spcBef>
                <a:spcPts val="0"/>
              </a:spcBef>
              <a:spcAft>
                <a:spcPts val="0"/>
              </a:spcAft>
              <a:buNone/>
            </a:pPr>
            <a:r>
              <a:rPr b="0" i="0" lang="en-US" sz="1546" u="none" cap="none" strike="noStrike">
                <a:solidFill>
                  <a:srgbClr val="3366FF"/>
                </a:solidFill>
                <a:latin typeface="Arial"/>
                <a:ea typeface="Arial"/>
                <a:cs typeface="Arial"/>
                <a:sym typeface="Arial"/>
              </a:rPr>
              <a:t>--Es sind nur </a:t>
            </a:r>
            <a:r>
              <a:rPr b="1" i="0" lang="en-US" sz="1546" u="none" cap="none" strike="noStrike">
                <a:solidFill>
                  <a:srgbClr val="000066"/>
                </a:solidFill>
                <a:latin typeface="Arial"/>
                <a:ea typeface="Arial"/>
                <a:cs typeface="Arial"/>
                <a:sym typeface="Arial"/>
              </a:rPr>
              <a:t> blaue </a:t>
            </a:r>
            <a:r>
              <a:rPr b="0" i="0" lang="en-US" sz="1546" u="none" cap="none" strike="noStrike">
                <a:solidFill>
                  <a:srgbClr val="1A5FB4"/>
                </a:solidFill>
                <a:latin typeface="Arial"/>
                <a:ea typeface="Arial"/>
                <a:cs typeface="Arial"/>
                <a:sym typeface="Arial"/>
              </a:rPr>
              <a:t> Zapfen </a:t>
            </a:r>
            <a:r>
              <a:rPr b="0" i="0" lang="en-US" sz="1546" u="none" cap="none" strike="noStrike">
                <a:solidFill>
                  <a:srgbClr val="3366FF"/>
                </a:solidFill>
                <a:latin typeface="Arial"/>
                <a:ea typeface="Arial"/>
                <a:cs typeface="Arial"/>
                <a:sym typeface="Arial"/>
              </a:rPr>
              <a:t>vorhanden</a:t>
            </a:r>
            <a:endParaRPr b="0" i="0" sz="1546" u="none" cap="none" strike="noStrike">
              <a:solidFill>
                <a:srgbClr val="DCEEFB"/>
              </a:solidFill>
              <a:latin typeface="Arial"/>
              <a:ea typeface="Arial"/>
              <a:cs typeface="Arial"/>
              <a:sym typeface="Arial"/>
            </a:endParaRPr>
          </a:p>
          <a:p>
            <a:pPr indent="0" lvl="3" marL="331254" marR="0" rtl="0" algn="l">
              <a:spcBef>
                <a:spcPts val="0"/>
              </a:spcBef>
              <a:spcAft>
                <a:spcPts val="0"/>
              </a:spcAft>
              <a:buNone/>
            </a:pPr>
            <a:r>
              <a:rPr b="1" i="0" lang="en-US" sz="1546" u="none" cap="none" strike="noStrike">
                <a:solidFill>
                  <a:srgbClr val="DCEEFB"/>
                </a:solidFill>
                <a:latin typeface="Arial"/>
                <a:ea typeface="Arial"/>
                <a:cs typeface="Arial"/>
                <a:sym typeface="Arial"/>
              </a:rPr>
              <a:t>--Ähnlich wie…Stäbchen-Monochromatismus </a:t>
            </a:r>
            <a:endParaRPr/>
          </a:p>
          <a:p>
            <a:pPr indent="0" lvl="3" marL="331254" marR="0" rtl="0" algn="l">
              <a:spcBef>
                <a:spcPts val="0"/>
              </a:spcBef>
              <a:spcAft>
                <a:spcPts val="0"/>
              </a:spcAft>
              <a:buNone/>
            </a:pPr>
            <a:r>
              <a:rPr b="0" i="0" lang="en-US" sz="1546" u="none" cap="none" strike="noStrike">
                <a:solidFill>
                  <a:srgbClr val="DCEEFB"/>
                </a:solidFill>
                <a:latin typeface="Arial"/>
                <a:ea typeface="Arial"/>
                <a:cs typeface="Arial"/>
                <a:sym typeface="Arial"/>
              </a:rPr>
              <a:t>--Diagnose mittels </a:t>
            </a:r>
            <a:r>
              <a:rPr b="1" i="0" lang="en-US" sz="1546" u="none" cap="none" strike="noStrike">
                <a:solidFill>
                  <a:srgbClr val="DCEEFB"/>
                </a:solidFill>
                <a:latin typeface="Arial"/>
                <a:ea typeface="Arial"/>
                <a:cs typeface="Arial"/>
                <a:sym typeface="Arial"/>
              </a:rPr>
              <a:t>spezieller…Farb-ERG</a:t>
            </a:r>
            <a:endParaRPr/>
          </a:p>
        </p:txBody>
      </p:sp>
      <p:sp>
        <p:nvSpPr>
          <p:cNvPr id="1601" name="Google Shape;1601;p61"/>
          <p:cNvSpPr/>
          <p:nvPr/>
        </p:nvSpPr>
        <p:spPr>
          <a:xfrm>
            <a:off x="7773796" y="3761378"/>
            <a:ext cx="616026" cy="308796"/>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na klar</a:t>
            </a:r>
            <a:endParaRPr/>
          </a:p>
        </p:txBody>
      </p:sp>
      <p:sp>
        <p:nvSpPr>
          <p:cNvPr id="1602" name="Google Shape;1602;p61"/>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603" name="Google Shape;1603;p61"/>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604" name="Google Shape;1604;p61"/>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605" name="Google Shape;1605;p61"/>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9" name="Shape 1609"/>
        <p:cNvGrpSpPr/>
        <p:nvPr/>
      </p:nvGrpSpPr>
      <p:grpSpPr>
        <a:xfrm>
          <a:off x="0" y="0"/>
          <a:ext cx="0" cy="0"/>
          <a:chOff x="0" y="0"/>
          <a:chExt cx="0" cy="0"/>
        </a:xfrm>
      </p:grpSpPr>
      <p:sp>
        <p:nvSpPr>
          <p:cNvPr id="1610" name="Google Shape;1610;p62"/>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611" name="Google Shape;1611;p62"/>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612" name="Google Shape;1612;p62"/>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613" name="Google Shape;1613;p62"/>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614" name="Google Shape;1614;p62"/>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615" name="Google Shape;1615;p62"/>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616" name="Google Shape;1616;p62"/>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617" name="Google Shape;1617;p62"/>
          <p:cNvCxnSpPr>
            <a:stCxn id="1610"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618" name="Google Shape;1618;p62"/>
          <p:cNvCxnSpPr>
            <a:stCxn id="1610"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619" name="Google Shape;1619;p62"/>
          <p:cNvCxnSpPr>
            <a:stCxn id="1610"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1620" name="Google Shape;1620;p62"/>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621" name="Google Shape;1621;p62"/>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1622" name="Google Shape;1622;p62"/>
          <p:cNvCxnSpPr/>
          <p:nvPr/>
        </p:nvCxnSpPr>
        <p:spPr>
          <a:xfrm>
            <a:off x="3134647" y="3849336"/>
            <a:ext cx="147224" cy="0"/>
          </a:xfrm>
          <a:prstGeom prst="straightConnector1">
            <a:avLst/>
          </a:prstGeom>
          <a:noFill/>
          <a:ln cap="flat" cmpd="sng" w="9525">
            <a:solidFill>
              <a:schemeClr val="dk1"/>
            </a:solidFill>
            <a:prstDash val="solid"/>
            <a:round/>
            <a:headEnd len="med" w="med" type="none"/>
            <a:tailEnd len="med" w="med" type="none"/>
          </a:ln>
        </p:spPr>
      </p:cxnSp>
      <p:sp>
        <p:nvSpPr>
          <p:cNvPr id="1623" name="Google Shape;1623;p62"/>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1A5FB4"/>
                </a:solidFill>
                <a:latin typeface="Arial"/>
                <a:ea typeface="Arial"/>
                <a:cs typeface="Arial"/>
                <a:sym typeface="Arial"/>
              </a:rPr>
              <a:t>Blauzapfen-Monochromasie</a:t>
            </a:r>
            <a:endParaRPr/>
          </a:p>
        </p:txBody>
      </p:sp>
      <p:sp>
        <p:nvSpPr>
          <p:cNvPr id="1624" name="Google Shape;1624;p62"/>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sp>
        <p:nvSpPr>
          <p:cNvPr id="1625" name="Google Shape;1625;p62"/>
          <p:cNvSpPr txBox="1"/>
          <p:nvPr/>
        </p:nvSpPr>
        <p:spPr>
          <a:xfrm>
            <a:off x="6228872" y="3245033"/>
            <a:ext cx="3989404" cy="1689790"/>
          </a:xfrm>
          <a:prstGeom prst="rect">
            <a:avLst/>
          </a:prstGeom>
          <a:solidFill>
            <a:srgbClr val="DCEEFB"/>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3366FF"/>
                </a:solidFill>
                <a:latin typeface="Arial"/>
                <a:ea typeface="Arial"/>
                <a:cs typeface="Arial"/>
                <a:sym typeface="Arial"/>
              </a:rPr>
              <a:t>Blauzapfen-Monochromasie</a:t>
            </a:r>
            <a:endParaRPr/>
          </a:p>
          <a:p>
            <a:pPr indent="0" lvl="3" marL="331254" marR="0" rtl="0" algn="l">
              <a:spcBef>
                <a:spcPts val="0"/>
              </a:spcBef>
              <a:spcAft>
                <a:spcPts val="0"/>
              </a:spcAft>
              <a:buNone/>
            </a:pPr>
            <a:r>
              <a:rPr b="0" i="0" lang="en-US" sz="1546" u="none" cap="none" strike="noStrike">
                <a:solidFill>
                  <a:srgbClr val="3366FF"/>
                </a:solidFill>
                <a:latin typeface="Arial"/>
                <a:ea typeface="Arial"/>
                <a:cs typeface="Arial"/>
                <a:sym typeface="Arial"/>
              </a:rPr>
              <a:t>--Vererbung: </a:t>
            </a:r>
            <a:r>
              <a:rPr b="1" i="0" lang="en-US" sz="1546" u="none" cap="none" strike="noStrike">
                <a:solidFill>
                  <a:srgbClr val="000066"/>
                </a:solidFill>
                <a:latin typeface="Arial"/>
                <a:ea typeface="Arial"/>
                <a:cs typeface="Arial"/>
                <a:sym typeface="Arial"/>
              </a:rPr>
              <a:t>X-chromosomal</a:t>
            </a:r>
            <a:endParaRPr/>
          </a:p>
          <a:p>
            <a:pPr indent="0" lvl="3" marL="331254" marR="0" rtl="0" algn="l">
              <a:spcBef>
                <a:spcPts val="0"/>
              </a:spcBef>
              <a:spcAft>
                <a:spcPts val="0"/>
              </a:spcAft>
              <a:buNone/>
            </a:pPr>
            <a:r>
              <a:rPr b="0" i="0" lang="en-US" sz="1546" u="none" cap="none" strike="noStrike">
                <a:solidFill>
                  <a:srgbClr val="3366FF"/>
                </a:solidFill>
                <a:latin typeface="Arial"/>
                <a:ea typeface="Arial"/>
                <a:cs typeface="Arial"/>
                <a:sym typeface="Arial"/>
              </a:rPr>
              <a:t>--Es sind nur </a:t>
            </a:r>
            <a:r>
              <a:rPr b="1" i="0" lang="en-US" sz="1546" u="none" cap="none" strike="noStrike">
                <a:solidFill>
                  <a:srgbClr val="000066"/>
                </a:solidFill>
                <a:latin typeface="Arial"/>
                <a:ea typeface="Arial"/>
                <a:cs typeface="Arial"/>
                <a:sym typeface="Arial"/>
              </a:rPr>
              <a:t> blaue </a:t>
            </a:r>
            <a:r>
              <a:rPr b="0" i="0" lang="en-US" sz="1546" u="none" cap="none" strike="noStrike">
                <a:solidFill>
                  <a:srgbClr val="1A5FB4"/>
                </a:solidFill>
                <a:latin typeface="Arial"/>
                <a:ea typeface="Arial"/>
                <a:cs typeface="Arial"/>
                <a:sym typeface="Arial"/>
              </a:rPr>
              <a:t> Zapfen </a:t>
            </a:r>
            <a:r>
              <a:rPr b="0" i="0" lang="en-US" sz="1546" u="none" cap="none" strike="noStrike">
                <a:solidFill>
                  <a:srgbClr val="3366FF"/>
                </a:solidFill>
                <a:latin typeface="Arial"/>
                <a:ea typeface="Arial"/>
                <a:cs typeface="Arial"/>
                <a:sym typeface="Arial"/>
              </a:rPr>
              <a:t>vorhanden</a:t>
            </a:r>
            <a:endParaRPr b="0" i="0" sz="1546" u="none" cap="none" strike="noStrike">
              <a:solidFill>
                <a:srgbClr val="DCEEFB"/>
              </a:solidFill>
              <a:latin typeface="Arial"/>
              <a:ea typeface="Arial"/>
              <a:cs typeface="Arial"/>
              <a:sym typeface="Arial"/>
            </a:endParaRPr>
          </a:p>
          <a:p>
            <a:pPr indent="0" lvl="3" marL="331254" marR="0" rtl="0" algn="l">
              <a:spcBef>
                <a:spcPts val="0"/>
              </a:spcBef>
              <a:spcAft>
                <a:spcPts val="0"/>
              </a:spcAft>
              <a:buNone/>
            </a:pPr>
            <a:r>
              <a:rPr b="1" i="0" lang="en-US" sz="1546" u="none" cap="none" strike="noStrike">
                <a:solidFill>
                  <a:srgbClr val="DCEEFB"/>
                </a:solidFill>
                <a:latin typeface="Arial"/>
                <a:ea typeface="Arial"/>
                <a:cs typeface="Arial"/>
                <a:sym typeface="Arial"/>
              </a:rPr>
              <a:t>--Ähnlich wie…Stäbchen-Monochromatismus </a:t>
            </a:r>
            <a:endParaRPr/>
          </a:p>
          <a:p>
            <a:pPr indent="0" lvl="3" marL="331254" marR="0" rtl="0" algn="l">
              <a:spcBef>
                <a:spcPts val="0"/>
              </a:spcBef>
              <a:spcAft>
                <a:spcPts val="0"/>
              </a:spcAft>
              <a:buNone/>
            </a:pPr>
            <a:r>
              <a:rPr b="0" i="0" lang="en-US" sz="1546" u="none" cap="none" strike="noStrike">
                <a:solidFill>
                  <a:srgbClr val="DCEEFB"/>
                </a:solidFill>
                <a:latin typeface="Arial"/>
                <a:ea typeface="Arial"/>
                <a:cs typeface="Arial"/>
                <a:sym typeface="Arial"/>
              </a:rPr>
              <a:t>--Diagnose mittels </a:t>
            </a:r>
            <a:r>
              <a:rPr b="1" i="0" lang="en-US" sz="1546" u="none" cap="none" strike="noStrike">
                <a:solidFill>
                  <a:srgbClr val="DCEEFB"/>
                </a:solidFill>
                <a:latin typeface="Arial"/>
                <a:ea typeface="Arial"/>
                <a:cs typeface="Arial"/>
                <a:sym typeface="Arial"/>
              </a:rPr>
              <a:t>spezieller…Farb-ERG</a:t>
            </a:r>
            <a:endParaRPr/>
          </a:p>
        </p:txBody>
      </p:sp>
      <p:sp>
        <p:nvSpPr>
          <p:cNvPr id="1626" name="Google Shape;1626;p62"/>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627" name="Google Shape;1627;p62"/>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628" name="Google Shape;1628;p62"/>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629" name="Google Shape;1629;p62"/>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3" name="Shape 1633"/>
        <p:cNvGrpSpPr/>
        <p:nvPr/>
      </p:nvGrpSpPr>
      <p:grpSpPr>
        <a:xfrm>
          <a:off x="0" y="0"/>
          <a:ext cx="0" cy="0"/>
          <a:chOff x="0" y="0"/>
          <a:chExt cx="0" cy="0"/>
        </a:xfrm>
      </p:grpSpPr>
      <p:sp>
        <p:nvSpPr>
          <p:cNvPr id="1634" name="Google Shape;1634;p63"/>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635" name="Google Shape;1635;p63"/>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636" name="Google Shape;1636;p63"/>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637" name="Google Shape;1637;p63"/>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638" name="Google Shape;1638;p63"/>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639" name="Google Shape;1639;p63"/>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640" name="Google Shape;1640;p63"/>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641" name="Google Shape;1641;p63"/>
          <p:cNvCxnSpPr>
            <a:stCxn id="1634"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642" name="Google Shape;1642;p63"/>
          <p:cNvCxnSpPr>
            <a:stCxn id="1634"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643" name="Google Shape;1643;p63"/>
          <p:cNvCxnSpPr>
            <a:stCxn id="1634"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1644" name="Google Shape;1644;p63"/>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645" name="Google Shape;1645;p63"/>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1646" name="Google Shape;1646;p63"/>
          <p:cNvCxnSpPr/>
          <p:nvPr/>
        </p:nvCxnSpPr>
        <p:spPr>
          <a:xfrm>
            <a:off x="3134647" y="3849336"/>
            <a:ext cx="147224" cy="0"/>
          </a:xfrm>
          <a:prstGeom prst="straightConnector1">
            <a:avLst/>
          </a:prstGeom>
          <a:noFill/>
          <a:ln cap="flat" cmpd="sng" w="9525">
            <a:solidFill>
              <a:schemeClr val="dk1"/>
            </a:solidFill>
            <a:prstDash val="solid"/>
            <a:round/>
            <a:headEnd len="med" w="med" type="none"/>
            <a:tailEnd len="med" w="med" type="none"/>
          </a:ln>
        </p:spPr>
      </p:cxnSp>
      <p:sp>
        <p:nvSpPr>
          <p:cNvPr id="1647" name="Google Shape;1647;p63"/>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1A5FB4"/>
                </a:solidFill>
                <a:latin typeface="Arial"/>
                <a:ea typeface="Arial"/>
                <a:cs typeface="Arial"/>
                <a:sym typeface="Arial"/>
              </a:rPr>
              <a:t>Blauzapfen-Monochromasie</a:t>
            </a:r>
            <a:endParaRPr/>
          </a:p>
        </p:txBody>
      </p:sp>
      <p:sp>
        <p:nvSpPr>
          <p:cNvPr id="1648" name="Google Shape;1648;p63"/>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sp>
        <p:nvSpPr>
          <p:cNvPr id="1649" name="Google Shape;1649;p63"/>
          <p:cNvSpPr txBox="1"/>
          <p:nvPr/>
        </p:nvSpPr>
        <p:spPr>
          <a:xfrm>
            <a:off x="6228872" y="3245033"/>
            <a:ext cx="3989404" cy="1451932"/>
          </a:xfrm>
          <a:prstGeom prst="rect">
            <a:avLst/>
          </a:prstGeom>
          <a:solidFill>
            <a:srgbClr val="DCEEFB"/>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3366FF"/>
                </a:solidFill>
                <a:latin typeface="Arial"/>
                <a:ea typeface="Arial"/>
                <a:cs typeface="Arial"/>
                <a:sym typeface="Arial"/>
              </a:rPr>
              <a:t>Blauzapfen-Monochromasie</a:t>
            </a:r>
            <a:endParaRPr/>
          </a:p>
          <a:p>
            <a:pPr indent="0" lvl="3" marL="331254" marR="0" rtl="0" algn="l">
              <a:spcBef>
                <a:spcPts val="0"/>
              </a:spcBef>
              <a:spcAft>
                <a:spcPts val="0"/>
              </a:spcAft>
              <a:buNone/>
            </a:pPr>
            <a:r>
              <a:rPr b="0" i="0" lang="en-US" sz="1546" u="none" cap="none" strike="noStrike">
                <a:solidFill>
                  <a:srgbClr val="3366FF"/>
                </a:solidFill>
                <a:latin typeface="Arial"/>
                <a:ea typeface="Arial"/>
                <a:cs typeface="Arial"/>
                <a:sym typeface="Arial"/>
              </a:rPr>
              <a:t>--Vererbung: </a:t>
            </a:r>
            <a:r>
              <a:rPr b="1" i="0" lang="en-US" sz="1546" u="none" cap="none" strike="noStrike">
                <a:solidFill>
                  <a:srgbClr val="000066"/>
                </a:solidFill>
                <a:latin typeface="Arial"/>
                <a:ea typeface="Arial"/>
                <a:cs typeface="Arial"/>
                <a:sym typeface="Arial"/>
              </a:rPr>
              <a:t>X-chromosomal</a:t>
            </a:r>
            <a:endParaRPr/>
          </a:p>
          <a:p>
            <a:pPr indent="0" lvl="3" marL="331254" marR="0" rtl="0" algn="l">
              <a:spcBef>
                <a:spcPts val="0"/>
              </a:spcBef>
              <a:spcAft>
                <a:spcPts val="0"/>
              </a:spcAft>
              <a:buNone/>
            </a:pPr>
            <a:r>
              <a:rPr b="0" i="0" lang="en-US" sz="1546" u="none" cap="none" strike="noStrike">
                <a:solidFill>
                  <a:srgbClr val="3366FF"/>
                </a:solidFill>
                <a:latin typeface="Arial"/>
                <a:ea typeface="Arial"/>
                <a:cs typeface="Arial"/>
                <a:sym typeface="Arial"/>
              </a:rPr>
              <a:t>--Es sind nur </a:t>
            </a:r>
            <a:r>
              <a:rPr b="1" i="0" lang="en-US" sz="1546" u="none" cap="none" strike="noStrike">
                <a:solidFill>
                  <a:srgbClr val="000066"/>
                </a:solidFill>
                <a:latin typeface="Arial"/>
                <a:ea typeface="Arial"/>
                <a:cs typeface="Arial"/>
                <a:sym typeface="Arial"/>
              </a:rPr>
              <a:t> blaue </a:t>
            </a:r>
            <a:r>
              <a:rPr b="0" i="0" lang="en-US" sz="1546" u="none" cap="none" strike="noStrike">
                <a:solidFill>
                  <a:srgbClr val="1A5FB4"/>
                </a:solidFill>
                <a:latin typeface="Arial"/>
                <a:ea typeface="Arial"/>
                <a:cs typeface="Arial"/>
                <a:sym typeface="Arial"/>
              </a:rPr>
              <a:t> Zapfen </a:t>
            </a:r>
            <a:r>
              <a:rPr b="0" i="0" lang="en-US" sz="1546" u="none" cap="none" strike="noStrike">
                <a:solidFill>
                  <a:srgbClr val="3366FF"/>
                </a:solidFill>
                <a:latin typeface="Arial"/>
                <a:ea typeface="Arial"/>
                <a:cs typeface="Arial"/>
                <a:sym typeface="Arial"/>
              </a:rPr>
              <a:t>vorhanden</a:t>
            </a:r>
            <a:endParaRPr/>
          </a:p>
          <a:p>
            <a:pPr indent="0" lvl="3" marL="331254" marR="0" rtl="0" algn="l">
              <a:spcBef>
                <a:spcPts val="0"/>
              </a:spcBef>
              <a:spcAft>
                <a:spcPts val="0"/>
              </a:spcAft>
              <a:buNone/>
            </a:pPr>
            <a:r>
              <a:rPr b="0" i="0" lang="en-US" sz="1546" u="none" cap="none" strike="noStrike">
                <a:solidFill>
                  <a:srgbClr val="3366FF"/>
                </a:solidFill>
                <a:latin typeface="Arial"/>
                <a:ea typeface="Arial"/>
                <a:cs typeface="Arial"/>
                <a:sym typeface="Arial"/>
              </a:rPr>
              <a:t>--Sehschärfe in der Regel bei etwa…</a:t>
            </a:r>
            <a:r>
              <a:rPr b="1" i="1" lang="en-US" sz="1546" u="none" cap="none" strike="noStrike">
                <a:solidFill>
                  <a:srgbClr val="000066"/>
                </a:solidFill>
                <a:latin typeface="Arial"/>
                <a:ea typeface="Arial"/>
                <a:cs typeface="Arial"/>
                <a:sym typeface="Arial"/>
              </a:rPr>
              <a:t>?</a:t>
            </a:r>
            <a:endParaRPr/>
          </a:p>
          <a:p>
            <a:pPr indent="0" lvl="3" marL="331254" marR="0" rtl="0" algn="l">
              <a:spcBef>
                <a:spcPts val="0"/>
              </a:spcBef>
              <a:spcAft>
                <a:spcPts val="0"/>
              </a:spcAft>
              <a:buNone/>
            </a:pPr>
            <a:r>
              <a:rPr b="0" i="0" lang="en-US" sz="1546" u="none" cap="none" strike="noStrike">
                <a:solidFill>
                  <a:srgbClr val="DCEEFB"/>
                </a:solidFill>
                <a:latin typeface="Arial"/>
                <a:ea typeface="Arial"/>
                <a:cs typeface="Arial"/>
                <a:sym typeface="Arial"/>
              </a:rPr>
              <a:t>--Diagnose mittels </a:t>
            </a:r>
            <a:r>
              <a:rPr b="1" i="0" lang="en-US" sz="1546" u="none" cap="none" strike="noStrike">
                <a:solidFill>
                  <a:srgbClr val="DCEEFB"/>
                </a:solidFill>
                <a:latin typeface="Arial"/>
                <a:ea typeface="Arial"/>
                <a:cs typeface="Arial"/>
                <a:sym typeface="Arial"/>
              </a:rPr>
              <a:t>spezialisierter…Farb-ERG</a:t>
            </a:r>
            <a:endParaRPr/>
          </a:p>
        </p:txBody>
      </p:sp>
      <p:sp>
        <p:nvSpPr>
          <p:cNvPr id="1650" name="Google Shape;1650;p63"/>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651" name="Google Shape;1651;p63"/>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652" name="Google Shape;1652;p63"/>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653" name="Google Shape;1653;p63"/>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7" name="Shape 1657"/>
        <p:cNvGrpSpPr/>
        <p:nvPr/>
      </p:nvGrpSpPr>
      <p:grpSpPr>
        <a:xfrm>
          <a:off x="0" y="0"/>
          <a:ext cx="0" cy="0"/>
          <a:chOff x="0" y="0"/>
          <a:chExt cx="0" cy="0"/>
        </a:xfrm>
      </p:grpSpPr>
      <p:sp>
        <p:nvSpPr>
          <p:cNvPr id="1658" name="Google Shape;1658;p64"/>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659" name="Google Shape;1659;p64"/>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660" name="Google Shape;1660;p64"/>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661" name="Google Shape;1661;p64"/>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662" name="Google Shape;1662;p64"/>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663" name="Google Shape;1663;p64"/>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664" name="Google Shape;1664;p64"/>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665" name="Google Shape;1665;p64"/>
          <p:cNvCxnSpPr>
            <a:stCxn id="1658"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666" name="Google Shape;1666;p64"/>
          <p:cNvCxnSpPr>
            <a:stCxn id="1658"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667" name="Google Shape;1667;p64"/>
          <p:cNvCxnSpPr>
            <a:stCxn id="1658"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1668" name="Google Shape;1668;p64"/>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669" name="Google Shape;1669;p64"/>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1670" name="Google Shape;1670;p64"/>
          <p:cNvCxnSpPr/>
          <p:nvPr/>
        </p:nvCxnSpPr>
        <p:spPr>
          <a:xfrm>
            <a:off x="3134647" y="3849336"/>
            <a:ext cx="147224" cy="0"/>
          </a:xfrm>
          <a:prstGeom prst="straightConnector1">
            <a:avLst/>
          </a:prstGeom>
          <a:noFill/>
          <a:ln cap="flat" cmpd="sng" w="9525">
            <a:solidFill>
              <a:schemeClr val="dk1"/>
            </a:solidFill>
            <a:prstDash val="solid"/>
            <a:round/>
            <a:headEnd len="med" w="med" type="none"/>
            <a:tailEnd len="med" w="med" type="none"/>
          </a:ln>
        </p:spPr>
      </p:cxnSp>
      <p:sp>
        <p:nvSpPr>
          <p:cNvPr id="1671" name="Google Shape;1671;p64"/>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1A5FB4"/>
                </a:solidFill>
                <a:latin typeface="Arial"/>
                <a:ea typeface="Arial"/>
                <a:cs typeface="Arial"/>
                <a:sym typeface="Arial"/>
              </a:rPr>
              <a:t>Blauzapfen-Monochromasie</a:t>
            </a:r>
            <a:endParaRPr/>
          </a:p>
        </p:txBody>
      </p:sp>
      <p:sp>
        <p:nvSpPr>
          <p:cNvPr id="1672" name="Google Shape;1672;p64"/>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sp>
        <p:nvSpPr>
          <p:cNvPr id="1673" name="Google Shape;1673;p64"/>
          <p:cNvSpPr txBox="1"/>
          <p:nvPr/>
        </p:nvSpPr>
        <p:spPr>
          <a:xfrm>
            <a:off x="6228872" y="3245033"/>
            <a:ext cx="3989404" cy="1689790"/>
          </a:xfrm>
          <a:prstGeom prst="rect">
            <a:avLst/>
          </a:prstGeom>
          <a:solidFill>
            <a:srgbClr val="DCEEFB"/>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3366FF"/>
                </a:solidFill>
                <a:latin typeface="Arial"/>
                <a:ea typeface="Arial"/>
                <a:cs typeface="Arial"/>
                <a:sym typeface="Arial"/>
              </a:rPr>
              <a:t>Blauzapfen-Monochromasie</a:t>
            </a:r>
            <a:endParaRPr/>
          </a:p>
          <a:p>
            <a:pPr indent="0" lvl="3" marL="331254" marR="0" rtl="0" algn="l">
              <a:spcBef>
                <a:spcPts val="0"/>
              </a:spcBef>
              <a:spcAft>
                <a:spcPts val="0"/>
              </a:spcAft>
              <a:buNone/>
            </a:pPr>
            <a:r>
              <a:rPr b="0" i="0" lang="en-US" sz="1546" u="none" cap="none" strike="noStrike">
                <a:solidFill>
                  <a:srgbClr val="3366FF"/>
                </a:solidFill>
                <a:latin typeface="Arial"/>
                <a:ea typeface="Arial"/>
                <a:cs typeface="Arial"/>
                <a:sym typeface="Arial"/>
              </a:rPr>
              <a:t>--Vererbung: </a:t>
            </a:r>
            <a:r>
              <a:rPr b="1" i="0" lang="en-US" sz="1546" u="none" cap="none" strike="noStrike">
                <a:solidFill>
                  <a:srgbClr val="000066"/>
                </a:solidFill>
                <a:latin typeface="Arial"/>
                <a:ea typeface="Arial"/>
                <a:cs typeface="Arial"/>
                <a:sym typeface="Arial"/>
              </a:rPr>
              <a:t>X-chromosomal</a:t>
            </a:r>
            <a:endParaRPr/>
          </a:p>
          <a:p>
            <a:pPr indent="0" lvl="3" marL="331254" marR="0" rtl="0" algn="l">
              <a:spcBef>
                <a:spcPts val="0"/>
              </a:spcBef>
              <a:spcAft>
                <a:spcPts val="0"/>
              </a:spcAft>
              <a:buNone/>
            </a:pPr>
            <a:r>
              <a:rPr b="0" i="0" lang="en-US" sz="1546" u="none" cap="none" strike="noStrike">
                <a:solidFill>
                  <a:srgbClr val="3366FF"/>
                </a:solidFill>
                <a:latin typeface="Arial"/>
                <a:ea typeface="Arial"/>
                <a:cs typeface="Arial"/>
                <a:sym typeface="Arial"/>
              </a:rPr>
              <a:t>--Es sind nur </a:t>
            </a:r>
            <a:r>
              <a:rPr b="1" i="0" lang="en-US" sz="1546" u="none" cap="none" strike="noStrike">
                <a:solidFill>
                  <a:srgbClr val="000066"/>
                </a:solidFill>
                <a:latin typeface="Arial"/>
                <a:ea typeface="Arial"/>
                <a:cs typeface="Arial"/>
                <a:sym typeface="Arial"/>
              </a:rPr>
              <a:t> blaue </a:t>
            </a:r>
            <a:r>
              <a:rPr b="0" i="0" lang="en-US" sz="1546" u="none" cap="none" strike="noStrike">
                <a:solidFill>
                  <a:srgbClr val="1A5FB4"/>
                </a:solidFill>
                <a:latin typeface="Arial"/>
                <a:ea typeface="Arial"/>
                <a:cs typeface="Arial"/>
                <a:sym typeface="Arial"/>
              </a:rPr>
              <a:t> Zapfen </a:t>
            </a:r>
            <a:r>
              <a:rPr b="0" i="0" lang="en-US" sz="1546" u="none" cap="none" strike="noStrike">
                <a:solidFill>
                  <a:srgbClr val="3366FF"/>
                </a:solidFill>
                <a:latin typeface="Arial"/>
                <a:ea typeface="Arial"/>
                <a:cs typeface="Arial"/>
                <a:sym typeface="Arial"/>
              </a:rPr>
              <a:t>vorhanden</a:t>
            </a:r>
            <a:endParaRPr/>
          </a:p>
          <a:p>
            <a:pPr indent="0" lvl="3" marL="331254" marR="0" rtl="0" algn="l">
              <a:spcBef>
                <a:spcPts val="0"/>
              </a:spcBef>
              <a:spcAft>
                <a:spcPts val="0"/>
              </a:spcAft>
              <a:buNone/>
            </a:pPr>
            <a:r>
              <a:rPr b="0" i="0" lang="en-US" sz="1546" u="none" cap="none" strike="noStrike">
                <a:solidFill>
                  <a:srgbClr val="3366FF"/>
                </a:solidFill>
                <a:latin typeface="Arial"/>
                <a:ea typeface="Arial"/>
                <a:cs typeface="Arial"/>
                <a:sym typeface="Arial"/>
              </a:rPr>
              <a:t>--Sehschärfe in der Regel bei etwa …</a:t>
            </a:r>
            <a:r>
              <a:rPr b="1" i="0" lang="en-US" sz="1546" u="none" cap="none" strike="noStrike">
                <a:solidFill>
                  <a:srgbClr val="000066"/>
                </a:solidFill>
                <a:latin typeface="Arial"/>
                <a:ea typeface="Arial"/>
                <a:cs typeface="Arial"/>
                <a:sym typeface="Arial"/>
              </a:rPr>
              <a:t> 20/80</a:t>
            </a:r>
            <a:endParaRPr/>
          </a:p>
          <a:p>
            <a:pPr indent="0" lvl="3" marL="331254" marR="0" rtl="0" algn="l">
              <a:spcBef>
                <a:spcPts val="0"/>
              </a:spcBef>
              <a:spcAft>
                <a:spcPts val="0"/>
              </a:spcAft>
              <a:buNone/>
            </a:pPr>
            <a:r>
              <a:rPr b="0" i="0" lang="en-US" sz="1546" u="none" cap="none" strike="noStrike">
                <a:solidFill>
                  <a:srgbClr val="DCEEFB"/>
                </a:solidFill>
                <a:latin typeface="Arial"/>
                <a:ea typeface="Arial"/>
                <a:cs typeface="Arial"/>
                <a:sym typeface="Arial"/>
              </a:rPr>
              <a:t>--Diagnose mittels </a:t>
            </a:r>
            <a:r>
              <a:rPr b="1" i="0" lang="en-US" sz="1546" u="none" cap="none" strike="noStrike">
                <a:solidFill>
                  <a:srgbClr val="DCEEFB"/>
                </a:solidFill>
                <a:latin typeface="Arial"/>
                <a:ea typeface="Arial"/>
                <a:cs typeface="Arial"/>
                <a:sym typeface="Arial"/>
              </a:rPr>
              <a:t>spezialisierter…Farb-ERG</a:t>
            </a:r>
            <a:endParaRPr/>
          </a:p>
        </p:txBody>
      </p:sp>
      <p:sp>
        <p:nvSpPr>
          <p:cNvPr id="1674" name="Google Shape;1674;p64"/>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675" name="Google Shape;1675;p64"/>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676" name="Google Shape;1676;p64"/>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677" name="Google Shape;1677;p64"/>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1" name="Shape 1681"/>
        <p:cNvGrpSpPr/>
        <p:nvPr/>
      </p:nvGrpSpPr>
      <p:grpSpPr>
        <a:xfrm>
          <a:off x="0" y="0"/>
          <a:ext cx="0" cy="0"/>
          <a:chOff x="0" y="0"/>
          <a:chExt cx="0" cy="0"/>
        </a:xfrm>
      </p:grpSpPr>
      <p:sp>
        <p:nvSpPr>
          <p:cNvPr id="1682" name="Google Shape;1682;p65"/>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683" name="Google Shape;1683;p65"/>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684" name="Google Shape;1684;p65"/>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685" name="Google Shape;1685;p65"/>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686" name="Google Shape;1686;p65"/>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687" name="Google Shape;1687;p65"/>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688" name="Google Shape;1688;p65"/>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689" name="Google Shape;1689;p65"/>
          <p:cNvCxnSpPr>
            <a:stCxn id="1682"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690" name="Google Shape;1690;p65"/>
          <p:cNvCxnSpPr>
            <a:stCxn id="1682"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691" name="Google Shape;1691;p65"/>
          <p:cNvCxnSpPr>
            <a:stCxn id="1682"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1692" name="Google Shape;1692;p65"/>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693" name="Google Shape;1693;p65"/>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1694" name="Google Shape;1694;p65"/>
          <p:cNvCxnSpPr/>
          <p:nvPr/>
        </p:nvCxnSpPr>
        <p:spPr>
          <a:xfrm>
            <a:off x="3134647" y="3849336"/>
            <a:ext cx="147224" cy="0"/>
          </a:xfrm>
          <a:prstGeom prst="straightConnector1">
            <a:avLst/>
          </a:prstGeom>
          <a:noFill/>
          <a:ln cap="flat" cmpd="sng" w="9525">
            <a:solidFill>
              <a:schemeClr val="dk1"/>
            </a:solidFill>
            <a:prstDash val="solid"/>
            <a:round/>
            <a:headEnd len="med" w="med" type="none"/>
            <a:tailEnd len="med" w="med" type="none"/>
          </a:ln>
        </p:spPr>
      </p:cxnSp>
      <p:sp>
        <p:nvSpPr>
          <p:cNvPr id="1695" name="Google Shape;1695;p65"/>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1A5FB4"/>
                </a:solidFill>
                <a:latin typeface="Arial"/>
                <a:ea typeface="Arial"/>
                <a:cs typeface="Arial"/>
                <a:sym typeface="Arial"/>
              </a:rPr>
              <a:t>Blauzapfen-Monochromasie</a:t>
            </a:r>
            <a:endParaRPr/>
          </a:p>
        </p:txBody>
      </p:sp>
      <p:sp>
        <p:nvSpPr>
          <p:cNvPr id="1696" name="Google Shape;1696;p65"/>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sp>
        <p:nvSpPr>
          <p:cNvPr id="1697" name="Google Shape;1697;p65"/>
          <p:cNvSpPr txBox="1"/>
          <p:nvPr/>
        </p:nvSpPr>
        <p:spPr>
          <a:xfrm>
            <a:off x="6228872" y="3245033"/>
            <a:ext cx="3989404" cy="1689790"/>
          </a:xfrm>
          <a:prstGeom prst="rect">
            <a:avLst/>
          </a:prstGeom>
          <a:solidFill>
            <a:srgbClr val="DCEEFB"/>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A5A5A5"/>
                </a:solidFill>
                <a:latin typeface="Arial"/>
                <a:ea typeface="Arial"/>
                <a:cs typeface="Arial"/>
                <a:sym typeface="Arial"/>
              </a:rPr>
              <a:t>Blauzapfen-Monochromasie</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--Vererbung: </a:t>
            </a:r>
            <a:r>
              <a:rPr b="1" i="0" lang="en-US" sz="1546" u="none" cap="none" strike="noStrike">
                <a:solidFill>
                  <a:srgbClr val="A5A5A5"/>
                </a:solidFill>
                <a:latin typeface="Arial"/>
                <a:ea typeface="Arial"/>
                <a:cs typeface="Arial"/>
                <a:sym typeface="Arial"/>
              </a:rPr>
              <a:t>X-chromosomal</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--Es sind nur </a:t>
            </a:r>
            <a:r>
              <a:rPr b="1" i="0" lang="en-US" sz="1546" u="none" cap="none" strike="noStrike">
                <a:solidFill>
                  <a:srgbClr val="A5A5A5"/>
                </a:solidFill>
                <a:latin typeface="Arial"/>
                <a:ea typeface="Arial"/>
                <a:cs typeface="Arial"/>
                <a:sym typeface="Arial"/>
              </a:rPr>
              <a:t> blaue </a:t>
            </a:r>
            <a:r>
              <a:rPr b="0" i="0" lang="en-US" sz="1546" u="none" cap="none" strike="noStrike">
                <a:solidFill>
                  <a:srgbClr val="A5A5A5"/>
                </a:solidFill>
                <a:latin typeface="Arial"/>
                <a:ea typeface="Arial"/>
                <a:cs typeface="Arial"/>
                <a:sym typeface="Arial"/>
              </a:rPr>
              <a:t> Zapfen vorhanden</a:t>
            </a:r>
            <a:endParaRPr/>
          </a:p>
          <a:p>
            <a:pPr indent="0" lvl="3" marL="331254" marR="0" rtl="0" algn="l">
              <a:spcBef>
                <a:spcPts val="0"/>
              </a:spcBef>
              <a:spcAft>
                <a:spcPts val="0"/>
              </a:spcAft>
              <a:buNone/>
            </a:pPr>
            <a:r>
              <a:rPr b="1" i="0" lang="en-US" sz="1546" u="none" cap="none" strike="noStrike">
                <a:solidFill>
                  <a:srgbClr val="3366FF"/>
                </a:solidFill>
                <a:latin typeface="Arial"/>
                <a:ea typeface="Arial"/>
                <a:cs typeface="Arial"/>
                <a:sym typeface="Arial"/>
              </a:rPr>
              <a:t>--Sehschärfe in der Regel bei etwa …</a:t>
            </a:r>
            <a:r>
              <a:rPr b="1" i="0" lang="en-US" sz="1546" u="none" cap="none" strike="noStrike">
                <a:solidFill>
                  <a:srgbClr val="000066"/>
                </a:solidFill>
                <a:latin typeface="Arial"/>
                <a:ea typeface="Arial"/>
                <a:cs typeface="Arial"/>
                <a:sym typeface="Arial"/>
              </a:rPr>
              <a:t> 20/80</a:t>
            </a:r>
            <a:endParaRPr/>
          </a:p>
          <a:p>
            <a:pPr indent="0" lvl="3" marL="331254" marR="0" rtl="0" algn="l">
              <a:spcBef>
                <a:spcPts val="0"/>
              </a:spcBef>
              <a:spcAft>
                <a:spcPts val="0"/>
              </a:spcAft>
              <a:buNone/>
            </a:pPr>
            <a:r>
              <a:rPr b="0" i="0" lang="en-US" sz="1546" u="none" cap="none" strike="noStrike">
                <a:solidFill>
                  <a:srgbClr val="DCEEFB"/>
                </a:solidFill>
                <a:latin typeface="Arial"/>
                <a:ea typeface="Arial"/>
                <a:cs typeface="Arial"/>
                <a:sym typeface="Arial"/>
              </a:rPr>
              <a:t>--Diagnose mittels </a:t>
            </a:r>
            <a:r>
              <a:rPr b="1" i="0" lang="en-US" sz="1546" u="none" cap="none" strike="noStrike">
                <a:solidFill>
                  <a:srgbClr val="DCEEFB"/>
                </a:solidFill>
                <a:latin typeface="Arial"/>
                <a:ea typeface="Arial"/>
                <a:cs typeface="Arial"/>
                <a:sym typeface="Arial"/>
              </a:rPr>
              <a:t>spezialisierter…Farb-ERG</a:t>
            </a:r>
            <a:endParaRPr/>
          </a:p>
        </p:txBody>
      </p:sp>
      <p:sp>
        <p:nvSpPr>
          <p:cNvPr id="1698" name="Google Shape;1698;p65"/>
          <p:cNvSpPr txBox="1"/>
          <p:nvPr/>
        </p:nvSpPr>
        <p:spPr>
          <a:xfrm>
            <a:off x="5801552" y="4534389"/>
            <a:ext cx="4099872" cy="1065410"/>
          </a:xfrm>
          <a:prstGeom prst="rect">
            <a:avLst/>
          </a:prstGeom>
          <a:solidFill>
            <a:srgbClr val="FEFE4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000066"/>
                </a:solidFill>
                <a:latin typeface="Arial"/>
                <a:ea typeface="Arial"/>
                <a:cs typeface="Arial"/>
                <a:sym typeface="Arial"/>
              </a:rPr>
              <a:t>Warum ist die Sehschärfe besser als bei vielen Stäbchen-Monochromaten?</a:t>
            </a:r>
            <a:endParaRPr/>
          </a:p>
          <a:p>
            <a:pPr indent="0" lvl="0" marL="0" marR="0" rtl="0" algn="l">
              <a:spcBef>
                <a:spcPts val="0"/>
              </a:spcBef>
              <a:spcAft>
                <a:spcPts val="0"/>
              </a:spcAft>
              <a:buNone/>
            </a:pPr>
            <a:r>
              <a:rPr lang="en-US" sz="1352">
                <a:solidFill>
                  <a:srgbClr val="FEFE47"/>
                </a:solidFill>
                <a:latin typeface="Arial"/>
                <a:ea typeface="Arial"/>
                <a:cs typeface="Arial"/>
                <a:sym typeface="Arial"/>
              </a:rPr>
              <a:t>Weil alle Monochromatiker mit blauen Zapfen über einen Satz funktionierender Zapfen verfügen (insbesondere die blauen)</a:t>
            </a:r>
            <a:endParaRPr/>
          </a:p>
        </p:txBody>
      </p:sp>
      <p:sp>
        <p:nvSpPr>
          <p:cNvPr id="1699" name="Google Shape;1699;p65"/>
          <p:cNvSpPr/>
          <p:nvPr/>
        </p:nvSpPr>
        <p:spPr>
          <a:xfrm>
            <a:off x="6228193" y="3870594"/>
            <a:ext cx="3989404" cy="713576"/>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00" name="Google Shape;1700;p65"/>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701" name="Google Shape;1701;p65"/>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702" name="Google Shape;1702;p65"/>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703" name="Google Shape;1703;p65"/>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7" name="Shape 1707"/>
        <p:cNvGrpSpPr/>
        <p:nvPr/>
      </p:nvGrpSpPr>
      <p:grpSpPr>
        <a:xfrm>
          <a:off x="0" y="0"/>
          <a:ext cx="0" cy="0"/>
          <a:chOff x="0" y="0"/>
          <a:chExt cx="0" cy="0"/>
        </a:xfrm>
      </p:grpSpPr>
      <p:sp>
        <p:nvSpPr>
          <p:cNvPr id="1708" name="Google Shape;1708;p66"/>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709" name="Google Shape;1709;p66"/>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710" name="Google Shape;1710;p66"/>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711" name="Google Shape;1711;p66"/>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712" name="Google Shape;1712;p66"/>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713" name="Google Shape;1713;p66"/>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714" name="Google Shape;1714;p66"/>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715" name="Google Shape;1715;p66"/>
          <p:cNvCxnSpPr>
            <a:stCxn id="1708"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716" name="Google Shape;1716;p66"/>
          <p:cNvCxnSpPr>
            <a:stCxn id="1708"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717" name="Google Shape;1717;p66"/>
          <p:cNvCxnSpPr>
            <a:stCxn id="1708"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1718" name="Google Shape;1718;p66"/>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719" name="Google Shape;1719;p66"/>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1720" name="Google Shape;1720;p66"/>
          <p:cNvCxnSpPr/>
          <p:nvPr/>
        </p:nvCxnSpPr>
        <p:spPr>
          <a:xfrm>
            <a:off x="3134647" y="3849336"/>
            <a:ext cx="147224" cy="0"/>
          </a:xfrm>
          <a:prstGeom prst="straightConnector1">
            <a:avLst/>
          </a:prstGeom>
          <a:noFill/>
          <a:ln cap="flat" cmpd="sng" w="9525">
            <a:solidFill>
              <a:schemeClr val="dk1"/>
            </a:solidFill>
            <a:prstDash val="solid"/>
            <a:round/>
            <a:headEnd len="med" w="med" type="none"/>
            <a:tailEnd len="med" w="med" type="none"/>
          </a:ln>
        </p:spPr>
      </p:cxnSp>
      <p:sp>
        <p:nvSpPr>
          <p:cNvPr id="1721" name="Google Shape;1721;p66"/>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1A5FB4"/>
                </a:solidFill>
                <a:latin typeface="Arial"/>
                <a:ea typeface="Arial"/>
                <a:cs typeface="Arial"/>
                <a:sym typeface="Arial"/>
              </a:rPr>
              <a:t>Blauzapfen-Monochromasie</a:t>
            </a:r>
            <a:endParaRPr/>
          </a:p>
        </p:txBody>
      </p:sp>
      <p:sp>
        <p:nvSpPr>
          <p:cNvPr id="1722" name="Google Shape;1722;p66"/>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sp>
        <p:nvSpPr>
          <p:cNvPr id="1723" name="Google Shape;1723;p66"/>
          <p:cNvSpPr txBox="1"/>
          <p:nvPr/>
        </p:nvSpPr>
        <p:spPr>
          <a:xfrm>
            <a:off x="6228872" y="3245033"/>
            <a:ext cx="3989404" cy="1689790"/>
          </a:xfrm>
          <a:prstGeom prst="rect">
            <a:avLst/>
          </a:prstGeom>
          <a:solidFill>
            <a:srgbClr val="DCEEFB"/>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A5A5A5"/>
                </a:solidFill>
                <a:latin typeface="Arial"/>
                <a:ea typeface="Arial"/>
                <a:cs typeface="Arial"/>
                <a:sym typeface="Arial"/>
              </a:rPr>
              <a:t>Blauzapfen-Monochromasie</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--Vererbung: </a:t>
            </a:r>
            <a:r>
              <a:rPr b="1" i="0" lang="en-US" sz="1546" u="none" cap="none" strike="noStrike">
                <a:solidFill>
                  <a:srgbClr val="A5A5A5"/>
                </a:solidFill>
                <a:latin typeface="Arial"/>
                <a:ea typeface="Arial"/>
                <a:cs typeface="Arial"/>
                <a:sym typeface="Arial"/>
              </a:rPr>
              <a:t>X-chromosomal</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--Es sind nur </a:t>
            </a:r>
            <a:r>
              <a:rPr b="1" i="0" lang="en-US" sz="1546" u="none" cap="none" strike="noStrike">
                <a:solidFill>
                  <a:srgbClr val="A5A5A5"/>
                </a:solidFill>
                <a:latin typeface="Arial"/>
                <a:ea typeface="Arial"/>
                <a:cs typeface="Arial"/>
                <a:sym typeface="Arial"/>
              </a:rPr>
              <a:t> blaue </a:t>
            </a:r>
            <a:r>
              <a:rPr b="0" i="0" lang="en-US" sz="1546" u="none" cap="none" strike="noStrike">
                <a:solidFill>
                  <a:srgbClr val="A5A5A5"/>
                </a:solidFill>
                <a:latin typeface="Arial"/>
                <a:ea typeface="Arial"/>
                <a:cs typeface="Arial"/>
                <a:sym typeface="Arial"/>
              </a:rPr>
              <a:t> Zapfen vorhanden</a:t>
            </a:r>
            <a:endParaRPr/>
          </a:p>
          <a:p>
            <a:pPr indent="0" lvl="3" marL="331254" marR="0" rtl="0" algn="l">
              <a:spcBef>
                <a:spcPts val="0"/>
              </a:spcBef>
              <a:spcAft>
                <a:spcPts val="0"/>
              </a:spcAft>
              <a:buNone/>
            </a:pPr>
            <a:r>
              <a:rPr b="1" i="0" lang="en-US" sz="1546" u="none" cap="none" strike="noStrike">
                <a:solidFill>
                  <a:srgbClr val="3366FF"/>
                </a:solidFill>
                <a:latin typeface="Arial"/>
                <a:ea typeface="Arial"/>
                <a:cs typeface="Arial"/>
                <a:sym typeface="Arial"/>
              </a:rPr>
              <a:t>--Sehschärfe in der Regel bei etwa …</a:t>
            </a:r>
            <a:r>
              <a:rPr b="1" i="0" lang="en-US" sz="1546" u="none" cap="none" strike="noStrike">
                <a:solidFill>
                  <a:srgbClr val="000066"/>
                </a:solidFill>
                <a:latin typeface="Arial"/>
                <a:ea typeface="Arial"/>
                <a:cs typeface="Arial"/>
                <a:sym typeface="Arial"/>
              </a:rPr>
              <a:t> 20/80</a:t>
            </a:r>
            <a:endParaRPr/>
          </a:p>
          <a:p>
            <a:pPr indent="0" lvl="3" marL="331254" marR="0" rtl="0" algn="l">
              <a:spcBef>
                <a:spcPts val="0"/>
              </a:spcBef>
              <a:spcAft>
                <a:spcPts val="0"/>
              </a:spcAft>
              <a:buNone/>
            </a:pPr>
            <a:r>
              <a:rPr b="0" i="0" lang="en-US" sz="1546" u="none" cap="none" strike="noStrike">
                <a:solidFill>
                  <a:srgbClr val="DCEEFB"/>
                </a:solidFill>
                <a:latin typeface="Arial"/>
                <a:ea typeface="Arial"/>
                <a:cs typeface="Arial"/>
                <a:sym typeface="Arial"/>
              </a:rPr>
              <a:t>--Diagnose mittels </a:t>
            </a:r>
            <a:r>
              <a:rPr b="1" i="0" lang="en-US" sz="1546" u="none" cap="none" strike="noStrike">
                <a:solidFill>
                  <a:srgbClr val="DCEEFB"/>
                </a:solidFill>
                <a:latin typeface="Arial"/>
                <a:ea typeface="Arial"/>
                <a:cs typeface="Arial"/>
                <a:sym typeface="Arial"/>
              </a:rPr>
              <a:t>spezialisierter…Farb-ERG</a:t>
            </a:r>
            <a:endParaRPr/>
          </a:p>
        </p:txBody>
      </p:sp>
      <p:sp>
        <p:nvSpPr>
          <p:cNvPr id="1724" name="Google Shape;1724;p66"/>
          <p:cNvSpPr txBox="1"/>
          <p:nvPr/>
        </p:nvSpPr>
        <p:spPr>
          <a:xfrm>
            <a:off x="5801552" y="4534389"/>
            <a:ext cx="4099872" cy="1065410"/>
          </a:xfrm>
          <a:prstGeom prst="rect">
            <a:avLst/>
          </a:prstGeom>
          <a:solidFill>
            <a:srgbClr val="FEFE4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000066"/>
                </a:solidFill>
                <a:latin typeface="Arial"/>
                <a:ea typeface="Arial"/>
                <a:cs typeface="Arial"/>
                <a:sym typeface="Arial"/>
              </a:rPr>
              <a:t>Warum ist die Sehschärfe besser als bei vielen Stäbchen-Monochromaten?</a:t>
            </a:r>
            <a:endParaRPr/>
          </a:p>
          <a:p>
            <a:pPr indent="0" lvl="0" marL="0" marR="0" rtl="0" algn="l">
              <a:spcBef>
                <a:spcPts val="0"/>
              </a:spcBef>
              <a:spcAft>
                <a:spcPts val="0"/>
              </a:spcAft>
              <a:buNone/>
            </a:pPr>
            <a:r>
              <a:rPr lang="en-US" sz="1352">
                <a:solidFill>
                  <a:srgbClr val="000066"/>
                </a:solidFill>
                <a:latin typeface="Arial"/>
                <a:ea typeface="Arial"/>
                <a:cs typeface="Arial"/>
                <a:sym typeface="Arial"/>
              </a:rPr>
              <a:t>Weil alle Monochromatiker mit blauen Zapfen über eine Reihe funktionierender Zapfen verfügen (insbesondere die blauen)</a:t>
            </a:r>
            <a:endParaRPr/>
          </a:p>
        </p:txBody>
      </p:sp>
      <p:sp>
        <p:nvSpPr>
          <p:cNvPr id="1725" name="Google Shape;1725;p66"/>
          <p:cNvSpPr/>
          <p:nvPr/>
        </p:nvSpPr>
        <p:spPr>
          <a:xfrm>
            <a:off x="6228193" y="3870594"/>
            <a:ext cx="3989404" cy="713576"/>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26" name="Google Shape;1726;p66"/>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727" name="Google Shape;1727;p66"/>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728" name="Google Shape;1728;p66"/>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729" name="Google Shape;1729;p66"/>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3" name="Shape 1733"/>
        <p:cNvGrpSpPr/>
        <p:nvPr/>
      </p:nvGrpSpPr>
      <p:grpSpPr>
        <a:xfrm>
          <a:off x="0" y="0"/>
          <a:ext cx="0" cy="0"/>
          <a:chOff x="0" y="0"/>
          <a:chExt cx="0" cy="0"/>
        </a:xfrm>
      </p:grpSpPr>
      <p:sp>
        <p:nvSpPr>
          <p:cNvPr id="1734" name="Google Shape;1734;p67"/>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735" name="Google Shape;1735;p67"/>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736" name="Google Shape;1736;p67"/>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737" name="Google Shape;1737;p67"/>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738" name="Google Shape;1738;p67"/>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739" name="Google Shape;1739;p67"/>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740" name="Google Shape;1740;p67"/>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741" name="Google Shape;1741;p67"/>
          <p:cNvCxnSpPr>
            <a:stCxn id="1734"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742" name="Google Shape;1742;p67"/>
          <p:cNvCxnSpPr>
            <a:stCxn id="1734"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743" name="Google Shape;1743;p67"/>
          <p:cNvCxnSpPr>
            <a:stCxn id="1734"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1744" name="Google Shape;1744;p67"/>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745" name="Google Shape;1745;p67"/>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1746" name="Google Shape;1746;p67"/>
          <p:cNvCxnSpPr/>
          <p:nvPr/>
        </p:nvCxnSpPr>
        <p:spPr>
          <a:xfrm>
            <a:off x="3134647" y="3849336"/>
            <a:ext cx="147224" cy="0"/>
          </a:xfrm>
          <a:prstGeom prst="straightConnector1">
            <a:avLst/>
          </a:prstGeom>
          <a:noFill/>
          <a:ln cap="flat" cmpd="sng" w="9525">
            <a:solidFill>
              <a:schemeClr val="dk1"/>
            </a:solidFill>
            <a:prstDash val="solid"/>
            <a:round/>
            <a:headEnd len="med" w="med" type="none"/>
            <a:tailEnd len="med" w="med" type="none"/>
          </a:ln>
        </p:spPr>
      </p:cxnSp>
      <p:sp>
        <p:nvSpPr>
          <p:cNvPr id="1747" name="Google Shape;1747;p67"/>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1A5FB4"/>
                </a:solidFill>
                <a:latin typeface="Arial"/>
                <a:ea typeface="Arial"/>
                <a:cs typeface="Arial"/>
                <a:sym typeface="Arial"/>
              </a:rPr>
              <a:t>Blauzapfen-Monochromasie</a:t>
            </a:r>
            <a:endParaRPr/>
          </a:p>
        </p:txBody>
      </p:sp>
      <p:sp>
        <p:nvSpPr>
          <p:cNvPr id="1748" name="Google Shape;1748;p67"/>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sp>
        <p:nvSpPr>
          <p:cNvPr id="1749" name="Google Shape;1749;p67"/>
          <p:cNvSpPr txBox="1"/>
          <p:nvPr/>
        </p:nvSpPr>
        <p:spPr>
          <a:xfrm>
            <a:off x="6228872" y="3245033"/>
            <a:ext cx="3989404" cy="1689790"/>
          </a:xfrm>
          <a:prstGeom prst="rect">
            <a:avLst/>
          </a:prstGeom>
          <a:solidFill>
            <a:srgbClr val="DCEEFB"/>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3366FF"/>
                </a:solidFill>
                <a:latin typeface="Arial"/>
                <a:ea typeface="Arial"/>
                <a:cs typeface="Arial"/>
                <a:sym typeface="Arial"/>
              </a:rPr>
              <a:t>Blauzapfen-Monochromasie</a:t>
            </a:r>
            <a:endParaRPr/>
          </a:p>
          <a:p>
            <a:pPr indent="0" lvl="3" marL="331254" marR="0" rtl="0" algn="l">
              <a:spcBef>
                <a:spcPts val="0"/>
              </a:spcBef>
              <a:spcAft>
                <a:spcPts val="0"/>
              </a:spcAft>
              <a:buNone/>
            </a:pPr>
            <a:r>
              <a:rPr b="0" i="0" lang="en-US" sz="1546" u="none" cap="none" strike="noStrike">
                <a:solidFill>
                  <a:srgbClr val="3366FF"/>
                </a:solidFill>
                <a:latin typeface="Arial"/>
                <a:ea typeface="Arial"/>
                <a:cs typeface="Arial"/>
                <a:sym typeface="Arial"/>
              </a:rPr>
              <a:t>--Vererbung: </a:t>
            </a:r>
            <a:r>
              <a:rPr b="1" i="0" lang="en-US" sz="1546" u="none" cap="none" strike="noStrike">
                <a:solidFill>
                  <a:srgbClr val="000066"/>
                </a:solidFill>
                <a:latin typeface="Arial"/>
                <a:ea typeface="Arial"/>
                <a:cs typeface="Arial"/>
                <a:sym typeface="Arial"/>
              </a:rPr>
              <a:t>X-chromosomal</a:t>
            </a:r>
            <a:endParaRPr/>
          </a:p>
          <a:p>
            <a:pPr indent="0" lvl="3" marL="331254" marR="0" rtl="0" algn="l">
              <a:spcBef>
                <a:spcPts val="0"/>
              </a:spcBef>
              <a:spcAft>
                <a:spcPts val="0"/>
              </a:spcAft>
              <a:buNone/>
            </a:pPr>
            <a:r>
              <a:rPr b="0" i="0" lang="en-US" sz="1546" u="none" cap="none" strike="noStrike">
                <a:solidFill>
                  <a:srgbClr val="3366FF"/>
                </a:solidFill>
                <a:latin typeface="Arial"/>
                <a:ea typeface="Arial"/>
                <a:cs typeface="Arial"/>
                <a:sym typeface="Arial"/>
              </a:rPr>
              <a:t>--Es sind nur </a:t>
            </a:r>
            <a:r>
              <a:rPr b="1" i="0" lang="en-US" sz="1546" u="none" cap="none" strike="noStrike">
                <a:solidFill>
                  <a:srgbClr val="000066"/>
                </a:solidFill>
                <a:latin typeface="Arial"/>
                <a:ea typeface="Arial"/>
                <a:cs typeface="Arial"/>
                <a:sym typeface="Arial"/>
              </a:rPr>
              <a:t> blaue </a:t>
            </a:r>
            <a:r>
              <a:rPr b="0" i="0" lang="en-US" sz="1546" u="none" cap="none" strike="noStrike">
                <a:solidFill>
                  <a:srgbClr val="1A5FB4"/>
                </a:solidFill>
                <a:latin typeface="Arial"/>
                <a:ea typeface="Arial"/>
                <a:cs typeface="Arial"/>
                <a:sym typeface="Arial"/>
              </a:rPr>
              <a:t> Zapfen </a:t>
            </a:r>
            <a:r>
              <a:rPr b="0" i="0" lang="en-US" sz="1546" u="none" cap="none" strike="noStrike">
                <a:solidFill>
                  <a:srgbClr val="3366FF"/>
                </a:solidFill>
                <a:latin typeface="Arial"/>
                <a:ea typeface="Arial"/>
                <a:cs typeface="Arial"/>
                <a:sym typeface="Arial"/>
              </a:rPr>
              <a:t>vorhanden</a:t>
            </a:r>
            <a:endParaRPr/>
          </a:p>
          <a:p>
            <a:pPr indent="0" lvl="3" marL="331254" marR="0" rtl="0" algn="l">
              <a:spcBef>
                <a:spcPts val="0"/>
              </a:spcBef>
              <a:spcAft>
                <a:spcPts val="0"/>
              </a:spcAft>
              <a:buNone/>
            </a:pPr>
            <a:r>
              <a:rPr b="0" i="0" lang="en-US" sz="1546" u="none" cap="none" strike="noStrike">
                <a:solidFill>
                  <a:srgbClr val="3366FF"/>
                </a:solidFill>
                <a:latin typeface="Arial"/>
                <a:ea typeface="Arial"/>
                <a:cs typeface="Arial"/>
                <a:sym typeface="Arial"/>
              </a:rPr>
              <a:t>--Sehschärfe in der Regel bei etwa …</a:t>
            </a:r>
            <a:r>
              <a:rPr b="1" i="0" lang="en-US" sz="1546" u="none" cap="none" strike="noStrike">
                <a:solidFill>
                  <a:srgbClr val="000066"/>
                </a:solidFill>
                <a:latin typeface="Arial"/>
                <a:ea typeface="Arial"/>
                <a:cs typeface="Arial"/>
                <a:sym typeface="Arial"/>
              </a:rPr>
              <a:t> 20/80</a:t>
            </a:r>
            <a:endParaRPr/>
          </a:p>
          <a:p>
            <a:pPr indent="0" lvl="3" marL="331254" marR="0" rtl="0" algn="l">
              <a:spcBef>
                <a:spcPts val="0"/>
              </a:spcBef>
              <a:spcAft>
                <a:spcPts val="0"/>
              </a:spcAft>
              <a:buNone/>
            </a:pPr>
            <a:r>
              <a:rPr b="0" i="0" lang="en-US" sz="1546" u="none" cap="none" strike="noStrike">
                <a:solidFill>
                  <a:srgbClr val="3366FF"/>
                </a:solidFill>
                <a:latin typeface="Arial"/>
                <a:ea typeface="Arial"/>
                <a:cs typeface="Arial"/>
                <a:sym typeface="Arial"/>
              </a:rPr>
              <a:t>--Diagnose mittels spezieller </a:t>
            </a:r>
            <a:r>
              <a:rPr b="1" i="1" lang="en-US" sz="1546" u="none" cap="none" strike="noStrike">
                <a:solidFill>
                  <a:srgbClr val="000066"/>
                </a:solidFill>
                <a:latin typeface="Arial"/>
                <a:ea typeface="Arial"/>
                <a:cs typeface="Arial"/>
                <a:sym typeface="Arial"/>
              </a:rPr>
              <a:t>… </a:t>
            </a:r>
            <a:r>
              <a:rPr b="1" i="0" lang="en-US" sz="1546" u="none" cap="none" strike="noStrike">
                <a:solidFill>
                  <a:srgbClr val="DCEEFB"/>
                </a:solidFill>
                <a:latin typeface="Arial"/>
                <a:ea typeface="Arial"/>
                <a:cs typeface="Arial"/>
                <a:sym typeface="Arial"/>
              </a:rPr>
              <a:t>Farb-ERG</a:t>
            </a:r>
            <a:endParaRPr/>
          </a:p>
        </p:txBody>
      </p:sp>
      <p:sp>
        <p:nvSpPr>
          <p:cNvPr id="1750" name="Google Shape;1750;p67"/>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751" name="Google Shape;1751;p67"/>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752" name="Google Shape;1752;p67"/>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753" name="Google Shape;1753;p67"/>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7" name="Shape 1757"/>
        <p:cNvGrpSpPr/>
        <p:nvPr/>
      </p:nvGrpSpPr>
      <p:grpSpPr>
        <a:xfrm>
          <a:off x="0" y="0"/>
          <a:ext cx="0" cy="0"/>
          <a:chOff x="0" y="0"/>
          <a:chExt cx="0" cy="0"/>
        </a:xfrm>
      </p:grpSpPr>
      <p:sp>
        <p:nvSpPr>
          <p:cNvPr id="1758" name="Google Shape;1758;p68"/>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759" name="Google Shape;1759;p68"/>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760" name="Google Shape;1760;p68"/>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761" name="Google Shape;1761;p68"/>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762" name="Google Shape;1762;p68"/>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763" name="Google Shape;1763;p68"/>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764" name="Google Shape;1764;p68"/>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765" name="Google Shape;1765;p68"/>
          <p:cNvCxnSpPr>
            <a:stCxn id="1758"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766" name="Google Shape;1766;p68"/>
          <p:cNvCxnSpPr>
            <a:stCxn id="1758"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767" name="Google Shape;1767;p68"/>
          <p:cNvCxnSpPr>
            <a:stCxn id="1758"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1768" name="Google Shape;1768;p68"/>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769" name="Google Shape;1769;p68"/>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1770" name="Google Shape;1770;p68"/>
          <p:cNvCxnSpPr/>
          <p:nvPr/>
        </p:nvCxnSpPr>
        <p:spPr>
          <a:xfrm>
            <a:off x="3134647" y="3849336"/>
            <a:ext cx="147224" cy="0"/>
          </a:xfrm>
          <a:prstGeom prst="straightConnector1">
            <a:avLst/>
          </a:prstGeom>
          <a:noFill/>
          <a:ln cap="flat" cmpd="sng" w="9525">
            <a:solidFill>
              <a:schemeClr val="dk1"/>
            </a:solidFill>
            <a:prstDash val="solid"/>
            <a:round/>
            <a:headEnd len="med" w="med" type="none"/>
            <a:tailEnd len="med" w="med" type="none"/>
          </a:ln>
        </p:spPr>
      </p:cxnSp>
      <p:sp>
        <p:nvSpPr>
          <p:cNvPr id="1771" name="Google Shape;1771;p68"/>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1A5FB4"/>
                </a:solidFill>
                <a:latin typeface="Arial"/>
                <a:ea typeface="Arial"/>
                <a:cs typeface="Arial"/>
                <a:sym typeface="Arial"/>
              </a:rPr>
              <a:t>Blauzapfen-Monochromasie</a:t>
            </a:r>
            <a:endParaRPr/>
          </a:p>
        </p:txBody>
      </p:sp>
      <p:sp>
        <p:nvSpPr>
          <p:cNvPr id="1772" name="Google Shape;1772;p68"/>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sp>
        <p:nvSpPr>
          <p:cNvPr id="1773" name="Google Shape;1773;p68"/>
          <p:cNvSpPr txBox="1"/>
          <p:nvPr/>
        </p:nvSpPr>
        <p:spPr>
          <a:xfrm>
            <a:off x="6228872" y="3245033"/>
            <a:ext cx="3989404" cy="1689790"/>
          </a:xfrm>
          <a:prstGeom prst="rect">
            <a:avLst/>
          </a:prstGeom>
          <a:solidFill>
            <a:srgbClr val="DCEEFB"/>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3366FF"/>
                </a:solidFill>
                <a:latin typeface="Arial"/>
                <a:ea typeface="Arial"/>
                <a:cs typeface="Arial"/>
                <a:sym typeface="Arial"/>
              </a:rPr>
              <a:t>Blauzapfen-Monochromasie</a:t>
            </a:r>
            <a:endParaRPr/>
          </a:p>
          <a:p>
            <a:pPr indent="0" lvl="3" marL="331254" marR="0" rtl="0" algn="l">
              <a:spcBef>
                <a:spcPts val="0"/>
              </a:spcBef>
              <a:spcAft>
                <a:spcPts val="0"/>
              </a:spcAft>
              <a:buNone/>
            </a:pPr>
            <a:r>
              <a:rPr b="0" i="0" lang="en-US" sz="1546" u="none" cap="none" strike="noStrike">
                <a:solidFill>
                  <a:srgbClr val="3366FF"/>
                </a:solidFill>
                <a:latin typeface="Arial"/>
                <a:ea typeface="Arial"/>
                <a:cs typeface="Arial"/>
                <a:sym typeface="Arial"/>
              </a:rPr>
              <a:t>--Vererbung: </a:t>
            </a:r>
            <a:r>
              <a:rPr b="1" i="0" lang="en-US" sz="1546" u="none" cap="none" strike="noStrike">
                <a:solidFill>
                  <a:srgbClr val="000066"/>
                </a:solidFill>
                <a:latin typeface="Arial"/>
                <a:ea typeface="Arial"/>
                <a:cs typeface="Arial"/>
                <a:sym typeface="Arial"/>
              </a:rPr>
              <a:t>X-chromosomal</a:t>
            </a:r>
            <a:endParaRPr/>
          </a:p>
          <a:p>
            <a:pPr indent="0" lvl="3" marL="331254" marR="0" rtl="0" algn="l">
              <a:spcBef>
                <a:spcPts val="0"/>
              </a:spcBef>
              <a:spcAft>
                <a:spcPts val="0"/>
              </a:spcAft>
              <a:buNone/>
            </a:pPr>
            <a:r>
              <a:rPr b="0" i="0" lang="en-US" sz="1546" u="none" cap="none" strike="noStrike">
                <a:solidFill>
                  <a:srgbClr val="3366FF"/>
                </a:solidFill>
                <a:latin typeface="Arial"/>
                <a:ea typeface="Arial"/>
                <a:cs typeface="Arial"/>
                <a:sym typeface="Arial"/>
              </a:rPr>
              <a:t>--Es sind nur </a:t>
            </a:r>
            <a:r>
              <a:rPr b="1" i="0" lang="en-US" sz="1546" u="none" cap="none" strike="noStrike">
                <a:solidFill>
                  <a:srgbClr val="000066"/>
                </a:solidFill>
                <a:latin typeface="Arial"/>
                <a:ea typeface="Arial"/>
                <a:cs typeface="Arial"/>
                <a:sym typeface="Arial"/>
              </a:rPr>
              <a:t> blaue </a:t>
            </a:r>
            <a:r>
              <a:rPr b="0" i="0" lang="en-US" sz="1546" u="none" cap="none" strike="noStrike">
                <a:solidFill>
                  <a:srgbClr val="1A5FB4"/>
                </a:solidFill>
                <a:latin typeface="Arial"/>
                <a:ea typeface="Arial"/>
                <a:cs typeface="Arial"/>
                <a:sym typeface="Arial"/>
              </a:rPr>
              <a:t> Zapfen </a:t>
            </a:r>
            <a:r>
              <a:rPr b="0" i="0" lang="en-US" sz="1546" u="none" cap="none" strike="noStrike">
                <a:solidFill>
                  <a:srgbClr val="3366FF"/>
                </a:solidFill>
                <a:latin typeface="Arial"/>
                <a:ea typeface="Arial"/>
                <a:cs typeface="Arial"/>
                <a:sym typeface="Arial"/>
              </a:rPr>
              <a:t>vorhanden</a:t>
            </a:r>
            <a:endParaRPr/>
          </a:p>
          <a:p>
            <a:pPr indent="0" lvl="3" marL="331254" marR="0" rtl="0" algn="l">
              <a:spcBef>
                <a:spcPts val="0"/>
              </a:spcBef>
              <a:spcAft>
                <a:spcPts val="0"/>
              </a:spcAft>
              <a:buNone/>
            </a:pPr>
            <a:r>
              <a:rPr b="0" i="0" lang="en-US" sz="1546" u="none" cap="none" strike="noStrike">
                <a:solidFill>
                  <a:srgbClr val="3366FF"/>
                </a:solidFill>
                <a:latin typeface="Arial"/>
                <a:ea typeface="Arial"/>
                <a:cs typeface="Arial"/>
                <a:sym typeface="Arial"/>
              </a:rPr>
              <a:t>--Sehschärfe in der Regel bei etwa …</a:t>
            </a:r>
            <a:r>
              <a:rPr b="1" i="0" lang="en-US" sz="1546" u="none" cap="none" strike="noStrike">
                <a:solidFill>
                  <a:srgbClr val="000066"/>
                </a:solidFill>
                <a:latin typeface="Arial"/>
                <a:ea typeface="Arial"/>
                <a:cs typeface="Arial"/>
                <a:sym typeface="Arial"/>
              </a:rPr>
              <a:t> 20/80</a:t>
            </a:r>
            <a:endParaRPr/>
          </a:p>
          <a:p>
            <a:pPr indent="0" lvl="3" marL="331254" marR="0" rtl="0" algn="l">
              <a:spcBef>
                <a:spcPts val="0"/>
              </a:spcBef>
              <a:spcAft>
                <a:spcPts val="0"/>
              </a:spcAft>
              <a:buNone/>
            </a:pPr>
            <a:r>
              <a:rPr b="0" i="0" lang="en-US" sz="1546" u="none" cap="none" strike="noStrike">
                <a:solidFill>
                  <a:srgbClr val="3366FF"/>
                </a:solidFill>
                <a:latin typeface="Arial"/>
                <a:ea typeface="Arial"/>
                <a:cs typeface="Arial"/>
                <a:sym typeface="Arial"/>
              </a:rPr>
              <a:t>--Diagnose mittels </a:t>
            </a:r>
            <a:r>
              <a:rPr b="1" i="0" lang="en-US" sz="1546" u="none" cap="none" strike="noStrike">
                <a:solidFill>
                  <a:srgbClr val="000066"/>
                </a:solidFill>
                <a:latin typeface="Arial"/>
                <a:ea typeface="Arial"/>
                <a:cs typeface="Arial"/>
                <a:sym typeface="Arial"/>
              </a:rPr>
              <a:t>spezialisierter…Farb-ERG</a:t>
            </a:r>
            <a:endParaRPr/>
          </a:p>
        </p:txBody>
      </p:sp>
      <p:sp>
        <p:nvSpPr>
          <p:cNvPr id="1774" name="Google Shape;1774;p68"/>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775" name="Google Shape;1775;p68"/>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776" name="Google Shape;1776;p68"/>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777" name="Google Shape;1777;p68"/>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1" name="Shape 1781"/>
        <p:cNvGrpSpPr/>
        <p:nvPr/>
      </p:nvGrpSpPr>
      <p:grpSpPr>
        <a:xfrm>
          <a:off x="0" y="0"/>
          <a:ext cx="0" cy="0"/>
          <a:chOff x="0" y="0"/>
          <a:chExt cx="0" cy="0"/>
        </a:xfrm>
      </p:grpSpPr>
      <p:sp>
        <p:nvSpPr>
          <p:cNvPr id="1782" name="Google Shape;1782;p69"/>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783" name="Google Shape;1783;p69"/>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784" name="Google Shape;1784;p69"/>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785" name="Google Shape;1785;p69"/>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786" name="Google Shape;1786;p69"/>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787" name="Google Shape;1787;p69"/>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788" name="Google Shape;1788;p69"/>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789" name="Google Shape;1789;p69"/>
          <p:cNvCxnSpPr>
            <a:stCxn id="1782"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790" name="Google Shape;1790;p69"/>
          <p:cNvCxnSpPr>
            <a:stCxn id="1782"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791" name="Google Shape;1791;p69"/>
          <p:cNvCxnSpPr>
            <a:stCxn id="1782"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1792" name="Google Shape;1792;p69"/>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793" name="Google Shape;1793;p69"/>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1794" name="Google Shape;1794;p69"/>
          <p:cNvCxnSpPr/>
          <p:nvPr/>
        </p:nvCxnSpPr>
        <p:spPr>
          <a:xfrm>
            <a:off x="3134647" y="3849336"/>
            <a:ext cx="147224" cy="0"/>
          </a:xfrm>
          <a:prstGeom prst="straightConnector1">
            <a:avLst/>
          </a:prstGeom>
          <a:noFill/>
          <a:ln cap="flat" cmpd="sng" w="9525">
            <a:solidFill>
              <a:schemeClr val="dk1"/>
            </a:solidFill>
            <a:prstDash val="solid"/>
            <a:round/>
            <a:headEnd len="med" w="med" type="none"/>
            <a:tailEnd len="med" w="med" type="none"/>
          </a:ln>
        </p:spPr>
      </p:cxnSp>
      <p:sp>
        <p:nvSpPr>
          <p:cNvPr id="1795" name="Google Shape;1795;p69"/>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1A5FB4"/>
                </a:solidFill>
                <a:latin typeface="Arial"/>
                <a:ea typeface="Arial"/>
                <a:cs typeface="Arial"/>
                <a:sym typeface="Arial"/>
              </a:rPr>
              <a:t>Blauzapfen-Monochromasie</a:t>
            </a:r>
            <a:endParaRPr/>
          </a:p>
        </p:txBody>
      </p:sp>
      <p:sp>
        <p:nvSpPr>
          <p:cNvPr id="1796" name="Google Shape;1796;p69"/>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sp>
        <p:nvSpPr>
          <p:cNvPr id="1797" name="Google Shape;1797;p69"/>
          <p:cNvSpPr txBox="1"/>
          <p:nvPr/>
        </p:nvSpPr>
        <p:spPr>
          <a:xfrm>
            <a:off x="6228872" y="3245033"/>
            <a:ext cx="3989404" cy="1689790"/>
          </a:xfrm>
          <a:prstGeom prst="rect">
            <a:avLst/>
          </a:prstGeom>
          <a:solidFill>
            <a:srgbClr val="DCEEFB"/>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A5A5A5"/>
                </a:solidFill>
                <a:latin typeface="Arial"/>
                <a:ea typeface="Arial"/>
                <a:cs typeface="Arial"/>
                <a:sym typeface="Arial"/>
              </a:rPr>
              <a:t>Blauzapfen-Monochromasie</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--Vererbung: </a:t>
            </a:r>
            <a:r>
              <a:rPr b="1" i="0" lang="en-US" sz="1546" u="none" cap="none" strike="noStrike">
                <a:solidFill>
                  <a:srgbClr val="A5A5A5"/>
                </a:solidFill>
                <a:latin typeface="Arial"/>
                <a:ea typeface="Arial"/>
                <a:cs typeface="Arial"/>
                <a:sym typeface="Arial"/>
              </a:rPr>
              <a:t>X-chromosomal</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--Es sind nur </a:t>
            </a:r>
            <a:r>
              <a:rPr b="1" i="0" lang="en-US" sz="1546" u="none" cap="none" strike="noStrike">
                <a:solidFill>
                  <a:srgbClr val="A5A5A5"/>
                </a:solidFill>
                <a:latin typeface="Arial"/>
                <a:ea typeface="Arial"/>
                <a:cs typeface="Arial"/>
                <a:sym typeface="Arial"/>
              </a:rPr>
              <a:t> blaue </a:t>
            </a:r>
            <a:r>
              <a:rPr b="0" i="0" lang="en-US" sz="1546" u="none" cap="none" strike="noStrike">
                <a:solidFill>
                  <a:srgbClr val="A5A5A5"/>
                </a:solidFill>
                <a:latin typeface="Arial"/>
                <a:ea typeface="Arial"/>
                <a:cs typeface="Arial"/>
                <a:sym typeface="Arial"/>
              </a:rPr>
              <a:t> Zapfen vorhanden</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--Sehschärfe in der Regel bei etwa …</a:t>
            </a:r>
            <a:r>
              <a:rPr b="1" i="0" lang="en-US" sz="1546" u="none" cap="none" strike="noStrike">
                <a:solidFill>
                  <a:srgbClr val="A5A5A5"/>
                </a:solidFill>
                <a:latin typeface="Arial"/>
                <a:ea typeface="Arial"/>
                <a:cs typeface="Arial"/>
                <a:sym typeface="Arial"/>
              </a:rPr>
              <a:t> 20/80</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--Diagnose mittels </a:t>
            </a:r>
            <a:r>
              <a:rPr b="1" i="0" lang="en-US" sz="1546" u="none" cap="none" strike="noStrike">
                <a:solidFill>
                  <a:srgbClr val="000066"/>
                </a:solidFill>
                <a:latin typeface="Arial"/>
                <a:ea typeface="Arial"/>
                <a:cs typeface="Arial"/>
                <a:sym typeface="Arial"/>
              </a:rPr>
              <a:t>spezialisierter…Farb-ERG</a:t>
            </a:r>
            <a:endParaRPr/>
          </a:p>
        </p:txBody>
      </p:sp>
      <p:sp>
        <p:nvSpPr>
          <p:cNvPr id="1798" name="Google Shape;1798;p69"/>
          <p:cNvSpPr/>
          <p:nvPr/>
        </p:nvSpPr>
        <p:spPr>
          <a:xfrm>
            <a:off x="7984497" y="4585457"/>
            <a:ext cx="1203211" cy="501858"/>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99" name="Google Shape;1799;p69"/>
          <p:cNvSpPr txBox="1"/>
          <p:nvPr/>
        </p:nvSpPr>
        <p:spPr>
          <a:xfrm>
            <a:off x="3887638" y="4291009"/>
            <a:ext cx="3989404" cy="1927649"/>
          </a:xfrm>
          <a:prstGeom prst="rect">
            <a:avLst/>
          </a:prstGeom>
          <a:solidFill>
            <a:srgbClr val="C6F0CF"/>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000066"/>
                </a:solidFill>
                <a:latin typeface="Arial"/>
                <a:ea typeface="Arial"/>
                <a:cs typeface="Arial"/>
                <a:sym typeface="Arial"/>
              </a:rPr>
              <a:t>Was sind die Befunde der Farb-ERG-Untersuchung bei Blauzapfen-Monochromasie?</a:t>
            </a:r>
            <a:endParaRPr i="1" sz="1546">
              <a:solidFill>
                <a:srgbClr val="C6F0CF"/>
              </a:solidFill>
              <a:latin typeface="Arial"/>
              <a:ea typeface="Arial"/>
              <a:cs typeface="Arial"/>
              <a:sym typeface="Arial"/>
            </a:endParaRPr>
          </a:p>
          <a:p>
            <a:pPr indent="0" lvl="0" marL="0" marR="0" rtl="0" algn="l">
              <a:spcBef>
                <a:spcPts val="0"/>
              </a:spcBef>
              <a:spcAft>
                <a:spcPts val="0"/>
              </a:spcAft>
              <a:buNone/>
            </a:pPr>
            <a:r>
              <a:rPr lang="en-US" sz="1546">
                <a:solidFill>
                  <a:srgbClr val="C6F0CF"/>
                </a:solidFill>
                <a:latin typeface="Arial"/>
                <a:ea typeface="Arial"/>
                <a:cs typeface="Arial"/>
                <a:sym typeface="Arial"/>
              </a:rPr>
              <a:t>Es überrascht vielleicht nicht, dass die Befunde eine normale Reaktion der blauen Zapfen sowie fehlende oder stark abgeschwächte Reaktionen der grünen und roten Zapfen umfassen</a:t>
            </a:r>
            <a:endParaRPr/>
          </a:p>
        </p:txBody>
      </p:sp>
      <p:sp>
        <p:nvSpPr>
          <p:cNvPr id="1800" name="Google Shape;1800;p69"/>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801" name="Google Shape;1801;p69"/>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802" name="Google Shape;1802;p69"/>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803" name="Google Shape;1803;p69"/>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7" name="Shape 1807"/>
        <p:cNvGrpSpPr/>
        <p:nvPr/>
      </p:nvGrpSpPr>
      <p:grpSpPr>
        <a:xfrm>
          <a:off x="0" y="0"/>
          <a:ext cx="0" cy="0"/>
          <a:chOff x="0" y="0"/>
          <a:chExt cx="0" cy="0"/>
        </a:xfrm>
      </p:grpSpPr>
      <p:sp>
        <p:nvSpPr>
          <p:cNvPr id="1808" name="Google Shape;1808;p70"/>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809" name="Google Shape;1809;p70"/>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810" name="Google Shape;1810;p70"/>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811" name="Google Shape;1811;p70"/>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812" name="Google Shape;1812;p70"/>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813" name="Google Shape;1813;p70"/>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814" name="Google Shape;1814;p70"/>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815" name="Google Shape;1815;p70"/>
          <p:cNvCxnSpPr>
            <a:stCxn id="1808"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816" name="Google Shape;1816;p70"/>
          <p:cNvCxnSpPr>
            <a:stCxn id="1808"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817" name="Google Shape;1817;p70"/>
          <p:cNvCxnSpPr>
            <a:stCxn id="1808"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1818" name="Google Shape;1818;p70"/>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819" name="Google Shape;1819;p70"/>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1820" name="Google Shape;1820;p70"/>
          <p:cNvCxnSpPr/>
          <p:nvPr/>
        </p:nvCxnSpPr>
        <p:spPr>
          <a:xfrm>
            <a:off x="3134647" y="3849336"/>
            <a:ext cx="147224" cy="0"/>
          </a:xfrm>
          <a:prstGeom prst="straightConnector1">
            <a:avLst/>
          </a:prstGeom>
          <a:noFill/>
          <a:ln cap="flat" cmpd="sng" w="9525">
            <a:solidFill>
              <a:schemeClr val="dk1"/>
            </a:solidFill>
            <a:prstDash val="solid"/>
            <a:round/>
            <a:headEnd len="med" w="med" type="none"/>
            <a:tailEnd len="med" w="med" type="none"/>
          </a:ln>
        </p:spPr>
      </p:cxnSp>
      <p:sp>
        <p:nvSpPr>
          <p:cNvPr id="1821" name="Google Shape;1821;p70"/>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1A5FB4"/>
                </a:solidFill>
                <a:latin typeface="Arial"/>
                <a:ea typeface="Arial"/>
                <a:cs typeface="Arial"/>
                <a:sym typeface="Arial"/>
              </a:rPr>
              <a:t>Blauzapfen-Monochromasie</a:t>
            </a:r>
            <a:endParaRPr/>
          </a:p>
        </p:txBody>
      </p:sp>
      <p:sp>
        <p:nvSpPr>
          <p:cNvPr id="1822" name="Google Shape;1822;p70"/>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sp>
        <p:nvSpPr>
          <p:cNvPr id="1823" name="Google Shape;1823;p70"/>
          <p:cNvSpPr txBox="1"/>
          <p:nvPr/>
        </p:nvSpPr>
        <p:spPr>
          <a:xfrm>
            <a:off x="6228872" y="3245033"/>
            <a:ext cx="3989404" cy="1689790"/>
          </a:xfrm>
          <a:prstGeom prst="rect">
            <a:avLst/>
          </a:prstGeom>
          <a:solidFill>
            <a:srgbClr val="DCEEFB"/>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A5A5A5"/>
                </a:solidFill>
                <a:latin typeface="Arial"/>
                <a:ea typeface="Arial"/>
                <a:cs typeface="Arial"/>
                <a:sym typeface="Arial"/>
              </a:rPr>
              <a:t>Blauzapfen-Monochromasie</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--Vererbung: </a:t>
            </a:r>
            <a:r>
              <a:rPr b="1" i="0" lang="en-US" sz="1546" u="none" cap="none" strike="noStrike">
                <a:solidFill>
                  <a:srgbClr val="A5A5A5"/>
                </a:solidFill>
                <a:latin typeface="Arial"/>
                <a:ea typeface="Arial"/>
                <a:cs typeface="Arial"/>
                <a:sym typeface="Arial"/>
              </a:rPr>
              <a:t>X-chromosomal</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--Es sind nur </a:t>
            </a:r>
            <a:r>
              <a:rPr b="1" i="0" lang="en-US" sz="1546" u="none" cap="none" strike="noStrike">
                <a:solidFill>
                  <a:srgbClr val="A5A5A5"/>
                </a:solidFill>
                <a:latin typeface="Arial"/>
                <a:ea typeface="Arial"/>
                <a:cs typeface="Arial"/>
                <a:sym typeface="Arial"/>
              </a:rPr>
              <a:t> blaue </a:t>
            </a:r>
            <a:r>
              <a:rPr b="0" i="0" lang="en-US" sz="1546" u="none" cap="none" strike="noStrike">
                <a:solidFill>
                  <a:srgbClr val="A5A5A5"/>
                </a:solidFill>
                <a:latin typeface="Arial"/>
                <a:ea typeface="Arial"/>
                <a:cs typeface="Arial"/>
                <a:sym typeface="Arial"/>
              </a:rPr>
              <a:t> Zapfen vorhanden</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--Sehschärfe in der Regel bei etwa …</a:t>
            </a:r>
            <a:r>
              <a:rPr b="1" i="0" lang="en-US" sz="1546" u="none" cap="none" strike="noStrike">
                <a:solidFill>
                  <a:srgbClr val="A5A5A5"/>
                </a:solidFill>
                <a:latin typeface="Arial"/>
                <a:ea typeface="Arial"/>
                <a:cs typeface="Arial"/>
                <a:sym typeface="Arial"/>
              </a:rPr>
              <a:t> 20/80</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--Diagnose mittels </a:t>
            </a:r>
            <a:r>
              <a:rPr b="1" i="0" lang="en-US" sz="1546" u="none" cap="none" strike="noStrike">
                <a:solidFill>
                  <a:srgbClr val="000066"/>
                </a:solidFill>
                <a:latin typeface="Arial"/>
                <a:ea typeface="Arial"/>
                <a:cs typeface="Arial"/>
                <a:sym typeface="Arial"/>
              </a:rPr>
              <a:t>spezialisierter…Farb-ERG</a:t>
            </a:r>
            <a:endParaRPr/>
          </a:p>
        </p:txBody>
      </p:sp>
      <p:sp>
        <p:nvSpPr>
          <p:cNvPr id="1824" name="Google Shape;1824;p70"/>
          <p:cNvSpPr txBox="1"/>
          <p:nvPr/>
        </p:nvSpPr>
        <p:spPr>
          <a:xfrm>
            <a:off x="3874990" y="4308043"/>
            <a:ext cx="3989404" cy="1927649"/>
          </a:xfrm>
          <a:prstGeom prst="rect">
            <a:avLst/>
          </a:prstGeom>
          <a:solidFill>
            <a:srgbClr val="C6F0CF"/>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000066"/>
                </a:solidFill>
                <a:latin typeface="Arial"/>
                <a:ea typeface="Arial"/>
                <a:cs typeface="Arial"/>
                <a:sym typeface="Arial"/>
              </a:rPr>
              <a:t>Was sind die Befunde der Farb-ERG-Untersuchung bei Blauzapfen-Monochromasie?</a:t>
            </a:r>
            <a:endParaRPr/>
          </a:p>
          <a:p>
            <a:pPr indent="0" lvl="0" marL="0" marR="0" rtl="0" algn="l">
              <a:spcBef>
                <a:spcPts val="0"/>
              </a:spcBef>
              <a:spcAft>
                <a:spcPts val="0"/>
              </a:spcAft>
              <a:buNone/>
            </a:pPr>
            <a:r>
              <a:rPr lang="en-US" sz="1546">
                <a:solidFill>
                  <a:srgbClr val="000066"/>
                </a:solidFill>
                <a:latin typeface="Arial"/>
                <a:ea typeface="Arial"/>
                <a:cs typeface="Arial"/>
                <a:sym typeface="Arial"/>
              </a:rPr>
              <a:t>Es überrascht vielleicht nicht, dass die Befunde eine normale Reaktion der blauen Zapfen sowie fehlende oder stark abgeschwächte Reaktionen der grünen und roten Zapfen umfassen</a:t>
            </a:r>
            <a:endParaRPr/>
          </a:p>
        </p:txBody>
      </p:sp>
      <p:sp>
        <p:nvSpPr>
          <p:cNvPr id="1825" name="Google Shape;1825;p70"/>
          <p:cNvSpPr/>
          <p:nvPr/>
        </p:nvSpPr>
        <p:spPr>
          <a:xfrm>
            <a:off x="7984497" y="4585457"/>
            <a:ext cx="1203211" cy="501858"/>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26" name="Google Shape;1826;p70"/>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827" name="Google Shape;1827;p70"/>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828" name="Google Shape;1828;p70"/>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829" name="Google Shape;1829;p70"/>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3" name="Shape 1833"/>
        <p:cNvGrpSpPr/>
        <p:nvPr/>
      </p:nvGrpSpPr>
      <p:grpSpPr>
        <a:xfrm>
          <a:off x="0" y="0"/>
          <a:ext cx="0" cy="0"/>
          <a:chOff x="0" y="0"/>
          <a:chExt cx="0" cy="0"/>
        </a:xfrm>
      </p:grpSpPr>
      <p:sp>
        <p:nvSpPr>
          <p:cNvPr id="1834" name="Google Shape;1834;p71"/>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835" name="Google Shape;1835;p71"/>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836" name="Google Shape;1836;p71"/>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837" name="Google Shape;1837;p71"/>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838" name="Google Shape;1838;p71"/>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839" name="Google Shape;1839;p71"/>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840" name="Google Shape;1840;p71"/>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841" name="Google Shape;1841;p71"/>
          <p:cNvCxnSpPr>
            <a:stCxn id="1834"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842" name="Google Shape;1842;p71"/>
          <p:cNvCxnSpPr>
            <a:stCxn id="1834"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843" name="Google Shape;1843;p71"/>
          <p:cNvCxnSpPr>
            <a:stCxn id="1834"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1844" name="Google Shape;1844;p71"/>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845" name="Google Shape;1845;p71"/>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1846" name="Google Shape;1846;p71"/>
          <p:cNvCxnSpPr/>
          <p:nvPr/>
        </p:nvCxnSpPr>
        <p:spPr>
          <a:xfrm>
            <a:off x="3134647" y="3849336"/>
            <a:ext cx="147224" cy="0"/>
          </a:xfrm>
          <a:prstGeom prst="straightConnector1">
            <a:avLst/>
          </a:prstGeom>
          <a:noFill/>
          <a:ln cap="flat" cmpd="sng" w="9525">
            <a:solidFill>
              <a:schemeClr val="dk1"/>
            </a:solidFill>
            <a:prstDash val="solid"/>
            <a:round/>
            <a:headEnd len="med" w="med" type="none"/>
            <a:tailEnd len="med" w="med" type="none"/>
          </a:ln>
        </p:spPr>
      </p:cxnSp>
      <p:sp>
        <p:nvSpPr>
          <p:cNvPr id="1847" name="Google Shape;1847;p71"/>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1A5FB4"/>
                </a:solidFill>
                <a:latin typeface="Arial"/>
                <a:ea typeface="Arial"/>
                <a:cs typeface="Arial"/>
                <a:sym typeface="Arial"/>
              </a:rPr>
              <a:t>Blauzapfen-Monochromasie</a:t>
            </a:r>
            <a:endParaRPr/>
          </a:p>
        </p:txBody>
      </p:sp>
      <p:sp>
        <p:nvSpPr>
          <p:cNvPr id="1848" name="Google Shape;1848;p71"/>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sp>
        <p:nvSpPr>
          <p:cNvPr id="1849" name="Google Shape;1849;p71"/>
          <p:cNvSpPr txBox="1"/>
          <p:nvPr/>
        </p:nvSpPr>
        <p:spPr>
          <a:xfrm>
            <a:off x="6228872" y="3245033"/>
            <a:ext cx="3989404" cy="1689790"/>
          </a:xfrm>
          <a:prstGeom prst="rect">
            <a:avLst/>
          </a:prstGeom>
          <a:solidFill>
            <a:srgbClr val="DCEEFB"/>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3366FF"/>
                </a:solidFill>
                <a:latin typeface="Arial"/>
                <a:ea typeface="Arial"/>
                <a:cs typeface="Arial"/>
                <a:sym typeface="Arial"/>
              </a:rPr>
              <a:t>Blauzapfen-Monochromasie</a:t>
            </a:r>
            <a:endParaRPr/>
          </a:p>
          <a:p>
            <a:pPr indent="0" lvl="3" marL="331254" marR="0" rtl="0" algn="l">
              <a:spcBef>
                <a:spcPts val="0"/>
              </a:spcBef>
              <a:spcAft>
                <a:spcPts val="0"/>
              </a:spcAft>
              <a:buNone/>
            </a:pPr>
            <a:r>
              <a:rPr b="0" i="0" lang="en-US" sz="1546" u="none" cap="none" strike="noStrike">
                <a:solidFill>
                  <a:srgbClr val="3366FF"/>
                </a:solidFill>
                <a:latin typeface="Arial"/>
                <a:ea typeface="Arial"/>
                <a:cs typeface="Arial"/>
                <a:sym typeface="Arial"/>
              </a:rPr>
              <a:t>--Vererbung: </a:t>
            </a:r>
            <a:r>
              <a:rPr b="1" i="0" lang="en-US" sz="1546" u="none" cap="none" strike="noStrike">
                <a:solidFill>
                  <a:srgbClr val="000066"/>
                </a:solidFill>
                <a:latin typeface="Arial"/>
                <a:ea typeface="Arial"/>
                <a:cs typeface="Arial"/>
                <a:sym typeface="Arial"/>
              </a:rPr>
              <a:t>X-chromosomal</a:t>
            </a:r>
            <a:endParaRPr/>
          </a:p>
          <a:p>
            <a:pPr indent="0" lvl="3" marL="331254" marR="0" rtl="0" algn="l">
              <a:spcBef>
                <a:spcPts val="0"/>
              </a:spcBef>
              <a:spcAft>
                <a:spcPts val="0"/>
              </a:spcAft>
              <a:buNone/>
            </a:pPr>
            <a:r>
              <a:rPr b="0" i="0" lang="en-US" sz="1546" u="none" cap="none" strike="noStrike">
                <a:solidFill>
                  <a:srgbClr val="3366FF"/>
                </a:solidFill>
                <a:latin typeface="Arial"/>
                <a:ea typeface="Arial"/>
                <a:cs typeface="Arial"/>
                <a:sym typeface="Arial"/>
              </a:rPr>
              <a:t>--Es sind nur </a:t>
            </a:r>
            <a:r>
              <a:rPr b="1" i="0" lang="en-US" sz="1546" u="none" cap="none" strike="noStrike">
                <a:solidFill>
                  <a:srgbClr val="000066"/>
                </a:solidFill>
                <a:latin typeface="Arial"/>
                <a:ea typeface="Arial"/>
                <a:cs typeface="Arial"/>
                <a:sym typeface="Arial"/>
              </a:rPr>
              <a:t> blaue </a:t>
            </a:r>
            <a:r>
              <a:rPr b="0" i="0" lang="en-US" sz="1546" u="none" cap="none" strike="noStrike">
                <a:solidFill>
                  <a:srgbClr val="1A5FB4"/>
                </a:solidFill>
                <a:latin typeface="Arial"/>
                <a:ea typeface="Arial"/>
                <a:cs typeface="Arial"/>
                <a:sym typeface="Arial"/>
              </a:rPr>
              <a:t> Zapfen </a:t>
            </a:r>
            <a:r>
              <a:rPr b="0" i="0" lang="en-US" sz="1546" u="none" cap="none" strike="noStrike">
                <a:solidFill>
                  <a:srgbClr val="3366FF"/>
                </a:solidFill>
                <a:latin typeface="Arial"/>
                <a:ea typeface="Arial"/>
                <a:cs typeface="Arial"/>
                <a:sym typeface="Arial"/>
              </a:rPr>
              <a:t>vorhanden</a:t>
            </a:r>
            <a:endParaRPr/>
          </a:p>
          <a:p>
            <a:pPr indent="0" lvl="3" marL="331254" marR="0" rtl="0" algn="l">
              <a:spcBef>
                <a:spcPts val="0"/>
              </a:spcBef>
              <a:spcAft>
                <a:spcPts val="0"/>
              </a:spcAft>
              <a:buNone/>
            </a:pPr>
            <a:r>
              <a:rPr b="0" i="0" lang="en-US" sz="1546" u="none" cap="none" strike="noStrike">
                <a:solidFill>
                  <a:srgbClr val="3366FF"/>
                </a:solidFill>
                <a:latin typeface="Arial"/>
                <a:ea typeface="Arial"/>
                <a:cs typeface="Arial"/>
                <a:sym typeface="Arial"/>
              </a:rPr>
              <a:t>--Sehschärfe in der Regel bei etwa …</a:t>
            </a:r>
            <a:r>
              <a:rPr b="1" i="0" lang="en-US" sz="1546" u="none" cap="none" strike="noStrike">
                <a:solidFill>
                  <a:srgbClr val="000066"/>
                </a:solidFill>
                <a:latin typeface="Arial"/>
                <a:ea typeface="Arial"/>
                <a:cs typeface="Arial"/>
                <a:sym typeface="Arial"/>
              </a:rPr>
              <a:t> 20/80</a:t>
            </a:r>
            <a:endParaRPr/>
          </a:p>
          <a:p>
            <a:pPr indent="0" lvl="3" marL="331254" marR="0" rtl="0" algn="l">
              <a:spcBef>
                <a:spcPts val="0"/>
              </a:spcBef>
              <a:spcAft>
                <a:spcPts val="0"/>
              </a:spcAft>
              <a:buNone/>
            </a:pPr>
            <a:r>
              <a:rPr b="0" i="0" lang="en-US" sz="1546" u="none" cap="none" strike="noStrike">
                <a:solidFill>
                  <a:srgbClr val="3366FF"/>
                </a:solidFill>
                <a:latin typeface="Arial"/>
                <a:ea typeface="Arial"/>
                <a:cs typeface="Arial"/>
                <a:sym typeface="Arial"/>
              </a:rPr>
              <a:t>--Diagnose mittels </a:t>
            </a:r>
            <a:r>
              <a:rPr b="1" i="0" lang="en-US" sz="1546" u="none" cap="none" strike="noStrike">
                <a:solidFill>
                  <a:srgbClr val="000066"/>
                </a:solidFill>
                <a:latin typeface="Arial"/>
                <a:ea typeface="Arial"/>
                <a:cs typeface="Arial"/>
                <a:sym typeface="Arial"/>
              </a:rPr>
              <a:t>spezialisierter…Farb-ERG</a:t>
            </a:r>
            <a:endParaRPr/>
          </a:p>
        </p:txBody>
      </p:sp>
      <p:sp>
        <p:nvSpPr>
          <p:cNvPr id="1850" name="Google Shape;1850;p71"/>
          <p:cNvSpPr txBox="1"/>
          <p:nvPr/>
        </p:nvSpPr>
        <p:spPr>
          <a:xfrm>
            <a:off x="3814026" y="4953518"/>
            <a:ext cx="4738908" cy="121407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1A5FB4"/>
                </a:solidFill>
                <a:latin typeface="Arial"/>
                <a:ea typeface="Arial"/>
                <a:cs typeface="Arial"/>
                <a:sym typeface="Arial"/>
              </a:rPr>
              <a:t>Klassisches Erscheinungsbild des Blauzapfen-Monochromasie:</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 </a:t>
            </a:r>
            <a:r>
              <a:rPr lang="en-US" sz="1546">
                <a:solidFill>
                  <a:schemeClr val="lt1"/>
                </a:solidFill>
                <a:latin typeface="Arial"/>
                <a:ea typeface="Arial"/>
                <a:cs typeface="Arial"/>
                <a:sym typeface="Arial"/>
              </a:rPr>
              <a:t>Schlechte Sehschärfe </a:t>
            </a:r>
            <a:r>
              <a:rPr i="1" lang="en-US" sz="1546">
                <a:solidFill>
                  <a:srgbClr val="1A5FB4"/>
                </a:solidFill>
                <a:latin typeface="Arial"/>
                <a:ea typeface="Arial"/>
                <a:cs typeface="Arial"/>
                <a:sym typeface="Arial"/>
              </a:rPr>
              <a:t> und</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 </a:t>
            </a:r>
            <a:r>
              <a:rPr lang="en-US" sz="1546">
                <a:solidFill>
                  <a:schemeClr val="lt1"/>
                </a:solidFill>
                <a:latin typeface="Arial"/>
                <a:ea typeface="Arial"/>
                <a:cs typeface="Arial"/>
                <a:sym typeface="Arial"/>
              </a:rPr>
              <a:t>Nystagmus </a:t>
            </a:r>
            <a:r>
              <a:rPr i="1" lang="en-US" sz="1546">
                <a:solidFill>
                  <a:srgbClr val="1A5FB4"/>
                </a:solidFill>
                <a:latin typeface="Arial"/>
                <a:ea typeface="Arial"/>
                <a:cs typeface="Arial"/>
                <a:sym typeface="Arial"/>
              </a:rPr>
              <a:t> und</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a:t>
            </a:r>
            <a:endParaRPr/>
          </a:p>
        </p:txBody>
      </p:sp>
      <p:sp>
        <p:nvSpPr>
          <p:cNvPr id="1851" name="Google Shape;1851;p71"/>
          <p:cNvSpPr/>
          <p:nvPr/>
        </p:nvSpPr>
        <p:spPr>
          <a:xfrm>
            <a:off x="3996585" y="5439892"/>
            <a:ext cx="1990469" cy="192453"/>
          </a:xfrm>
          <a:prstGeom prst="rect">
            <a:avLst/>
          </a:prstGeom>
          <a:solidFill>
            <a:srgbClr val="DCEEFB"/>
          </a:solidFill>
          <a:ln cap="flat" cmpd="sng" w="12250">
            <a:solidFill>
              <a:schemeClr val="dk1"/>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zwei Wörter</a:t>
            </a:r>
            <a:endParaRPr/>
          </a:p>
        </p:txBody>
      </p:sp>
      <p:sp>
        <p:nvSpPr>
          <p:cNvPr id="1852" name="Google Shape;1852;p71"/>
          <p:cNvSpPr/>
          <p:nvPr/>
        </p:nvSpPr>
        <p:spPr>
          <a:xfrm>
            <a:off x="4022699" y="5660728"/>
            <a:ext cx="1401274" cy="250269"/>
          </a:xfrm>
          <a:prstGeom prst="rect">
            <a:avLst/>
          </a:prstGeom>
          <a:solidFill>
            <a:srgbClr val="DCEEFB"/>
          </a:solidFill>
          <a:ln cap="flat" cmpd="sng" w="1225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53" name="Google Shape;1853;p71"/>
          <p:cNvSpPr/>
          <p:nvPr/>
        </p:nvSpPr>
        <p:spPr>
          <a:xfrm>
            <a:off x="4034863" y="5881564"/>
            <a:ext cx="1204764" cy="220836"/>
          </a:xfrm>
          <a:prstGeom prst="rect">
            <a:avLst/>
          </a:prstGeom>
          <a:solidFill>
            <a:srgbClr val="DCEEFB"/>
          </a:solidFill>
          <a:ln cap="flat" cmpd="sng" w="1225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54" name="Google Shape;1854;p71"/>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855" name="Google Shape;1855;p71"/>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856" name="Google Shape;1856;p71"/>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857" name="Google Shape;1857;p71"/>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1" name="Shape 1861"/>
        <p:cNvGrpSpPr/>
        <p:nvPr/>
      </p:nvGrpSpPr>
      <p:grpSpPr>
        <a:xfrm>
          <a:off x="0" y="0"/>
          <a:ext cx="0" cy="0"/>
          <a:chOff x="0" y="0"/>
          <a:chExt cx="0" cy="0"/>
        </a:xfrm>
      </p:grpSpPr>
      <p:sp>
        <p:nvSpPr>
          <p:cNvPr id="1862" name="Google Shape;1862;p72"/>
          <p:cNvSpPr/>
          <p:nvPr/>
        </p:nvSpPr>
        <p:spPr>
          <a:xfrm>
            <a:off x="4022697" y="5468801"/>
            <a:ext cx="1993816" cy="267781"/>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773">
              <a:solidFill>
                <a:schemeClr val="dk1"/>
              </a:solidFill>
              <a:latin typeface="Arial"/>
              <a:ea typeface="Arial"/>
              <a:cs typeface="Arial"/>
              <a:sym typeface="Arial"/>
            </a:endParaRPr>
          </a:p>
        </p:txBody>
      </p:sp>
      <p:sp>
        <p:nvSpPr>
          <p:cNvPr id="1863" name="Google Shape;1863;p72"/>
          <p:cNvSpPr/>
          <p:nvPr/>
        </p:nvSpPr>
        <p:spPr>
          <a:xfrm>
            <a:off x="4022699" y="5660728"/>
            <a:ext cx="1401274" cy="250269"/>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64" name="Google Shape;1864;p72"/>
          <p:cNvSpPr/>
          <p:nvPr/>
        </p:nvSpPr>
        <p:spPr>
          <a:xfrm>
            <a:off x="4022698" y="5910475"/>
            <a:ext cx="1758047" cy="191926"/>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65" name="Google Shape;1865;p72"/>
          <p:cNvSpPr txBox="1"/>
          <p:nvPr/>
        </p:nvSpPr>
        <p:spPr>
          <a:xfrm>
            <a:off x="3814026" y="4953518"/>
            <a:ext cx="4738908" cy="121407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1A5FB4"/>
                </a:solidFill>
                <a:latin typeface="Arial"/>
                <a:ea typeface="Arial"/>
                <a:cs typeface="Arial"/>
                <a:sym typeface="Arial"/>
              </a:rPr>
              <a:t>Klassisches Erscheinungsbild des Blauzapfen-Monochromasie:</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 Schlechte Sehschärfe </a:t>
            </a:r>
            <a:r>
              <a:rPr i="1" lang="en-US" sz="1546">
                <a:solidFill>
                  <a:srgbClr val="1A5FB4"/>
                </a:solidFill>
                <a:latin typeface="Arial"/>
                <a:ea typeface="Arial"/>
                <a:cs typeface="Arial"/>
                <a:sym typeface="Arial"/>
              </a:rPr>
              <a:t> und</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 Nystagmus </a:t>
            </a:r>
            <a:r>
              <a:rPr i="1" lang="en-US" sz="1546">
                <a:solidFill>
                  <a:srgbClr val="1A5FB4"/>
                </a:solidFill>
                <a:latin typeface="Arial"/>
                <a:ea typeface="Arial"/>
                <a:cs typeface="Arial"/>
                <a:sym typeface="Arial"/>
              </a:rPr>
              <a:t> und</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 Lichtempfindlichkeit</a:t>
            </a:r>
            <a:endParaRPr/>
          </a:p>
        </p:txBody>
      </p:sp>
      <p:sp>
        <p:nvSpPr>
          <p:cNvPr id="1866" name="Google Shape;1866;p72"/>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867" name="Google Shape;1867;p72"/>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868" name="Google Shape;1868;p72"/>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869" name="Google Shape;1869;p72"/>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870" name="Google Shape;1870;p72"/>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871" name="Google Shape;1871;p72"/>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872" name="Google Shape;1872;p72"/>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1873" name="Google Shape;1873;p72"/>
          <p:cNvCxnSpPr>
            <a:stCxn id="1866"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874" name="Google Shape;1874;p72"/>
          <p:cNvCxnSpPr>
            <a:stCxn id="1866"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1875" name="Google Shape;1875;p72"/>
          <p:cNvCxnSpPr>
            <a:stCxn id="1866"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1876" name="Google Shape;1876;p72"/>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1877" name="Google Shape;1877;p72"/>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1878" name="Google Shape;1878;p72"/>
          <p:cNvCxnSpPr/>
          <p:nvPr/>
        </p:nvCxnSpPr>
        <p:spPr>
          <a:xfrm>
            <a:off x="3134647" y="3849336"/>
            <a:ext cx="147224" cy="0"/>
          </a:xfrm>
          <a:prstGeom prst="straightConnector1">
            <a:avLst/>
          </a:prstGeom>
          <a:noFill/>
          <a:ln cap="flat" cmpd="sng" w="9525">
            <a:solidFill>
              <a:schemeClr val="dk1"/>
            </a:solidFill>
            <a:prstDash val="solid"/>
            <a:round/>
            <a:headEnd len="med" w="med" type="none"/>
            <a:tailEnd len="med" w="med" type="none"/>
          </a:ln>
        </p:spPr>
      </p:cxnSp>
      <p:sp>
        <p:nvSpPr>
          <p:cNvPr id="1879" name="Google Shape;1879;p72"/>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1A5FB4"/>
                </a:solidFill>
                <a:latin typeface="Arial"/>
                <a:ea typeface="Arial"/>
                <a:cs typeface="Arial"/>
                <a:sym typeface="Arial"/>
              </a:rPr>
              <a:t>Blauzapfen-Monochromasie</a:t>
            </a:r>
            <a:endParaRPr/>
          </a:p>
        </p:txBody>
      </p:sp>
      <p:sp>
        <p:nvSpPr>
          <p:cNvPr id="1880" name="Google Shape;1880;p72"/>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sp>
        <p:nvSpPr>
          <p:cNvPr id="1881" name="Google Shape;1881;p72"/>
          <p:cNvSpPr txBox="1"/>
          <p:nvPr/>
        </p:nvSpPr>
        <p:spPr>
          <a:xfrm>
            <a:off x="6228872" y="3245033"/>
            <a:ext cx="3989404" cy="1689790"/>
          </a:xfrm>
          <a:prstGeom prst="rect">
            <a:avLst/>
          </a:prstGeom>
          <a:solidFill>
            <a:srgbClr val="DCEEFB"/>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3366FF"/>
                </a:solidFill>
                <a:latin typeface="Arial"/>
                <a:ea typeface="Arial"/>
                <a:cs typeface="Arial"/>
                <a:sym typeface="Arial"/>
              </a:rPr>
              <a:t>Blauzapfen-Monochromasie</a:t>
            </a:r>
            <a:endParaRPr/>
          </a:p>
          <a:p>
            <a:pPr indent="0" lvl="3" marL="331254" marR="0" rtl="0" algn="l">
              <a:spcBef>
                <a:spcPts val="0"/>
              </a:spcBef>
              <a:spcAft>
                <a:spcPts val="0"/>
              </a:spcAft>
              <a:buNone/>
            </a:pPr>
            <a:r>
              <a:rPr b="0" i="0" lang="en-US" sz="1546" u="none" cap="none" strike="noStrike">
                <a:solidFill>
                  <a:srgbClr val="3366FF"/>
                </a:solidFill>
                <a:latin typeface="Arial"/>
                <a:ea typeface="Arial"/>
                <a:cs typeface="Arial"/>
                <a:sym typeface="Arial"/>
              </a:rPr>
              <a:t>--Vererbung: </a:t>
            </a:r>
            <a:r>
              <a:rPr b="1" i="0" lang="en-US" sz="1546" u="none" cap="none" strike="noStrike">
                <a:solidFill>
                  <a:srgbClr val="000066"/>
                </a:solidFill>
                <a:latin typeface="Arial"/>
                <a:ea typeface="Arial"/>
                <a:cs typeface="Arial"/>
                <a:sym typeface="Arial"/>
              </a:rPr>
              <a:t>X-chromosomal</a:t>
            </a:r>
            <a:endParaRPr/>
          </a:p>
          <a:p>
            <a:pPr indent="0" lvl="3" marL="331254" marR="0" rtl="0" algn="l">
              <a:spcBef>
                <a:spcPts val="0"/>
              </a:spcBef>
              <a:spcAft>
                <a:spcPts val="0"/>
              </a:spcAft>
              <a:buNone/>
            </a:pPr>
            <a:r>
              <a:rPr b="0" i="0" lang="en-US" sz="1546" u="none" cap="none" strike="noStrike">
                <a:solidFill>
                  <a:srgbClr val="3366FF"/>
                </a:solidFill>
                <a:latin typeface="Arial"/>
                <a:ea typeface="Arial"/>
                <a:cs typeface="Arial"/>
                <a:sym typeface="Arial"/>
              </a:rPr>
              <a:t>--Es sind nur </a:t>
            </a:r>
            <a:r>
              <a:rPr b="1" i="0" lang="en-US" sz="1546" u="none" cap="none" strike="noStrike">
                <a:solidFill>
                  <a:srgbClr val="000066"/>
                </a:solidFill>
                <a:latin typeface="Arial"/>
                <a:ea typeface="Arial"/>
                <a:cs typeface="Arial"/>
                <a:sym typeface="Arial"/>
              </a:rPr>
              <a:t> blaue </a:t>
            </a:r>
            <a:r>
              <a:rPr b="0" i="0" lang="en-US" sz="1546" u="none" cap="none" strike="noStrike">
                <a:solidFill>
                  <a:srgbClr val="1A5FB4"/>
                </a:solidFill>
                <a:latin typeface="Arial"/>
                <a:ea typeface="Arial"/>
                <a:cs typeface="Arial"/>
                <a:sym typeface="Arial"/>
              </a:rPr>
              <a:t> Zapfen </a:t>
            </a:r>
            <a:r>
              <a:rPr b="0" i="0" lang="en-US" sz="1546" u="none" cap="none" strike="noStrike">
                <a:solidFill>
                  <a:srgbClr val="3366FF"/>
                </a:solidFill>
                <a:latin typeface="Arial"/>
                <a:ea typeface="Arial"/>
                <a:cs typeface="Arial"/>
                <a:sym typeface="Arial"/>
              </a:rPr>
              <a:t>vorhanden</a:t>
            </a:r>
            <a:endParaRPr/>
          </a:p>
          <a:p>
            <a:pPr indent="0" lvl="3" marL="331254" marR="0" rtl="0" algn="l">
              <a:spcBef>
                <a:spcPts val="0"/>
              </a:spcBef>
              <a:spcAft>
                <a:spcPts val="0"/>
              </a:spcAft>
              <a:buNone/>
            </a:pPr>
            <a:r>
              <a:rPr b="0" i="0" lang="en-US" sz="1546" u="none" cap="none" strike="noStrike">
                <a:solidFill>
                  <a:srgbClr val="3366FF"/>
                </a:solidFill>
                <a:latin typeface="Arial"/>
                <a:ea typeface="Arial"/>
                <a:cs typeface="Arial"/>
                <a:sym typeface="Arial"/>
              </a:rPr>
              <a:t>--Sehschärfe in der Regel bei etwa …</a:t>
            </a:r>
            <a:r>
              <a:rPr b="1" i="0" lang="en-US" sz="1546" u="none" cap="none" strike="noStrike">
                <a:solidFill>
                  <a:srgbClr val="000066"/>
                </a:solidFill>
                <a:latin typeface="Arial"/>
                <a:ea typeface="Arial"/>
                <a:cs typeface="Arial"/>
                <a:sym typeface="Arial"/>
              </a:rPr>
              <a:t> 20/80</a:t>
            </a:r>
            <a:endParaRPr/>
          </a:p>
          <a:p>
            <a:pPr indent="0" lvl="3" marL="331254" marR="0" rtl="0" algn="l">
              <a:spcBef>
                <a:spcPts val="0"/>
              </a:spcBef>
              <a:spcAft>
                <a:spcPts val="0"/>
              </a:spcAft>
              <a:buNone/>
            </a:pPr>
            <a:r>
              <a:rPr b="0" i="0" lang="en-US" sz="1546" u="none" cap="none" strike="noStrike">
                <a:solidFill>
                  <a:srgbClr val="3366FF"/>
                </a:solidFill>
                <a:latin typeface="Arial"/>
                <a:ea typeface="Arial"/>
                <a:cs typeface="Arial"/>
                <a:sym typeface="Arial"/>
              </a:rPr>
              <a:t>--Diagnose mittels </a:t>
            </a:r>
            <a:r>
              <a:rPr b="1" i="0" lang="en-US" sz="1546" u="none" cap="none" strike="noStrike">
                <a:solidFill>
                  <a:srgbClr val="000066"/>
                </a:solidFill>
                <a:latin typeface="Arial"/>
                <a:ea typeface="Arial"/>
                <a:cs typeface="Arial"/>
                <a:sym typeface="Arial"/>
              </a:rPr>
              <a:t>spezialisierter…Farb-ERG</a:t>
            </a:r>
            <a:endParaRPr/>
          </a:p>
        </p:txBody>
      </p:sp>
      <p:sp>
        <p:nvSpPr>
          <p:cNvPr id="1882" name="Google Shape;1882;p72"/>
          <p:cNvSpPr/>
          <p:nvPr/>
        </p:nvSpPr>
        <p:spPr>
          <a:xfrm>
            <a:off x="6543287" y="5468802"/>
            <a:ext cx="246907" cy="662509"/>
          </a:xfrm>
          <a:prstGeom prst="rightBrace">
            <a:avLst>
              <a:gd fmla="val 8333" name="adj1"/>
              <a:gd fmla="val 50000" name="adj2"/>
            </a:avLst>
          </a:prstGeom>
          <a:noFill/>
          <a:ln cap="flat" cmpd="sng" w="9525">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1883" name="Google Shape;1883;p72"/>
          <p:cNvSpPr txBox="1"/>
          <p:nvPr/>
        </p:nvSpPr>
        <p:spPr>
          <a:xfrm>
            <a:off x="6902509" y="5367405"/>
            <a:ext cx="2536420"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dk1"/>
                </a:solidFill>
                <a:latin typeface="Arial"/>
                <a:ea typeface="Arial"/>
                <a:cs typeface="Arial"/>
                <a:sym typeface="Arial"/>
              </a:rPr>
              <a:t>(Ja, genau wie beim Stäbchen-Monochromatismus)</a:t>
            </a:r>
            <a:endParaRPr/>
          </a:p>
        </p:txBody>
      </p:sp>
      <p:sp>
        <p:nvSpPr>
          <p:cNvPr id="1884" name="Google Shape;1884;p72"/>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885" name="Google Shape;1885;p72"/>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886" name="Google Shape;1886;p72"/>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887" name="Google Shape;1887;p72"/>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1" name="Shape 1891"/>
        <p:cNvGrpSpPr/>
        <p:nvPr/>
      </p:nvGrpSpPr>
      <p:grpSpPr>
        <a:xfrm>
          <a:off x="0" y="0"/>
          <a:ext cx="0" cy="0"/>
          <a:chOff x="0" y="0"/>
          <a:chExt cx="0" cy="0"/>
        </a:xfrm>
      </p:grpSpPr>
      <p:sp>
        <p:nvSpPr>
          <p:cNvPr id="1892" name="Google Shape;1892;p73"/>
          <p:cNvSpPr/>
          <p:nvPr/>
        </p:nvSpPr>
        <p:spPr>
          <a:xfrm>
            <a:off x="4022697" y="5468801"/>
            <a:ext cx="1993816" cy="267781"/>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773">
              <a:solidFill>
                <a:schemeClr val="dk1"/>
              </a:solidFill>
              <a:latin typeface="Arial"/>
              <a:ea typeface="Arial"/>
              <a:cs typeface="Arial"/>
              <a:sym typeface="Arial"/>
            </a:endParaRPr>
          </a:p>
        </p:txBody>
      </p:sp>
      <p:sp>
        <p:nvSpPr>
          <p:cNvPr id="1893" name="Google Shape;1893;p73"/>
          <p:cNvSpPr/>
          <p:nvPr/>
        </p:nvSpPr>
        <p:spPr>
          <a:xfrm>
            <a:off x="4022699" y="5660728"/>
            <a:ext cx="1401274" cy="250269"/>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94" name="Google Shape;1894;p73"/>
          <p:cNvSpPr/>
          <p:nvPr/>
        </p:nvSpPr>
        <p:spPr>
          <a:xfrm>
            <a:off x="4022698" y="5910475"/>
            <a:ext cx="1758047" cy="191926"/>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95" name="Google Shape;1895;p73"/>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A5A5A5"/>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896" name="Google Shape;1896;p73"/>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897" name="Google Shape;1897;p73"/>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898" name="Google Shape;1898;p73"/>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899" name="Google Shape;1899;p73"/>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900" name="Google Shape;1900;p73"/>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901" name="Google Shape;1901;p73"/>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1902" name="Google Shape;1902;p73"/>
          <p:cNvCxnSpPr>
            <a:stCxn id="1895"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903" name="Google Shape;1903;p73"/>
          <p:cNvCxnSpPr>
            <a:stCxn id="1895"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1904" name="Google Shape;1904;p73"/>
          <p:cNvCxnSpPr>
            <a:stCxn id="1895"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1905" name="Google Shape;1905;p73"/>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1906" name="Google Shape;1906;p73"/>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1907" name="Google Shape;1907;p73"/>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1908" name="Google Shape;1908;p73"/>
          <p:cNvSpPr txBox="1"/>
          <p:nvPr/>
        </p:nvSpPr>
        <p:spPr>
          <a:xfrm>
            <a:off x="3254267" y="3702112"/>
            <a:ext cx="2751063"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1909" name="Google Shape;1909;p73"/>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sp>
        <p:nvSpPr>
          <p:cNvPr id="1910" name="Google Shape;1910;p73"/>
          <p:cNvSpPr txBox="1"/>
          <p:nvPr/>
        </p:nvSpPr>
        <p:spPr>
          <a:xfrm>
            <a:off x="6228872" y="3245033"/>
            <a:ext cx="3989404" cy="1689790"/>
          </a:xfrm>
          <a:prstGeom prst="rect">
            <a:avLst/>
          </a:prstGeom>
          <a:solidFill>
            <a:srgbClr val="DCEEFB"/>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A5A5A5"/>
                </a:solidFill>
                <a:latin typeface="Arial"/>
                <a:ea typeface="Arial"/>
                <a:cs typeface="Arial"/>
                <a:sym typeface="Arial"/>
              </a:rPr>
              <a:t>Blauzapfen-Monochromasie</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--Vererbung: </a:t>
            </a:r>
            <a:r>
              <a:rPr b="1" i="0" lang="en-US" sz="1546" u="none" cap="none" strike="noStrike">
                <a:solidFill>
                  <a:srgbClr val="A5A5A5"/>
                </a:solidFill>
                <a:latin typeface="Arial"/>
                <a:ea typeface="Arial"/>
                <a:cs typeface="Arial"/>
                <a:sym typeface="Arial"/>
              </a:rPr>
              <a:t>X-chromosomal</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--Es sind nur </a:t>
            </a:r>
            <a:r>
              <a:rPr b="1" i="0" lang="en-US" sz="1546" u="none" cap="none" strike="noStrike">
                <a:solidFill>
                  <a:srgbClr val="A5A5A5"/>
                </a:solidFill>
                <a:latin typeface="Arial"/>
                <a:ea typeface="Arial"/>
                <a:cs typeface="Arial"/>
                <a:sym typeface="Arial"/>
              </a:rPr>
              <a:t> blaue </a:t>
            </a:r>
            <a:r>
              <a:rPr b="0" i="0" lang="en-US" sz="1546" u="none" cap="none" strike="noStrike">
                <a:solidFill>
                  <a:srgbClr val="A5A5A5"/>
                </a:solidFill>
                <a:latin typeface="Arial"/>
                <a:ea typeface="Arial"/>
                <a:cs typeface="Arial"/>
                <a:sym typeface="Arial"/>
              </a:rPr>
              <a:t> Zapfen vorhanden</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--Sehschärfe in der Regel bei etwa …</a:t>
            </a:r>
            <a:r>
              <a:rPr b="1" i="0" lang="en-US" sz="1546" u="none" cap="none" strike="noStrike">
                <a:solidFill>
                  <a:srgbClr val="A5A5A5"/>
                </a:solidFill>
                <a:latin typeface="Arial"/>
                <a:ea typeface="Arial"/>
                <a:cs typeface="Arial"/>
                <a:sym typeface="Arial"/>
              </a:rPr>
              <a:t> 20/80</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--Diagnose mittels </a:t>
            </a:r>
            <a:r>
              <a:rPr b="1" i="0" lang="en-US" sz="1546" u="none" cap="none" strike="noStrike">
                <a:solidFill>
                  <a:srgbClr val="A5A5A5"/>
                </a:solidFill>
                <a:latin typeface="Arial"/>
                <a:ea typeface="Arial"/>
                <a:cs typeface="Arial"/>
                <a:sym typeface="Arial"/>
              </a:rPr>
              <a:t>spezialisierter…Farb-ERG</a:t>
            </a:r>
            <a:endParaRPr/>
          </a:p>
        </p:txBody>
      </p:sp>
      <p:sp>
        <p:nvSpPr>
          <p:cNvPr id="1911" name="Google Shape;1911;p73"/>
          <p:cNvSpPr txBox="1"/>
          <p:nvPr/>
        </p:nvSpPr>
        <p:spPr>
          <a:xfrm>
            <a:off x="3814026" y="4953518"/>
            <a:ext cx="4738908" cy="121407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Klassisches Erscheinungsbild des Blauzapfen-Monochromasie:</a:t>
            </a:r>
            <a:endParaRPr/>
          </a:p>
          <a:p>
            <a:pPr indent="0" lvl="0" marL="0" marR="0" rtl="0" algn="l">
              <a:spcBef>
                <a:spcPts val="0"/>
              </a:spcBef>
              <a:spcAft>
                <a:spcPts val="0"/>
              </a:spcAft>
              <a:buNone/>
            </a:pPr>
            <a:r>
              <a:rPr b="1" lang="en-US" sz="1546">
                <a:solidFill>
                  <a:srgbClr val="1A5FB4"/>
                </a:solidFill>
                <a:latin typeface="Arial"/>
                <a:ea typeface="Arial"/>
                <a:cs typeface="Arial"/>
                <a:sym typeface="Arial"/>
              </a:rPr>
              <a:t>-- Schlechte Sehschärfe </a:t>
            </a:r>
            <a:r>
              <a:rPr b="1" i="1" lang="en-US" sz="1546">
                <a:solidFill>
                  <a:srgbClr val="1A5FB4"/>
                </a:solidFill>
                <a:latin typeface="Arial"/>
                <a:ea typeface="Arial"/>
                <a:cs typeface="Arial"/>
                <a:sym typeface="Arial"/>
              </a:rPr>
              <a:t> und</a:t>
            </a:r>
            <a:endParaRPr/>
          </a:p>
          <a:p>
            <a:pPr indent="0" lvl="0" marL="0" marR="0" rtl="0" algn="l">
              <a:spcBef>
                <a:spcPts val="0"/>
              </a:spcBef>
              <a:spcAft>
                <a:spcPts val="0"/>
              </a:spcAft>
              <a:buNone/>
            </a:pPr>
            <a:r>
              <a:rPr b="1" lang="en-US" sz="1546">
                <a:solidFill>
                  <a:srgbClr val="1A5FB4"/>
                </a:solidFill>
                <a:latin typeface="Arial"/>
                <a:ea typeface="Arial"/>
                <a:cs typeface="Arial"/>
                <a:sym typeface="Arial"/>
              </a:rPr>
              <a:t>-- Nystagmus </a:t>
            </a:r>
            <a:r>
              <a:rPr b="1" i="1" lang="en-US" sz="1546">
                <a:solidFill>
                  <a:srgbClr val="1A5FB4"/>
                </a:solidFill>
                <a:latin typeface="Arial"/>
                <a:ea typeface="Arial"/>
                <a:cs typeface="Arial"/>
                <a:sym typeface="Arial"/>
              </a:rPr>
              <a:t> und</a:t>
            </a:r>
            <a:endParaRPr/>
          </a:p>
          <a:p>
            <a:pPr indent="0" lvl="0" marL="0" marR="0" rtl="0" algn="l">
              <a:spcBef>
                <a:spcPts val="0"/>
              </a:spcBef>
              <a:spcAft>
                <a:spcPts val="0"/>
              </a:spcAft>
              <a:buNone/>
            </a:pPr>
            <a:r>
              <a:rPr b="1" lang="en-US" sz="1546">
                <a:solidFill>
                  <a:srgbClr val="1A5FB4"/>
                </a:solidFill>
                <a:latin typeface="Arial"/>
                <a:ea typeface="Arial"/>
                <a:cs typeface="Arial"/>
                <a:sym typeface="Arial"/>
              </a:rPr>
              <a:t>-- Photophobie</a:t>
            </a:r>
            <a:endParaRPr/>
          </a:p>
        </p:txBody>
      </p:sp>
      <p:sp>
        <p:nvSpPr>
          <p:cNvPr id="1912" name="Google Shape;1912;p73"/>
          <p:cNvSpPr/>
          <p:nvPr/>
        </p:nvSpPr>
        <p:spPr>
          <a:xfrm>
            <a:off x="3814026" y="5162773"/>
            <a:ext cx="2372456" cy="1147618"/>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13" name="Google Shape;1913;p73"/>
          <p:cNvSpPr txBox="1"/>
          <p:nvPr/>
        </p:nvSpPr>
        <p:spPr>
          <a:xfrm>
            <a:off x="2305713" y="2856153"/>
            <a:ext cx="5938219" cy="1927649"/>
          </a:xfrm>
          <a:prstGeom prst="rect">
            <a:avLst/>
          </a:prstGeom>
          <a:solidFill>
            <a:srgbClr val="FEFE4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dk1"/>
                </a:solidFill>
                <a:latin typeface="Arial"/>
                <a:ea typeface="Arial"/>
                <a:cs typeface="Arial"/>
                <a:sym typeface="Arial"/>
              </a:rPr>
              <a:t>Apropos Erkrankungen, die sich sehr früh im Leben mit schlechter Sehschärfe, Nystagmus und Photophobie zeigen… Es gibt zwar viele, aber welche anderen fallen Ihnen als Erstes ein?</a:t>
            </a:r>
            <a:endParaRPr/>
          </a:p>
          <a:p>
            <a:pPr indent="0" lvl="0" marL="0" marR="0" rtl="0" algn="l">
              <a:spcBef>
                <a:spcPts val="0"/>
              </a:spcBef>
              <a:spcAft>
                <a:spcPts val="0"/>
              </a:spcAft>
              <a:buNone/>
            </a:pPr>
            <a:r>
              <a:rPr lang="en-US" sz="1546">
                <a:solidFill>
                  <a:schemeClr val="dk1"/>
                </a:solidFill>
                <a:latin typeface="Arial"/>
                <a:ea typeface="Arial"/>
                <a:cs typeface="Arial"/>
                <a:sym typeface="Arial"/>
              </a:rPr>
              <a:t>--Stäbchen-Monochromatismus</a:t>
            </a:r>
            <a:endParaRPr/>
          </a:p>
          <a:p>
            <a:pPr indent="0" lvl="0" marL="0" marR="0" rtl="0" algn="l">
              <a:spcBef>
                <a:spcPts val="0"/>
              </a:spcBef>
              <a:spcAft>
                <a:spcPts val="0"/>
              </a:spcAft>
              <a:buNone/>
            </a:pPr>
            <a:r>
              <a:rPr lang="en-US" sz="1546">
                <a:solidFill>
                  <a:schemeClr val="dk1"/>
                </a:solidFill>
                <a:latin typeface="Arial"/>
                <a:ea typeface="Arial"/>
                <a:cs typeface="Arial"/>
                <a:sym typeface="Arial"/>
              </a:rPr>
              <a:t>--Blauzapfen-Monochromasie</a:t>
            </a:r>
            <a:endParaRPr/>
          </a:p>
          <a:p>
            <a:pPr indent="0" lvl="0" marL="0" marR="0" rtl="0" algn="l">
              <a:spcBef>
                <a:spcPts val="0"/>
              </a:spcBef>
              <a:spcAft>
                <a:spcPts val="0"/>
              </a:spcAft>
              <a:buNone/>
            </a:pPr>
            <a:r>
              <a:rPr lang="en-US" sz="1546">
                <a:solidFill>
                  <a:schemeClr val="dk1"/>
                </a:solidFill>
                <a:latin typeface="Arial"/>
                <a:ea typeface="Arial"/>
                <a:cs typeface="Arial"/>
                <a:sym typeface="Arial"/>
              </a:rPr>
              <a:t>--</a:t>
            </a:r>
            <a:r>
              <a:rPr b="1" i="1" lang="en-US" sz="1546">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546">
                <a:solidFill>
                  <a:schemeClr val="dk1"/>
                </a:solidFill>
                <a:latin typeface="Arial"/>
                <a:ea typeface="Arial"/>
                <a:cs typeface="Arial"/>
                <a:sym typeface="Arial"/>
              </a:rPr>
              <a:t>--</a:t>
            </a:r>
            <a:r>
              <a:rPr b="1" i="1" lang="en-US" sz="1546">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546">
                <a:solidFill>
                  <a:schemeClr val="dk1"/>
                </a:solidFill>
                <a:latin typeface="Arial"/>
                <a:ea typeface="Arial"/>
                <a:cs typeface="Arial"/>
                <a:sym typeface="Arial"/>
              </a:rPr>
              <a:t>--</a:t>
            </a:r>
            <a:r>
              <a:rPr b="1" i="1" lang="en-US" sz="1546">
                <a:solidFill>
                  <a:schemeClr val="dk1"/>
                </a:solidFill>
                <a:latin typeface="Arial"/>
                <a:ea typeface="Arial"/>
                <a:cs typeface="Arial"/>
                <a:sym typeface="Arial"/>
              </a:rPr>
              <a:t>?</a:t>
            </a:r>
            <a:endParaRPr/>
          </a:p>
        </p:txBody>
      </p:sp>
      <p:sp>
        <p:nvSpPr>
          <p:cNvPr id="1914" name="Google Shape;1914;p73"/>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915" name="Google Shape;1915;p73"/>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916" name="Google Shape;1916;p73"/>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917" name="Google Shape;1917;p73"/>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1" name="Shape 1921"/>
        <p:cNvGrpSpPr/>
        <p:nvPr/>
      </p:nvGrpSpPr>
      <p:grpSpPr>
        <a:xfrm>
          <a:off x="0" y="0"/>
          <a:ext cx="0" cy="0"/>
          <a:chOff x="0" y="0"/>
          <a:chExt cx="0" cy="0"/>
        </a:xfrm>
      </p:grpSpPr>
      <p:sp>
        <p:nvSpPr>
          <p:cNvPr id="1922" name="Google Shape;1922;p74"/>
          <p:cNvSpPr/>
          <p:nvPr/>
        </p:nvSpPr>
        <p:spPr>
          <a:xfrm>
            <a:off x="4022697" y="5468801"/>
            <a:ext cx="1993816" cy="267781"/>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773">
              <a:solidFill>
                <a:schemeClr val="dk1"/>
              </a:solidFill>
              <a:latin typeface="Arial"/>
              <a:ea typeface="Arial"/>
              <a:cs typeface="Arial"/>
              <a:sym typeface="Arial"/>
            </a:endParaRPr>
          </a:p>
        </p:txBody>
      </p:sp>
      <p:sp>
        <p:nvSpPr>
          <p:cNvPr id="1923" name="Google Shape;1923;p74"/>
          <p:cNvSpPr/>
          <p:nvPr/>
        </p:nvSpPr>
        <p:spPr>
          <a:xfrm>
            <a:off x="4022699" y="5660728"/>
            <a:ext cx="1401274" cy="250269"/>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24" name="Google Shape;1924;p74"/>
          <p:cNvSpPr/>
          <p:nvPr/>
        </p:nvSpPr>
        <p:spPr>
          <a:xfrm>
            <a:off x="4022698" y="5910475"/>
            <a:ext cx="1758047" cy="191926"/>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25" name="Google Shape;1925;p74"/>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A5A5A5"/>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926" name="Google Shape;1926;p74"/>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927" name="Google Shape;1927;p74"/>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928" name="Google Shape;1928;p74"/>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929" name="Google Shape;1929;p74"/>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930" name="Google Shape;1930;p74"/>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931" name="Google Shape;1931;p74"/>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1932" name="Google Shape;1932;p74"/>
          <p:cNvCxnSpPr>
            <a:stCxn id="1925"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933" name="Google Shape;1933;p74"/>
          <p:cNvCxnSpPr>
            <a:stCxn id="1925"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1934" name="Google Shape;1934;p74"/>
          <p:cNvCxnSpPr>
            <a:stCxn id="1925"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1935" name="Google Shape;1935;p74"/>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1936" name="Google Shape;1936;p74"/>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1937" name="Google Shape;1937;p74"/>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1938" name="Google Shape;1938;p74"/>
          <p:cNvSpPr txBox="1"/>
          <p:nvPr/>
        </p:nvSpPr>
        <p:spPr>
          <a:xfrm>
            <a:off x="3254267" y="3702112"/>
            <a:ext cx="2751063"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1939" name="Google Shape;1939;p74"/>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sp>
        <p:nvSpPr>
          <p:cNvPr id="1940" name="Google Shape;1940;p74"/>
          <p:cNvSpPr txBox="1"/>
          <p:nvPr/>
        </p:nvSpPr>
        <p:spPr>
          <a:xfrm>
            <a:off x="6228872" y="3245033"/>
            <a:ext cx="3989404" cy="1689790"/>
          </a:xfrm>
          <a:prstGeom prst="rect">
            <a:avLst/>
          </a:prstGeom>
          <a:solidFill>
            <a:srgbClr val="DCEEFB"/>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A5A5A5"/>
                </a:solidFill>
                <a:latin typeface="Arial"/>
                <a:ea typeface="Arial"/>
                <a:cs typeface="Arial"/>
                <a:sym typeface="Arial"/>
              </a:rPr>
              <a:t>Blauzapfen-Monochromasie</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--Vererbung: </a:t>
            </a:r>
            <a:r>
              <a:rPr b="1" i="0" lang="en-US" sz="1546" u="none" cap="none" strike="noStrike">
                <a:solidFill>
                  <a:srgbClr val="A5A5A5"/>
                </a:solidFill>
                <a:latin typeface="Arial"/>
                <a:ea typeface="Arial"/>
                <a:cs typeface="Arial"/>
                <a:sym typeface="Arial"/>
              </a:rPr>
              <a:t>X-chromosomal</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--Es sind nur </a:t>
            </a:r>
            <a:r>
              <a:rPr b="1" i="0" lang="en-US" sz="1546" u="none" cap="none" strike="noStrike">
                <a:solidFill>
                  <a:srgbClr val="A5A5A5"/>
                </a:solidFill>
                <a:latin typeface="Arial"/>
                <a:ea typeface="Arial"/>
                <a:cs typeface="Arial"/>
                <a:sym typeface="Arial"/>
              </a:rPr>
              <a:t> blaue </a:t>
            </a:r>
            <a:r>
              <a:rPr b="0" i="0" lang="en-US" sz="1546" u="none" cap="none" strike="noStrike">
                <a:solidFill>
                  <a:srgbClr val="A5A5A5"/>
                </a:solidFill>
                <a:latin typeface="Arial"/>
                <a:ea typeface="Arial"/>
                <a:cs typeface="Arial"/>
                <a:sym typeface="Arial"/>
              </a:rPr>
              <a:t> Zapfen vorhanden</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--Sehschärfe in der Regel bei etwa …</a:t>
            </a:r>
            <a:r>
              <a:rPr b="1" i="0" lang="en-US" sz="1546" u="none" cap="none" strike="noStrike">
                <a:solidFill>
                  <a:srgbClr val="A5A5A5"/>
                </a:solidFill>
                <a:latin typeface="Arial"/>
                <a:ea typeface="Arial"/>
                <a:cs typeface="Arial"/>
                <a:sym typeface="Arial"/>
              </a:rPr>
              <a:t> 20/80</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--Diagnose mittels </a:t>
            </a:r>
            <a:r>
              <a:rPr b="1" i="0" lang="en-US" sz="1546" u="none" cap="none" strike="noStrike">
                <a:solidFill>
                  <a:srgbClr val="A5A5A5"/>
                </a:solidFill>
                <a:latin typeface="Arial"/>
                <a:ea typeface="Arial"/>
                <a:cs typeface="Arial"/>
                <a:sym typeface="Arial"/>
              </a:rPr>
              <a:t>spezialisierter…Farb-ERG</a:t>
            </a:r>
            <a:endParaRPr/>
          </a:p>
        </p:txBody>
      </p:sp>
      <p:sp>
        <p:nvSpPr>
          <p:cNvPr id="1941" name="Google Shape;1941;p74"/>
          <p:cNvSpPr txBox="1"/>
          <p:nvPr/>
        </p:nvSpPr>
        <p:spPr>
          <a:xfrm>
            <a:off x="3814026" y="4953518"/>
            <a:ext cx="4738908" cy="121407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Klassisches Erscheinungsbild des Blauzapfen-Monochromasie:</a:t>
            </a:r>
            <a:endParaRPr/>
          </a:p>
          <a:p>
            <a:pPr indent="0" lvl="0" marL="0" marR="0" rtl="0" algn="l">
              <a:spcBef>
                <a:spcPts val="0"/>
              </a:spcBef>
              <a:spcAft>
                <a:spcPts val="0"/>
              </a:spcAft>
              <a:buNone/>
            </a:pPr>
            <a:r>
              <a:rPr b="1" lang="en-US" sz="1546">
                <a:solidFill>
                  <a:srgbClr val="1A5FB4"/>
                </a:solidFill>
                <a:latin typeface="Arial"/>
                <a:ea typeface="Arial"/>
                <a:cs typeface="Arial"/>
                <a:sym typeface="Arial"/>
              </a:rPr>
              <a:t>-- Schlechte Sehschärfe </a:t>
            </a:r>
            <a:r>
              <a:rPr b="1" i="1" lang="en-US" sz="1546">
                <a:solidFill>
                  <a:srgbClr val="1A5FB4"/>
                </a:solidFill>
                <a:latin typeface="Arial"/>
                <a:ea typeface="Arial"/>
                <a:cs typeface="Arial"/>
                <a:sym typeface="Arial"/>
              </a:rPr>
              <a:t> und</a:t>
            </a:r>
            <a:endParaRPr/>
          </a:p>
          <a:p>
            <a:pPr indent="0" lvl="0" marL="0" marR="0" rtl="0" algn="l">
              <a:spcBef>
                <a:spcPts val="0"/>
              </a:spcBef>
              <a:spcAft>
                <a:spcPts val="0"/>
              </a:spcAft>
              <a:buNone/>
            </a:pPr>
            <a:r>
              <a:rPr b="1" lang="en-US" sz="1546">
                <a:solidFill>
                  <a:srgbClr val="1A5FB4"/>
                </a:solidFill>
                <a:latin typeface="Arial"/>
                <a:ea typeface="Arial"/>
                <a:cs typeface="Arial"/>
                <a:sym typeface="Arial"/>
              </a:rPr>
              <a:t>-- Nystagmus </a:t>
            </a:r>
            <a:r>
              <a:rPr b="1" i="1" lang="en-US" sz="1546">
                <a:solidFill>
                  <a:srgbClr val="1A5FB4"/>
                </a:solidFill>
                <a:latin typeface="Arial"/>
                <a:ea typeface="Arial"/>
                <a:cs typeface="Arial"/>
                <a:sym typeface="Arial"/>
              </a:rPr>
              <a:t> und</a:t>
            </a:r>
            <a:endParaRPr/>
          </a:p>
          <a:p>
            <a:pPr indent="0" lvl="0" marL="0" marR="0" rtl="0" algn="l">
              <a:spcBef>
                <a:spcPts val="0"/>
              </a:spcBef>
              <a:spcAft>
                <a:spcPts val="0"/>
              </a:spcAft>
              <a:buNone/>
            </a:pPr>
            <a:r>
              <a:rPr b="1" lang="en-US" sz="1546">
                <a:solidFill>
                  <a:srgbClr val="1A5FB4"/>
                </a:solidFill>
                <a:latin typeface="Arial"/>
                <a:ea typeface="Arial"/>
                <a:cs typeface="Arial"/>
                <a:sym typeface="Arial"/>
              </a:rPr>
              <a:t>-- Photophobie</a:t>
            </a:r>
            <a:endParaRPr/>
          </a:p>
        </p:txBody>
      </p:sp>
      <p:sp>
        <p:nvSpPr>
          <p:cNvPr id="1942" name="Google Shape;1942;p74"/>
          <p:cNvSpPr txBox="1"/>
          <p:nvPr/>
        </p:nvSpPr>
        <p:spPr>
          <a:xfrm>
            <a:off x="2305713" y="2856153"/>
            <a:ext cx="5938219" cy="1927863"/>
          </a:xfrm>
          <a:prstGeom prst="rect">
            <a:avLst/>
          </a:prstGeom>
          <a:solidFill>
            <a:srgbClr val="FEFE4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dk1"/>
                </a:solidFill>
                <a:latin typeface="Arial"/>
                <a:ea typeface="Arial"/>
                <a:cs typeface="Arial"/>
                <a:sym typeface="Arial"/>
              </a:rPr>
              <a:t>Apropos Erkrankungen, die sich sehr früh im Leben mit schlechter Sehschärfe, Nystagmus und Photophobie zeigen… Es gibt zwar viele, aber welche anderen fallen Ihnen als Erstes ein?</a:t>
            </a:r>
            <a:endParaRPr/>
          </a:p>
          <a:p>
            <a:pPr indent="0" lvl="0" marL="0" marR="0" rtl="0" algn="l">
              <a:spcBef>
                <a:spcPts val="0"/>
              </a:spcBef>
              <a:spcAft>
                <a:spcPts val="0"/>
              </a:spcAft>
              <a:buNone/>
            </a:pPr>
            <a:r>
              <a:rPr lang="en-US" sz="1546">
                <a:solidFill>
                  <a:schemeClr val="dk1"/>
                </a:solidFill>
                <a:latin typeface="Arial"/>
                <a:ea typeface="Arial"/>
                <a:cs typeface="Arial"/>
                <a:sym typeface="Arial"/>
              </a:rPr>
              <a:t>--Stäbchen-Monochromatismus</a:t>
            </a:r>
            <a:endParaRPr/>
          </a:p>
          <a:p>
            <a:pPr indent="0" lvl="0" marL="0" marR="0" rtl="0" algn="l">
              <a:spcBef>
                <a:spcPts val="0"/>
              </a:spcBef>
              <a:spcAft>
                <a:spcPts val="0"/>
              </a:spcAft>
              <a:buNone/>
            </a:pPr>
            <a:r>
              <a:rPr lang="en-US" sz="1546">
                <a:solidFill>
                  <a:schemeClr val="dk1"/>
                </a:solidFill>
                <a:latin typeface="Arial"/>
                <a:ea typeface="Arial"/>
                <a:cs typeface="Arial"/>
                <a:sym typeface="Arial"/>
              </a:rPr>
              <a:t>--Blauzapfen-Monochromasie</a:t>
            </a:r>
            <a:endParaRPr/>
          </a:p>
          <a:p>
            <a:pPr indent="0" lvl="0" marL="0" marR="0" rtl="0" algn="l">
              <a:spcBef>
                <a:spcPts val="0"/>
              </a:spcBef>
              <a:spcAft>
                <a:spcPts val="0"/>
              </a:spcAft>
              <a:buNone/>
            </a:pPr>
            <a:r>
              <a:rPr b="1" lang="en-US" sz="1546">
                <a:solidFill>
                  <a:schemeClr val="dk1"/>
                </a:solidFill>
                <a:latin typeface="Arial"/>
                <a:ea typeface="Arial"/>
                <a:cs typeface="Arial"/>
                <a:sym typeface="Arial"/>
              </a:rPr>
              <a:t>--Albinismus</a:t>
            </a:r>
            <a:endParaRPr/>
          </a:p>
          <a:p>
            <a:pPr indent="0" lvl="0" marL="0" marR="0" rtl="0" algn="l">
              <a:spcBef>
                <a:spcPts val="0"/>
              </a:spcBef>
              <a:spcAft>
                <a:spcPts val="0"/>
              </a:spcAft>
              <a:buNone/>
            </a:pPr>
            <a:r>
              <a:rPr b="1" lang="en-US" sz="1546">
                <a:solidFill>
                  <a:schemeClr val="dk1"/>
                </a:solidFill>
                <a:latin typeface="Arial"/>
                <a:ea typeface="Arial"/>
                <a:cs typeface="Arial"/>
                <a:sym typeface="Arial"/>
              </a:rPr>
              <a:t>--Aniridie</a:t>
            </a:r>
            <a:endParaRPr/>
          </a:p>
          <a:p>
            <a:pPr indent="0" lvl="0" marL="0" marR="0" rtl="0" algn="l">
              <a:spcBef>
                <a:spcPts val="0"/>
              </a:spcBef>
              <a:spcAft>
                <a:spcPts val="0"/>
              </a:spcAft>
              <a:buNone/>
            </a:pPr>
            <a:r>
              <a:rPr b="1" lang="en-US" sz="1546">
                <a:solidFill>
                  <a:schemeClr val="dk1"/>
                </a:solidFill>
                <a:latin typeface="Arial"/>
                <a:ea typeface="Arial"/>
                <a:cs typeface="Arial"/>
                <a:sym typeface="Arial"/>
              </a:rPr>
              <a:t>--Leber’sche kongenitale Amaurose</a:t>
            </a:r>
            <a:endParaRPr/>
          </a:p>
        </p:txBody>
      </p:sp>
      <p:sp>
        <p:nvSpPr>
          <p:cNvPr id="1943" name="Google Shape;1943;p74"/>
          <p:cNvSpPr/>
          <p:nvPr/>
        </p:nvSpPr>
        <p:spPr>
          <a:xfrm>
            <a:off x="3814026" y="5162773"/>
            <a:ext cx="2372456" cy="1147618"/>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44" name="Google Shape;1944;p74"/>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945" name="Google Shape;1945;p74"/>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946" name="Google Shape;1946;p74"/>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947" name="Google Shape;1947;p74"/>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1" name="Shape 1951"/>
        <p:cNvGrpSpPr/>
        <p:nvPr/>
      </p:nvGrpSpPr>
      <p:grpSpPr>
        <a:xfrm>
          <a:off x="0" y="0"/>
          <a:ext cx="0" cy="0"/>
          <a:chOff x="0" y="0"/>
          <a:chExt cx="0" cy="0"/>
        </a:xfrm>
      </p:grpSpPr>
      <p:sp>
        <p:nvSpPr>
          <p:cNvPr id="1952" name="Google Shape;1952;p75"/>
          <p:cNvSpPr/>
          <p:nvPr/>
        </p:nvSpPr>
        <p:spPr>
          <a:xfrm>
            <a:off x="4022697" y="5468801"/>
            <a:ext cx="1993816" cy="267781"/>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773">
              <a:solidFill>
                <a:schemeClr val="dk1"/>
              </a:solidFill>
              <a:latin typeface="Arial"/>
              <a:ea typeface="Arial"/>
              <a:cs typeface="Arial"/>
              <a:sym typeface="Arial"/>
            </a:endParaRPr>
          </a:p>
        </p:txBody>
      </p:sp>
      <p:sp>
        <p:nvSpPr>
          <p:cNvPr id="1953" name="Google Shape;1953;p75"/>
          <p:cNvSpPr/>
          <p:nvPr/>
        </p:nvSpPr>
        <p:spPr>
          <a:xfrm>
            <a:off x="4022699" y="5660728"/>
            <a:ext cx="1401274" cy="250269"/>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54" name="Google Shape;1954;p75"/>
          <p:cNvSpPr/>
          <p:nvPr/>
        </p:nvSpPr>
        <p:spPr>
          <a:xfrm>
            <a:off x="4022698" y="5910475"/>
            <a:ext cx="1758047" cy="191926"/>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55" name="Google Shape;1955;p75"/>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A5A5A5"/>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956" name="Google Shape;1956;p75"/>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957" name="Google Shape;1957;p75"/>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958" name="Google Shape;1958;p75"/>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959" name="Google Shape;1959;p75"/>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960" name="Google Shape;1960;p75"/>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961" name="Google Shape;1961;p75"/>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1962" name="Google Shape;1962;p75"/>
          <p:cNvCxnSpPr>
            <a:stCxn id="1955"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963" name="Google Shape;1963;p75"/>
          <p:cNvCxnSpPr>
            <a:stCxn id="1955"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1964" name="Google Shape;1964;p75"/>
          <p:cNvCxnSpPr>
            <a:stCxn id="1955"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1965" name="Google Shape;1965;p75"/>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1966" name="Google Shape;1966;p75"/>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1967" name="Google Shape;1967;p75"/>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1968" name="Google Shape;1968;p75"/>
          <p:cNvSpPr txBox="1"/>
          <p:nvPr/>
        </p:nvSpPr>
        <p:spPr>
          <a:xfrm>
            <a:off x="3254267" y="3702112"/>
            <a:ext cx="2751063"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1969" name="Google Shape;1969;p75"/>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sp>
        <p:nvSpPr>
          <p:cNvPr id="1970" name="Google Shape;1970;p75"/>
          <p:cNvSpPr txBox="1"/>
          <p:nvPr/>
        </p:nvSpPr>
        <p:spPr>
          <a:xfrm>
            <a:off x="6228872" y="3245033"/>
            <a:ext cx="3989404" cy="1689790"/>
          </a:xfrm>
          <a:prstGeom prst="rect">
            <a:avLst/>
          </a:prstGeom>
          <a:solidFill>
            <a:srgbClr val="DCEEFB"/>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A5A5A5"/>
                </a:solidFill>
                <a:latin typeface="Arial"/>
                <a:ea typeface="Arial"/>
                <a:cs typeface="Arial"/>
                <a:sym typeface="Arial"/>
              </a:rPr>
              <a:t>Blauzapfen-Monochromasie</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--Vererbung: </a:t>
            </a:r>
            <a:r>
              <a:rPr b="1" i="0" lang="en-US" sz="1546" u="none" cap="none" strike="noStrike">
                <a:solidFill>
                  <a:srgbClr val="A5A5A5"/>
                </a:solidFill>
                <a:latin typeface="Arial"/>
                <a:ea typeface="Arial"/>
                <a:cs typeface="Arial"/>
                <a:sym typeface="Arial"/>
              </a:rPr>
              <a:t>X-chromosomal</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--Es sind nur </a:t>
            </a:r>
            <a:r>
              <a:rPr b="1" i="0" lang="en-US" sz="1546" u="none" cap="none" strike="noStrike">
                <a:solidFill>
                  <a:srgbClr val="A5A5A5"/>
                </a:solidFill>
                <a:latin typeface="Arial"/>
                <a:ea typeface="Arial"/>
                <a:cs typeface="Arial"/>
                <a:sym typeface="Arial"/>
              </a:rPr>
              <a:t> blaue </a:t>
            </a:r>
            <a:r>
              <a:rPr b="0" i="0" lang="en-US" sz="1546" u="none" cap="none" strike="noStrike">
                <a:solidFill>
                  <a:srgbClr val="A5A5A5"/>
                </a:solidFill>
                <a:latin typeface="Arial"/>
                <a:ea typeface="Arial"/>
                <a:cs typeface="Arial"/>
                <a:sym typeface="Arial"/>
              </a:rPr>
              <a:t> Zapfen vorhanden</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--Sehschärfe in der Regel bei etwa …</a:t>
            </a:r>
            <a:r>
              <a:rPr b="1" i="0" lang="en-US" sz="1546" u="none" cap="none" strike="noStrike">
                <a:solidFill>
                  <a:srgbClr val="A5A5A5"/>
                </a:solidFill>
                <a:latin typeface="Arial"/>
                <a:ea typeface="Arial"/>
                <a:cs typeface="Arial"/>
                <a:sym typeface="Arial"/>
              </a:rPr>
              <a:t> 20/80</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--Diagnose mittels </a:t>
            </a:r>
            <a:r>
              <a:rPr b="1" i="0" lang="en-US" sz="1546" u="none" cap="none" strike="noStrike">
                <a:solidFill>
                  <a:srgbClr val="A5A5A5"/>
                </a:solidFill>
                <a:latin typeface="Arial"/>
                <a:ea typeface="Arial"/>
                <a:cs typeface="Arial"/>
                <a:sym typeface="Arial"/>
              </a:rPr>
              <a:t>spezialisierter…Farb-ERG</a:t>
            </a:r>
            <a:endParaRPr/>
          </a:p>
        </p:txBody>
      </p:sp>
      <p:sp>
        <p:nvSpPr>
          <p:cNvPr id="1971" name="Google Shape;1971;p75"/>
          <p:cNvSpPr txBox="1"/>
          <p:nvPr/>
        </p:nvSpPr>
        <p:spPr>
          <a:xfrm>
            <a:off x="3814026" y="4953518"/>
            <a:ext cx="4738908" cy="121407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Klassisches Erscheinungsbild des Blauzapfen-Monochromasie:</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 </a:t>
            </a:r>
            <a:r>
              <a:rPr lang="en-US" sz="1546">
                <a:solidFill>
                  <a:srgbClr val="7F7F7F"/>
                </a:solidFill>
                <a:latin typeface="Arial"/>
                <a:ea typeface="Arial"/>
                <a:cs typeface="Arial"/>
                <a:sym typeface="Arial"/>
              </a:rPr>
              <a:t>Schlechte </a:t>
            </a:r>
            <a:r>
              <a:rPr lang="en-US" sz="1546">
                <a:solidFill>
                  <a:srgbClr val="1A5FB4"/>
                </a:solidFill>
                <a:latin typeface="Arial"/>
                <a:ea typeface="Arial"/>
                <a:cs typeface="Arial"/>
                <a:sym typeface="Arial"/>
              </a:rPr>
              <a:t>Sehschärfe </a:t>
            </a:r>
            <a:r>
              <a:rPr i="1" lang="en-US" sz="1546">
                <a:solidFill>
                  <a:srgbClr val="1A5FB4"/>
                </a:solidFill>
                <a:latin typeface="Arial"/>
                <a:ea typeface="Arial"/>
                <a:cs typeface="Arial"/>
                <a:sym typeface="Arial"/>
              </a:rPr>
              <a:t> und</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 Nystagmus </a:t>
            </a:r>
            <a:r>
              <a:rPr i="1" lang="en-US" sz="1546">
                <a:solidFill>
                  <a:srgbClr val="BFBFBF"/>
                </a:solidFill>
                <a:latin typeface="Arial"/>
                <a:ea typeface="Arial"/>
                <a:cs typeface="Arial"/>
                <a:sym typeface="Arial"/>
              </a:rPr>
              <a:t> und</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 </a:t>
            </a:r>
            <a:r>
              <a:rPr lang="en-US" sz="1546">
                <a:solidFill>
                  <a:srgbClr val="7F7F7F"/>
                </a:solidFill>
                <a:latin typeface="Arial"/>
                <a:ea typeface="Arial"/>
                <a:cs typeface="Arial"/>
                <a:sym typeface="Arial"/>
              </a:rPr>
              <a:t>Lichtempfindlichkeit</a:t>
            </a:r>
            <a:endParaRPr/>
          </a:p>
        </p:txBody>
      </p:sp>
      <p:cxnSp>
        <p:nvCxnSpPr>
          <p:cNvPr id="1972" name="Google Shape;1972;p75"/>
          <p:cNvCxnSpPr/>
          <p:nvPr/>
        </p:nvCxnSpPr>
        <p:spPr>
          <a:xfrm>
            <a:off x="3909359" y="5590422"/>
            <a:ext cx="1021535" cy="0"/>
          </a:xfrm>
          <a:prstGeom prst="straightConnector1">
            <a:avLst/>
          </a:prstGeom>
          <a:noFill/>
          <a:ln cap="flat" cmpd="sng" w="21450">
            <a:solidFill>
              <a:schemeClr val="dk1"/>
            </a:solidFill>
            <a:prstDash val="solid"/>
            <a:round/>
            <a:headEnd len="sm" w="sm" type="none"/>
            <a:tailEnd len="sm" w="sm" type="none"/>
          </a:ln>
        </p:spPr>
      </p:cxnSp>
      <p:sp>
        <p:nvSpPr>
          <p:cNvPr id="1973" name="Google Shape;1973;p75"/>
          <p:cNvSpPr txBox="1"/>
          <p:nvPr/>
        </p:nvSpPr>
        <p:spPr>
          <a:xfrm>
            <a:off x="4148770" y="5226550"/>
            <a:ext cx="736322" cy="23290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352">
                <a:solidFill>
                  <a:srgbClr val="1A5FB4"/>
                </a:solidFill>
                <a:latin typeface="Arial"/>
                <a:ea typeface="Arial"/>
                <a:cs typeface="Arial"/>
                <a:sym typeface="Arial"/>
              </a:rPr>
              <a:t>Gute</a:t>
            </a:r>
            <a:endParaRPr/>
          </a:p>
        </p:txBody>
      </p:sp>
      <p:sp>
        <p:nvSpPr>
          <p:cNvPr id="1974" name="Google Shape;1974;p75"/>
          <p:cNvSpPr txBox="1"/>
          <p:nvPr/>
        </p:nvSpPr>
        <p:spPr>
          <a:xfrm>
            <a:off x="6493692" y="5467317"/>
            <a:ext cx="3459763" cy="857283"/>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Wenn ein Patient Nystagmus und eine </a:t>
            </a:r>
            <a:r>
              <a:rPr b="1" lang="en-US" sz="1352">
                <a:solidFill>
                  <a:srgbClr val="1A5FB4"/>
                </a:solidFill>
                <a:latin typeface="Arial"/>
                <a:ea typeface="Arial"/>
                <a:cs typeface="Arial"/>
                <a:sym typeface="Arial"/>
              </a:rPr>
              <a:t>gute </a:t>
            </a:r>
            <a:r>
              <a:rPr i="1" lang="en-US" sz="1352">
                <a:solidFill>
                  <a:srgbClr val="1A5FB4"/>
                </a:solidFill>
                <a:latin typeface="Arial"/>
                <a:ea typeface="Arial"/>
                <a:cs typeface="Arial"/>
                <a:sym typeface="Arial"/>
              </a:rPr>
              <a:t>Sehkraft aufweist, an welcher Erkrankung leidet er/sie dann höchstwahrscheinlich?</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Angeborener motorischer Nystagmus</a:t>
            </a:r>
            <a:endParaRPr/>
          </a:p>
        </p:txBody>
      </p:sp>
      <p:cxnSp>
        <p:nvCxnSpPr>
          <p:cNvPr id="1975" name="Google Shape;1975;p75"/>
          <p:cNvCxnSpPr/>
          <p:nvPr/>
        </p:nvCxnSpPr>
        <p:spPr>
          <a:xfrm>
            <a:off x="3995093" y="6019800"/>
            <a:ext cx="1785651" cy="0"/>
          </a:xfrm>
          <a:prstGeom prst="straightConnector1">
            <a:avLst/>
          </a:prstGeom>
          <a:noFill/>
          <a:ln cap="flat" cmpd="sng" w="21450">
            <a:solidFill>
              <a:schemeClr val="dk1"/>
            </a:solidFill>
            <a:prstDash val="solid"/>
            <a:round/>
            <a:headEnd len="sm" w="sm" type="none"/>
            <a:tailEnd len="sm" w="sm" type="none"/>
          </a:ln>
        </p:spPr>
      </p:cxnSp>
      <p:sp>
        <p:nvSpPr>
          <p:cNvPr id="1976" name="Google Shape;1976;p75"/>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1977" name="Google Shape;1977;p75"/>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1978" name="Google Shape;1978;p75"/>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1979" name="Google Shape;1979;p75"/>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3" name="Shape 1983"/>
        <p:cNvGrpSpPr/>
        <p:nvPr/>
      </p:nvGrpSpPr>
      <p:grpSpPr>
        <a:xfrm>
          <a:off x="0" y="0"/>
          <a:ext cx="0" cy="0"/>
          <a:chOff x="0" y="0"/>
          <a:chExt cx="0" cy="0"/>
        </a:xfrm>
      </p:grpSpPr>
      <p:sp>
        <p:nvSpPr>
          <p:cNvPr id="1984" name="Google Shape;1984;p76"/>
          <p:cNvSpPr/>
          <p:nvPr/>
        </p:nvSpPr>
        <p:spPr>
          <a:xfrm>
            <a:off x="4022698" y="5910475"/>
            <a:ext cx="1758047" cy="191926"/>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85" name="Google Shape;1985;p76"/>
          <p:cNvSpPr/>
          <p:nvPr/>
        </p:nvSpPr>
        <p:spPr>
          <a:xfrm>
            <a:off x="4022697" y="5468801"/>
            <a:ext cx="1993816" cy="267781"/>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773">
              <a:solidFill>
                <a:schemeClr val="dk1"/>
              </a:solidFill>
              <a:latin typeface="Arial"/>
              <a:ea typeface="Arial"/>
              <a:cs typeface="Arial"/>
              <a:sym typeface="Arial"/>
            </a:endParaRPr>
          </a:p>
        </p:txBody>
      </p:sp>
      <p:sp>
        <p:nvSpPr>
          <p:cNvPr id="1986" name="Google Shape;1986;p76"/>
          <p:cNvSpPr/>
          <p:nvPr/>
        </p:nvSpPr>
        <p:spPr>
          <a:xfrm>
            <a:off x="4022699" y="5660728"/>
            <a:ext cx="1401274" cy="250269"/>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87" name="Google Shape;1987;p76"/>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A5A5A5"/>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1988" name="Google Shape;1988;p76"/>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1989" name="Google Shape;1989;p76"/>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1990" name="Google Shape;1990;p76"/>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1991" name="Google Shape;1991;p76"/>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1992" name="Google Shape;1992;p76"/>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1993" name="Google Shape;1993;p76"/>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1994" name="Google Shape;1994;p76"/>
          <p:cNvCxnSpPr>
            <a:stCxn id="1987"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1995" name="Google Shape;1995;p76"/>
          <p:cNvCxnSpPr>
            <a:stCxn id="1987"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1996" name="Google Shape;1996;p76"/>
          <p:cNvCxnSpPr>
            <a:stCxn id="1987"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1997" name="Google Shape;1997;p76"/>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1998" name="Google Shape;1998;p76"/>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1999" name="Google Shape;1999;p76"/>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2000" name="Google Shape;2000;p76"/>
          <p:cNvSpPr txBox="1"/>
          <p:nvPr/>
        </p:nvSpPr>
        <p:spPr>
          <a:xfrm>
            <a:off x="3254267" y="3702112"/>
            <a:ext cx="2751063"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2001" name="Google Shape;2001;p76"/>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sp>
        <p:nvSpPr>
          <p:cNvPr id="2002" name="Google Shape;2002;p76"/>
          <p:cNvSpPr txBox="1"/>
          <p:nvPr/>
        </p:nvSpPr>
        <p:spPr>
          <a:xfrm>
            <a:off x="6228872" y="3245033"/>
            <a:ext cx="3989404" cy="1689790"/>
          </a:xfrm>
          <a:prstGeom prst="rect">
            <a:avLst/>
          </a:prstGeom>
          <a:solidFill>
            <a:srgbClr val="DCEEFB"/>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A5A5A5"/>
                </a:solidFill>
                <a:latin typeface="Arial"/>
                <a:ea typeface="Arial"/>
                <a:cs typeface="Arial"/>
                <a:sym typeface="Arial"/>
              </a:rPr>
              <a:t>Blauzapfen-Monochromasie</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--Vererbung: </a:t>
            </a:r>
            <a:r>
              <a:rPr b="1" i="0" lang="en-US" sz="1546" u="none" cap="none" strike="noStrike">
                <a:solidFill>
                  <a:srgbClr val="A5A5A5"/>
                </a:solidFill>
                <a:latin typeface="Arial"/>
                <a:ea typeface="Arial"/>
                <a:cs typeface="Arial"/>
                <a:sym typeface="Arial"/>
              </a:rPr>
              <a:t>X-chromosomal</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--Es sind nur </a:t>
            </a:r>
            <a:r>
              <a:rPr b="1" i="0" lang="en-US" sz="1546" u="none" cap="none" strike="noStrike">
                <a:solidFill>
                  <a:srgbClr val="A5A5A5"/>
                </a:solidFill>
                <a:latin typeface="Arial"/>
                <a:ea typeface="Arial"/>
                <a:cs typeface="Arial"/>
                <a:sym typeface="Arial"/>
              </a:rPr>
              <a:t> blaue </a:t>
            </a:r>
            <a:r>
              <a:rPr b="0" i="0" lang="en-US" sz="1546" u="none" cap="none" strike="noStrike">
                <a:solidFill>
                  <a:srgbClr val="A5A5A5"/>
                </a:solidFill>
                <a:latin typeface="Arial"/>
                <a:ea typeface="Arial"/>
                <a:cs typeface="Arial"/>
                <a:sym typeface="Arial"/>
              </a:rPr>
              <a:t> Zapfen vorhanden</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--Sehschärfe in der Regel bei etwa …</a:t>
            </a:r>
            <a:r>
              <a:rPr b="1" i="0" lang="en-US" sz="1546" u="none" cap="none" strike="noStrike">
                <a:solidFill>
                  <a:srgbClr val="A5A5A5"/>
                </a:solidFill>
                <a:latin typeface="Arial"/>
                <a:ea typeface="Arial"/>
                <a:cs typeface="Arial"/>
                <a:sym typeface="Arial"/>
              </a:rPr>
              <a:t> 20/80 </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--Diagnose mittels </a:t>
            </a:r>
            <a:r>
              <a:rPr b="1" i="0" lang="en-US" sz="1546" u="none" cap="none" strike="noStrike">
                <a:solidFill>
                  <a:srgbClr val="A5A5A5"/>
                </a:solidFill>
                <a:latin typeface="Arial"/>
                <a:ea typeface="Arial"/>
                <a:cs typeface="Arial"/>
                <a:sym typeface="Arial"/>
              </a:rPr>
              <a:t>spezialisierter…Farb-ERG</a:t>
            </a:r>
            <a:endParaRPr/>
          </a:p>
        </p:txBody>
      </p:sp>
      <p:sp>
        <p:nvSpPr>
          <p:cNvPr id="2003" name="Google Shape;2003;p76"/>
          <p:cNvSpPr txBox="1"/>
          <p:nvPr/>
        </p:nvSpPr>
        <p:spPr>
          <a:xfrm>
            <a:off x="3814026" y="4953518"/>
            <a:ext cx="4738908" cy="121407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Klassisches Erscheinungsbild des Blauzapfen-Monochromasie:</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 </a:t>
            </a:r>
            <a:r>
              <a:rPr lang="en-US" sz="1546">
                <a:solidFill>
                  <a:srgbClr val="7F7F7F"/>
                </a:solidFill>
                <a:latin typeface="Arial"/>
                <a:ea typeface="Arial"/>
                <a:cs typeface="Arial"/>
                <a:sym typeface="Arial"/>
              </a:rPr>
              <a:t>Schlechte </a:t>
            </a:r>
            <a:r>
              <a:rPr lang="en-US" sz="1546">
                <a:solidFill>
                  <a:srgbClr val="1A5FB4"/>
                </a:solidFill>
                <a:latin typeface="Arial"/>
                <a:ea typeface="Arial"/>
                <a:cs typeface="Arial"/>
                <a:sym typeface="Arial"/>
              </a:rPr>
              <a:t>Sehschärfe </a:t>
            </a:r>
            <a:r>
              <a:rPr i="1" lang="en-US" sz="1546">
                <a:solidFill>
                  <a:srgbClr val="1A5FB4"/>
                </a:solidFill>
                <a:latin typeface="Arial"/>
                <a:ea typeface="Arial"/>
                <a:cs typeface="Arial"/>
                <a:sym typeface="Arial"/>
              </a:rPr>
              <a:t> und</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 Nystagmus </a:t>
            </a:r>
            <a:r>
              <a:rPr i="1" lang="en-US" sz="1546">
                <a:solidFill>
                  <a:srgbClr val="BFBFBF"/>
                </a:solidFill>
                <a:latin typeface="Arial"/>
                <a:ea typeface="Arial"/>
                <a:cs typeface="Arial"/>
                <a:sym typeface="Arial"/>
              </a:rPr>
              <a:t> und</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 </a:t>
            </a:r>
            <a:r>
              <a:rPr lang="en-US" sz="1546">
                <a:solidFill>
                  <a:srgbClr val="7F7F7F"/>
                </a:solidFill>
                <a:latin typeface="Arial"/>
                <a:ea typeface="Arial"/>
                <a:cs typeface="Arial"/>
                <a:sym typeface="Arial"/>
              </a:rPr>
              <a:t>Lichtempfindlichkeit</a:t>
            </a:r>
            <a:endParaRPr/>
          </a:p>
        </p:txBody>
      </p:sp>
      <p:sp>
        <p:nvSpPr>
          <p:cNvPr id="2004" name="Google Shape;2004;p76"/>
          <p:cNvSpPr txBox="1"/>
          <p:nvPr/>
        </p:nvSpPr>
        <p:spPr>
          <a:xfrm>
            <a:off x="6493692" y="5468801"/>
            <a:ext cx="3459763" cy="857283"/>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Wenn ein Patient Nystagmus und eine </a:t>
            </a:r>
            <a:r>
              <a:rPr b="1" lang="en-US" sz="1352">
                <a:solidFill>
                  <a:srgbClr val="1A5FB4"/>
                </a:solidFill>
                <a:latin typeface="Arial"/>
                <a:ea typeface="Arial"/>
                <a:cs typeface="Arial"/>
                <a:sym typeface="Arial"/>
              </a:rPr>
              <a:t>gute </a:t>
            </a:r>
            <a:r>
              <a:rPr i="1" lang="en-US" sz="1352">
                <a:solidFill>
                  <a:srgbClr val="1A5FB4"/>
                </a:solidFill>
                <a:latin typeface="Arial"/>
                <a:ea typeface="Arial"/>
                <a:cs typeface="Arial"/>
                <a:sym typeface="Arial"/>
              </a:rPr>
              <a:t>Sehkraft aufweist, an welcher Erkrankung leidet er/sie dann höchstwahrscheinlich?</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Angeborener motorischer Nystagmus</a:t>
            </a:r>
            <a:endParaRPr/>
          </a:p>
        </p:txBody>
      </p:sp>
      <p:cxnSp>
        <p:nvCxnSpPr>
          <p:cNvPr id="2005" name="Google Shape;2005;p76"/>
          <p:cNvCxnSpPr/>
          <p:nvPr/>
        </p:nvCxnSpPr>
        <p:spPr>
          <a:xfrm>
            <a:off x="3909359" y="5590422"/>
            <a:ext cx="1021535" cy="0"/>
          </a:xfrm>
          <a:prstGeom prst="straightConnector1">
            <a:avLst/>
          </a:prstGeom>
          <a:noFill/>
          <a:ln cap="flat" cmpd="sng" w="21450">
            <a:solidFill>
              <a:schemeClr val="dk1"/>
            </a:solidFill>
            <a:prstDash val="solid"/>
            <a:round/>
            <a:headEnd len="sm" w="sm" type="none"/>
            <a:tailEnd len="sm" w="sm" type="none"/>
          </a:ln>
        </p:spPr>
      </p:cxnSp>
      <p:sp>
        <p:nvSpPr>
          <p:cNvPr id="2006" name="Google Shape;2006;p76"/>
          <p:cNvSpPr txBox="1"/>
          <p:nvPr/>
        </p:nvSpPr>
        <p:spPr>
          <a:xfrm>
            <a:off x="4148770" y="5226550"/>
            <a:ext cx="736322" cy="23290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1A5FB4"/>
                </a:solidFill>
                <a:latin typeface="Arial"/>
                <a:ea typeface="Arial"/>
                <a:cs typeface="Arial"/>
                <a:sym typeface="Arial"/>
              </a:rPr>
              <a:t>Gute</a:t>
            </a:r>
            <a:endParaRPr/>
          </a:p>
        </p:txBody>
      </p:sp>
      <p:cxnSp>
        <p:nvCxnSpPr>
          <p:cNvPr id="2007" name="Google Shape;2007;p76"/>
          <p:cNvCxnSpPr/>
          <p:nvPr/>
        </p:nvCxnSpPr>
        <p:spPr>
          <a:xfrm>
            <a:off x="3963947" y="6019800"/>
            <a:ext cx="1785651" cy="0"/>
          </a:xfrm>
          <a:prstGeom prst="straightConnector1">
            <a:avLst/>
          </a:prstGeom>
          <a:noFill/>
          <a:ln cap="flat" cmpd="sng" w="21450">
            <a:solidFill>
              <a:schemeClr val="dk1"/>
            </a:solidFill>
            <a:prstDash val="solid"/>
            <a:round/>
            <a:headEnd len="sm" w="sm" type="none"/>
            <a:tailEnd len="sm" w="sm" type="none"/>
          </a:ln>
        </p:spPr>
      </p:cxnSp>
      <p:sp>
        <p:nvSpPr>
          <p:cNvPr id="2008" name="Google Shape;2008;p76"/>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009" name="Google Shape;2009;p76"/>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010" name="Google Shape;2010;p76"/>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011" name="Google Shape;2011;p76"/>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5" name="Shape 2015"/>
        <p:cNvGrpSpPr/>
        <p:nvPr/>
      </p:nvGrpSpPr>
      <p:grpSpPr>
        <a:xfrm>
          <a:off x="0" y="0"/>
          <a:ext cx="0" cy="0"/>
          <a:chOff x="0" y="0"/>
          <a:chExt cx="0" cy="0"/>
        </a:xfrm>
      </p:grpSpPr>
      <p:sp>
        <p:nvSpPr>
          <p:cNvPr id="2016" name="Google Shape;2016;p77"/>
          <p:cNvSpPr/>
          <p:nvPr/>
        </p:nvSpPr>
        <p:spPr>
          <a:xfrm>
            <a:off x="4022698" y="5910475"/>
            <a:ext cx="1758047" cy="191926"/>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17" name="Google Shape;2017;p77"/>
          <p:cNvSpPr/>
          <p:nvPr/>
        </p:nvSpPr>
        <p:spPr>
          <a:xfrm>
            <a:off x="4022697" y="5468801"/>
            <a:ext cx="1993816" cy="267781"/>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773">
              <a:solidFill>
                <a:schemeClr val="dk1"/>
              </a:solidFill>
              <a:latin typeface="Arial"/>
              <a:ea typeface="Arial"/>
              <a:cs typeface="Arial"/>
              <a:sym typeface="Arial"/>
            </a:endParaRPr>
          </a:p>
        </p:txBody>
      </p:sp>
      <p:sp>
        <p:nvSpPr>
          <p:cNvPr id="2018" name="Google Shape;2018;p77"/>
          <p:cNvSpPr/>
          <p:nvPr/>
        </p:nvSpPr>
        <p:spPr>
          <a:xfrm>
            <a:off x="4022699" y="5660728"/>
            <a:ext cx="1401274" cy="250269"/>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19" name="Google Shape;2019;p77"/>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A5A5A5"/>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020" name="Google Shape;2020;p77"/>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021" name="Google Shape;2021;p77"/>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2022" name="Google Shape;2022;p77"/>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023" name="Google Shape;2023;p77"/>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024" name="Google Shape;2024;p77"/>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025" name="Google Shape;2025;p77"/>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2026" name="Google Shape;2026;p77"/>
          <p:cNvCxnSpPr>
            <a:stCxn id="2019"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027" name="Google Shape;2027;p77"/>
          <p:cNvCxnSpPr>
            <a:stCxn id="2019"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2028" name="Google Shape;2028;p77"/>
          <p:cNvCxnSpPr>
            <a:stCxn id="2019"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029" name="Google Shape;2029;p77"/>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2030" name="Google Shape;2030;p77"/>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031" name="Google Shape;2031;p77"/>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2032" name="Google Shape;2032;p77"/>
          <p:cNvSpPr txBox="1"/>
          <p:nvPr/>
        </p:nvSpPr>
        <p:spPr>
          <a:xfrm>
            <a:off x="3254267" y="3702112"/>
            <a:ext cx="2751063"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2033" name="Google Shape;2033;p77"/>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sp>
        <p:nvSpPr>
          <p:cNvPr id="2034" name="Google Shape;2034;p77"/>
          <p:cNvSpPr txBox="1"/>
          <p:nvPr/>
        </p:nvSpPr>
        <p:spPr>
          <a:xfrm>
            <a:off x="6228872" y="3245033"/>
            <a:ext cx="3989404" cy="1689790"/>
          </a:xfrm>
          <a:prstGeom prst="rect">
            <a:avLst/>
          </a:prstGeom>
          <a:solidFill>
            <a:srgbClr val="DCEEFB"/>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A5A5A5"/>
                </a:solidFill>
                <a:latin typeface="Arial"/>
                <a:ea typeface="Arial"/>
                <a:cs typeface="Arial"/>
                <a:sym typeface="Arial"/>
              </a:rPr>
              <a:t>Blauzapfen-Monochromasie</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--Vererbung: </a:t>
            </a:r>
            <a:r>
              <a:rPr b="1" i="0" lang="en-US" sz="1546" u="none" cap="none" strike="noStrike">
                <a:solidFill>
                  <a:srgbClr val="A5A5A5"/>
                </a:solidFill>
                <a:latin typeface="Arial"/>
                <a:ea typeface="Arial"/>
                <a:cs typeface="Arial"/>
                <a:sym typeface="Arial"/>
              </a:rPr>
              <a:t>X-chromosomal</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--Es sind nur </a:t>
            </a:r>
            <a:r>
              <a:rPr b="1" i="0" lang="en-US" sz="1546" u="none" cap="none" strike="noStrike">
                <a:solidFill>
                  <a:srgbClr val="A5A5A5"/>
                </a:solidFill>
                <a:latin typeface="Arial"/>
                <a:ea typeface="Arial"/>
                <a:cs typeface="Arial"/>
                <a:sym typeface="Arial"/>
              </a:rPr>
              <a:t> blaue </a:t>
            </a:r>
            <a:r>
              <a:rPr b="0" i="0" lang="en-US" sz="1546" u="none" cap="none" strike="noStrike">
                <a:solidFill>
                  <a:srgbClr val="A5A5A5"/>
                </a:solidFill>
                <a:latin typeface="Arial"/>
                <a:ea typeface="Arial"/>
                <a:cs typeface="Arial"/>
                <a:sym typeface="Arial"/>
              </a:rPr>
              <a:t> Zapfen vorhanden</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--Ähnlich </a:t>
            </a:r>
            <a:r>
              <a:rPr b="1" i="0" lang="en-US" sz="1546" u="none" cap="none" strike="noStrike">
                <a:solidFill>
                  <a:srgbClr val="A5A5A5"/>
                </a:solidFill>
                <a:latin typeface="Arial"/>
                <a:ea typeface="Arial"/>
                <a:cs typeface="Arial"/>
                <a:sym typeface="Arial"/>
              </a:rPr>
              <a:t>wie Stäbchen-Monochromatismus </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--Diagnose mittels </a:t>
            </a:r>
            <a:r>
              <a:rPr b="1" i="0" lang="en-US" sz="1546" u="none" cap="none" strike="noStrike">
                <a:solidFill>
                  <a:srgbClr val="A5A5A5"/>
                </a:solidFill>
                <a:latin typeface="Arial"/>
                <a:ea typeface="Arial"/>
                <a:cs typeface="Arial"/>
                <a:sym typeface="Arial"/>
              </a:rPr>
              <a:t>spezialisierter…Farb-ERG</a:t>
            </a:r>
            <a:endParaRPr/>
          </a:p>
        </p:txBody>
      </p:sp>
      <p:sp>
        <p:nvSpPr>
          <p:cNvPr id="2035" name="Google Shape;2035;p77"/>
          <p:cNvSpPr txBox="1"/>
          <p:nvPr/>
        </p:nvSpPr>
        <p:spPr>
          <a:xfrm>
            <a:off x="3814026" y="4953518"/>
            <a:ext cx="4738908" cy="121407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Klassisches Erscheinungsbild des Blauzapfen-Monochromasie:</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 </a:t>
            </a:r>
            <a:r>
              <a:rPr lang="en-US" sz="1546">
                <a:solidFill>
                  <a:srgbClr val="7F7F7F"/>
                </a:solidFill>
                <a:latin typeface="Arial"/>
                <a:ea typeface="Arial"/>
                <a:cs typeface="Arial"/>
                <a:sym typeface="Arial"/>
              </a:rPr>
              <a:t>Schlechte </a:t>
            </a:r>
            <a:r>
              <a:rPr lang="en-US" sz="1546">
                <a:solidFill>
                  <a:srgbClr val="1A5FB4"/>
                </a:solidFill>
                <a:latin typeface="Arial"/>
                <a:ea typeface="Arial"/>
                <a:cs typeface="Arial"/>
                <a:sym typeface="Arial"/>
              </a:rPr>
              <a:t>Sehschärfe </a:t>
            </a:r>
            <a:r>
              <a:rPr i="1" lang="en-US" sz="1546">
                <a:solidFill>
                  <a:srgbClr val="1A5FB4"/>
                </a:solidFill>
                <a:latin typeface="Arial"/>
                <a:ea typeface="Arial"/>
                <a:cs typeface="Arial"/>
                <a:sym typeface="Arial"/>
              </a:rPr>
              <a:t> und</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 Nystagmus </a:t>
            </a:r>
            <a:r>
              <a:rPr i="1" lang="en-US" sz="1546">
                <a:solidFill>
                  <a:srgbClr val="BFBFBF"/>
                </a:solidFill>
                <a:latin typeface="Arial"/>
                <a:ea typeface="Arial"/>
                <a:cs typeface="Arial"/>
                <a:sym typeface="Arial"/>
              </a:rPr>
              <a:t> und</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 </a:t>
            </a:r>
            <a:r>
              <a:rPr lang="en-US" sz="1546">
                <a:solidFill>
                  <a:srgbClr val="7F7F7F"/>
                </a:solidFill>
                <a:latin typeface="Arial"/>
                <a:ea typeface="Arial"/>
                <a:cs typeface="Arial"/>
                <a:sym typeface="Arial"/>
              </a:rPr>
              <a:t>Lichtempfindlichkeit</a:t>
            </a:r>
            <a:endParaRPr/>
          </a:p>
        </p:txBody>
      </p:sp>
      <p:sp>
        <p:nvSpPr>
          <p:cNvPr id="2036" name="Google Shape;2036;p77"/>
          <p:cNvSpPr txBox="1"/>
          <p:nvPr/>
        </p:nvSpPr>
        <p:spPr>
          <a:xfrm>
            <a:off x="5899520" y="5062335"/>
            <a:ext cx="3459763" cy="713577"/>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159">
                <a:solidFill>
                  <a:srgbClr val="7F7F7F"/>
                </a:solidFill>
                <a:latin typeface="Arial"/>
                <a:ea typeface="Arial"/>
                <a:cs typeface="Arial"/>
                <a:sym typeface="Arial"/>
              </a:rPr>
              <a:t>Wenn ein Patient Nystagmus und eine </a:t>
            </a:r>
            <a:r>
              <a:rPr b="1" lang="en-US" sz="1159">
                <a:solidFill>
                  <a:srgbClr val="7F7F7F"/>
                </a:solidFill>
                <a:latin typeface="Arial"/>
                <a:ea typeface="Arial"/>
                <a:cs typeface="Arial"/>
                <a:sym typeface="Arial"/>
              </a:rPr>
              <a:t>gute </a:t>
            </a:r>
            <a:r>
              <a:rPr i="1" lang="en-US" sz="1159">
                <a:solidFill>
                  <a:srgbClr val="7F7F7F"/>
                </a:solidFill>
                <a:latin typeface="Arial"/>
                <a:ea typeface="Arial"/>
                <a:cs typeface="Arial"/>
                <a:sym typeface="Arial"/>
              </a:rPr>
              <a:t>Sehkraft aufweist, an welcher Erkrankung leidet er/sie höchstwahrscheinlich?</a:t>
            </a:r>
            <a:endParaRPr/>
          </a:p>
          <a:p>
            <a:pPr indent="0" lvl="0" marL="0" marR="0" rtl="0" algn="l">
              <a:spcBef>
                <a:spcPts val="0"/>
              </a:spcBef>
              <a:spcAft>
                <a:spcPts val="0"/>
              </a:spcAft>
              <a:buNone/>
            </a:pPr>
            <a:r>
              <a:rPr b="1" lang="en-US" sz="1159">
                <a:solidFill>
                  <a:srgbClr val="1A5FB4"/>
                </a:solidFill>
                <a:latin typeface="Arial"/>
                <a:ea typeface="Arial"/>
                <a:cs typeface="Arial"/>
                <a:sym typeface="Arial"/>
              </a:rPr>
              <a:t>Angeborener motorischer Nystagmus</a:t>
            </a:r>
            <a:endParaRPr/>
          </a:p>
        </p:txBody>
      </p:sp>
      <p:sp>
        <p:nvSpPr>
          <p:cNvPr id="2037" name="Google Shape;2037;p77"/>
          <p:cNvSpPr txBox="1"/>
          <p:nvPr/>
        </p:nvSpPr>
        <p:spPr>
          <a:xfrm>
            <a:off x="5295835" y="3327829"/>
            <a:ext cx="4305352" cy="2106043"/>
          </a:xfrm>
          <a:prstGeom prst="rect">
            <a:avLst/>
          </a:prstGeom>
          <a:solidFill>
            <a:srgbClr val="7030A0"/>
          </a:solidFill>
          <a:ln>
            <a:noFill/>
          </a:ln>
        </p:spPr>
        <p:txBody>
          <a:bodyPr anchorCtr="0" anchor="t" bIns="12250" lIns="24525" spcFirstLastPara="1" rIns="24525" wrap="square" tIns="12250">
            <a:spAutoFit/>
          </a:bodyPr>
          <a:lstStyle/>
          <a:p>
            <a:pPr indent="0" lvl="0" marL="0" marR="0" rtl="0" algn="l">
              <a:spcBef>
                <a:spcPts val="0"/>
              </a:spcBef>
              <a:spcAft>
                <a:spcPts val="0"/>
              </a:spcAft>
              <a:buClr>
                <a:schemeClr val="lt1"/>
              </a:buClr>
              <a:buSzPts val="1352"/>
              <a:buFont typeface="Arial"/>
              <a:buNone/>
            </a:pPr>
            <a:r>
              <a:rPr b="0" i="1" lang="en-US" sz="1352">
                <a:solidFill>
                  <a:schemeClr val="lt1"/>
                </a:solidFill>
                <a:latin typeface="Arial"/>
                <a:ea typeface="Arial"/>
                <a:cs typeface="Arial"/>
                <a:sym typeface="Arial"/>
              </a:rPr>
              <a:t>Was ist, kurz gesagt, </a:t>
            </a:r>
            <a:r>
              <a:rPr b="0" lang="en-US" sz="1352">
                <a:solidFill>
                  <a:schemeClr val="lt1"/>
                </a:solidFill>
                <a:latin typeface="Arial"/>
                <a:ea typeface="Arial"/>
                <a:cs typeface="Arial"/>
                <a:sym typeface="Arial"/>
              </a:rPr>
              <a:t>angeborener motorischer Nystagmus</a:t>
            </a:r>
            <a:r>
              <a:rPr b="0" i="1" lang="en-US" sz="1352">
                <a:solidFill>
                  <a:schemeClr val="lt1"/>
                </a:solidFill>
                <a:latin typeface="Arial"/>
                <a:ea typeface="Arial"/>
                <a:cs typeface="Arial"/>
                <a:sym typeface="Arial"/>
              </a:rPr>
              <a:t>?</a:t>
            </a:r>
            <a:endParaRPr b="0" i="1" sz="1352">
              <a:solidFill>
                <a:srgbClr val="7030A0"/>
              </a:solidFill>
              <a:latin typeface="Arial"/>
              <a:ea typeface="Arial"/>
              <a:cs typeface="Arial"/>
              <a:sym typeface="Arial"/>
            </a:endParaRPr>
          </a:p>
          <a:p>
            <a:pPr indent="0" lvl="0" marL="0" marR="0" rtl="0" algn="l">
              <a:spcBef>
                <a:spcPts val="0"/>
              </a:spcBef>
              <a:spcAft>
                <a:spcPts val="0"/>
              </a:spcAft>
              <a:buClr>
                <a:srgbClr val="7030A0"/>
              </a:buClr>
              <a:buSzPts val="1352"/>
              <a:buFont typeface="Arial"/>
              <a:buNone/>
            </a:pPr>
            <a:r>
              <a:rPr b="0" lang="en-US" sz="1352">
                <a:solidFill>
                  <a:srgbClr val="7030A0"/>
                </a:solidFill>
                <a:latin typeface="Arial"/>
                <a:ea typeface="Arial"/>
                <a:cs typeface="Arial"/>
                <a:sym typeface="Arial"/>
              </a:rPr>
              <a:t>Ein Nystagmus, der in den ersten Lebensmonaten auftritt und weder auf eine sensorische noch auf eine ZNS-Pathologie zurückzuführen ist</a:t>
            </a:r>
            <a:endParaRPr/>
          </a:p>
          <a:p>
            <a:pPr indent="0" lvl="0" marL="0" marR="0" rtl="0" algn="l">
              <a:spcBef>
                <a:spcPts val="0"/>
              </a:spcBef>
              <a:spcAft>
                <a:spcPts val="0"/>
              </a:spcAft>
              <a:buClr>
                <a:schemeClr val="dk1"/>
              </a:buClr>
              <a:buSzPts val="1352"/>
              <a:buFont typeface="Arial"/>
              <a:buNone/>
            </a:pPr>
            <a:r>
              <a:t/>
            </a:r>
            <a:endParaRPr b="0" i="1" sz="1352">
              <a:solidFill>
                <a:srgbClr val="7030A0"/>
              </a:solidFill>
              <a:latin typeface="Arial"/>
              <a:ea typeface="Arial"/>
              <a:cs typeface="Arial"/>
              <a:sym typeface="Arial"/>
            </a:endParaRPr>
          </a:p>
          <a:p>
            <a:pPr indent="0" lvl="0" marL="0" marR="0" rtl="0" algn="l">
              <a:spcBef>
                <a:spcPts val="0"/>
              </a:spcBef>
              <a:spcAft>
                <a:spcPts val="0"/>
              </a:spcAft>
              <a:buClr>
                <a:schemeClr val="dk1"/>
              </a:buClr>
              <a:buSzPts val="1352"/>
              <a:buFont typeface="Arial"/>
              <a:buNone/>
            </a:pPr>
            <a:r>
              <a:t/>
            </a:r>
            <a:endParaRPr b="0" i="1" sz="1352">
              <a:solidFill>
                <a:srgbClr val="7030A0"/>
              </a:solidFill>
              <a:latin typeface="Arial"/>
              <a:ea typeface="Arial"/>
              <a:cs typeface="Arial"/>
              <a:sym typeface="Arial"/>
            </a:endParaRPr>
          </a:p>
          <a:p>
            <a:pPr indent="0" lvl="0" marL="0" marR="0" rtl="0" algn="l">
              <a:spcBef>
                <a:spcPts val="0"/>
              </a:spcBef>
              <a:spcAft>
                <a:spcPts val="0"/>
              </a:spcAft>
              <a:buClr>
                <a:srgbClr val="7030A0"/>
              </a:buClr>
              <a:buSzPts val="1352"/>
              <a:buFont typeface="Arial"/>
              <a:buNone/>
            </a:pPr>
            <a:r>
              <a:rPr b="1" lang="en-US" sz="1352">
                <a:solidFill>
                  <a:srgbClr val="7030A0"/>
                </a:solidFill>
                <a:latin typeface="Arial"/>
                <a:ea typeface="Arial"/>
                <a:cs typeface="Arial"/>
                <a:sym typeface="Arial"/>
              </a:rPr>
              <a:t>Faustregel: Wenn ein Patient Nystagmus und eine gute Sehschärfe aufweist, handelt es sich um einen angeborenen motorischen Nystagmus</a:t>
            </a:r>
            <a:endParaRPr/>
          </a:p>
        </p:txBody>
      </p:sp>
      <p:sp>
        <p:nvSpPr>
          <p:cNvPr id="2038" name="Google Shape;2038;p77"/>
          <p:cNvSpPr/>
          <p:nvPr/>
        </p:nvSpPr>
        <p:spPr>
          <a:xfrm>
            <a:off x="5874891" y="5358384"/>
            <a:ext cx="2859109" cy="713577"/>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2039" name="Google Shape;2039;p77"/>
          <p:cNvCxnSpPr/>
          <p:nvPr/>
        </p:nvCxnSpPr>
        <p:spPr>
          <a:xfrm>
            <a:off x="3909359" y="5590422"/>
            <a:ext cx="1021535" cy="0"/>
          </a:xfrm>
          <a:prstGeom prst="straightConnector1">
            <a:avLst/>
          </a:prstGeom>
          <a:noFill/>
          <a:ln cap="flat" cmpd="sng" w="21450">
            <a:solidFill>
              <a:schemeClr val="dk1"/>
            </a:solidFill>
            <a:prstDash val="solid"/>
            <a:round/>
            <a:headEnd len="sm" w="sm" type="none"/>
            <a:tailEnd len="sm" w="sm" type="none"/>
          </a:ln>
        </p:spPr>
      </p:cxnSp>
      <p:sp>
        <p:nvSpPr>
          <p:cNvPr id="2040" name="Google Shape;2040;p77"/>
          <p:cNvSpPr txBox="1"/>
          <p:nvPr/>
        </p:nvSpPr>
        <p:spPr>
          <a:xfrm>
            <a:off x="4148770" y="5226550"/>
            <a:ext cx="736322" cy="23290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1A5FB4"/>
                </a:solidFill>
                <a:latin typeface="Arial"/>
                <a:ea typeface="Arial"/>
                <a:cs typeface="Arial"/>
                <a:sym typeface="Arial"/>
              </a:rPr>
              <a:t>Gute</a:t>
            </a:r>
            <a:endParaRPr/>
          </a:p>
        </p:txBody>
      </p:sp>
      <p:cxnSp>
        <p:nvCxnSpPr>
          <p:cNvPr id="2041" name="Google Shape;2041;p77"/>
          <p:cNvCxnSpPr/>
          <p:nvPr/>
        </p:nvCxnSpPr>
        <p:spPr>
          <a:xfrm>
            <a:off x="3995093" y="6019800"/>
            <a:ext cx="1785651" cy="0"/>
          </a:xfrm>
          <a:prstGeom prst="straightConnector1">
            <a:avLst/>
          </a:prstGeom>
          <a:noFill/>
          <a:ln cap="flat" cmpd="sng" w="21450">
            <a:solidFill>
              <a:schemeClr val="dk1"/>
            </a:solidFill>
            <a:prstDash val="solid"/>
            <a:round/>
            <a:headEnd len="sm" w="sm" type="none"/>
            <a:tailEnd len="sm" w="sm" type="none"/>
          </a:ln>
        </p:spPr>
      </p:cxnSp>
      <p:sp>
        <p:nvSpPr>
          <p:cNvPr id="2042" name="Google Shape;2042;p77"/>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043" name="Google Shape;2043;p77"/>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044" name="Google Shape;2044;p77"/>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045" name="Google Shape;2045;p77"/>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9" name="Shape 2049"/>
        <p:cNvGrpSpPr/>
        <p:nvPr/>
      </p:nvGrpSpPr>
      <p:grpSpPr>
        <a:xfrm>
          <a:off x="0" y="0"/>
          <a:ext cx="0" cy="0"/>
          <a:chOff x="0" y="0"/>
          <a:chExt cx="0" cy="0"/>
        </a:xfrm>
      </p:grpSpPr>
      <p:sp>
        <p:nvSpPr>
          <p:cNvPr id="2050" name="Google Shape;2050;p78"/>
          <p:cNvSpPr/>
          <p:nvPr/>
        </p:nvSpPr>
        <p:spPr>
          <a:xfrm>
            <a:off x="4022698" y="5910475"/>
            <a:ext cx="1758047" cy="191926"/>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51" name="Google Shape;2051;p78"/>
          <p:cNvSpPr/>
          <p:nvPr/>
        </p:nvSpPr>
        <p:spPr>
          <a:xfrm>
            <a:off x="4022697" y="5468801"/>
            <a:ext cx="1993816" cy="267781"/>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773">
              <a:solidFill>
                <a:schemeClr val="dk1"/>
              </a:solidFill>
              <a:latin typeface="Arial"/>
              <a:ea typeface="Arial"/>
              <a:cs typeface="Arial"/>
              <a:sym typeface="Arial"/>
            </a:endParaRPr>
          </a:p>
        </p:txBody>
      </p:sp>
      <p:sp>
        <p:nvSpPr>
          <p:cNvPr id="2052" name="Google Shape;2052;p78"/>
          <p:cNvSpPr/>
          <p:nvPr/>
        </p:nvSpPr>
        <p:spPr>
          <a:xfrm>
            <a:off x="4022699" y="5660728"/>
            <a:ext cx="1401274" cy="250269"/>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53" name="Google Shape;2053;p78"/>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A5A5A5"/>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054" name="Google Shape;2054;p78"/>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055" name="Google Shape;2055;p78"/>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2056" name="Google Shape;2056;p78"/>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057" name="Google Shape;2057;p78"/>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058" name="Google Shape;2058;p78"/>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059" name="Google Shape;2059;p78"/>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2060" name="Google Shape;2060;p78"/>
          <p:cNvCxnSpPr>
            <a:stCxn id="2053"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061" name="Google Shape;2061;p78"/>
          <p:cNvCxnSpPr>
            <a:stCxn id="2053"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2062" name="Google Shape;2062;p78"/>
          <p:cNvCxnSpPr>
            <a:stCxn id="2053"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063" name="Google Shape;2063;p78"/>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2064" name="Google Shape;2064;p78"/>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065" name="Google Shape;2065;p78"/>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2066" name="Google Shape;2066;p78"/>
          <p:cNvSpPr txBox="1"/>
          <p:nvPr/>
        </p:nvSpPr>
        <p:spPr>
          <a:xfrm>
            <a:off x="3254267" y="3702112"/>
            <a:ext cx="2751063"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2067" name="Google Shape;2067;p78"/>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sp>
        <p:nvSpPr>
          <p:cNvPr id="2068" name="Google Shape;2068;p78"/>
          <p:cNvSpPr txBox="1"/>
          <p:nvPr/>
        </p:nvSpPr>
        <p:spPr>
          <a:xfrm>
            <a:off x="6228872" y="3245033"/>
            <a:ext cx="3989404" cy="1689790"/>
          </a:xfrm>
          <a:prstGeom prst="rect">
            <a:avLst/>
          </a:prstGeom>
          <a:solidFill>
            <a:srgbClr val="DCEEFB"/>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A5A5A5"/>
                </a:solidFill>
                <a:latin typeface="Arial"/>
                <a:ea typeface="Arial"/>
                <a:cs typeface="Arial"/>
                <a:sym typeface="Arial"/>
              </a:rPr>
              <a:t>Blauzapfen-Monochromasie</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--Vererbung: </a:t>
            </a:r>
            <a:r>
              <a:rPr b="1" i="0" lang="en-US" sz="1546" u="none" cap="none" strike="noStrike">
                <a:solidFill>
                  <a:srgbClr val="A5A5A5"/>
                </a:solidFill>
                <a:latin typeface="Arial"/>
                <a:ea typeface="Arial"/>
                <a:cs typeface="Arial"/>
                <a:sym typeface="Arial"/>
              </a:rPr>
              <a:t>X-chromosomal</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--Es sind nur </a:t>
            </a:r>
            <a:r>
              <a:rPr b="1" i="0" lang="en-US" sz="1546" u="none" cap="none" strike="noStrike">
                <a:solidFill>
                  <a:srgbClr val="A5A5A5"/>
                </a:solidFill>
                <a:latin typeface="Arial"/>
                <a:ea typeface="Arial"/>
                <a:cs typeface="Arial"/>
                <a:sym typeface="Arial"/>
              </a:rPr>
              <a:t> blaue </a:t>
            </a:r>
            <a:r>
              <a:rPr b="0" i="0" lang="en-US" sz="1546" u="none" cap="none" strike="noStrike">
                <a:solidFill>
                  <a:srgbClr val="A5A5A5"/>
                </a:solidFill>
                <a:latin typeface="Arial"/>
                <a:ea typeface="Arial"/>
                <a:cs typeface="Arial"/>
                <a:sym typeface="Arial"/>
              </a:rPr>
              <a:t> Zapfen vorhanden</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--Ähnelt </a:t>
            </a:r>
            <a:r>
              <a:rPr b="1" i="0" lang="en-US" sz="1546" u="none" cap="none" strike="noStrike">
                <a:solidFill>
                  <a:srgbClr val="A5A5A5"/>
                </a:solidFill>
                <a:latin typeface="Arial"/>
                <a:ea typeface="Arial"/>
                <a:cs typeface="Arial"/>
                <a:sym typeface="Arial"/>
              </a:rPr>
              <a:t>dem Stäbchen-Monochromatismus </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--Diagnose mittels </a:t>
            </a:r>
            <a:r>
              <a:rPr b="1" i="0" lang="en-US" sz="1546" u="none" cap="none" strike="noStrike">
                <a:solidFill>
                  <a:srgbClr val="A5A5A5"/>
                </a:solidFill>
                <a:latin typeface="Arial"/>
                <a:ea typeface="Arial"/>
                <a:cs typeface="Arial"/>
                <a:sym typeface="Arial"/>
              </a:rPr>
              <a:t>spezialisierter…Farb-ERG</a:t>
            </a:r>
            <a:endParaRPr/>
          </a:p>
        </p:txBody>
      </p:sp>
      <p:sp>
        <p:nvSpPr>
          <p:cNvPr id="2069" name="Google Shape;2069;p78"/>
          <p:cNvSpPr txBox="1"/>
          <p:nvPr/>
        </p:nvSpPr>
        <p:spPr>
          <a:xfrm>
            <a:off x="3814026" y="4953518"/>
            <a:ext cx="4738908" cy="121407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Klassisches Erscheinungsbild des Blauzapfen-Monochromasie:</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 </a:t>
            </a:r>
            <a:r>
              <a:rPr lang="en-US" sz="1546">
                <a:solidFill>
                  <a:srgbClr val="7F7F7F"/>
                </a:solidFill>
                <a:latin typeface="Arial"/>
                <a:ea typeface="Arial"/>
                <a:cs typeface="Arial"/>
                <a:sym typeface="Arial"/>
              </a:rPr>
              <a:t>Schlechte </a:t>
            </a:r>
            <a:r>
              <a:rPr lang="en-US" sz="1546">
                <a:solidFill>
                  <a:srgbClr val="1A5FB4"/>
                </a:solidFill>
                <a:latin typeface="Arial"/>
                <a:ea typeface="Arial"/>
                <a:cs typeface="Arial"/>
                <a:sym typeface="Arial"/>
              </a:rPr>
              <a:t>Sehschärfe </a:t>
            </a:r>
            <a:r>
              <a:rPr i="1" lang="en-US" sz="1546">
                <a:solidFill>
                  <a:srgbClr val="1A5FB4"/>
                </a:solidFill>
                <a:latin typeface="Arial"/>
                <a:ea typeface="Arial"/>
                <a:cs typeface="Arial"/>
                <a:sym typeface="Arial"/>
              </a:rPr>
              <a:t> und</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 Nystagmus </a:t>
            </a:r>
            <a:r>
              <a:rPr i="1" lang="en-US" sz="1546">
                <a:solidFill>
                  <a:srgbClr val="BFBFBF"/>
                </a:solidFill>
                <a:latin typeface="Arial"/>
                <a:ea typeface="Arial"/>
                <a:cs typeface="Arial"/>
                <a:sym typeface="Arial"/>
              </a:rPr>
              <a:t> und</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 </a:t>
            </a:r>
            <a:r>
              <a:rPr lang="en-US" sz="1546">
                <a:solidFill>
                  <a:srgbClr val="7F7F7F"/>
                </a:solidFill>
                <a:latin typeface="Arial"/>
                <a:ea typeface="Arial"/>
                <a:cs typeface="Arial"/>
                <a:sym typeface="Arial"/>
              </a:rPr>
              <a:t>Lichtempfindlichkeit</a:t>
            </a:r>
            <a:endParaRPr/>
          </a:p>
        </p:txBody>
      </p:sp>
      <p:sp>
        <p:nvSpPr>
          <p:cNvPr id="2070" name="Google Shape;2070;p78"/>
          <p:cNvSpPr txBox="1"/>
          <p:nvPr/>
        </p:nvSpPr>
        <p:spPr>
          <a:xfrm>
            <a:off x="5899520" y="5062335"/>
            <a:ext cx="3459763" cy="713577"/>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159">
                <a:solidFill>
                  <a:srgbClr val="7F7F7F"/>
                </a:solidFill>
                <a:latin typeface="Arial"/>
                <a:ea typeface="Arial"/>
                <a:cs typeface="Arial"/>
                <a:sym typeface="Arial"/>
              </a:rPr>
              <a:t>Wenn ein Patient Nystagmus und eine </a:t>
            </a:r>
            <a:r>
              <a:rPr b="1" lang="en-US" sz="1159">
                <a:solidFill>
                  <a:srgbClr val="7F7F7F"/>
                </a:solidFill>
                <a:latin typeface="Arial"/>
                <a:ea typeface="Arial"/>
                <a:cs typeface="Arial"/>
                <a:sym typeface="Arial"/>
              </a:rPr>
              <a:t>gute </a:t>
            </a:r>
            <a:r>
              <a:rPr i="1" lang="en-US" sz="1159">
                <a:solidFill>
                  <a:srgbClr val="7F7F7F"/>
                </a:solidFill>
                <a:latin typeface="Arial"/>
                <a:ea typeface="Arial"/>
                <a:cs typeface="Arial"/>
                <a:sym typeface="Arial"/>
              </a:rPr>
              <a:t>Sehkraft aufweist, an welcher Erkrankung leidet er/sie dann höchstwahrscheinlich?</a:t>
            </a:r>
            <a:endParaRPr/>
          </a:p>
          <a:p>
            <a:pPr indent="0" lvl="0" marL="0" marR="0" rtl="0" algn="l">
              <a:spcBef>
                <a:spcPts val="0"/>
              </a:spcBef>
              <a:spcAft>
                <a:spcPts val="0"/>
              </a:spcAft>
              <a:buNone/>
            </a:pPr>
            <a:r>
              <a:rPr b="1" lang="en-US" sz="1159">
                <a:solidFill>
                  <a:srgbClr val="1A5FB4"/>
                </a:solidFill>
                <a:latin typeface="Arial"/>
                <a:ea typeface="Arial"/>
                <a:cs typeface="Arial"/>
                <a:sym typeface="Arial"/>
              </a:rPr>
              <a:t>Angeborener motorischer Nystagmus</a:t>
            </a:r>
            <a:endParaRPr/>
          </a:p>
        </p:txBody>
      </p:sp>
      <p:sp>
        <p:nvSpPr>
          <p:cNvPr id="2071" name="Google Shape;2071;p78"/>
          <p:cNvSpPr txBox="1"/>
          <p:nvPr/>
        </p:nvSpPr>
        <p:spPr>
          <a:xfrm>
            <a:off x="5295835" y="3327829"/>
            <a:ext cx="4305352" cy="2106043"/>
          </a:xfrm>
          <a:prstGeom prst="rect">
            <a:avLst/>
          </a:prstGeom>
          <a:solidFill>
            <a:srgbClr val="7030A0"/>
          </a:solidFill>
          <a:ln>
            <a:noFill/>
          </a:ln>
        </p:spPr>
        <p:txBody>
          <a:bodyPr anchorCtr="0" anchor="t" bIns="12250" lIns="24525" spcFirstLastPara="1" rIns="24525" wrap="square" tIns="12250">
            <a:spAutoFit/>
          </a:bodyPr>
          <a:lstStyle/>
          <a:p>
            <a:pPr indent="0" lvl="0" marL="0" marR="0" rtl="0" algn="l">
              <a:spcBef>
                <a:spcPts val="0"/>
              </a:spcBef>
              <a:spcAft>
                <a:spcPts val="0"/>
              </a:spcAft>
              <a:buClr>
                <a:schemeClr val="lt1"/>
              </a:buClr>
              <a:buSzPts val="1352"/>
              <a:buFont typeface="Arial"/>
              <a:buNone/>
            </a:pPr>
            <a:r>
              <a:rPr b="0" i="1" lang="en-US" sz="1352">
                <a:solidFill>
                  <a:schemeClr val="lt1"/>
                </a:solidFill>
                <a:latin typeface="Arial"/>
                <a:ea typeface="Arial"/>
                <a:cs typeface="Arial"/>
                <a:sym typeface="Arial"/>
              </a:rPr>
              <a:t>Was ist, kurz gesagt, </a:t>
            </a:r>
            <a:r>
              <a:rPr b="0" lang="en-US" sz="1352">
                <a:solidFill>
                  <a:schemeClr val="lt1"/>
                </a:solidFill>
                <a:latin typeface="Arial"/>
                <a:ea typeface="Arial"/>
                <a:cs typeface="Arial"/>
                <a:sym typeface="Arial"/>
              </a:rPr>
              <a:t>angeborener motorischer Nystagmus</a:t>
            </a:r>
            <a:r>
              <a:rPr b="0" i="1" lang="en-US" sz="1352">
                <a:solidFill>
                  <a:schemeClr val="lt1"/>
                </a:solidFill>
                <a:latin typeface="Arial"/>
                <a:ea typeface="Arial"/>
                <a:cs typeface="Arial"/>
                <a:sym typeface="Arial"/>
              </a:rPr>
              <a:t>?</a:t>
            </a:r>
            <a:endParaRPr/>
          </a:p>
          <a:p>
            <a:pPr indent="0" lvl="0" marL="0" marR="0" rtl="0" algn="l">
              <a:spcBef>
                <a:spcPts val="0"/>
              </a:spcBef>
              <a:spcAft>
                <a:spcPts val="0"/>
              </a:spcAft>
              <a:buClr>
                <a:schemeClr val="lt1"/>
              </a:buClr>
              <a:buSzPts val="1352"/>
              <a:buFont typeface="Arial"/>
              <a:buNone/>
            </a:pPr>
            <a:r>
              <a:rPr b="0" lang="en-US" sz="1352">
                <a:solidFill>
                  <a:schemeClr val="lt1"/>
                </a:solidFill>
                <a:latin typeface="Arial"/>
                <a:ea typeface="Arial"/>
                <a:cs typeface="Arial"/>
                <a:sym typeface="Arial"/>
              </a:rPr>
              <a:t>Ein Nystagmus, der in den ersten Lebensmonaten auftritt und weder auf eine sensorische </a:t>
            </a:r>
            <a:r>
              <a:rPr lang="en-US" sz="1352">
                <a:solidFill>
                  <a:schemeClr val="lt1"/>
                </a:solidFill>
                <a:latin typeface="Arial"/>
                <a:ea typeface="Arial"/>
                <a:cs typeface="Arial"/>
                <a:sym typeface="Arial"/>
              </a:rPr>
              <a:t>noch auf eine</a:t>
            </a:r>
            <a:r>
              <a:rPr b="0" lang="en-US" sz="1352">
                <a:solidFill>
                  <a:schemeClr val="lt1"/>
                </a:solidFill>
                <a:latin typeface="Arial"/>
                <a:ea typeface="Arial"/>
                <a:cs typeface="Arial"/>
                <a:sym typeface="Arial"/>
              </a:rPr>
              <a:t> ZNS-Pathologie zurückzuführen ist</a:t>
            </a:r>
            <a:endParaRPr/>
          </a:p>
          <a:p>
            <a:pPr indent="0" lvl="0" marL="0" marR="0" rtl="0" algn="l">
              <a:spcBef>
                <a:spcPts val="0"/>
              </a:spcBef>
              <a:spcAft>
                <a:spcPts val="0"/>
              </a:spcAft>
              <a:buClr>
                <a:schemeClr val="dk1"/>
              </a:buClr>
              <a:buSzPts val="1352"/>
              <a:buFont typeface="Arial"/>
              <a:buNone/>
            </a:pPr>
            <a:r>
              <a:t/>
            </a:r>
            <a:endParaRPr b="0" i="1" sz="1352">
              <a:solidFill>
                <a:srgbClr val="7030A0"/>
              </a:solidFill>
              <a:latin typeface="Arial"/>
              <a:ea typeface="Arial"/>
              <a:cs typeface="Arial"/>
              <a:sym typeface="Arial"/>
            </a:endParaRPr>
          </a:p>
          <a:p>
            <a:pPr indent="0" lvl="0" marL="0" marR="0" rtl="0" algn="l">
              <a:spcBef>
                <a:spcPts val="0"/>
              </a:spcBef>
              <a:spcAft>
                <a:spcPts val="0"/>
              </a:spcAft>
              <a:buClr>
                <a:schemeClr val="dk1"/>
              </a:buClr>
              <a:buSzPts val="1352"/>
              <a:buFont typeface="Arial"/>
              <a:buNone/>
            </a:pPr>
            <a:r>
              <a:t/>
            </a:r>
            <a:endParaRPr b="0" i="1" sz="1352">
              <a:solidFill>
                <a:srgbClr val="7030A0"/>
              </a:solidFill>
              <a:latin typeface="Arial"/>
              <a:ea typeface="Arial"/>
              <a:cs typeface="Arial"/>
              <a:sym typeface="Arial"/>
            </a:endParaRPr>
          </a:p>
          <a:p>
            <a:pPr indent="0" lvl="0" marL="0" marR="0" rtl="0" algn="l">
              <a:spcBef>
                <a:spcPts val="0"/>
              </a:spcBef>
              <a:spcAft>
                <a:spcPts val="0"/>
              </a:spcAft>
              <a:buClr>
                <a:srgbClr val="7030A0"/>
              </a:buClr>
              <a:buSzPts val="1352"/>
              <a:buFont typeface="Arial"/>
              <a:buNone/>
            </a:pPr>
            <a:r>
              <a:rPr b="1" lang="en-US" sz="1352">
                <a:solidFill>
                  <a:srgbClr val="7030A0"/>
                </a:solidFill>
                <a:latin typeface="Arial"/>
                <a:ea typeface="Arial"/>
                <a:cs typeface="Arial"/>
                <a:sym typeface="Arial"/>
              </a:rPr>
              <a:t>Faustregel: Wenn ein Patient Nystagmus und eine gute Sehschärfe aufweist, handelt es sich um einen angeborenen motorischen Nystagmus</a:t>
            </a:r>
            <a:endParaRPr/>
          </a:p>
        </p:txBody>
      </p:sp>
      <p:sp>
        <p:nvSpPr>
          <p:cNvPr id="2072" name="Google Shape;2072;p78"/>
          <p:cNvSpPr/>
          <p:nvPr/>
        </p:nvSpPr>
        <p:spPr>
          <a:xfrm>
            <a:off x="5874891" y="5358384"/>
            <a:ext cx="2859109" cy="713577"/>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2073" name="Google Shape;2073;p78"/>
          <p:cNvCxnSpPr/>
          <p:nvPr/>
        </p:nvCxnSpPr>
        <p:spPr>
          <a:xfrm>
            <a:off x="3909359" y="5590422"/>
            <a:ext cx="1021535" cy="0"/>
          </a:xfrm>
          <a:prstGeom prst="straightConnector1">
            <a:avLst/>
          </a:prstGeom>
          <a:noFill/>
          <a:ln cap="flat" cmpd="sng" w="21450">
            <a:solidFill>
              <a:schemeClr val="dk1"/>
            </a:solidFill>
            <a:prstDash val="solid"/>
            <a:round/>
            <a:headEnd len="sm" w="sm" type="none"/>
            <a:tailEnd len="sm" w="sm" type="none"/>
          </a:ln>
        </p:spPr>
      </p:cxnSp>
      <p:sp>
        <p:nvSpPr>
          <p:cNvPr id="2074" name="Google Shape;2074;p78"/>
          <p:cNvSpPr txBox="1"/>
          <p:nvPr/>
        </p:nvSpPr>
        <p:spPr>
          <a:xfrm>
            <a:off x="4148770" y="5226550"/>
            <a:ext cx="736322" cy="23290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1A5FB4"/>
                </a:solidFill>
                <a:latin typeface="Arial"/>
                <a:ea typeface="Arial"/>
                <a:cs typeface="Arial"/>
                <a:sym typeface="Arial"/>
              </a:rPr>
              <a:t>Gute</a:t>
            </a:r>
            <a:endParaRPr/>
          </a:p>
        </p:txBody>
      </p:sp>
      <p:cxnSp>
        <p:nvCxnSpPr>
          <p:cNvPr id="2075" name="Google Shape;2075;p78"/>
          <p:cNvCxnSpPr/>
          <p:nvPr/>
        </p:nvCxnSpPr>
        <p:spPr>
          <a:xfrm>
            <a:off x="3995093" y="6057699"/>
            <a:ext cx="1785651" cy="0"/>
          </a:xfrm>
          <a:prstGeom prst="straightConnector1">
            <a:avLst/>
          </a:prstGeom>
          <a:noFill/>
          <a:ln cap="flat" cmpd="sng" w="21450">
            <a:solidFill>
              <a:schemeClr val="dk1"/>
            </a:solidFill>
            <a:prstDash val="solid"/>
            <a:round/>
            <a:headEnd len="sm" w="sm" type="none"/>
            <a:tailEnd len="sm" w="sm" type="none"/>
          </a:ln>
        </p:spPr>
      </p:cxnSp>
      <p:sp>
        <p:nvSpPr>
          <p:cNvPr id="2076" name="Google Shape;2076;p78"/>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077" name="Google Shape;2077;p78"/>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078" name="Google Shape;2078;p78"/>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079" name="Google Shape;2079;p78"/>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3" name="Shape 2083"/>
        <p:cNvGrpSpPr/>
        <p:nvPr/>
      </p:nvGrpSpPr>
      <p:grpSpPr>
        <a:xfrm>
          <a:off x="0" y="0"/>
          <a:ext cx="0" cy="0"/>
          <a:chOff x="0" y="0"/>
          <a:chExt cx="0" cy="0"/>
        </a:xfrm>
      </p:grpSpPr>
      <p:sp>
        <p:nvSpPr>
          <p:cNvPr id="2084" name="Google Shape;2084;p79"/>
          <p:cNvSpPr/>
          <p:nvPr/>
        </p:nvSpPr>
        <p:spPr>
          <a:xfrm>
            <a:off x="4022698" y="5910475"/>
            <a:ext cx="1758047" cy="191926"/>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85" name="Google Shape;2085;p79"/>
          <p:cNvSpPr/>
          <p:nvPr/>
        </p:nvSpPr>
        <p:spPr>
          <a:xfrm>
            <a:off x="4022697" y="5468801"/>
            <a:ext cx="1993816" cy="267781"/>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773">
              <a:solidFill>
                <a:schemeClr val="dk1"/>
              </a:solidFill>
              <a:latin typeface="Arial"/>
              <a:ea typeface="Arial"/>
              <a:cs typeface="Arial"/>
              <a:sym typeface="Arial"/>
            </a:endParaRPr>
          </a:p>
        </p:txBody>
      </p:sp>
      <p:sp>
        <p:nvSpPr>
          <p:cNvPr id="2086" name="Google Shape;2086;p79"/>
          <p:cNvSpPr/>
          <p:nvPr/>
        </p:nvSpPr>
        <p:spPr>
          <a:xfrm>
            <a:off x="4022699" y="5660728"/>
            <a:ext cx="1401274" cy="250269"/>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87" name="Google Shape;2087;p79"/>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A5A5A5"/>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088" name="Google Shape;2088;p79"/>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089" name="Google Shape;2089;p79"/>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2090" name="Google Shape;2090;p79"/>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091" name="Google Shape;2091;p79"/>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092" name="Google Shape;2092;p79"/>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093" name="Google Shape;2093;p79"/>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2094" name="Google Shape;2094;p79"/>
          <p:cNvCxnSpPr>
            <a:stCxn id="2087"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095" name="Google Shape;2095;p79"/>
          <p:cNvCxnSpPr>
            <a:stCxn id="2087"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2096" name="Google Shape;2096;p79"/>
          <p:cNvCxnSpPr>
            <a:stCxn id="2087"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097" name="Google Shape;2097;p79"/>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2098" name="Google Shape;2098;p79"/>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099" name="Google Shape;2099;p79"/>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2100" name="Google Shape;2100;p79"/>
          <p:cNvSpPr txBox="1"/>
          <p:nvPr/>
        </p:nvSpPr>
        <p:spPr>
          <a:xfrm>
            <a:off x="3254267" y="3702112"/>
            <a:ext cx="2751063"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2101" name="Google Shape;2101;p79"/>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sp>
        <p:nvSpPr>
          <p:cNvPr id="2102" name="Google Shape;2102;p79"/>
          <p:cNvSpPr txBox="1"/>
          <p:nvPr/>
        </p:nvSpPr>
        <p:spPr>
          <a:xfrm>
            <a:off x="6228872" y="3245033"/>
            <a:ext cx="3989404" cy="1689790"/>
          </a:xfrm>
          <a:prstGeom prst="rect">
            <a:avLst/>
          </a:prstGeom>
          <a:solidFill>
            <a:srgbClr val="DCEEFB"/>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A5A5A5"/>
                </a:solidFill>
                <a:latin typeface="Arial"/>
                <a:ea typeface="Arial"/>
                <a:cs typeface="Arial"/>
                <a:sym typeface="Arial"/>
              </a:rPr>
              <a:t>Blauzapfen-Monochromasie</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--Vererbung: </a:t>
            </a:r>
            <a:r>
              <a:rPr b="1" i="0" lang="en-US" sz="1546" u="none" cap="none" strike="noStrike">
                <a:solidFill>
                  <a:srgbClr val="A5A5A5"/>
                </a:solidFill>
                <a:latin typeface="Arial"/>
                <a:ea typeface="Arial"/>
                <a:cs typeface="Arial"/>
                <a:sym typeface="Arial"/>
              </a:rPr>
              <a:t>X-chromosomal</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--Es sind nur </a:t>
            </a:r>
            <a:r>
              <a:rPr b="1" i="0" lang="en-US" sz="1546" u="none" cap="none" strike="noStrike">
                <a:solidFill>
                  <a:srgbClr val="A5A5A5"/>
                </a:solidFill>
                <a:latin typeface="Arial"/>
                <a:ea typeface="Arial"/>
                <a:cs typeface="Arial"/>
                <a:sym typeface="Arial"/>
              </a:rPr>
              <a:t> blaue </a:t>
            </a:r>
            <a:r>
              <a:rPr b="0" i="0" lang="en-US" sz="1546" u="none" cap="none" strike="noStrike">
                <a:solidFill>
                  <a:srgbClr val="A5A5A5"/>
                </a:solidFill>
                <a:latin typeface="Arial"/>
                <a:ea typeface="Arial"/>
                <a:cs typeface="Arial"/>
                <a:sym typeface="Arial"/>
              </a:rPr>
              <a:t> Zapfen vorhanden</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--Ähnlich </a:t>
            </a:r>
            <a:r>
              <a:rPr b="1" i="0" lang="en-US" sz="1546" u="none" cap="none" strike="noStrike">
                <a:solidFill>
                  <a:srgbClr val="A5A5A5"/>
                </a:solidFill>
                <a:latin typeface="Arial"/>
                <a:ea typeface="Arial"/>
                <a:cs typeface="Arial"/>
                <a:sym typeface="Arial"/>
              </a:rPr>
              <a:t>wie Stäbchen-Monochromatismus </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--Diagnose mittels </a:t>
            </a:r>
            <a:r>
              <a:rPr b="1" i="0" lang="en-US" sz="1546" u="none" cap="none" strike="noStrike">
                <a:solidFill>
                  <a:srgbClr val="A5A5A5"/>
                </a:solidFill>
                <a:latin typeface="Arial"/>
                <a:ea typeface="Arial"/>
                <a:cs typeface="Arial"/>
                <a:sym typeface="Arial"/>
              </a:rPr>
              <a:t>spezialisierter…Farb-ERG</a:t>
            </a:r>
            <a:endParaRPr/>
          </a:p>
        </p:txBody>
      </p:sp>
      <p:sp>
        <p:nvSpPr>
          <p:cNvPr id="2103" name="Google Shape;2103;p79"/>
          <p:cNvSpPr txBox="1"/>
          <p:nvPr/>
        </p:nvSpPr>
        <p:spPr>
          <a:xfrm>
            <a:off x="3814026" y="4953518"/>
            <a:ext cx="4738908" cy="121407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Klassisches Erscheinungsbild des Blauzapfen-Monochromasie:</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 </a:t>
            </a:r>
            <a:r>
              <a:rPr lang="en-US" sz="1546">
                <a:solidFill>
                  <a:srgbClr val="7F7F7F"/>
                </a:solidFill>
                <a:latin typeface="Arial"/>
                <a:ea typeface="Arial"/>
                <a:cs typeface="Arial"/>
                <a:sym typeface="Arial"/>
              </a:rPr>
              <a:t>Schlechte </a:t>
            </a:r>
            <a:r>
              <a:rPr lang="en-US" sz="1546">
                <a:solidFill>
                  <a:srgbClr val="1A5FB4"/>
                </a:solidFill>
                <a:latin typeface="Arial"/>
                <a:ea typeface="Arial"/>
                <a:cs typeface="Arial"/>
                <a:sym typeface="Arial"/>
              </a:rPr>
              <a:t>Sehschärfe </a:t>
            </a:r>
            <a:r>
              <a:rPr i="1" lang="en-US" sz="1546">
                <a:solidFill>
                  <a:srgbClr val="1A5FB4"/>
                </a:solidFill>
                <a:latin typeface="Arial"/>
                <a:ea typeface="Arial"/>
                <a:cs typeface="Arial"/>
                <a:sym typeface="Arial"/>
              </a:rPr>
              <a:t> und</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 Nystagmus </a:t>
            </a:r>
            <a:r>
              <a:rPr i="1" lang="en-US" sz="1546">
                <a:solidFill>
                  <a:srgbClr val="BFBFBF"/>
                </a:solidFill>
                <a:latin typeface="Arial"/>
                <a:ea typeface="Arial"/>
                <a:cs typeface="Arial"/>
                <a:sym typeface="Arial"/>
              </a:rPr>
              <a:t> und</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 </a:t>
            </a:r>
            <a:r>
              <a:rPr lang="en-US" sz="1546">
                <a:solidFill>
                  <a:srgbClr val="7F7F7F"/>
                </a:solidFill>
                <a:latin typeface="Arial"/>
                <a:ea typeface="Arial"/>
                <a:cs typeface="Arial"/>
                <a:sym typeface="Arial"/>
              </a:rPr>
              <a:t>Lichtempfindlichkeit</a:t>
            </a:r>
            <a:endParaRPr/>
          </a:p>
        </p:txBody>
      </p:sp>
      <p:sp>
        <p:nvSpPr>
          <p:cNvPr id="2104" name="Google Shape;2104;p79"/>
          <p:cNvSpPr txBox="1"/>
          <p:nvPr/>
        </p:nvSpPr>
        <p:spPr>
          <a:xfrm>
            <a:off x="5899520" y="5062335"/>
            <a:ext cx="3459763" cy="713577"/>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159">
                <a:solidFill>
                  <a:srgbClr val="7F7F7F"/>
                </a:solidFill>
                <a:latin typeface="Arial"/>
                <a:ea typeface="Arial"/>
                <a:cs typeface="Arial"/>
                <a:sym typeface="Arial"/>
              </a:rPr>
              <a:t>Wenn ein Patient Nystagmus und eine </a:t>
            </a:r>
            <a:r>
              <a:rPr b="1" lang="en-US" sz="1159">
                <a:solidFill>
                  <a:srgbClr val="7F7F7F"/>
                </a:solidFill>
                <a:latin typeface="Arial"/>
                <a:ea typeface="Arial"/>
                <a:cs typeface="Arial"/>
                <a:sym typeface="Arial"/>
              </a:rPr>
              <a:t>gute </a:t>
            </a:r>
            <a:r>
              <a:rPr i="1" lang="en-US" sz="1159">
                <a:solidFill>
                  <a:srgbClr val="7F7F7F"/>
                </a:solidFill>
                <a:latin typeface="Arial"/>
                <a:ea typeface="Arial"/>
                <a:cs typeface="Arial"/>
                <a:sym typeface="Arial"/>
              </a:rPr>
              <a:t>Sehkraft aufweist, an welcher Erkrankung leidet er/sie dann höchstwahrscheinlich?</a:t>
            </a:r>
            <a:endParaRPr/>
          </a:p>
          <a:p>
            <a:pPr indent="0" lvl="0" marL="0" marR="0" rtl="0" algn="l">
              <a:spcBef>
                <a:spcPts val="0"/>
              </a:spcBef>
              <a:spcAft>
                <a:spcPts val="0"/>
              </a:spcAft>
              <a:buNone/>
            </a:pPr>
            <a:r>
              <a:rPr b="1" lang="en-US" sz="1159">
                <a:solidFill>
                  <a:srgbClr val="1A5FB4"/>
                </a:solidFill>
                <a:latin typeface="Arial"/>
                <a:ea typeface="Arial"/>
                <a:cs typeface="Arial"/>
                <a:sym typeface="Arial"/>
              </a:rPr>
              <a:t>Angeborener motorischer Nystagmus</a:t>
            </a:r>
            <a:endParaRPr/>
          </a:p>
        </p:txBody>
      </p:sp>
      <p:sp>
        <p:nvSpPr>
          <p:cNvPr id="2105" name="Google Shape;2105;p79"/>
          <p:cNvSpPr txBox="1"/>
          <p:nvPr/>
        </p:nvSpPr>
        <p:spPr>
          <a:xfrm>
            <a:off x="5295835" y="3327829"/>
            <a:ext cx="4305352" cy="2106043"/>
          </a:xfrm>
          <a:prstGeom prst="rect">
            <a:avLst/>
          </a:prstGeom>
          <a:solidFill>
            <a:srgbClr val="7030A0"/>
          </a:solidFill>
          <a:ln>
            <a:noFill/>
          </a:ln>
        </p:spPr>
        <p:txBody>
          <a:bodyPr anchorCtr="0" anchor="t" bIns="12250" lIns="24525" spcFirstLastPara="1" rIns="24525" wrap="square" tIns="12250">
            <a:spAutoFit/>
          </a:bodyPr>
          <a:lstStyle/>
          <a:p>
            <a:pPr indent="0" lvl="0" marL="0" marR="0" rtl="0" algn="l">
              <a:spcBef>
                <a:spcPts val="0"/>
              </a:spcBef>
              <a:spcAft>
                <a:spcPts val="0"/>
              </a:spcAft>
              <a:buClr>
                <a:schemeClr val="lt1"/>
              </a:buClr>
              <a:buSzPts val="1352"/>
              <a:buFont typeface="Arial"/>
              <a:buNone/>
            </a:pPr>
            <a:r>
              <a:rPr b="0" i="1" lang="en-US" sz="1352">
                <a:solidFill>
                  <a:schemeClr val="lt1"/>
                </a:solidFill>
                <a:latin typeface="Arial"/>
                <a:ea typeface="Arial"/>
                <a:cs typeface="Arial"/>
                <a:sym typeface="Arial"/>
              </a:rPr>
              <a:t>Was ist, kurz gesagt, </a:t>
            </a:r>
            <a:r>
              <a:rPr b="0" lang="en-US" sz="1352">
                <a:solidFill>
                  <a:schemeClr val="lt1"/>
                </a:solidFill>
                <a:latin typeface="Arial"/>
                <a:ea typeface="Arial"/>
                <a:cs typeface="Arial"/>
                <a:sym typeface="Arial"/>
              </a:rPr>
              <a:t>angeborener motorischer Nystagmus</a:t>
            </a:r>
            <a:r>
              <a:rPr b="0" i="1" lang="en-US" sz="1352">
                <a:solidFill>
                  <a:schemeClr val="lt1"/>
                </a:solidFill>
                <a:latin typeface="Arial"/>
                <a:ea typeface="Arial"/>
                <a:cs typeface="Arial"/>
                <a:sym typeface="Arial"/>
              </a:rPr>
              <a:t>?</a:t>
            </a:r>
            <a:endParaRPr/>
          </a:p>
          <a:p>
            <a:pPr indent="0" lvl="0" marL="0" marR="0" rtl="0" algn="l">
              <a:spcBef>
                <a:spcPts val="0"/>
              </a:spcBef>
              <a:spcAft>
                <a:spcPts val="0"/>
              </a:spcAft>
              <a:buClr>
                <a:schemeClr val="lt1"/>
              </a:buClr>
              <a:buSzPts val="1352"/>
              <a:buFont typeface="Arial"/>
              <a:buNone/>
            </a:pPr>
            <a:r>
              <a:rPr b="0" lang="en-US" sz="1352">
                <a:solidFill>
                  <a:schemeClr val="lt1"/>
                </a:solidFill>
                <a:latin typeface="Arial"/>
                <a:ea typeface="Arial"/>
                <a:cs typeface="Arial"/>
                <a:sym typeface="Arial"/>
              </a:rPr>
              <a:t>Ein Nystagmus, der in den ersten Lebensmonaten auftritt und weder auf eine sensorische noch auf eine ZNS-Pathologie zurückzuführen ist</a:t>
            </a:r>
            <a:endParaRPr/>
          </a:p>
          <a:p>
            <a:pPr indent="0" lvl="0" marL="0" marR="0" rtl="0" algn="l">
              <a:spcBef>
                <a:spcPts val="0"/>
              </a:spcBef>
              <a:spcAft>
                <a:spcPts val="0"/>
              </a:spcAft>
              <a:buClr>
                <a:schemeClr val="dk1"/>
              </a:buClr>
              <a:buSzPts val="1352"/>
              <a:buFont typeface="Arial"/>
              <a:buNone/>
            </a:pPr>
            <a:r>
              <a:t/>
            </a:r>
            <a:endParaRPr b="0" i="1" sz="1352">
              <a:solidFill>
                <a:schemeClr val="lt1"/>
              </a:solidFill>
              <a:latin typeface="Arial"/>
              <a:ea typeface="Arial"/>
              <a:cs typeface="Arial"/>
              <a:sym typeface="Arial"/>
            </a:endParaRPr>
          </a:p>
          <a:p>
            <a:pPr indent="0" lvl="0" marL="0" marR="0" rtl="0" algn="l">
              <a:spcBef>
                <a:spcPts val="0"/>
              </a:spcBef>
              <a:spcAft>
                <a:spcPts val="0"/>
              </a:spcAft>
              <a:buClr>
                <a:schemeClr val="lt1"/>
              </a:buClr>
              <a:buSzPts val="1352"/>
              <a:buFont typeface="Arial"/>
              <a:buNone/>
            </a:pPr>
            <a:r>
              <a:rPr b="0" i="1" lang="en-US" sz="1352">
                <a:solidFill>
                  <a:schemeClr val="lt1"/>
                </a:solidFill>
                <a:latin typeface="Arial"/>
                <a:ea typeface="Arial"/>
                <a:cs typeface="Arial"/>
                <a:sym typeface="Arial"/>
              </a:rPr>
              <a:t>Ist der Nystagmus vertikal, horizontal oder beides/eines von beiden?</a:t>
            </a:r>
            <a:endParaRPr/>
          </a:p>
          <a:p>
            <a:pPr indent="0" lvl="0" marL="0" marR="0" rtl="0" algn="l">
              <a:spcBef>
                <a:spcPts val="0"/>
              </a:spcBef>
              <a:spcAft>
                <a:spcPts val="0"/>
              </a:spcAft>
              <a:buClr>
                <a:srgbClr val="7030A0"/>
              </a:buClr>
              <a:buSzPts val="1352"/>
              <a:buFont typeface="Arial"/>
              <a:buNone/>
            </a:pPr>
            <a:r>
              <a:rPr b="1" lang="en-US" sz="1352">
                <a:solidFill>
                  <a:srgbClr val="7030A0"/>
                </a:solidFill>
                <a:latin typeface="Arial"/>
                <a:ea typeface="Arial"/>
                <a:cs typeface="Arial"/>
                <a:sym typeface="Arial"/>
              </a:rPr>
              <a:t>und eine gute Sehschärfe aufweist, handelt es sich um einen angeborenen motorischen Nystagmus</a:t>
            </a:r>
            <a:endParaRPr/>
          </a:p>
        </p:txBody>
      </p:sp>
      <p:sp>
        <p:nvSpPr>
          <p:cNvPr id="2106" name="Google Shape;2106;p79"/>
          <p:cNvSpPr/>
          <p:nvPr/>
        </p:nvSpPr>
        <p:spPr>
          <a:xfrm>
            <a:off x="5874891" y="5358384"/>
            <a:ext cx="2859109" cy="713577"/>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2107" name="Google Shape;2107;p79"/>
          <p:cNvCxnSpPr/>
          <p:nvPr/>
        </p:nvCxnSpPr>
        <p:spPr>
          <a:xfrm>
            <a:off x="3909359" y="5590422"/>
            <a:ext cx="1021535" cy="0"/>
          </a:xfrm>
          <a:prstGeom prst="straightConnector1">
            <a:avLst/>
          </a:prstGeom>
          <a:noFill/>
          <a:ln cap="flat" cmpd="sng" w="21450">
            <a:solidFill>
              <a:schemeClr val="dk1"/>
            </a:solidFill>
            <a:prstDash val="solid"/>
            <a:round/>
            <a:headEnd len="sm" w="sm" type="none"/>
            <a:tailEnd len="sm" w="sm" type="none"/>
          </a:ln>
        </p:spPr>
      </p:cxnSp>
      <p:sp>
        <p:nvSpPr>
          <p:cNvPr id="2108" name="Google Shape;2108;p79"/>
          <p:cNvSpPr txBox="1"/>
          <p:nvPr/>
        </p:nvSpPr>
        <p:spPr>
          <a:xfrm>
            <a:off x="4148770" y="5226550"/>
            <a:ext cx="736322" cy="23290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1A5FB4"/>
                </a:solidFill>
                <a:latin typeface="Arial"/>
                <a:ea typeface="Arial"/>
                <a:cs typeface="Arial"/>
                <a:sym typeface="Arial"/>
              </a:rPr>
              <a:t>Gute</a:t>
            </a:r>
            <a:endParaRPr/>
          </a:p>
        </p:txBody>
      </p:sp>
      <p:cxnSp>
        <p:nvCxnSpPr>
          <p:cNvPr id="2109" name="Google Shape;2109;p79"/>
          <p:cNvCxnSpPr/>
          <p:nvPr/>
        </p:nvCxnSpPr>
        <p:spPr>
          <a:xfrm>
            <a:off x="3995093" y="6057699"/>
            <a:ext cx="1785651" cy="0"/>
          </a:xfrm>
          <a:prstGeom prst="straightConnector1">
            <a:avLst/>
          </a:prstGeom>
          <a:noFill/>
          <a:ln cap="flat" cmpd="sng" w="21450">
            <a:solidFill>
              <a:schemeClr val="dk1"/>
            </a:solidFill>
            <a:prstDash val="solid"/>
            <a:round/>
            <a:headEnd len="sm" w="sm" type="none"/>
            <a:tailEnd len="sm" w="sm" type="none"/>
          </a:ln>
        </p:spPr>
      </p:cxnSp>
      <p:sp>
        <p:nvSpPr>
          <p:cNvPr id="2110" name="Google Shape;2110;p79"/>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111" name="Google Shape;2111;p79"/>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112" name="Google Shape;2112;p79"/>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113" name="Google Shape;2113;p79"/>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7" name="Shape 2117"/>
        <p:cNvGrpSpPr/>
        <p:nvPr/>
      </p:nvGrpSpPr>
      <p:grpSpPr>
        <a:xfrm>
          <a:off x="0" y="0"/>
          <a:ext cx="0" cy="0"/>
          <a:chOff x="0" y="0"/>
          <a:chExt cx="0" cy="0"/>
        </a:xfrm>
      </p:grpSpPr>
      <p:sp>
        <p:nvSpPr>
          <p:cNvPr id="2118" name="Google Shape;2118;p80"/>
          <p:cNvSpPr/>
          <p:nvPr/>
        </p:nvSpPr>
        <p:spPr>
          <a:xfrm>
            <a:off x="4022698" y="5910475"/>
            <a:ext cx="1758047" cy="191926"/>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19" name="Google Shape;2119;p80"/>
          <p:cNvSpPr/>
          <p:nvPr/>
        </p:nvSpPr>
        <p:spPr>
          <a:xfrm>
            <a:off x="4022697" y="5468801"/>
            <a:ext cx="1993816" cy="267781"/>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773">
              <a:solidFill>
                <a:schemeClr val="dk1"/>
              </a:solidFill>
              <a:latin typeface="Arial"/>
              <a:ea typeface="Arial"/>
              <a:cs typeface="Arial"/>
              <a:sym typeface="Arial"/>
            </a:endParaRPr>
          </a:p>
        </p:txBody>
      </p:sp>
      <p:sp>
        <p:nvSpPr>
          <p:cNvPr id="2120" name="Google Shape;2120;p80"/>
          <p:cNvSpPr/>
          <p:nvPr/>
        </p:nvSpPr>
        <p:spPr>
          <a:xfrm>
            <a:off x="4022699" y="5660728"/>
            <a:ext cx="1401274" cy="250269"/>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21" name="Google Shape;2121;p80"/>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A5A5A5"/>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122" name="Google Shape;2122;p80"/>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123" name="Google Shape;2123;p80"/>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2124" name="Google Shape;2124;p80"/>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125" name="Google Shape;2125;p80"/>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126" name="Google Shape;2126;p80"/>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127" name="Google Shape;2127;p80"/>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2128" name="Google Shape;2128;p80"/>
          <p:cNvCxnSpPr>
            <a:stCxn id="2121"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129" name="Google Shape;2129;p80"/>
          <p:cNvCxnSpPr>
            <a:stCxn id="2121"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2130" name="Google Shape;2130;p80"/>
          <p:cNvCxnSpPr>
            <a:stCxn id="2121"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131" name="Google Shape;2131;p80"/>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2132" name="Google Shape;2132;p80"/>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133" name="Google Shape;2133;p80"/>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2134" name="Google Shape;2134;p80"/>
          <p:cNvSpPr txBox="1"/>
          <p:nvPr/>
        </p:nvSpPr>
        <p:spPr>
          <a:xfrm>
            <a:off x="3254267" y="3702112"/>
            <a:ext cx="2751063"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2135" name="Google Shape;2135;p80"/>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sp>
        <p:nvSpPr>
          <p:cNvPr id="2136" name="Google Shape;2136;p80"/>
          <p:cNvSpPr txBox="1"/>
          <p:nvPr/>
        </p:nvSpPr>
        <p:spPr>
          <a:xfrm>
            <a:off x="6228872" y="3245033"/>
            <a:ext cx="3989404" cy="1689790"/>
          </a:xfrm>
          <a:prstGeom prst="rect">
            <a:avLst/>
          </a:prstGeom>
          <a:solidFill>
            <a:srgbClr val="DCEEFB"/>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A5A5A5"/>
                </a:solidFill>
                <a:latin typeface="Arial"/>
                <a:ea typeface="Arial"/>
                <a:cs typeface="Arial"/>
                <a:sym typeface="Arial"/>
              </a:rPr>
              <a:t>Blauzapfen-Monochromasie</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--Vererbung: </a:t>
            </a:r>
            <a:r>
              <a:rPr b="1" i="0" lang="en-US" sz="1546" u="none" cap="none" strike="noStrike">
                <a:solidFill>
                  <a:srgbClr val="A5A5A5"/>
                </a:solidFill>
                <a:latin typeface="Arial"/>
                <a:ea typeface="Arial"/>
                <a:cs typeface="Arial"/>
                <a:sym typeface="Arial"/>
              </a:rPr>
              <a:t>X-chromosomal</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--Es sind nur </a:t>
            </a:r>
            <a:r>
              <a:rPr b="1" i="0" lang="en-US" sz="1546" u="none" cap="none" strike="noStrike">
                <a:solidFill>
                  <a:srgbClr val="A5A5A5"/>
                </a:solidFill>
                <a:latin typeface="Arial"/>
                <a:ea typeface="Arial"/>
                <a:cs typeface="Arial"/>
                <a:sym typeface="Arial"/>
              </a:rPr>
              <a:t> blaue </a:t>
            </a:r>
            <a:r>
              <a:rPr b="0" i="0" lang="en-US" sz="1546" u="none" cap="none" strike="noStrike">
                <a:solidFill>
                  <a:srgbClr val="A5A5A5"/>
                </a:solidFill>
                <a:latin typeface="Arial"/>
                <a:ea typeface="Arial"/>
                <a:cs typeface="Arial"/>
                <a:sym typeface="Arial"/>
              </a:rPr>
              <a:t> Zapfen vorhanden</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--Ähnelt </a:t>
            </a:r>
            <a:r>
              <a:rPr b="1" i="0" lang="en-US" sz="1546" u="none" cap="none" strike="noStrike">
                <a:solidFill>
                  <a:srgbClr val="A5A5A5"/>
                </a:solidFill>
                <a:latin typeface="Arial"/>
                <a:ea typeface="Arial"/>
                <a:cs typeface="Arial"/>
                <a:sym typeface="Arial"/>
              </a:rPr>
              <a:t>dem Stäbchen-Monochromatismus </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--Diagnose mittels </a:t>
            </a:r>
            <a:r>
              <a:rPr b="1" i="0" lang="en-US" sz="1546" u="none" cap="none" strike="noStrike">
                <a:solidFill>
                  <a:srgbClr val="A5A5A5"/>
                </a:solidFill>
                <a:latin typeface="Arial"/>
                <a:ea typeface="Arial"/>
                <a:cs typeface="Arial"/>
                <a:sym typeface="Arial"/>
              </a:rPr>
              <a:t>spezialisierter…Farb-ERG</a:t>
            </a:r>
            <a:endParaRPr/>
          </a:p>
        </p:txBody>
      </p:sp>
      <p:sp>
        <p:nvSpPr>
          <p:cNvPr id="2137" name="Google Shape;2137;p80"/>
          <p:cNvSpPr txBox="1"/>
          <p:nvPr/>
        </p:nvSpPr>
        <p:spPr>
          <a:xfrm>
            <a:off x="3814026" y="4953518"/>
            <a:ext cx="4738908" cy="121407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Klassisches Erscheinungsbild des Blauzapfen-Monochromasie:</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 </a:t>
            </a:r>
            <a:r>
              <a:rPr lang="en-US" sz="1546">
                <a:solidFill>
                  <a:srgbClr val="7F7F7F"/>
                </a:solidFill>
                <a:latin typeface="Arial"/>
                <a:ea typeface="Arial"/>
                <a:cs typeface="Arial"/>
                <a:sym typeface="Arial"/>
              </a:rPr>
              <a:t>Schlechte </a:t>
            </a:r>
            <a:r>
              <a:rPr lang="en-US" sz="1546">
                <a:solidFill>
                  <a:srgbClr val="1A5FB4"/>
                </a:solidFill>
                <a:latin typeface="Arial"/>
                <a:ea typeface="Arial"/>
                <a:cs typeface="Arial"/>
                <a:sym typeface="Arial"/>
              </a:rPr>
              <a:t>Sehschärfe </a:t>
            </a:r>
            <a:r>
              <a:rPr i="1" lang="en-US" sz="1546">
                <a:solidFill>
                  <a:srgbClr val="1A5FB4"/>
                </a:solidFill>
                <a:latin typeface="Arial"/>
                <a:ea typeface="Arial"/>
                <a:cs typeface="Arial"/>
                <a:sym typeface="Arial"/>
              </a:rPr>
              <a:t> und</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 Nystagmus </a:t>
            </a:r>
            <a:r>
              <a:rPr i="1" lang="en-US" sz="1546">
                <a:solidFill>
                  <a:srgbClr val="BFBFBF"/>
                </a:solidFill>
                <a:latin typeface="Arial"/>
                <a:ea typeface="Arial"/>
                <a:cs typeface="Arial"/>
                <a:sym typeface="Arial"/>
              </a:rPr>
              <a:t> und</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 </a:t>
            </a:r>
            <a:r>
              <a:rPr lang="en-US" sz="1546">
                <a:solidFill>
                  <a:srgbClr val="7F7F7F"/>
                </a:solidFill>
                <a:latin typeface="Arial"/>
                <a:ea typeface="Arial"/>
                <a:cs typeface="Arial"/>
                <a:sym typeface="Arial"/>
              </a:rPr>
              <a:t>Lichtempfindlichkeit</a:t>
            </a:r>
            <a:endParaRPr/>
          </a:p>
        </p:txBody>
      </p:sp>
      <p:sp>
        <p:nvSpPr>
          <p:cNvPr id="2138" name="Google Shape;2138;p80"/>
          <p:cNvSpPr txBox="1"/>
          <p:nvPr/>
        </p:nvSpPr>
        <p:spPr>
          <a:xfrm>
            <a:off x="5899520" y="5062335"/>
            <a:ext cx="3459763" cy="713577"/>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159">
                <a:solidFill>
                  <a:srgbClr val="7F7F7F"/>
                </a:solidFill>
                <a:latin typeface="Arial"/>
                <a:ea typeface="Arial"/>
                <a:cs typeface="Arial"/>
                <a:sym typeface="Arial"/>
              </a:rPr>
              <a:t>Wenn ein Patient Nystagmus und eine </a:t>
            </a:r>
            <a:r>
              <a:rPr b="1" lang="en-US" sz="1159">
                <a:solidFill>
                  <a:srgbClr val="7F7F7F"/>
                </a:solidFill>
                <a:latin typeface="Arial"/>
                <a:ea typeface="Arial"/>
                <a:cs typeface="Arial"/>
                <a:sym typeface="Arial"/>
              </a:rPr>
              <a:t>gute </a:t>
            </a:r>
            <a:r>
              <a:rPr i="1" lang="en-US" sz="1159">
                <a:solidFill>
                  <a:srgbClr val="7F7F7F"/>
                </a:solidFill>
                <a:latin typeface="Arial"/>
                <a:ea typeface="Arial"/>
                <a:cs typeface="Arial"/>
                <a:sym typeface="Arial"/>
              </a:rPr>
              <a:t>Sehkraft aufweist, welche Erkrankung liegt bei ihm/ihr am wahrscheinlichsten vor?</a:t>
            </a:r>
            <a:endParaRPr/>
          </a:p>
          <a:p>
            <a:pPr indent="0" lvl="0" marL="0" marR="0" rtl="0" algn="l">
              <a:spcBef>
                <a:spcPts val="0"/>
              </a:spcBef>
              <a:spcAft>
                <a:spcPts val="0"/>
              </a:spcAft>
              <a:buNone/>
            </a:pPr>
            <a:r>
              <a:rPr b="1" lang="en-US" sz="1159">
                <a:solidFill>
                  <a:srgbClr val="1A5FB4"/>
                </a:solidFill>
                <a:latin typeface="Arial"/>
                <a:ea typeface="Arial"/>
                <a:cs typeface="Arial"/>
                <a:sym typeface="Arial"/>
              </a:rPr>
              <a:t>Angeborener motorischer Nystagmus</a:t>
            </a:r>
            <a:endParaRPr/>
          </a:p>
        </p:txBody>
      </p:sp>
      <p:sp>
        <p:nvSpPr>
          <p:cNvPr id="2139" name="Google Shape;2139;p80"/>
          <p:cNvSpPr txBox="1"/>
          <p:nvPr/>
        </p:nvSpPr>
        <p:spPr>
          <a:xfrm>
            <a:off x="5295835" y="3327829"/>
            <a:ext cx="4305352" cy="2106043"/>
          </a:xfrm>
          <a:prstGeom prst="rect">
            <a:avLst/>
          </a:prstGeom>
          <a:solidFill>
            <a:srgbClr val="7030A0"/>
          </a:solidFill>
          <a:ln>
            <a:noFill/>
          </a:ln>
        </p:spPr>
        <p:txBody>
          <a:bodyPr anchorCtr="0" anchor="t" bIns="12250" lIns="24525" spcFirstLastPara="1" rIns="24525" wrap="square" tIns="12250">
            <a:spAutoFit/>
          </a:bodyPr>
          <a:lstStyle/>
          <a:p>
            <a:pPr indent="0" lvl="0" marL="0" marR="0" rtl="0" algn="l">
              <a:spcBef>
                <a:spcPts val="0"/>
              </a:spcBef>
              <a:spcAft>
                <a:spcPts val="0"/>
              </a:spcAft>
              <a:buClr>
                <a:schemeClr val="lt1"/>
              </a:buClr>
              <a:buSzPts val="1352"/>
              <a:buFont typeface="Arial"/>
              <a:buNone/>
            </a:pPr>
            <a:r>
              <a:rPr b="0" i="1" lang="en-US" sz="1352">
                <a:solidFill>
                  <a:schemeClr val="lt1"/>
                </a:solidFill>
                <a:latin typeface="Arial"/>
                <a:ea typeface="Arial"/>
                <a:cs typeface="Arial"/>
                <a:sym typeface="Arial"/>
              </a:rPr>
              <a:t>Was ist, kurz gesagt, </a:t>
            </a:r>
            <a:r>
              <a:rPr b="0" lang="en-US" sz="1352">
                <a:solidFill>
                  <a:schemeClr val="lt1"/>
                </a:solidFill>
                <a:latin typeface="Arial"/>
                <a:ea typeface="Arial"/>
                <a:cs typeface="Arial"/>
                <a:sym typeface="Arial"/>
              </a:rPr>
              <a:t>angeborener motorischer Nystagmus</a:t>
            </a:r>
            <a:r>
              <a:rPr b="0" i="1" lang="en-US" sz="1352">
                <a:solidFill>
                  <a:schemeClr val="lt1"/>
                </a:solidFill>
                <a:latin typeface="Arial"/>
                <a:ea typeface="Arial"/>
                <a:cs typeface="Arial"/>
                <a:sym typeface="Arial"/>
              </a:rPr>
              <a:t>?</a:t>
            </a:r>
            <a:endParaRPr/>
          </a:p>
          <a:p>
            <a:pPr indent="0" lvl="0" marL="0" marR="0" rtl="0" algn="l">
              <a:spcBef>
                <a:spcPts val="0"/>
              </a:spcBef>
              <a:spcAft>
                <a:spcPts val="0"/>
              </a:spcAft>
              <a:buClr>
                <a:schemeClr val="lt1"/>
              </a:buClr>
              <a:buSzPts val="1352"/>
              <a:buFont typeface="Arial"/>
              <a:buNone/>
            </a:pPr>
            <a:r>
              <a:rPr b="0" lang="en-US" sz="1352">
                <a:solidFill>
                  <a:schemeClr val="lt1"/>
                </a:solidFill>
                <a:latin typeface="Arial"/>
                <a:ea typeface="Arial"/>
                <a:cs typeface="Arial"/>
                <a:sym typeface="Arial"/>
              </a:rPr>
              <a:t>Ein Nystagmus, der in den ersten Lebensmonaten auftritt und weder auf eine sensorische noch auf eine ZNS-Pathologie zurückzuführen ist</a:t>
            </a:r>
            <a:endParaRPr/>
          </a:p>
          <a:p>
            <a:pPr indent="0" lvl="0" marL="0" marR="0" rtl="0" algn="l">
              <a:spcBef>
                <a:spcPts val="0"/>
              </a:spcBef>
              <a:spcAft>
                <a:spcPts val="0"/>
              </a:spcAft>
              <a:buClr>
                <a:schemeClr val="dk1"/>
              </a:buClr>
              <a:buSzPts val="1352"/>
              <a:buFont typeface="Arial"/>
              <a:buNone/>
            </a:pPr>
            <a:r>
              <a:t/>
            </a:r>
            <a:endParaRPr b="0" i="1" sz="1352">
              <a:solidFill>
                <a:schemeClr val="lt1"/>
              </a:solidFill>
              <a:latin typeface="Arial"/>
              <a:ea typeface="Arial"/>
              <a:cs typeface="Arial"/>
              <a:sym typeface="Arial"/>
            </a:endParaRPr>
          </a:p>
          <a:p>
            <a:pPr indent="0" lvl="0" marL="0" marR="0" rtl="0" algn="l">
              <a:spcBef>
                <a:spcPts val="0"/>
              </a:spcBef>
              <a:spcAft>
                <a:spcPts val="0"/>
              </a:spcAft>
              <a:buClr>
                <a:schemeClr val="lt1"/>
              </a:buClr>
              <a:buSzPts val="1352"/>
              <a:buFont typeface="Arial"/>
              <a:buNone/>
            </a:pPr>
            <a:r>
              <a:rPr b="0" i="1" lang="en-US" sz="1352">
                <a:solidFill>
                  <a:schemeClr val="lt1"/>
                </a:solidFill>
                <a:latin typeface="Arial"/>
                <a:ea typeface="Arial"/>
                <a:cs typeface="Arial"/>
                <a:sym typeface="Arial"/>
              </a:rPr>
              <a:t>Ist der Nystagmus vertikal, horizontal oder beides/eines von beiden?</a:t>
            </a:r>
            <a:endParaRPr/>
          </a:p>
          <a:p>
            <a:pPr indent="0" lvl="0" marL="0" marR="0" rtl="0" algn="l">
              <a:spcBef>
                <a:spcPts val="0"/>
              </a:spcBef>
              <a:spcAft>
                <a:spcPts val="0"/>
              </a:spcAft>
              <a:buClr>
                <a:schemeClr val="lt1"/>
              </a:buClr>
              <a:buSzPts val="1352"/>
              <a:buFont typeface="Arial"/>
              <a:buNone/>
            </a:pPr>
            <a:r>
              <a:rPr b="0" lang="en-US" sz="1352">
                <a:solidFill>
                  <a:schemeClr val="lt1"/>
                </a:solidFill>
                <a:latin typeface="Arial"/>
                <a:ea typeface="Arial"/>
                <a:cs typeface="Arial"/>
                <a:sym typeface="Arial"/>
              </a:rPr>
              <a:t>Er ist praktisch immer horizontal</a:t>
            </a:r>
            <a:endParaRPr b="0" sz="1352">
              <a:solidFill>
                <a:srgbClr val="7030A0"/>
              </a:solidFill>
              <a:latin typeface="Arial"/>
              <a:ea typeface="Arial"/>
              <a:cs typeface="Arial"/>
              <a:sym typeface="Arial"/>
            </a:endParaRPr>
          </a:p>
          <a:p>
            <a:pPr indent="0" lvl="0" marL="0" marR="0" rtl="0" algn="l">
              <a:spcBef>
                <a:spcPts val="0"/>
              </a:spcBef>
              <a:spcAft>
                <a:spcPts val="0"/>
              </a:spcAft>
              <a:buClr>
                <a:schemeClr val="dk1"/>
              </a:buClr>
              <a:buSzPts val="1352"/>
              <a:buFont typeface="Arial"/>
              <a:buNone/>
            </a:pPr>
            <a:r>
              <a:t/>
            </a:r>
            <a:endParaRPr b="0" i="1" sz="1352">
              <a:solidFill>
                <a:srgbClr val="7030A0"/>
              </a:solidFill>
              <a:latin typeface="Arial"/>
              <a:ea typeface="Arial"/>
              <a:cs typeface="Arial"/>
              <a:sym typeface="Arial"/>
            </a:endParaRPr>
          </a:p>
        </p:txBody>
      </p:sp>
      <p:sp>
        <p:nvSpPr>
          <p:cNvPr id="2140" name="Google Shape;2140;p80"/>
          <p:cNvSpPr/>
          <p:nvPr/>
        </p:nvSpPr>
        <p:spPr>
          <a:xfrm>
            <a:off x="7019218" y="4990003"/>
            <a:ext cx="809733" cy="197820"/>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41" name="Google Shape;2141;p80"/>
          <p:cNvSpPr/>
          <p:nvPr/>
        </p:nvSpPr>
        <p:spPr>
          <a:xfrm>
            <a:off x="5874891" y="5358384"/>
            <a:ext cx="2859109" cy="713577"/>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2142" name="Google Shape;2142;p80"/>
          <p:cNvCxnSpPr/>
          <p:nvPr/>
        </p:nvCxnSpPr>
        <p:spPr>
          <a:xfrm>
            <a:off x="3909359" y="5590422"/>
            <a:ext cx="1021535" cy="0"/>
          </a:xfrm>
          <a:prstGeom prst="straightConnector1">
            <a:avLst/>
          </a:prstGeom>
          <a:noFill/>
          <a:ln cap="flat" cmpd="sng" w="21450">
            <a:solidFill>
              <a:schemeClr val="dk1"/>
            </a:solidFill>
            <a:prstDash val="solid"/>
            <a:round/>
            <a:headEnd len="sm" w="sm" type="none"/>
            <a:tailEnd len="sm" w="sm" type="none"/>
          </a:ln>
        </p:spPr>
      </p:cxnSp>
      <p:sp>
        <p:nvSpPr>
          <p:cNvPr id="2143" name="Google Shape;2143;p80"/>
          <p:cNvSpPr txBox="1"/>
          <p:nvPr/>
        </p:nvSpPr>
        <p:spPr>
          <a:xfrm>
            <a:off x="4148770" y="5226550"/>
            <a:ext cx="736322" cy="23290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1A5FB4"/>
                </a:solidFill>
                <a:latin typeface="Arial"/>
                <a:ea typeface="Arial"/>
                <a:cs typeface="Arial"/>
                <a:sym typeface="Arial"/>
              </a:rPr>
              <a:t>Gute</a:t>
            </a:r>
            <a:endParaRPr/>
          </a:p>
        </p:txBody>
      </p:sp>
      <p:cxnSp>
        <p:nvCxnSpPr>
          <p:cNvPr id="2144" name="Google Shape;2144;p80"/>
          <p:cNvCxnSpPr/>
          <p:nvPr/>
        </p:nvCxnSpPr>
        <p:spPr>
          <a:xfrm>
            <a:off x="3995093" y="6057699"/>
            <a:ext cx="1785651" cy="0"/>
          </a:xfrm>
          <a:prstGeom prst="straightConnector1">
            <a:avLst/>
          </a:prstGeom>
          <a:noFill/>
          <a:ln cap="flat" cmpd="sng" w="21450">
            <a:solidFill>
              <a:schemeClr val="dk1"/>
            </a:solidFill>
            <a:prstDash val="solid"/>
            <a:round/>
            <a:headEnd len="sm" w="sm" type="none"/>
            <a:tailEnd len="sm" w="sm" type="none"/>
          </a:ln>
        </p:spPr>
      </p:cxnSp>
      <p:sp>
        <p:nvSpPr>
          <p:cNvPr id="2145" name="Google Shape;2145;p80"/>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146" name="Google Shape;2146;p80"/>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147" name="Google Shape;2147;p80"/>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148" name="Google Shape;2148;p80"/>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2" name="Shape 2152"/>
        <p:cNvGrpSpPr/>
        <p:nvPr/>
      </p:nvGrpSpPr>
      <p:grpSpPr>
        <a:xfrm>
          <a:off x="0" y="0"/>
          <a:ext cx="0" cy="0"/>
          <a:chOff x="0" y="0"/>
          <a:chExt cx="0" cy="0"/>
        </a:xfrm>
      </p:grpSpPr>
      <p:sp>
        <p:nvSpPr>
          <p:cNvPr id="2153" name="Google Shape;2153;p81"/>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A5A5A5"/>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154" name="Google Shape;2154;p81"/>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155" name="Google Shape;2155;p81"/>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2156" name="Google Shape;2156;p81"/>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157" name="Google Shape;2157;p81"/>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158" name="Google Shape;2158;p81"/>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159" name="Google Shape;2159;p81"/>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2160" name="Google Shape;2160;p81"/>
          <p:cNvCxnSpPr>
            <a:stCxn id="2153"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161" name="Google Shape;2161;p81"/>
          <p:cNvCxnSpPr>
            <a:stCxn id="2153"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2162" name="Google Shape;2162;p81"/>
          <p:cNvCxnSpPr>
            <a:stCxn id="2153"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163" name="Google Shape;2163;p81"/>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2164" name="Google Shape;2164;p81"/>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165" name="Google Shape;2165;p81"/>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2166" name="Google Shape;2166;p81"/>
          <p:cNvSpPr txBox="1"/>
          <p:nvPr/>
        </p:nvSpPr>
        <p:spPr>
          <a:xfrm>
            <a:off x="3254267" y="3702112"/>
            <a:ext cx="2751063"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2167" name="Google Shape;2167;p81"/>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sp>
        <p:nvSpPr>
          <p:cNvPr id="2168" name="Google Shape;2168;p81"/>
          <p:cNvSpPr txBox="1"/>
          <p:nvPr/>
        </p:nvSpPr>
        <p:spPr>
          <a:xfrm>
            <a:off x="6228872" y="3245033"/>
            <a:ext cx="3989404" cy="1689790"/>
          </a:xfrm>
          <a:prstGeom prst="rect">
            <a:avLst/>
          </a:prstGeom>
          <a:solidFill>
            <a:srgbClr val="DCEEFB"/>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A5A5A5"/>
                </a:solidFill>
                <a:latin typeface="Arial"/>
                <a:ea typeface="Arial"/>
                <a:cs typeface="Arial"/>
                <a:sym typeface="Arial"/>
              </a:rPr>
              <a:t>Blauzapfen-Monochromasie</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--Vererbung: </a:t>
            </a:r>
            <a:r>
              <a:rPr b="1" i="0" lang="en-US" sz="1546" u="none" cap="none" strike="noStrike">
                <a:solidFill>
                  <a:srgbClr val="A5A5A5"/>
                </a:solidFill>
                <a:latin typeface="Arial"/>
                <a:ea typeface="Arial"/>
                <a:cs typeface="Arial"/>
                <a:sym typeface="Arial"/>
              </a:rPr>
              <a:t>X-chromosomal</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--Es sind nur </a:t>
            </a:r>
            <a:r>
              <a:rPr b="1" i="0" lang="en-US" sz="1546" u="none" cap="none" strike="noStrike">
                <a:solidFill>
                  <a:srgbClr val="A5A5A5"/>
                </a:solidFill>
                <a:latin typeface="Arial"/>
                <a:ea typeface="Arial"/>
                <a:cs typeface="Arial"/>
                <a:sym typeface="Arial"/>
              </a:rPr>
              <a:t> blaue </a:t>
            </a:r>
            <a:r>
              <a:rPr b="0" i="0" lang="en-US" sz="1546" u="none" cap="none" strike="noStrike">
                <a:solidFill>
                  <a:srgbClr val="A5A5A5"/>
                </a:solidFill>
                <a:latin typeface="Arial"/>
                <a:ea typeface="Arial"/>
                <a:cs typeface="Arial"/>
                <a:sym typeface="Arial"/>
              </a:rPr>
              <a:t> Zapfen vorhanden</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--Ähnelt </a:t>
            </a:r>
            <a:r>
              <a:rPr b="1" i="0" lang="en-US" sz="1546" u="none" cap="none" strike="noStrike">
                <a:solidFill>
                  <a:srgbClr val="A5A5A5"/>
                </a:solidFill>
                <a:latin typeface="Arial"/>
                <a:ea typeface="Arial"/>
                <a:cs typeface="Arial"/>
                <a:sym typeface="Arial"/>
              </a:rPr>
              <a:t>dem Stäbchen-Monochromatismus </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--Diagnose mittels </a:t>
            </a:r>
            <a:r>
              <a:rPr b="1" i="0" lang="en-US" sz="1546" u="none" cap="none" strike="noStrike">
                <a:solidFill>
                  <a:srgbClr val="A5A5A5"/>
                </a:solidFill>
                <a:latin typeface="Arial"/>
                <a:ea typeface="Arial"/>
                <a:cs typeface="Arial"/>
                <a:sym typeface="Arial"/>
              </a:rPr>
              <a:t>spezialisierter…Farb-ERG</a:t>
            </a:r>
            <a:endParaRPr/>
          </a:p>
        </p:txBody>
      </p:sp>
      <p:sp>
        <p:nvSpPr>
          <p:cNvPr id="2169" name="Google Shape;2169;p81"/>
          <p:cNvSpPr/>
          <p:nvPr/>
        </p:nvSpPr>
        <p:spPr>
          <a:xfrm>
            <a:off x="4022698" y="5910475"/>
            <a:ext cx="1758047" cy="191926"/>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70" name="Google Shape;2170;p81"/>
          <p:cNvSpPr/>
          <p:nvPr/>
        </p:nvSpPr>
        <p:spPr>
          <a:xfrm>
            <a:off x="4022697" y="5468801"/>
            <a:ext cx="1993816" cy="267781"/>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773">
              <a:solidFill>
                <a:schemeClr val="dk1"/>
              </a:solidFill>
              <a:latin typeface="Arial"/>
              <a:ea typeface="Arial"/>
              <a:cs typeface="Arial"/>
              <a:sym typeface="Arial"/>
            </a:endParaRPr>
          </a:p>
        </p:txBody>
      </p:sp>
      <p:sp>
        <p:nvSpPr>
          <p:cNvPr id="2171" name="Google Shape;2171;p81"/>
          <p:cNvSpPr/>
          <p:nvPr/>
        </p:nvSpPr>
        <p:spPr>
          <a:xfrm>
            <a:off x="4022699" y="5660728"/>
            <a:ext cx="1401274" cy="250269"/>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72" name="Google Shape;2172;p81"/>
          <p:cNvSpPr txBox="1"/>
          <p:nvPr/>
        </p:nvSpPr>
        <p:spPr>
          <a:xfrm>
            <a:off x="3814026" y="4953518"/>
            <a:ext cx="4738908" cy="121407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Klassisches Erscheinungsbild des Blauzapfen-Monochromasie:</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 </a:t>
            </a:r>
            <a:r>
              <a:rPr lang="en-US" sz="1546">
                <a:solidFill>
                  <a:srgbClr val="7F7F7F"/>
                </a:solidFill>
                <a:latin typeface="Arial"/>
                <a:ea typeface="Arial"/>
                <a:cs typeface="Arial"/>
                <a:sym typeface="Arial"/>
              </a:rPr>
              <a:t>Schlechte </a:t>
            </a:r>
            <a:r>
              <a:rPr lang="en-US" sz="1546">
                <a:solidFill>
                  <a:srgbClr val="1A5FB4"/>
                </a:solidFill>
                <a:latin typeface="Arial"/>
                <a:ea typeface="Arial"/>
                <a:cs typeface="Arial"/>
                <a:sym typeface="Arial"/>
              </a:rPr>
              <a:t>Sehschärfe </a:t>
            </a:r>
            <a:r>
              <a:rPr i="1" lang="en-US" sz="1546">
                <a:solidFill>
                  <a:srgbClr val="1A5FB4"/>
                </a:solidFill>
                <a:latin typeface="Arial"/>
                <a:ea typeface="Arial"/>
                <a:cs typeface="Arial"/>
                <a:sym typeface="Arial"/>
              </a:rPr>
              <a:t> und</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 Nystagmus </a:t>
            </a:r>
            <a:r>
              <a:rPr i="1" lang="en-US" sz="1546">
                <a:solidFill>
                  <a:srgbClr val="BFBFBF"/>
                </a:solidFill>
                <a:latin typeface="Arial"/>
                <a:ea typeface="Arial"/>
                <a:cs typeface="Arial"/>
                <a:sym typeface="Arial"/>
              </a:rPr>
              <a:t> und</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 </a:t>
            </a:r>
            <a:r>
              <a:rPr lang="en-US" sz="1546">
                <a:solidFill>
                  <a:srgbClr val="7F7F7F"/>
                </a:solidFill>
                <a:latin typeface="Arial"/>
                <a:ea typeface="Arial"/>
                <a:cs typeface="Arial"/>
                <a:sym typeface="Arial"/>
              </a:rPr>
              <a:t>Lichtempfindlichkeit</a:t>
            </a:r>
            <a:endParaRPr/>
          </a:p>
        </p:txBody>
      </p:sp>
      <p:sp>
        <p:nvSpPr>
          <p:cNvPr id="2173" name="Google Shape;2173;p81"/>
          <p:cNvSpPr txBox="1"/>
          <p:nvPr/>
        </p:nvSpPr>
        <p:spPr>
          <a:xfrm>
            <a:off x="5899520" y="5062335"/>
            <a:ext cx="3459763" cy="713577"/>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159">
                <a:solidFill>
                  <a:srgbClr val="7F7F7F"/>
                </a:solidFill>
                <a:latin typeface="Arial"/>
                <a:ea typeface="Arial"/>
                <a:cs typeface="Arial"/>
                <a:sym typeface="Arial"/>
              </a:rPr>
              <a:t>Wenn ein Patient Nystagmus und eine </a:t>
            </a:r>
            <a:r>
              <a:rPr b="1" lang="en-US" sz="1159">
                <a:solidFill>
                  <a:srgbClr val="7F7F7F"/>
                </a:solidFill>
                <a:latin typeface="Arial"/>
                <a:ea typeface="Arial"/>
                <a:cs typeface="Arial"/>
                <a:sym typeface="Arial"/>
              </a:rPr>
              <a:t>gute </a:t>
            </a:r>
            <a:r>
              <a:rPr i="1" lang="en-US" sz="1159">
                <a:solidFill>
                  <a:srgbClr val="7F7F7F"/>
                </a:solidFill>
                <a:latin typeface="Arial"/>
                <a:ea typeface="Arial"/>
                <a:cs typeface="Arial"/>
                <a:sym typeface="Arial"/>
              </a:rPr>
              <a:t>Sehkraft aufweist, welche Erkrankung liegt bei ihm/ihr am wahrscheinlichsten vor?</a:t>
            </a:r>
            <a:endParaRPr/>
          </a:p>
          <a:p>
            <a:pPr indent="0" lvl="0" marL="0" marR="0" rtl="0" algn="l">
              <a:spcBef>
                <a:spcPts val="0"/>
              </a:spcBef>
              <a:spcAft>
                <a:spcPts val="0"/>
              </a:spcAft>
              <a:buNone/>
            </a:pPr>
            <a:r>
              <a:rPr b="1" lang="en-US" sz="1159">
                <a:solidFill>
                  <a:srgbClr val="1A5FB4"/>
                </a:solidFill>
                <a:latin typeface="Arial"/>
                <a:ea typeface="Arial"/>
                <a:cs typeface="Arial"/>
                <a:sym typeface="Arial"/>
              </a:rPr>
              <a:t>Angeborener motorischer Nystagmus</a:t>
            </a:r>
            <a:endParaRPr/>
          </a:p>
        </p:txBody>
      </p:sp>
      <p:sp>
        <p:nvSpPr>
          <p:cNvPr id="2174" name="Google Shape;2174;p81"/>
          <p:cNvSpPr txBox="1"/>
          <p:nvPr/>
        </p:nvSpPr>
        <p:spPr>
          <a:xfrm>
            <a:off x="5295835" y="3327829"/>
            <a:ext cx="4305352" cy="2106043"/>
          </a:xfrm>
          <a:prstGeom prst="rect">
            <a:avLst/>
          </a:prstGeom>
          <a:solidFill>
            <a:srgbClr val="7030A0"/>
          </a:solidFill>
          <a:ln>
            <a:noFill/>
          </a:ln>
        </p:spPr>
        <p:txBody>
          <a:bodyPr anchorCtr="0" anchor="t" bIns="12250" lIns="24525" spcFirstLastPara="1" rIns="24525" wrap="square" tIns="12250">
            <a:spAutoFit/>
          </a:bodyPr>
          <a:lstStyle/>
          <a:p>
            <a:pPr indent="0" lvl="0" marL="0" marR="0" rtl="0" algn="l">
              <a:spcBef>
                <a:spcPts val="0"/>
              </a:spcBef>
              <a:spcAft>
                <a:spcPts val="0"/>
              </a:spcAft>
              <a:buClr>
                <a:schemeClr val="lt1"/>
              </a:buClr>
              <a:buSzPts val="1352"/>
              <a:buFont typeface="Arial"/>
              <a:buNone/>
            </a:pPr>
            <a:r>
              <a:rPr b="0" i="1" lang="en-US" sz="1352">
                <a:solidFill>
                  <a:schemeClr val="lt1"/>
                </a:solidFill>
                <a:latin typeface="Arial"/>
                <a:ea typeface="Arial"/>
                <a:cs typeface="Arial"/>
                <a:sym typeface="Arial"/>
              </a:rPr>
              <a:t>Was ist, kurz gesagt, </a:t>
            </a:r>
            <a:r>
              <a:rPr b="0" lang="en-US" sz="1352">
                <a:solidFill>
                  <a:schemeClr val="lt1"/>
                </a:solidFill>
                <a:latin typeface="Arial"/>
                <a:ea typeface="Arial"/>
                <a:cs typeface="Arial"/>
                <a:sym typeface="Arial"/>
              </a:rPr>
              <a:t>angeborener motorischer Nystagmus</a:t>
            </a:r>
            <a:r>
              <a:rPr b="0" i="1" lang="en-US" sz="1352">
                <a:solidFill>
                  <a:schemeClr val="lt1"/>
                </a:solidFill>
                <a:latin typeface="Arial"/>
                <a:ea typeface="Arial"/>
                <a:cs typeface="Arial"/>
                <a:sym typeface="Arial"/>
              </a:rPr>
              <a:t>?</a:t>
            </a:r>
            <a:endParaRPr/>
          </a:p>
          <a:p>
            <a:pPr indent="0" lvl="0" marL="0" marR="0" rtl="0" algn="l">
              <a:spcBef>
                <a:spcPts val="0"/>
              </a:spcBef>
              <a:spcAft>
                <a:spcPts val="0"/>
              </a:spcAft>
              <a:buClr>
                <a:schemeClr val="lt1"/>
              </a:buClr>
              <a:buSzPts val="1352"/>
              <a:buFont typeface="Arial"/>
              <a:buNone/>
            </a:pPr>
            <a:r>
              <a:rPr b="0" lang="en-US" sz="1352">
                <a:solidFill>
                  <a:schemeClr val="lt1"/>
                </a:solidFill>
                <a:latin typeface="Arial"/>
                <a:ea typeface="Arial"/>
                <a:cs typeface="Arial"/>
                <a:sym typeface="Arial"/>
              </a:rPr>
              <a:t>Ein Nystagmus, der in den ersten Lebensmonaten auftritt und weder auf eine sensorische noch auf eine ZNS-Pathologie zurückzuführen ist</a:t>
            </a:r>
            <a:endParaRPr/>
          </a:p>
          <a:p>
            <a:pPr indent="0" lvl="0" marL="0" marR="0" rtl="0" algn="l">
              <a:spcBef>
                <a:spcPts val="0"/>
              </a:spcBef>
              <a:spcAft>
                <a:spcPts val="0"/>
              </a:spcAft>
              <a:buClr>
                <a:schemeClr val="dk1"/>
              </a:buClr>
              <a:buSzPts val="1352"/>
              <a:buFont typeface="Arial"/>
              <a:buNone/>
            </a:pPr>
            <a:r>
              <a:t/>
            </a:r>
            <a:endParaRPr b="0" i="1" sz="1352">
              <a:solidFill>
                <a:schemeClr val="lt1"/>
              </a:solidFill>
              <a:latin typeface="Arial"/>
              <a:ea typeface="Arial"/>
              <a:cs typeface="Arial"/>
              <a:sym typeface="Arial"/>
            </a:endParaRPr>
          </a:p>
          <a:p>
            <a:pPr indent="0" lvl="0" marL="0" marR="0" rtl="0" algn="l">
              <a:spcBef>
                <a:spcPts val="0"/>
              </a:spcBef>
              <a:spcAft>
                <a:spcPts val="0"/>
              </a:spcAft>
              <a:buClr>
                <a:schemeClr val="lt1"/>
              </a:buClr>
              <a:buSzPts val="1352"/>
              <a:buFont typeface="Arial"/>
              <a:buNone/>
            </a:pPr>
            <a:r>
              <a:rPr b="0" i="1" lang="en-US" sz="1352">
                <a:solidFill>
                  <a:schemeClr val="lt1"/>
                </a:solidFill>
                <a:latin typeface="Arial"/>
                <a:ea typeface="Arial"/>
                <a:cs typeface="Arial"/>
                <a:sym typeface="Arial"/>
              </a:rPr>
              <a:t>Ist der Nystagmus vertikal, horizontal oder beides/eines von beiden?</a:t>
            </a:r>
            <a:endParaRPr/>
          </a:p>
          <a:p>
            <a:pPr indent="0" lvl="0" marL="0" marR="0" rtl="0" algn="l">
              <a:spcBef>
                <a:spcPts val="0"/>
              </a:spcBef>
              <a:spcAft>
                <a:spcPts val="0"/>
              </a:spcAft>
              <a:buClr>
                <a:schemeClr val="lt1"/>
              </a:buClr>
              <a:buSzPts val="1352"/>
              <a:buFont typeface="Arial"/>
              <a:buNone/>
            </a:pPr>
            <a:r>
              <a:rPr b="0" lang="en-US" sz="1352">
                <a:solidFill>
                  <a:schemeClr val="lt1"/>
                </a:solidFill>
                <a:latin typeface="Arial"/>
                <a:ea typeface="Arial"/>
                <a:cs typeface="Arial"/>
                <a:sym typeface="Arial"/>
              </a:rPr>
              <a:t>Er ist praktisch immer horizontal</a:t>
            </a:r>
            <a:endParaRPr b="0" sz="1352">
              <a:solidFill>
                <a:srgbClr val="7030A0"/>
              </a:solidFill>
              <a:latin typeface="Arial"/>
              <a:ea typeface="Arial"/>
              <a:cs typeface="Arial"/>
              <a:sym typeface="Arial"/>
            </a:endParaRPr>
          </a:p>
          <a:p>
            <a:pPr indent="0" lvl="0" marL="0" marR="0" rtl="0" algn="l">
              <a:spcBef>
                <a:spcPts val="0"/>
              </a:spcBef>
              <a:spcAft>
                <a:spcPts val="0"/>
              </a:spcAft>
              <a:buClr>
                <a:schemeClr val="dk1"/>
              </a:buClr>
              <a:buSzPts val="1352"/>
              <a:buFont typeface="Arial"/>
              <a:buNone/>
            </a:pPr>
            <a:r>
              <a:t/>
            </a:r>
            <a:endParaRPr b="0" i="1" sz="1352">
              <a:solidFill>
                <a:srgbClr val="7030A0"/>
              </a:solidFill>
              <a:latin typeface="Arial"/>
              <a:ea typeface="Arial"/>
              <a:cs typeface="Arial"/>
              <a:sym typeface="Arial"/>
            </a:endParaRPr>
          </a:p>
        </p:txBody>
      </p:sp>
      <p:sp>
        <p:nvSpPr>
          <p:cNvPr id="2175" name="Google Shape;2175;p81"/>
          <p:cNvSpPr/>
          <p:nvPr/>
        </p:nvSpPr>
        <p:spPr>
          <a:xfrm>
            <a:off x="5874891" y="5358384"/>
            <a:ext cx="2859109" cy="713577"/>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2176" name="Google Shape;2176;p81"/>
          <p:cNvCxnSpPr/>
          <p:nvPr/>
        </p:nvCxnSpPr>
        <p:spPr>
          <a:xfrm>
            <a:off x="3909359" y="5590422"/>
            <a:ext cx="1021535" cy="0"/>
          </a:xfrm>
          <a:prstGeom prst="straightConnector1">
            <a:avLst/>
          </a:prstGeom>
          <a:noFill/>
          <a:ln cap="flat" cmpd="sng" w="21450">
            <a:solidFill>
              <a:schemeClr val="dk1"/>
            </a:solidFill>
            <a:prstDash val="solid"/>
            <a:round/>
            <a:headEnd len="sm" w="sm" type="none"/>
            <a:tailEnd len="sm" w="sm" type="none"/>
          </a:ln>
        </p:spPr>
      </p:cxnSp>
      <p:sp>
        <p:nvSpPr>
          <p:cNvPr id="2177" name="Google Shape;2177;p81"/>
          <p:cNvSpPr txBox="1"/>
          <p:nvPr/>
        </p:nvSpPr>
        <p:spPr>
          <a:xfrm>
            <a:off x="4148770" y="5226550"/>
            <a:ext cx="736322" cy="23290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1A5FB4"/>
                </a:solidFill>
                <a:latin typeface="Arial"/>
                <a:ea typeface="Arial"/>
                <a:cs typeface="Arial"/>
                <a:sym typeface="Arial"/>
              </a:rPr>
              <a:t>Gute</a:t>
            </a:r>
            <a:endParaRPr/>
          </a:p>
        </p:txBody>
      </p:sp>
      <p:cxnSp>
        <p:nvCxnSpPr>
          <p:cNvPr id="2178" name="Google Shape;2178;p81"/>
          <p:cNvCxnSpPr/>
          <p:nvPr/>
        </p:nvCxnSpPr>
        <p:spPr>
          <a:xfrm>
            <a:off x="3995093" y="6057699"/>
            <a:ext cx="1785651" cy="0"/>
          </a:xfrm>
          <a:prstGeom prst="straightConnector1">
            <a:avLst/>
          </a:prstGeom>
          <a:noFill/>
          <a:ln cap="flat" cmpd="sng" w="21450">
            <a:solidFill>
              <a:schemeClr val="dk1"/>
            </a:solidFill>
            <a:prstDash val="solid"/>
            <a:round/>
            <a:headEnd len="sm" w="sm" type="none"/>
            <a:tailEnd len="sm" w="sm" type="none"/>
          </a:ln>
        </p:spPr>
      </p:cxnSp>
      <p:sp>
        <p:nvSpPr>
          <p:cNvPr id="2179" name="Google Shape;2179;p81"/>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180" name="Google Shape;2180;p81"/>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181" name="Google Shape;2181;p81"/>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182" name="Google Shape;2182;p81"/>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6" name="Shape 2186"/>
        <p:cNvGrpSpPr/>
        <p:nvPr/>
      </p:nvGrpSpPr>
      <p:grpSpPr>
        <a:xfrm>
          <a:off x="0" y="0"/>
          <a:ext cx="0" cy="0"/>
          <a:chOff x="0" y="0"/>
          <a:chExt cx="0" cy="0"/>
        </a:xfrm>
      </p:grpSpPr>
      <p:sp>
        <p:nvSpPr>
          <p:cNvPr id="2187" name="Google Shape;2187;p82"/>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A5A5A5"/>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188" name="Google Shape;2188;p82"/>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189" name="Google Shape;2189;p82"/>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2190" name="Google Shape;2190;p82"/>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191" name="Google Shape;2191;p82"/>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192" name="Google Shape;2192;p82"/>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193" name="Google Shape;2193;p82"/>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2194" name="Google Shape;2194;p82"/>
          <p:cNvCxnSpPr>
            <a:stCxn id="2187"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195" name="Google Shape;2195;p82"/>
          <p:cNvCxnSpPr>
            <a:stCxn id="2187"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2196" name="Google Shape;2196;p82"/>
          <p:cNvCxnSpPr>
            <a:stCxn id="2187"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197" name="Google Shape;2197;p82"/>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2198" name="Google Shape;2198;p82"/>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199" name="Google Shape;2199;p82"/>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2200" name="Google Shape;2200;p82"/>
          <p:cNvSpPr txBox="1"/>
          <p:nvPr/>
        </p:nvSpPr>
        <p:spPr>
          <a:xfrm>
            <a:off x="3254267" y="3702112"/>
            <a:ext cx="2751063"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Blauzapfen-Monochromasie</a:t>
            </a:r>
            <a:endParaRPr/>
          </a:p>
        </p:txBody>
      </p:sp>
      <p:sp>
        <p:nvSpPr>
          <p:cNvPr id="2201" name="Google Shape;2201;p82"/>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sp>
        <p:nvSpPr>
          <p:cNvPr id="2202" name="Google Shape;2202;p82"/>
          <p:cNvSpPr txBox="1"/>
          <p:nvPr/>
        </p:nvSpPr>
        <p:spPr>
          <a:xfrm>
            <a:off x="6228872" y="3245033"/>
            <a:ext cx="3989404" cy="1689790"/>
          </a:xfrm>
          <a:prstGeom prst="rect">
            <a:avLst/>
          </a:prstGeom>
          <a:solidFill>
            <a:srgbClr val="DCEEFB"/>
          </a:solidFill>
          <a:ln>
            <a:noFill/>
          </a:ln>
        </p:spPr>
        <p:txBody>
          <a:bodyPr anchorCtr="0" anchor="t" bIns="12250" lIns="24525" spcFirstLastPara="1" rIns="24525" wrap="square" tIns="12250">
            <a:spAutoFit/>
          </a:bodyPr>
          <a:lstStyle/>
          <a:p>
            <a:pPr indent="0" lvl="3" marL="331254" marR="0" rtl="0" algn="l">
              <a:spcBef>
                <a:spcPts val="0"/>
              </a:spcBef>
              <a:spcAft>
                <a:spcPts val="0"/>
              </a:spcAft>
              <a:buNone/>
            </a:pPr>
            <a:r>
              <a:rPr b="1" i="1" lang="en-US" sz="1546" u="none" cap="none" strike="noStrike">
                <a:solidFill>
                  <a:srgbClr val="A5A5A5"/>
                </a:solidFill>
                <a:latin typeface="Arial"/>
                <a:ea typeface="Arial"/>
                <a:cs typeface="Arial"/>
                <a:sym typeface="Arial"/>
              </a:rPr>
              <a:t>Blauzapfen-Monochromasie</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--Vererbung: </a:t>
            </a:r>
            <a:r>
              <a:rPr b="1" i="0" lang="en-US" sz="1546" u="none" cap="none" strike="noStrike">
                <a:solidFill>
                  <a:srgbClr val="A5A5A5"/>
                </a:solidFill>
                <a:latin typeface="Arial"/>
                <a:ea typeface="Arial"/>
                <a:cs typeface="Arial"/>
                <a:sym typeface="Arial"/>
              </a:rPr>
              <a:t>X-chromosomal</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--Es sind nur </a:t>
            </a:r>
            <a:r>
              <a:rPr b="1" i="0" lang="en-US" sz="1546" u="none" cap="none" strike="noStrike">
                <a:solidFill>
                  <a:srgbClr val="A5A5A5"/>
                </a:solidFill>
                <a:latin typeface="Arial"/>
                <a:ea typeface="Arial"/>
                <a:cs typeface="Arial"/>
                <a:sym typeface="Arial"/>
              </a:rPr>
              <a:t> blaue </a:t>
            </a:r>
            <a:r>
              <a:rPr b="0" i="0" lang="en-US" sz="1546" u="none" cap="none" strike="noStrike">
                <a:solidFill>
                  <a:srgbClr val="A5A5A5"/>
                </a:solidFill>
                <a:latin typeface="Arial"/>
                <a:ea typeface="Arial"/>
                <a:cs typeface="Arial"/>
                <a:sym typeface="Arial"/>
              </a:rPr>
              <a:t> Zapfen vorhanden</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--Ähnlich </a:t>
            </a:r>
            <a:r>
              <a:rPr b="1" i="0" lang="en-US" sz="1546" u="none" cap="none" strike="noStrike">
                <a:solidFill>
                  <a:srgbClr val="A5A5A5"/>
                </a:solidFill>
                <a:latin typeface="Arial"/>
                <a:ea typeface="Arial"/>
                <a:cs typeface="Arial"/>
                <a:sym typeface="Arial"/>
              </a:rPr>
              <a:t>wie Stäbchen-Monochromatismus </a:t>
            </a:r>
            <a:endParaRPr/>
          </a:p>
          <a:p>
            <a:pPr indent="0" lvl="3" marL="331254" marR="0" rtl="0" algn="l">
              <a:spcBef>
                <a:spcPts val="0"/>
              </a:spcBef>
              <a:spcAft>
                <a:spcPts val="0"/>
              </a:spcAft>
              <a:buNone/>
            </a:pPr>
            <a:r>
              <a:rPr b="0" i="0" lang="en-US" sz="1546" u="none" cap="none" strike="noStrike">
                <a:solidFill>
                  <a:srgbClr val="A5A5A5"/>
                </a:solidFill>
                <a:latin typeface="Arial"/>
                <a:ea typeface="Arial"/>
                <a:cs typeface="Arial"/>
                <a:sym typeface="Arial"/>
              </a:rPr>
              <a:t>--Diagnose mittels </a:t>
            </a:r>
            <a:r>
              <a:rPr b="1" i="0" lang="en-US" sz="1546" u="none" cap="none" strike="noStrike">
                <a:solidFill>
                  <a:srgbClr val="A5A5A5"/>
                </a:solidFill>
                <a:latin typeface="Arial"/>
                <a:ea typeface="Arial"/>
                <a:cs typeface="Arial"/>
                <a:sym typeface="Arial"/>
              </a:rPr>
              <a:t>spezialisierter…Farb-ERG</a:t>
            </a:r>
            <a:endParaRPr/>
          </a:p>
        </p:txBody>
      </p:sp>
      <p:sp>
        <p:nvSpPr>
          <p:cNvPr id="2203" name="Google Shape;2203;p82"/>
          <p:cNvSpPr txBox="1"/>
          <p:nvPr/>
        </p:nvSpPr>
        <p:spPr>
          <a:xfrm>
            <a:off x="3814026" y="4953518"/>
            <a:ext cx="4738908" cy="121407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Klassisches Erscheinungsbild des Blauzapfen-Monochromasie:</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 </a:t>
            </a:r>
            <a:r>
              <a:rPr lang="en-US" sz="1546">
                <a:solidFill>
                  <a:srgbClr val="7F7F7F"/>
                </a:solidFill>
                <a:latin typeface="Arial"/>
                <a:ea typeface="Arial"/>
                <a:cs typeface="Arial"/>
                <a:sym typeface="Arial"/>
              </a:rPr>
              <a:t>Schlechte </a:t>
            </a:r>
            <a:r>
              <a:rPr lang="en-US" sz="1546">
                <a:solidFill>
                  <a:srgbClr val="1A5FB4"/>
                </a:solidFill>
                <a:latin typeface="Arial"/>
                <a:ea typeface="Arial"/>
                <a:cs typeface="Arial"/>
                <a:sym typeface="Arial"/>
              </a:rPr>
              <a:t>Sehschärfe </a:t>
            </a:r>
            <a:r>
              <a:rPr i="1" lang="en-US" sz="1546">
                <a:solidFill>
                  <a:srgbClr val="1A5FB4"/>
                </a:solidFill>
                <a:latin typeface="Arial"/>
                <a:ea typeface="Arial"/>
                <a:cs typeface="Arial"/>
                <a:sym typeface="Arial"/>
              </a:rPr>
              <a:t> und</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 Nystagmus </a:t>
            </a:r>
            <a:r>
              <a:rPr i="1" lang="en-US" sz="1546">
                <a:solidFill>
                  <a:srgbClr val="BFBFBF"/>
                </a:solidFill>
                <a:latin typeface="Arial"/>
                <a:ea typeface="Arial"/>
                <a:cs typeface="Arial"/>
                <a:sym typeface="Arial"/>
              </a:rPr>
              <a:t> und</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 </a:t>
            </a:r>
            <a:r>
              <a:rPr lang="en-US" sz="1546">
                <a:solidFill>
                  <a:srgbClr val="7F7F7F"/>
                </a:solidFill>
                <a:latin typeface="Arial"/>
                <a:ea typeface="Arial"/>
                <a:cs typeface="Arial"/>
                <a:sym typeface="Arial"/>
              </a:rPr>
              <a:t>Lichtempfindlichkeit</a:t>
            </a:r>
            <a:endParaRPr/>
          </a:p>
        </p:txBody>
      </p:sp>
      <p:sp>
        <p:nvSpPr>
          <p:cNvPr id="2204" name="Google Shape;2204;p82"/>
          <p:cNvSpPr/>
          <p:nvPr/>
        </p:nvSpPr>
        <p:spPr>
          <a:xfrm>
            <a:off x="4022698" y="5910475"/>
            <a:ext cx="1758047" cy="191926"/>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05" name="Google Shape;2205;p82"/>
          <p:cNvSpPr/>
          <p:nvPr/>
        </p:nvSpPr>
        <p:spPr>
          <a:xfrm>
            <a:off x="4022697" y="5468801"/>
            <a:ext cx="1993816" cy="267781"/>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773">
              <a:solidFill>
                <a:schemeClr val="dk1"/>
              </a:solidFill>
              <a:latin typeface="Arial"/>
              <a:ea typeface="Arial"/>
              <a:cs typeface="Arial"/>
              <a:sym typeface="Arial"/>
            </a:endParaRPr>
          </a:p>
        </p:txBody>
      </p:sp>
      <p:sp>
        <p:nvSpPr>
          <p:cNvPr id="2206" name="Google Shape;2206;p82"/>
          <p:cNvSpPr txBox="1"/>
          <p:nvPr/>
        </p:nvSpPr>
        <p:spPr>
          <a:xfrm>
            <a:off x="5899520" y="5062335"/>
            <a:ext cx="3459763" cy="713577"/>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159">
                <a:solidFill>
                  <a:srgbClr val="7F7F7F"/>
                </a:solidFill>
                <a:latin typeface="Arial"/>
                <a:ea typeface="Arial"/>
                <a:cs typeface="Arial"/>
                <a:sym typeface="Arial"/>
              </a:rPr>
              <a:t>Wenn ein Patient Nystagmus und eine </a:t>
            </a:r>
            <a:r>
              <a:rPr b="1" lang="en-US" sz="1159">
                <a:solidFill>
                  <a:srgbClr val="7F7F7F"/>
                </a:solidFill>
                <a:latin typeface="Arial"/>
                <a:ea typeface="Arial"/>
                <a:cs typeface="Arial"/>
                <a:sym typeface="Arial"/>
              </a:rPr>
              <a:t>gute </a:t>
            </a:r>
            <a:r>
              <a:rPr i="1" lang="en-US" sz="1159">
                <a:solidFill>
                  <a:srgbClr val="7F7F7F"/>
                </a:solidFill>
                <a:latin typeface="Arial"/>
                <a:ea typeface="Arial"/>
                <a:cs typeface="Arial"/>
                <a:sym typeface="Arial"/>
              </a:rPr>
              <a:t>Sehkraft aufweist, an welcher Erkrankung leidet er/sie dann höchstwahrscheinlich?</a:t>
            </a:r>
            <a:endParaRPr/>
          </a:p>
          <a:p>
            <a:pPr indent="0" lvl="0" marL="0" marR="0" rtl="0" algn="l">
              <a:spcBef>
                <a:spcPts val="0"/>
              </a:spcBef>
              <a:spcAft>
                <a:spcPts val="0"/>
              </a:spcAft>
              <a:buNone/>
            </a:pPr>
            <a:r>
              <a:rPr b="1" lang="en-US" sz="1159">
                <a:solidFill>
                  <a:srgbClr val="1A5FB4"/>
                </a:solidFill>
                <a:latin typeface="Arial"/>
                <a:ea typeface="Arial"/>
                <a:cs typeface="Arial"/>
                <a:sym typeface="Arial"/>
              </a:rPr>
              <a:t>Angeborener motorischer Nystagmus</a:t>
            </a:r>
            <a:endParaRPr/>
          </a:p>
        </p:txBody>
      </p:sp>
      <p:sp>
        <p:nvSpPr>
          <p:cNvPr id="2207" name="Google Shape;2207;p82"/>
          <p:cNvSpPr/>
          <p:nvPr/>
        </p:nvSpPr>
        <p:spPr>
          <a:xfrm>
            <a:off x="4022699" y="5660728"/>
            <a:ext cx="1401274" cy="250269"/>
          </a:xfrm>
          <a:prstGeom prst="rect">
            <a:avLst/>
          </a:prstGeom>
          <a:solidFill>
            <a:srgbClr val="DCEEFB"/>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08" name="Google Shape;2208;p82"/>
          <p:cNvSpPr txBox="1"/>
          <p:nvPr/>
        </p:nvSpPr>
        <p:spPr>
          <a:xfrm>
            <a:off x="3814026" y="4953518"/>
            <a:ext cx="4738908" cy="121407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Klassisches Erscheinungsbild des Blauzapfen-Monochromasie:</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 </a:t>
            </a:r>
            <a:r>
              <a:rPr lang="en-US" sz="1546">
                <a:solidFill>
                  <a:srgbClr val="7F7F7F"/>
                </a:solidFill>
                <a:latin typeface="Arial"/>
                <a:ea typeface="Arial"/>
                <a:cs typeface="Arial"/>
                <a:sym typeface="Arial"/>
              </a:rPr>
              <a:t>Schlechte </a:t>
            </a:r>
            <a:r>
              <a:rPr lang="en-US" sz="1546">
                <a:solidFill>
                  <a:srgbClr val="1A5FB4"/>
                </a:solidFill>
                <a:latin typeface="Arial"/>
                <a:ea typeface="Arial"/>
                <a:cs typeface="Arial"/>
                <a:sym typeface="Arial"/>
              </a:rPr>
              <a:t>Sehschärfe</a:t>
            </a:r>
            <a:endParaRPr i="1" sz="1546">
              <a:solidFill>
                <a:srgbClr val="1A5FB4"/>
              </a:solidFill>
              <a:latin typeface="Arial"/>
              <a:ea typeface="Arial"/>
              <a:cs typeface="Arial"/>
              <a:sym typeface="Arial"/>
            </a:endParaRPr>
          </a:p>
          <a:p>
            <a:pPr indent="0" lvl="0" marL="0" marR="0" rtl="0" algn="l">
              <a:spcBef>
                <a:spcPts val="0"/>
              </a:spcBef>
              <a:spcAft>
                <a:spcPts val="0"/>
              </a:spcAft>
              <a:buNone/>
            </a:pPr>
            <a:r>
              <a:rPr lang="en-US" sz="1546">
                <a:solidFill>
                  <a:srgbClr val="1A5FB4"/>
                </a:solidFill>
                <a:latin typeface="Arial"/>
                <a:ea typeface="Arial"/>
                <a:cs typeface="Arial"/>
                <a:sym typeface="Arial"/>
              </a:rPr>
              <a:t>-- Nystagmus </a:t>
            </a:r>
            <a:r>
              <a:rPr i="1" lang="en-US" sz="1546">
                <a:solidFill>
                  <a:srgbClr val="BFBFBF"/>
                </a:solidFill>
                <a:latin typeface="Arial"/>
                <a:ea typeface="Arial"/>
                <a:cs typeface="Arial"/>
                <a:sym typeface="Arial"/>
              </a:rPr>
              <a:t> und</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 </a:t>
            </a:r>
            <a:r>
              <a:rPr lang="en-US" sz="1546">
                <a:solidFill>
                  <a:srgbClr val="7F7F7F"/>
                </a:solidFill>
                <a:latin typeface="Arial"/>
                <a:ea typeface="Arial"/>
                <a:cs typeface="Arial"/>
                <a:sym typeface="Arial"/>
              </a:rPr>
              <a:t>Lichtempfindlichkeit</a:t>
            </a:r>
            <a:endParaRPr/>
          </a:p>
        </p:txBody>
      </p:sp>
      <p:sp>
        <p:nvSpPr>
          <p:cNvPr id="2209" name="Google Shape;2209;p82"/>
          <p:cNvSpPr/>
          <p:nvPr/>
        </p:nvSpPr>
        <p:spPr>
          <a:xfrm>
            <a:off x="5874891" y="5358384"/>
            <a:ext cx="2859109" cy="713577"/>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2210" name="Google Shape;2210;p82"/>
          <p:cNvCxnSpPr/>
          <p:nvPr/>
        </p:nvCxnSpPr>
        <p:spPr>
          <a:xfrm>
            <a:off x="3909359" y="5590422"/>
            <a:ext cx="1021535" cy="0"/>
          </a:xfrm>
          <a:prstGeom prst="straightConnector1">
            <a:avLst/>
          </a:prstGeom>
          <a:noFill/>
          <a:ln cap="flat" cmpd="sng" w="21450">
            <a:solidFill>
              <a:schemeClr val="dk1"/>
            </a:solidFill>
            <a:prstDash val="solid"/>
            <a:round/>
            <a:headEnd len="sm" w="sm" type="none"/>
            <a:tailEnd len="sm" w="sm" type="none"/>
          </a:ln>
        </p:spPr>
      </p:cxnSp>
      <p:sp>
        <p:nvSpPr>
          <p:cNvPr id="2211" name="Google Shape;2211;p82"/>
          <p:cNvSpPr txBox="1"/>
          <p:nvPr/>
        </p:nvSpPr>
        <p:spPr>
          <a:xfrm>
            <a:off x="4148770" y="5226550"/>
            <a:ext cx="736322" cy="23290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1A5FB4"/>
                </a:solidFill>
                <a:latin typeface="Arial"/>
                <a:ea typeface="Arial"/>
                <a:cs typeface="Arial"/>
                <a:sym typeface="Arial"/>
              </a:rPr>
              <a:t>Gute</a:t>
            </a:r>
            <a:endParaRPr/>
          </a:p>
        </p:txBody>
      </p:sp>
      <p:cxnSp>
        <p:nvCxnSpPr>
          <p:cNvPr id="2212" name="Google Shape;2212;p82"/>
          <p:cNvCxnSpPr/>
          <p:nvPr/>
        </p:nvCxnSpPr>
        <p:spPr>
          <a:xfrm>
            <a:off x="3995093" y="6057699"/>
            <a:ext cx="1785651" cy="0"/>
          </a:xfrm>
          <a:prstGeom prst="straightConnector1">
            <a:avLst/>
          </a:prstGeom>
          <a:noFill/>
          <a:ln cap="flat" cmpd="sng" w="21450">
            <a:solidFill>
              <a:schemeClr val="dk1"/>
            </a:solidFill>
            <a:prstDash val="solid"/>
            <a:round/>
            <a:headEnd len="sm" w="sm" type="none"/>
            <a:tailEnd len="sm" w="sm" type="none"/>
          </a:ln>
        </p:spPr>
      </p:cxnSp>
      <p:sp>
        <p:nvSpPr>
          <p:cNvPr id="2213" name="Google Shape;2213;p82"/>
          <p:cNvSpPr txBox="1"/>
          <p:nvPr/>
        </p:nvSpPr>
        <p:spPr>
          <a:xfrm>
            <a:off x="5339760" y="2836087"/>
            <a:ext cx="4996053" cy="2522297"/>
          </a:xfrm>
          <a:prstGeom prst="rect">
            <a:avLst/>
          </a:prstGeom>
          <a:solidFill>
            <a:srgbClr val="7030A0"/>
          </a:solidFill>
          <a:ln>
            <a:noFill/>
          </a:ln>
        </p:spPr>
        <p:txBody>
          <a:bodyPr anchorCtr="0" anchor="t" bIns="12250" lIns="24525" spcFirstLastPara="1" rIns="24525" wrap="square" tIns="12250">
            <a:spAutoFit/>
          </a:bodyPr>
          <a:lstStyle/>
          <a:p>
            <a:pPr indent="0" lvl="0" marL="0" marR="0" rtl="0" algn="l">
              <a:spcBef>
                <a:spcPts val="0"/>
              </a:spcBef>
              <a:spcAft>
                <a:spcPts val="0"/>
              </a:spcAft>
              <a:buClr>
                <a:schemeClr val="lt1"/>
              </a:buClr>
              <a:buSzPts val="1352"/>
              <a:buFont typeface="Arial"/>
              <a:buNone/>
            </a:pPr>
            <a:r>
              <a:rPr b="0" i="1" lang="en-US" sz="1352">
                <a:solidFill>
                  <a:schemeClr val="lt1"/>
                </a:solidFill>
                <a:latin typeface="Arial"/>
                <a:ea typeface="Arial"/>
                <a:cs typeface="Arial"/>
                <a:sym typeface="Arial"/>
              </a:rPr>
              <a:t>Was ist, kurz gesagt, </a:t>
            </a:r>
            <a:r>
              <a:rPr b="0" lang="en-US" sz="1352">
                <a:solidFill>
                  <a:schemeClr val="lt1"/>
                </a:solidFill>
                <a:latin typeface="Arial"/>
                <a:ea typeface="Arial"/>
                <a:cs typeface="Arial"/>
                <a:sym typeface="Arial"/>
              </a:rPr>
              <a:t>angeborener motorischer Nystagmus</a:t>
            </a:r>
            <a:r>
              <a:rPr b="0" i="1" lang="en-US" sz="1352">
                <a:solidFill>
                  <a:schemeClr val="lt1"/>
                </a:solidFill>
                <a:latin typeface="Arial"/>
                <a:ea typeface="Arial"/>
                <a:cs typeface="Arial"/>
                <a:sym typeface="Arial"/>
              </a:rPr>
              <a:t>?</a:t>
            </a:r>
            <a:endParaRPr/>
          </a:p>
          <a:p>
            <a:pPr indent="0" lvl="0" marL="0" marR="0" rtl="0" algn="l">
              <a:spcBef>
                <a:spcPts val="0"/>
              </a:spcBef>
              <a:spcAft>
                <a:spcPts val="0"/>
              </a:spcAft>
              <a:buClr>
                <a:schemeClr val="lt1"/>
              </a:buClr>
              <a:buSzPts val="1352"/>
              <a:buFont typeface="Arial"/>
              <a:buNone/>
            </a:pPr>
            <a:r>
              <a:rPr b="0" lang="en-US" sz="1352">
                <a:solidFill>
                  <a:schemeClr val="lt1"/>
                </a:solidFill>
                <a:latin typeface="Arial"/>
                <a:ea typeface="Arial"/>
                <a:cs typeface="Arial"/>
                <a:sym typeface="Arial"/>
              </a:rPr>
              <a:t>Ein Nystagmus, der in den ersten Lebensmonaten auftritt und weder auf eine sensorische noch auf eine ZNS-Pathologie zurückzuführen ist</a:t>
            </a:r>
            <a:endParaRPr/>
          </a:p>
          <a:p>
            <a:pPr indent="0" lvl="0" marL="0" marR="0" rtl="0" algn="l">
              <a:spcBef>
                <a:spcPts val="0"/>
              </a:spcBef>
              <a:spcAft>
                <a:spcPts val="0"/>
              </a:spcAft>
              <a:buClr>
                <a:schemeClr val="dk1"/>
              </a:buClr>
              <a:buSzPts val="1352"/>
              <a:buFont typeface="Arial"/>
              <a:buNone/>
            </a:pPr>
            <a:r>
              <a:t/>
            </a:r>
            <a:endParaRPr b="0" i="1" sz="1352">
              <a:solidFill>
                <a:schemeClr val="lt1"/>
              </a:solidFill>
              <a:latin typeface="Arial"/>
              <a:ea typeface="Arial"/>
              <a:cs typeface="Arial"/>
              <a:sym typeface="Arial"/>
            </a:endParaRPr>
          </a:p>
          <a:p>
            <a:pPr indent="0" lvl="0" marL="0" marR="0" rtl="0" algn="l">
              <a:spcBef>
                <a:spcPts val="0"/>
              </a:spcBef>
              <a:spcAft>
                <a:spcPts val="0"/>
              </a:spcAft>
              <a:buClr>
                <a:schemeClr val="lt1"/>
              </a:buClr>
              <a:buSzPts val="1352"/>
              <a:buFont typeface="Arial"/>
              <a:buNone/>
            </a:pPr>
            <a:r>
              <a:rPr b="0" i="1" lang="en-US" sz="1352">
                <a:solidFill>
                  <a:schemeClr val="lt1"/>
                </a:solidFill>
                <a:latin typeface="Arial"/>
                <a:ea typeface="Arial"/>
                <a:cs typeface="Arial"/>
                <a:sym typeface="Arial"/>
              </a:rPr>
              <a:t>Ist der Nystagmus vertikal, horizontal oder beides/eines von beiden?</a:t>
            </a:r>
            <a:endParaRPr/>
          </a:p>
          <a:p>
            <a:pPr indent="0" lvl="0" marL="0" marR="0" rtl="0" algn="l">
              <a:spcBef>
                <a:spcPts val="0"/>
              </a:spcBef>
              <a:spcAft>
                <a:spcPts val="0"/>
              </a:spcAft>
              <a:buClr>
                <a:schemeClr val="lt1"/>
              </a:buClr>
              <a:buSzPts val="1352"/>
              <a:buFont typeface="Arial"/>
              <a:buNone/>
            </a:pPr>
            <a:r>
              <a:rPr b="0" lang="en-US" sz="1352">
                <a:solidFill>
                  <a:schemeClr val="lt1"/>
                </a:solidFill>
                <a:latin typeface="Arial"/>
                <a:ea typeface="Arial"/>
                <a:cs typeface="Arial"/>
                <a:sym typeface="Arial"/>
              </a:rPr>
              <a:t>Er ist praktisch immer horizontal</a:t>
            </a:r>
            <a:endParaRPr/>
          </a:p>
          <a:p>
            <a:pPr indent="0" lvl="0" marL="0" marR="0" rtl="0" algn="l">
              <a:spcBef>
                <a:spcPts val="0"/>
              </a:spcBef>
              <a:spcAft>
                <a:spcPts val="0"/>
              </a:spcAft>
              <a:buClr>
                <a:schemeClr val="dk1"/>
              </a:buClr>
              <a:buSzPts val="1352"/>
              <a:buFont typeface="Arial"/>
              <a:buNone/>
            </a:pPr>
            <a:r>
              <a:t/>
            </a:r>
            <a:endParaRPr b="0" i="1" sz="1352">
              <a:solidFill>
                <a:schemeClr val="lt1"/>
              </a:solidFill>
              <a:latin typeface="Arial"/>
              <a:ea typeface="Arial"/>
              <a:cs typeface="Arial"/>
              <a:sym typeface="Arial"/>
            </a:endParaRPr>
          </a:p>
          <a:p>
            <a:pPr indent="0" lvl="0" marL="0" marR="0" rtl="0" algn="l">
              <a:spcBef>
                <a:spcPts val="0"/>
              </a:spcBef>
              <a:spcAft>
                <a:spcPts val="0"/>
              </a:spcAft>
              <a:buClr>
                <a:srgbClr val="FFEC8F"/>
              </a:buClr>
              <a:buSzPts val="1352"/>
              <a:buFont typeface="Arial"/>
              <a:buNone/>
            </a:pPr>
            <a:r>
              <a:rPr b="1" lang="en-US" sz="1352">
                <a:solidFill>
                  <a:srgbClr val="FFEC8F"/>
                </a:solidFill>
                <a:latin typeface="Arial"/>
                <a:ea typeface="Arial"/>
                <a:cs typeface="Arial"/>
                <a:sym typeface="Arial"/>
              </a:rPr>
              <a:t>Faustregel: Wenn ein Patient Nystagmus und eine gute Sehschärfe aufweist, handelt es sich um einen angeborenen motorischen Nystagmus</a:t>
            </a:r>
            <a:endParaRPr/>
          </a:p>
        </p:txBody>
      </p:sp>
      <p:sp>
        <p:nvSpPr>
          <p:cNvPr id="2214" name="Google Shape;2214;p82"/>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215" name="Google Shape;2215;p82"/>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216" name="Google Shape;2216;p82"/>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217" name="Google Shape;2217;p82"/>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1" name="Shape 2221"/>
        <p:cNvGrpSpPr/>
        <p:nvPr/>
      </p:nvGrpSpPr>
      <p:grpSpPr>
        <a:xfrm>
          <a:off x="0" y="0"/>
          <a:ext cx="0" cy="0"/>
          <a:chOff x="0" y="0"/>
          <a:chExt cx="0" cy="0"/>
        </a:xfrm>
      </p:grpSpPr>
      <p:sp>
        <p:nvSpPr>
          <p:cNvPr id="2222" name="Google Shape;2222;p83"/>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223" name="Google Shape;2223;p83"/>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224" name="Google Shape;2224;p83"/>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2225" name="Google Shape;2225;p83"/>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226" name="Google Shape;2226;p83"/>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227" name="Google Shape;2227;p83"/>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228" name="Google Shape;2228;p83"/>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2229" name="Google Shape;2229;p83"/>
          <p:cNvCxnSpPr>
            <a:stCxn id="2222"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230" name="Google Shape;2230;p83"/>
          <p:cNvCxnSpPr>
            <a:stCxn id="2222"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2231" name="Google Shape;2231;p83"/>
          <p:cNvCxnSpPr>
            <a:stCxn id="2222"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232" name="Google Shape;2232;p83"/>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2233" name="Google Shape;2233;p83"/>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234" name="Google Shape;2234;p83"/>
          <p:cNvCxnSpPr/>
          <p:nvPr/>
        </p:nvCxnSpPr>
        <p:spPr>
          <a:xfrm>
            <a:off x="3134647" y="3849336"/>
            <a:ext cx="147224" cy="0"/>
          </a:xfrm>
          <a:prstGeom prst="straightConnector1">
            <a:avLst/>
          </a:prstGeom>
          <a:noFill/>
          <a:ln cap="flat" cmpd="sng" w="9525">
            <a:solidFill>
              <a:schemeClr val="dk1"/>
            </a:solidFill>
            <a:prstDash val="solid"/>
            <a:round/>
            <a:headEnd len="med" w="med" type="none"/>
            <a:tailEnd len="med" w="med" type="none"/>
          </a:ln>
        </p:spPr>
      </p:cxnSp>
      <p:sp>
        <p:nvSpPr>
          <p:cNvPr id="2235" name="Google Shape;2235;p83"/>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1A5FB4"/>
                </a:solidFill>
                <a:latin typeface="Arial"/>
                <a:ea typeface="Arial"/>
                <a:cs typeface="Arial"/>
                <a:sym typeface="Arial"/>
              </a:rPr>
              <a:t>Blauzapfen-Monochromasie</a:t>
            </a:r>
            <a:endParaRPr/>
          </a:p>
        </p:txBody>
      </p:sp>
      <p:sp>
        <p:nvSpPr>
          <p:cNvPr id="2236" name="Google Shape;2236;p83"/>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2237" name="Google Shape;2237;p83"/>
          <p:cNvCxnSpPr/>
          <p:nvPr/>
        </p:nvCxnSpPr>
        <p:spPr>
          <a:xfrm>
            <a:off x="3197003" y="3833432"/>
            <a:ext cx="1001431" cy="15907"/>
          </a:xfrm>
          <a:prstGeom prst="straightConnector1">
            <a:avLst/>
          </a:prstGeom>
          <a:noFill/>
          <a:ln cap="flat" cmpd="sng" w="21450">
            <a:solidFill>
              <a:schemeClr val="dk1"/>
            </a:solidFill>
            <a:prstDash val="solid"/>
            <a:round/>
            <a:headEnd len="sm" w="sm" type="none"/>
            <a:tailEnd len="sm" w="sm" type="none"/>
          </a:ln>
        </p:spPr>
      </p:cxnSp>
      <p:sp>
        <p:nvSpPr>
          <p:cNvPr id="2238" name="Google Shape;2238;p83"/>
          <p:cNvSpPr txBox="1"/>
          <p:nvPr/>
        </p:nvSpPr>
        <p:spPr>
          <a:xfrm>
            <a:off x="2857069" y="4143785"/>
            <a:ext cx="5674239"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1A5FB4"/>
                </a:solidFill>
                <a:latin typeface="Arial"/>
                <a:ea typeface="Arial"/>
                <a:cs typeface="Arial"/>
                <a:sym typeface="Arial"/>
              </a:rPr>
              <a:t>Abschließend sei angemerkt, dass der Blauzapfen-Monochromasie auch als</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S-Zapfen-Monochromasie</a:t>
            </a:r>
            <a:endParaRPr/>
          </a:p>
        </p:txBody>
      </p:sp>
      <p:sp>
        <p:nvSpPr>
          <p:cNvPr id="2239" name="Google Shape;2239;p83"/>
          <p:cNvSpPr/>
          <p:nvPr/>
        </p:nvSpPr>
        <p:spPr>
          <a:xfrm>
            <a:off x="2869502" y="4625896"/>
            <a:ext cx="828217" cy="282458"/>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40" name="Google Shape;2240;p83"/>
          <p:cNvSpPr txBox="1"/>
          <p:nvPr/>
        </p:nvSpPr>
        <p:spPr>
          <a:xfrm>
            <a:off x="3058283" y="3576953"/>
            <a:ext cx="1824463" cy="232904"/>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352">
                <a:solidFill>
                  <a:srgbClr val="1A5FB4"/>
                </a:solidFill>
                <a:latin typeface="Arial"/>
                <a:ea typeface="Arial"/>
                <a:cs typeface="Arial"/>
                <a:sym typeface="Arial"/>
              </a:rPr>
              <a:t>auch bekannt als…</a:t>
            </a:r>
            <a:endParaRPr/>
          </a:p>
        </p:txBody>
      </p:sp>
      <p:sp>
        <p:nvSpPr>
          <p:cNvPr id="2241" name="Google Shape;2241;p83"/>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242" name="Google Shape;2242;p83"/>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243" name="Google Shape;2243;p83"/>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244" name="Google Shape;2244;p83"/>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8" name="Shape 2248"/>
        <p:cNvGrpSpPr/>
        <p:nvPr/>
      </p:nvGrpSpPr>
      <p:grpSpPr>
        <a:xfrm>
          <a:off x="0" y="0"/>
          <a:ext cx="0" cy="0"/>
          <a:chOff x="0" y="0"/>
          <a:chExt cx="0" cy="0"/>
        </a:xfrm>
      </p:grpSpPr>
      <p:sp>
        <p:nvSpPr>
          <p:cNvPr id="2249" name="Google Shape;2249;p84"/>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250" name="Google Shape;2250;p84"/>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251" name="Google Shape;2251;p84"/>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2252" name="Google Shape;2252;p84"/>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253" name="Google Shape;2253;p84"/>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254" name="Google Shape;2254;p84"/>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255" name="Google Shape;2255;p84"/>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2256" name="Google Shape;2256;p84"/>
          <p:cNvCxnSpPr>
            <a:stCxn id="2249"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257" name="Google Shape;2257;p84"/>
          <p:cNvCxnSpPr>
            <a:stCxn id="2249"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2258" name="Google Shape;2258;p84"/>
          <p:cNvCxnSpPr>
            <a:stCxn id="2249"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259" name="Google Shape;2259;p84"/>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2260" name="Google Shape;2260;p84"/>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261" name="Google Shape;2261;p84"/>
          <p:cNvCxnSpPr/>
          <p:nvPr/>
        </p:nvCxnSpPr>
        <p:spPr>
          <a:xfrm>
            <a:off x="3134647" y="3849336"/>
            <a:ext cx="147224" cy="0"/>
          </a:xfrm>
          <a:prstGeom prst="straightConnector1">
            <a:avLst/>
          </a:prstGeom>
          <a:noFill/>
          <a:ln cap="flat" cmpd="sng" w="9525">
            <a:solidFill>
              <a:schemeClr val="dk1"/>
            </a:solidFill>
            <a:prstDash val="solid"/>
            <a:round/>
            <a:headEnd len="med" w="med" type="none"/>
            <a:tailEnd len="med" w="med" type="none"/>
          </a:ln>
        </p:spPr>
      </p:cxnSp>
      <p:sp>
        <p:nvSpPr>
          <p:cNvPr id="2262" name="Google Shape;2262;p84"/>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1A5FB4"/>
                </a:solidFill>
                <a:latin typeface="Arial"/>
                <a:ea typeface="Arial"/>
                <a:cs typeface="Arial"/>
                <a:sym typeface="Arial"/>
              </a:rPr>
              <a:t>Blauzapfen-Monochromasie</a:t>
            </a:r>
            <a:endParaRPr/>
          </a:p>
        </p:txBody>
      </p:sp>
      <p:sp>
        <p:nvSpPr>
          <p:cNvPr id="2263" name="Google Shape;2263;p84"/>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2264" name="Google Shape;2264;p84"/>
          <p:cNvCxnSpPr>
            <a:stCxn id="2262" idx="1"/>
          </p:cNvCxnSpPr>
          <p:nvPr/>
        </p:nvCxnSpPr>
        <p:spPr>
          <a:xfrm>
            <a:off x="3254267" y="3833430"/>
            <a:ext cx="1001400" cy="15900"/>
          </a:xfrm>
          <a:prstGeom prst="straightConnector1">
            <a:avLst/>
          </a:prstGeom>
          <a:noFill/>
          <a:ln cap="flat" cmpd="sng" w="21450">
            <a:solidFill>
              <a:schemeClr val="dk1"/>
            </a:solidFill>
            <a:prstDash val="solid"/>
            <a:round/>
            <a:headEnd len="sm" w="sm" type="none"/>
            <a:tailEnd len="sm" w="sm" type="none"/>
          </a:ln>
        </p:spPr>
      </p:cxnSp>
      <p:sp>
        <p:nvSpPr>
          <p:cNvPr id="2265" name="Google Shape;2265;p84"/>
          <p:cNvSpPr txBox="1"/>
          <p:nvPr/>
        </p:nvSpPr>
        <p:spPr>
          <a:xfrm>
            <a:off x="3301694" y="3576966"/>
            <a:ext cx="1029433" cy="232904"/>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352">
                <a:solidFill>
                  <a:srgbClr val="1A5FB4"/>
                </a:solidFill>
                <a:latin typeface="Arial"/>
                <a:ea typeface="Arial"/>
                <a:cs typeface="Arial"/>
                <a:sym typeface="Arial"/>
              </a:rPr>
              <a:t>S-Zapfen</a:t>
            </a:r>
            <a:endParaRPr/>
          </a:p>
        </p:txBody>
      </p:sp>
      <p:sp>
        <p:nvSpPr>
          <p:cNvPr id="2266" name="Google Shape;2266;p84"/>
          <p:cNvSpPr txBox="1"/>
          <p:nvPr/>
        </p:nvSpPr>
        <p:spPr>
          <a:xfrm>
            <a:off x="2857069" y="4143785"/>
            <a:ext cx="5674239"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1A5FB4"/>
                </a:solidFill>
                <a:latin typeface="Arial"/>
                <a:ea typeface="Arial"/>
                <a:cs typeface="Arial"/>
                <a:sym typeface="Arial"/>
              </a:rPr>
              <a:t>Abschließend sei angemerkt, dass der Blauzapfen-Monochromasie auch als</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S-Zapfen-Monochromasie</a:t>
            </a:r>
            <a:endParaRPr/>
          </a:p>
        </p:txBody>
      </p:sp>
      <p:sp>
        <p:nvSpPr>
          <p:cNvPr id="2267" name="Google Shape;2267;p84"/>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268" name="Google Shape;2268;p84"/>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269" name="Google Shape;2269;p84"/>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270" name="Google Shape;2270;p84"/>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4" name="Shape 2274"/>
        <p:cNvGrpSpPr/>
        <p:nvPr/>
      </p:nvGrpSpPr>
      <p:grpSpPr>
        <a:xfrm>
          <a:off x="0" y="0"/>
          <a:ext cx="0" cy="0"/>
          <a:chOff x="0" y="0"/>
          <a:chExt cx="0" cy="0"/>
        </a:xfrm>
      </p:grpSpPr>
      <p:sp>
        <p:nvSpPr>
          <p:cNvPr id="2275" name="Google Shape;2275;p85"/>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276" name="Google Shape;2276;p85"/>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277" name="Google Shape;2277;p85"/>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2278" name="Google Shape;2278;p85"/>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279" name="Google Shape;2279;p85"/>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280" name="Google Shape;2280;p85"/>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281" name="Google Shape;2281;p85"/>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2282" name="Google Shape;2282;p85"/>
          <p:cNvCxnSpPr>
            <a:stCxn id="2275"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283" name="Google Shape;2283;p85"/>
          <p:cNvCxnSpPr>
            <a:stCxn id="2275"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2284" name="Google Shape;2284;p85"/>
          <p:cNvCxnSpPr>
            <a:stCxn id="2275"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285" name="Google Shape;2285;p85"/>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2286" name="Google Shape;2286;p85"/>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287" name="Google Shape;2287;p85"/>
          <p:cNvCxnSpPr/>
          <p:nvPr/>
        </p:nvCxnSpPr>
        <p:spPr>
          <a:xfrm>
            <a:off x="3134647" y="3849336"/>
            <a:ext cx="147224" cy="0"/>
          </a:xfrm>
          <a:prstGeom prst="straightConnector1">
            <a:avLst/>
          </a:prstGeom>
          <a:noFill/>
          <a:ln cap="flat" cmpd="sng" w="9525">
            <a:solidFill>
              <a:schemeClr val="dk1"/>
            </a:solidFill>
            <a:prstDash val="solid"/>
            <a:round/>
            <a:headEnd len="med" w="med" type="none"/>
            <a:tailEnd len="med" w="med" type="none"/>
          </a:ln>
        </p:spPr>
      </p:cxnSp>
      <p:sp>
        <p:nvSpPr>
          <p:cNvPr id="2288" name="Google Shape;2288;p85"/>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1A5FB4"/>
                </a:solidFill>
                <a:latin typeface="Arial"/>
                <a:ea typeface="Arial"/>
                <a:cs typeface="Arial"/>
                <a:sym typeface="Arial"/>
              </a:rPr>
              <a:t>Blauzapfen-Monochromasie</a:t>
            </a:r>
            <a:endParaRPr/>
          </a:p>
        </p:txBody>
      </p:sp>
      <p:sp>
        <p:nvSpPr>
          <p:cNvPr id="2289" name="Google Shape;2289;p85"/>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2290" name="Google Shape;2290;p85"/>
          <p:cNvCxnSpPr>
            <a:stCxn id="2288" idx="1"/>
          </p:cNvCxnSpPr>
          <p:nvPr/>
        </p:nvCxnSpPr>
        <p:spPr>
          <a:xfrm>
            <a:off x="3254267" y="3833430"/>
            <a:ext cx="1001400" cy="15900"/>
          </a:xfrm>
          <a:prstGeom prst="straightConnector1">
            <a:avLst/>
          </a:prstGeom>
          <a:noFill/>
          <a:ln cap="flat" cmpd="sng" w="21450">
            <a:solidFill>
              <a:schemeClr val="dk1"/>
            </a:solidFill>
            <a:prstDash val="solid"/>
            <a:round/>
            <a:headEnd len="sm" w="sm" type="none"/>
            <a:tailEnd len="sm" w="sm" type="none"/>
          </a:ln>
        </p:spPr>
      </p:cxnSp>
      <p:sp>
        <p:nvSpPr>
          <p:cNvPr id="2291" name="Google Shape;2291;p85"/>
          <p:cNvSpPr txBox="1"/>
          <p:nvPr/>
        </p:nvSpPr>
        <p:spPr>
          <a:xfrm>
            <a:off x="3301694" y="3576966"/>
            <a:ext cx="1029433" cy="232904"/>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352">
                <a:solidFill>
                  <a:srgbClr val="1A5FB4"/>
                </a:solidFill>
                <a:latin typeface="Arial"/>
                <a:ea typeface="Arial"/>
                <a:cs typeface="Arial"/>
                <a:sym typeface="Arial"/>
              </a:rPr>
              <a:t>S-Zapfen</a:t>
            </a:r>
            <a:endParaRPr/>
          </a:p>
        </p:txBody>
      </p:sp>
      <p:sp>
        <p:nvSpPr>
          <p:cNvPr id="2292" name="Google Shape;2292;p85"/>
          <p:cNvSpPr txBox="1"/>
          <p:nvPr/>
        </p:nvSpPr>
        <p:spPr>
          <a:xfrm>
            <a:off x="2857069" y="4143785"/>
            <a:ext cx="5674239"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Abschließend: Beachten Sie, dass der Blauzapfen-Monochromasie auch als</a:t>
            </a:r>
            <a:endParaRPr/>
          </a:p>
          <a:p>
            <a:pPr indent="0" lvl="0" marL="0" marR="0" rtl="0" algn="l">
              <a:spcBef>
                <a:spcPts val="0"/>
              </a:spcBef>
              <a:spcAft>
                <a:spcPts val="0"/>
              </a:spcAft>
              <a:buNone/>
            </a:pPr>
            <a:r>
              <a:rPr b="1" lang="en-US" sz="1546">
                <a:solidFill>
                  <a:srgbClr val="1A5FB4"/>
                </a:solidFill>
                <a:latin typeface="Arial"/>
                <a:ea typeface="Arial"/>
                <a:cs typeface="Arial"/>
                <a:sym typeface="Arial"/>
              </a:rPr>
              <a:t>S-Zapfen-Monochromasie</a:t>
            </a:r>
            <a:endParaRPr/>
          </a:p>
        </p:txBody>
      </p:sp>
      <p:sp>
        <p:nvSpPr>
          <p:cNvPr id="2293" name="Google Shape;2293;p85"/>
          <p:cNvSpPr txBox="1"/>
          <p:nvPr/>
        </p:nvSpPr>
        <p:spPr>
          <a:xfrm>
            <a:off x="1796086" y="4806293"/>
            <a:ext cx="5410865"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1A5FB4"/>
                </a:solidFill>
                <a:latin typeface="Arial"/>
                <a:ea typeface="Arial"/>
                <a:cs typeface="Arial"/>
                <a:sym typeface="Arial"/>
              </a:rPr>
              <a:t>Warum wird er auch als S-Zapfen-Monochromasie bezeichnet? Wofür steht das </a:t>
            </a:r>
            <a:r>
              <a:rPr lang="en-US" sz="1546">
                <a:solidFill>
                  <a:srgbClr val="1A5FB4"/>
                </a:solidFill>
                <a:latin typeface="Arial"/>
                <a:ea typeface="Arial"/>
                <a:cs typeface="Arial"/>
                <a:sym typeface="Arial"/>
              </a:rPr>
              <a:t>„S“</a:t>
            </a:r>
            <a:r>
              <a:rPr i="1" lang="en-US" sz="1546">
                <a:solidFill>
                  <a:srgbClr val="1A5FB4"/>
                </a:solidFill>
                <a:latin typeface="Arial"/>
                <a:ea typeface="Arial"/>
                <a:cs typeface="Arial"/>
                <a:sym typeface="Arial"/>
              </a:rPr>
              <a:t>?</a:t>
            </a:r>
            <a:endParaRPr/>
          </a:p>
        </p:txBody>
      </p:sp>
      <p:sp>
        <p:nvSpPr>
          <p:cNvPr id="2294" name="Google Shape;2294;p85"/>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295" name="Google Shape;2295;p85"/>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296" name="Google Shape;2296;p85"/>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297" name="Google Shape;2297;p85"/>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1" name="Shape 2301"/>
        <p:cNvGrpSpPr/>
        <p:nvPr/>
      </p:nvGrpSpPr>
      <p:grpSpPr>
        <a:xfrm>
          <a:off x="0" y="0"/>
          <a:ext cx="0" cy="0"/>
          <a:chOff x="0" y="0"/>
          <a:chExt cx="0" cy="0"/>
        </a:xfrm>
      </p:grpSpPr>
      <p:sp>
        <p:nvSpPr>
          <p:cNvPr id="2302" name="Google Shape;2302;p86"/>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303" name="Google Shape;2303;p86"/>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304" name="Google Shape;2304;p86"/>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2305" name="Google Shape;2305;p86"/>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306" name="Google Shape;2306;p86"/>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307" name="Google Shape;2307;p86"/>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308" name="Google Shape;2308;p86"/>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2309" name="Google Shape;2309;p86"/>
          <p:cNvCxnSpPr>
            <a:stCxn id="2302"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310" name="Google Shape;2310;p86"/>
          <p:cNvCxnSpPr>
            <a:stCxn id="2302"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2311" name="Google Shape;2311;p86"/>
          <p:cNvCxnSpPr>
            <a:stCxn id="2302"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312" name="Google Shape;2312;p86"/>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2313" name="Google Shape;2313;p86"/>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314" name="Google Shape;2314;p86"/>
          <p:cNvCxnSpPr/>
          <p:nvPr/>
        </p:nvCxnSpPr>
        <p:spPr>
          <a:xfrm>
            <a:off x="3134647" y="3849336"/>
            <a:ext cx="147224" cy="0"/>
          </a:xfrm>
          <a:prstGeom prst="straightConnector1">
            <a:avLst/>
          </a:prstGeom>
          <a:noFill/>
          <a:ln cap="flat" cmpd="sng" w="9525">
            <a:solidFill>
              <a:schemeClr val="dk1"/>
            </a:solidFill>
            <a:prstDash val="solid"/>
            <a:round/>
            <a:headEnd len="med" w="med" type="none"/>
            <a:tailEnd len="med" w="med" type="none"/>
          </a:ln>
        </p:spPr>
      </p:cxnSp>
      <p:sp>
        <p:nvSpPr>
          <p:cNvPr id="2315" name="Google Shape;2315;p86"/>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1A5FB4"/>
                </a:solidFill>
                <a:latin typeface="Arial"/>
                <a:ea typeface="Arial"/>
                <a:cs typeface="Arial"/>
                <a:sym typeface="Arial"/>
              </a:rPr>
              <a:t>Blauzapfen-Monochromasie</a:t>
            </a:r>
            <a:endParaRPr/>
          </a:p>
        </p:txBody>
      </p:sp>
      <p:sp>
        <p:nvSpPr>
          <p:cNvPr id="2316" name="Google Shape;2316;p86"/>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2317" name="Google Shape;2317;p86"/>
          <p:cNvCxnSpPr>
            <a:stCxn id="2315" idx="1"/>
          </p:cNvCxnSpPr>
          <p:nvPr/>
        </p:nvCxnSpPr>
        <p:spPr>
          <a:xfrm>
            <a:off x="3254267" y="3833430"/>
            <a:ext cx="1001400" cy="15900"/>
          </a:xfrm>
          <a:prstGeom prst="straightConnector1">
            <a:avLst/>
          </a:prstGeom>
          <a:noFill/>
          <a:ln cap="flat" cmpd="sng" w="21450">
            <a:solidFill>
              <a:schemeClr val="dk1"/>
            </a:solidFill>
            <a:prstDash val="solid"/>
            <a:round/>
            <a:headEnd len="sm" w="sm" type="none"/>
            <a:tailEnd len="sm" w="sm" type="none"/>
          </a:ln>
        </p:spPr>
      </p:cxnSp>
      <p:sp>
        <p:nvSpPr>
          <p:cNvPr id="2318" name="Google Shape;2318;p86"/>
          <p:cNvSpPr txBox="1"/>
          <p:nvPr/>
        </p:nvSpPr>
        <p:spPr>
          <a:xfrm>
            <a:off x="2857069" y="4143785"/>
            <a:ext cx="5674239"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Abschließend: Beachten Sie, dass der Blauzapfen-Monochromasie auch als</a:t>
            </a:r>
            <a:endParaRPr/>
          </a:p>
          <a:p>
            <a:pPr indent="0" lvl="0" marL="0" marR="0" rtl="0" algn="l">
              <a:spcBef>
                <a:spcPts val="0"/>
              </a:spcBef>
              <a:spcAft>
                <a:spcPts val="0"/>
              </a:spcAft>
              <a:buNone/>
            </a:pPr>
            <a:r>
              <a:rPr b="1" lang="en-US" sz="1546">
                <a:solidFill>
                  <a:srgbClr val="1A5FB4"/>
                </a:solidFill>
                <a:latin typeface="Arial"/>
                <a:ea typeface="Arial"/>
                <a:cs typeface="Arial"/>
                <a:sym typeface="Arial"/>
              </a:rPr>
              <a:t>S-Zapfen-Monochromasie</a:t>
            </a:r>
            <a:endParaRPr/>
          </a:p>
        </p:txBody>
      </p:sp>
      <p:sp>
        <p:nvSpPr>
          <p:cNvPr id="2319" name="Google Shape;2319;p86"/>
          <p:cNvSpPr txBox="1"/>
          <p:nvPr/>
        </p:nvSpPr>
        <p:spPr>
          <a:xfrm>
            <a:off x="1796086" y="4806293"/>
            <a:ext cx="5410865" cy="145193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1A5FB4"/>
                </a:solidFill>
                <a:latin typeface="Arial"/>
                <a:ea typeface="Arial"/>
                <a:cs typeface="Arial"/>
                <a:sym typeface="Arial"/>
              </a:rPr>
              <a:t>Warum wird er auch als S-Zapfen-Monochromasie bezeichnet? Wofür steht das </a:t>
            </a:r>
            <a:r>
              <a:rPr lang="en-US" sz="1546">
                <a:solidFill>
                  <a:srgbClr val="1A5FB4"/>
                </a:solidFill>
                <a:latin typeface="Arial"/>
                <a:ea typeface="Arial"/>
                <a:cs typeface="Arial"/>
                <a:sym typeface="Arial"/>
              </a:rPr>
              <a:t>„S“</a:t>
            </a:r>
            <a:r>
              <a:rPr i="1" lang="en-US" sz="1546">
                <a:solidFill>
                  <a:srgbClr val="1A5FB4"/>
                </a:solidFill>
                <a:latin typeface="Arial"/>
                <a:ea typeface="Arial"/>
                <a:cs typeface="Arial"/>
                <a:sym typeface="Arial"/>
              </a:rPr>
              <a:t>?</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Wie bereits in der Folienreihe erwähnt, hat blaues Licht eine kurze Wellenlänge, </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daher werden Blauzapfen auch als </a:t>
            </a:r>
            <a:r>
              <a:rPr i="1" lang="en-US" sz="1546">
                <a:solidFill>
                  <a:srgbClr val="1A5FB4"/>
                </a:solidFill>
                <a:latin typeface="Arial"/>
                <a:ea typeface="Arial"/>
                <a:cs typeface="Arial"/>
                <a:sym typeface="Arial"/>
              </a:rPr>
              <a:t>kurzwellige Zapfen </a:t>
            </a:r>
            <a:r>
              <a:rPr lang="en-US" sz="1546">
                <a:solidFill>
                  <a:srgbClr val="1A5FB4"/>
                </a:solidFill>
                <a:latin typeface="Arial"/>
                <a:ea typeface="Arial"/>
                <a:cs typeface="Arial"/>
                <a:sym typeface="Arial"/>
              </a:rPr>
              <a:t>bezeichnet – kurz S-Zapfen</a:t>
            </a:r>
            <a:endParaRPr/>
          </a:p>
        </p:txBody>
      </p:sp>
      <p:sp>
        <p:nvSpPr>
          <p:cNvPr id="2320" name="Google Shape;2320;p86"/>
          <p:cNvSpPr txBox="1"/>
          <p:nvPr/>
        </p:nvSpPr>
        <p:spPr>
          <a:xfrm>
            <a:off x="3301694" y="3576966"/>
            <a:ext cx="1029433" cy="232904"/>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352">
                <a:solidFill>
                  <a:srgbClr val="1A5FB4"/>
                </a:solidFill>
                <a:latin typeface="Arial"/>
                <a:ea typeface="Arial"/>
                <a:cs typeface="Arial"/>
                <a:sym typeface="Arial"/>
              </a:rPr>
              <a:t>S-Zapfen</a:t>
            </a:r>
            <a:endParaRPr/>
          </a:p>
        </p:txBody>
      </p:sp>
      <p:sp>
        <p:nvSpPr>
          <p:cNvPr id="2321" name="Google Shape;2321;p86"/>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322" name="Google Shape;2322;p86"/>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323" name="Google Shape;2323;p86"/>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324" name="Google Shape;2324;p86"/>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8" name="Shape 2328"/>
        <p:cNvGrpSpPr/>
        <p:nvPr/>
      </p:nvGrpSpPr>
      <p:grpSpPr>
        <a:xfrm>
          <a:off x="0" y="0"/>
          <a:ext cx="0" cy="0"/>
          <a:chOff x="0" y="0"/>
          <a:chExt cx="0" cy="0"/>
        </a:xfrm>
      </p:grpSpPr>
      <p:sp>
        <p:nvSpPr>
          <p:cNvPr id="2329" name="Google Shape;2329;p87"/>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330" name="Google Shape;2330;p87"/>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331" name="Google Shape;2331;p87"/>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2332" name="Google Shape;2332;p87"/>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333" name="Google Shape;2333;p87"/>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334" name="Google Shape;2334;p87"/>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335" name="Google Shape;2335;p87"/>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2336" name="Google Shape;2336;p87"/>
          <p:cNvCxnSpPr>
            <a:stCxn id="2329"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337" name="Google Shape;2337;p87"/>
          <p:cNvCxnSpPr>
            <a:stCxn id="2329"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2338" name="Google Shape;2338;p87"/>
          <p:cNvCxnSpPr>
            <a:stCxn id="2329"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339" name="Google Shape;2339;p87"/>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2340" name="Google Shape;2340;p87"/>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341" name="Google Shape;2341;p87"/>
          <p:cNvCxnSpPr/>
          <p:nvPr/>
        </p:nvCxnSpPr>
        <p:spPr>
          <a:xfrm>
            <a:off x="3134647" y="3849336"/>
            <a:ext cx="147224" cy="0"/>
          </a:xfrm>
          <a:prstGeom prst="straightConnector1">
            <a:avLst/>
          </a:prstGeom>
          <a:noFill/>
          <a:ln cap="flat" cmpd="sng" w="9525">
            <a:solidFill>
              <a:schemeClr val="dk1"/>
            </a:solidFill>
            <a:prstDash val="solid"/>
            <a:round/>
            <a:headEnd len="med" w="med" type="none"/>
            <a:tailEnd len="med" w="med" type="none"/>
          </a:ln>
        </p:spPr>
      </p:cxnSp>
      <p:sp>
        <p:nvSpPr>
          <p:cNvPr id="2342" name="Google Shape;2342;p87"/>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1A5FB4"/>
                </a:solidFill>
                <a:latin typeface="Arial"/>
                <a:ea typeface="Arial"/>
                <a:cs typeface="Arial"/>
                <a:sym typeface="Arial"/>
              </a:rPr>
              <a:t>Blauzapfen-Monochromasie</a:t>
            </a:r>
            <a:endParaRPr/>
          </a:p>
        </p:txBody>
      </p:sp>
      <p:sp>
        <p:nvSpPr>
          <p:cNvPr id="2343" name="Google Shape;2343;p87"/>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2344" name="Google Shape;2344;p87"/>
          <p:cNvCxnSpPr>
            <a:stCxn id="2342" idx="1"/>
          </p:cNvCxnSpPr>
          <p:nvPr/>
        </p:nvCxnSpPr>
        <p:spPr>
          <a:xfrm>
            <a:off x="3254267" y="3833430"/>
            <a:ext cx="1001400" cy="15900"/>
          </a:xfrm>
          <a:prstGeom prst="straightConnector1">
            <a:avLst/>
          </a:prstGeom>
          <a:noFill/>
          <a:ln cap="flat" cmpd="sng" w="21450">
            <a:solidFill>
              <a:schemeClr val="dk1"/>
            </a:solidFill>
            <a:prstDash val="solid"/>
            <a:round/>
            <a:headEnd len="sm" w="sm" type="none"/>
            <a:tailEnd len="sm" w="sm" type="none"/>
          </a:ln>
        </p:spPr>
      </p:cxnSp>
      <p:sp>
        <p:nvSpPr>
          <p:cNvPr id="2345" name="Google Shape;2345;p87"/>
          <p:cNvSpPr txBox="1"/>
          <p:nvPr/>
        </p:nvSpPr>
        <p:spPr>
          <a:xfrm>
            <a:off x="2857069" y="4143785"/>
            <a:ext cx="5674239"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1A5FB4"/>
                </a:solidFill>
                <a:latin typeface="Arial"/>
                <a:ea typeface="Arial"/>
                <a:cs typeface="Arial"/>
                <a:sym typeface="Arial"/>
              </a:rPr>
              <a:t>Abschließend: </a:t>
            </a:r>
            <a:r>
              <a:rPr b="1" lang="en-US" sz="1546" u="sng">
                <a:solidFill>
                  <a:srgbClr val="1A5FB4"/>
                </a:solidFill>
                <a:latin typeface="Arial"/>
                <a:ea typeface="Arial"/>
                <a:cs typeface="Arial"/>
                <a:sym typeface="Arial"/>
              </a:rPr>
              <a:t>Beachten Sie, dass </a:t>
            </a:r>
            <a:r>
              <a:rPr lang="en-US" sz="1546">
                <a:solidFill>
                  <a:srgbClr val="1A5FB4"/>
                </a:solidFill>
                <a:latin typeface="Arial"/>
                <a:ea typeface="Arial"/>
                <a:cs typeface="Arial"/>
                <a:sym typeface="Arial"/>
              </a:rPr>
              <a:t>der Blauzapfen-Monochromasie auch als</a:t>
            </a:r>
            <a:endParaRPr/>
          </a:p>
          <a:p>
            <a:pPr indent="0" lvl="0" marL="0" marR="0" rtl="0" algn="l">
              <a:spcBef>
                <a:spcPts val="0"/>
              </a:spcBef>
              <a:spcAft>
                <a:spcPts val="0"/>
              </a:spcAft>
              <a:buNone/>
            </a:pPr>
            <a:r>
              <a:rPr b="1" lang="en-US" sz="1546">
                <a:solidFill>
                  <a:srgbClr val="1A5FB4"/>
                </a:solidFill>
                <a:latin typeface="Arial"/>
                <a:ea typeface="Arial"/>
                <a:cs typeface="Arial"/>
                <a:sym typeface="Arial"/>
              </a:rPr>
              <a:t>S-Zapfen-Monochromasie</a:t>
            </a:r>
            <a:endParaRPr/>
          </a:p>
        </p:txBody>
      </p:sp>
      <p:sp>
        <p:nvSpPr>
          <p:cNvPr id="2346" name="Google Shape;2346;p87"/>
          <p:cNvSpPr txBox="1"/>
          <p:nvPr/>
        </p:nvSpPr>
        <p:spPr>
          <a:xfrm>
            <a:off x="1796086" y="4806293"/>
            <a:ext cx="5410865" cy="145193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Warum wird er auch als S-Zapfen-Monochromasie bezeichnet? Wofür steht das </a:t>
            </a:r>
            <a:r>
              <a:rPr lang="en-US" sz="1546">
                <a:solidFill>
                  <a:srgbClr val="BFBFBF"/>
                </a:solidFill>
                <a:latin typeface="Arial"/>
                <a:ea typeface="Arial"/>
                <a:cs typeface="Arial"/>
                <a:sym typeface="Arial"/>
              </a:rPr>
              <a:t>„S“</a:t>
            </a:r>
            <a:r>
              <a:rPr i="1" lang="en-US" sz="1546">
                <a:solidFill>
                  <a:srgbClr val="BFBFBF"/>
                </a:solidFill>
                <a:latin typeface="Arial"/>
                <a:ea typeface="Arial"/>
                <a:cs typeface="Arial"/>
                <a:sym typeface="Arial"/>
              </a:rPr>
              <a:t>?</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Wie bereits in der Folienreihe erwähnt, hat blaues Licht eine kurze Wellenlänge, </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daher werden Blauzapfen auch als </a:t>
            </a:r>
            <a:r>
              <a:rPr i="1" lang="en-US" sz="1546">
                <a:solidFill>
                  <a:srgbClr val="BFBFBF"/>
                </a:solidFill>
                <a:latin typeface="Arial"/>
                <a:ea typeface="Arial"/>
                <a:cs typeface="Arial"/>
                <a:sym typeface="Arial"/>
              </a:rPr>
              <a:t>Kurzwellenzapfen</a:t>
            </a:r>
            <a:r>
              <a:rPr lang="en-US" sz="1546">
                <a:solidFill>
                  <a:srgbClr val="BFBFBF"/>
                </a:solidFill>
                <a:latin typeface="Arial"/>
                <a:ea typeface="Arial"/>
                <a:cs typeface="Arial"/>
                <a:sym typeface="Arial"/>
              </a:rPr>
              <a:t> bezeichnet – kurz S-Zapfen (verstehen Sie, was ich meine?)</a:t>
            </a:r>
            <a:endParaRPr/>
          </a:p>
        </p:txBody>
      </p:sp>
      <p:sp>
        <p:nvSpPr>
          <p:cNvPr id="2347" name="Google Shape;2347;p87"/>
          <p:cNvSpPr txBox="1"/>
          <p:nvPr/>
        </p:nvSpPr>
        <p:spPr>
          <a:xfrm>
            <a:off x="2142230" y="4717384"/>
            <a:ext cx="5794072" cy="1689790"/>
          </a:xfrm>
          <a:prstGeom prst="rect">
            <a:avLst/>
          </a:prstGeom>
          <a:solidFill>
            <a:srgbClr val="FFEC8F"/>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1A5FB4"/>
                </a:solidFill>
                <a:latin typeface="Arial"/>
                <a:ea typeface="Arial"/>
                <a:cs typeface="Arial"/>
                <a:sym typeface="Arial"/>
              </a:rPr>
              <a:t>Gibt es außer der Tatsache, dass diese Erkrankung zwei Namen hat, noch einen weiteren Grund, warum die Kenntnis des Begriffs </a:t>
            </a:r>
            <a:r>
              <a:rPr lang="en-US" sz="1546">
                <a:solidFill>
                  <a:srgbClr val="1A5FB4"/>
                </a:solidFill>
                <a:latin typeface="Arial"/>
                <a:ea typeface="Arial"/>
                <a:cs typeface="Arial"/>
                <a:sym typeface="Arial"/>
              </a:rPr>
              <a:t>S-Zapfen-Monochromasie </a:t>
            </a:r>
            <a:r>
              <a:rPr i="1" lang="en-US" sz="1546">
                <a:solidFill>
                  <a:srgbClr val="1A5FB4"/>
                </a:solidFill>
                <a:latin typeface="Arial"/>
                <a:ea typeface="Arial"/>
                <a:cs typeface="Arial"/>
                <a:sym typeface="Arial"/>
              </a:rPr>
              <a:t>bemerkenswert ist?</a:t>
            </a:r>
            <a:endParaRPr i="1" sz="1546">
              <a:solidFill>
                <a:srgbClr val="FFEC8F"/>
              </a:solidFill>
              <a:latin typeface="Arial"/>
              <a:ea typeface="Arial"/>
              <a:cs typeface="Arial"/>
              <a:sym typeface="Arial"/>
            </a:endParaRPr>
          </a:p>
          <a:p>
            <a:pPr indent="0" lvl="0" marL="0" marR="0" rtl="0" algn="l">
              <a:spcBef>
                <a:spcPts val="0"/>
              </a:spcBef>
              <a:spcAft>
                <a:spcPts val="0"/>
              </a:spcAft>
              <a:buNone/>
            </a:pPr>
            <a:r>
              <a:rPr lang="en-US" sz="1546">
                <a:solidFill>
                  <a:srgbClr val="FFEC8F"/>
                </a:solidFill>
                <a:latin typeface="Arial"/>
                <a:ea typeface="Arial"/>
                <a:cs typeface="Arial"/>
                <a:sym typeface="Arial"/>
              </a:rPr>
              <a:t>Ja, den gibt es, und zwar diesen: Um sicherzustellen, dass der S-Zapfen-Monochromasie nicht mit dem ähnlich benannten, aber völlig anderen Zustand</a:t>
            </a:r>
            <a:r>
              <a:rPr i="1" lang="en-US" sz="1546">
                <a:solidFill>
                  <a:srgbClr val="FFEC8F"/>
                </a:solidFill>
                <a:latin typeface="Arial"/>
                <a:ea typeface="Arial"/>
                <a:cs typeface="Arial"/>
                <a:sym typeface="Arial"/>
              </a:rPr>
              <a:t>, dem Enhanced S-Cone-Syndrom, </a:t>
            </a:r>
            <a:r>
              <a:rPr lang="en-US" sz="1546">
                <a:solidFill>
                  <a:srgbClr val="FFEC8F"/>
                </a:solidFill>
                <a:latin typeface="Arial"/>
                <a:ea typeface="Arial"/>
                <a:cs typeface="Arial"/>
                <a:sym typeface="Arial"/>
              </a:rPr>
              <a:t>verwechselt wird</a:t>
            </a:r>
            <a:endParaRPr/>
          </a:p>
        </p:txBody>
      </p:sp>
      <p:sp>
        <p:nvSpPr>
          <p:cNvPr id="2348" name="Google Shape;2348;p87"/>
          <p:cNvSpPr txBox="1"/>
          <p:nvPr/>
        </p:nvSpPr>
        <p:spPr>
          <a:xfrm>
            <a:off x="3301694" y="3576966"/>
            <a:ext cx="1029433" cy="232904"/>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352">
                <a:solidFill>
                  <a:srgbClr val="1A5FB4"/>
                </a:solidFill>
                <a:latin typeface="Arial"/>
                <a:ea typeface="Arial"/>
                <a:cs typeface="Arial"/>
                <a:sym typeface="Arial"/>
              </a:rPr>
              <a:t>S-Zapfen</a:t>
            </a:r>
            <a:endParaRPr/>
          </a:p>
        </p:txBody>
      </p:sp>
      <p:sp>
        <p:nvSpPr>
          <p:cNvPr id="2349" name="Google Shape;2349;p87"/>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350" name="Google Shape;2350;p87"/>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351" name="Google Shape;2351;p87"/>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352" name="Google Shape;2352;p87"/>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6" name="Shape 2356"/>
        <p:cNvGrpSpPr/>
        <p:nvPr/>
      </p:nvGrpSpPr>
      <p:grpSpPr>
        <a:xfrm>
          <a:off x="0" y="0"/>
          <a:ext cx="0" cy="0"/>
          <a:chOff x="0" y="0"/>
          <a:chExt cx="0" cy="0"/>
        </a:xfrm>
      </p:grpSpPr>
      <p:sp>
        <p:nvSpPr>
          <p:cNvPr id="2357" name="Google Shape;2357;p88"/>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358" name="Google Shape;2358;p88"/>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359" name="Google Shape;2359;p88"/>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2360" name="Google Shape;2360;p88"/>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361" name="Google Shape;2361;p88"/>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362" name="Google Shape;2362;p88"/>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363" name="Google Shape;2363;p88"/>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2364" name="Google Shape;2364;p88"/>
          <p:cNvCxnSpPr>
            <a:stCxn id="2357"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365" name="Google Shape;2365;p88"/>
          <p:cNvCxnSpPr>
            <a:stCxn id="2357"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2366" name="Google Shape;2366;p88"/>
          <p:cNvCxnSpPr>
            <a:stCxn id="2357"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367" name="Google Shape;2367;p88"/>
          <p:cNvCxnSpPr/>
          <p:nvPr/>
        </p:nvCxnSpPr>
        <p:spPr>
          <a:xfrm>
            <a:off x="3134647" y="3039604"/>
            <a:ext cx="0" cy="794397"/>
          </a:xfrm>
          <a:prstGeom prst="straightConnector1">
            <a:avLst/>
          </a:prstGeom>
          <a:noFill/>
          <a:ln cap="flat" cmpd="sng" w="9525">
            <a:solidFill>
              <a:schemeClr val="dk1"/>
            </a:solidFill>
            <a:prstDash val="solid"/>
            <a:round/>
            <a:headEnd len="med" w="med" type="none"/>
            <a:tailEnd len="med" w="med" type="none"/>
          </a:ln>
        </p:spPr>
      </p:cxnSp>
      <p:cxnSp>
        <p:nvCxnSpPr>
          <p:cNvPr id="2368" name="Google Shape;2368;p88"/>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369" name="Google Shape;2369;p88"/>
          <p:cNvCxnSpPr/>
          <p:nvPr/>
        </p:nvCxnSpPr>
        <p:spPr>
          <a:xfrm>
            <a:off x="3134647" y="3849336"/>
            <a:ext cx="147224" cy="0"/>
          </a:xfrm>
          <a:prstGeom prst="straightConnector1">
            <a:avLst/>
          </a:prstGeom>
          <a:noFill/>
          <a:ln cap="flat" cmpd="sng" w="9525">
            <a:solidFill>
              <a:schemeClr val="dk1"/>
            </a:solidFill>
            <a:prstDash val="solid"/>
            <a:round/>
            <a:headEnd len="med" w="med" type="none"/>
            <a:tailEnd len="med" w="med" type="none"/>
          </a:ln>
        </p:spPr>
      </p:cxnSp>
      <p:sp>
        <p:nvSpPr>
          <p:cNvPr id="2370" name="Google Shape;2370;p88"/>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1A5FB4"/>
                </a:solidFill>
                <a:latin typeface="Arial"/>
                <a:ea typeface="Arial"/>
                <a:cs typeface="Arial"/>
                <a:sym typeface="Arial"/>
              </a:rPr>
              <a:t>Blauzapfen-Monochromasie</a:t>
            </a:r>
            <a:endParaRPr/>
          </a:p>
        </p:txBody>
      </p:sp>
      <p:sp>
        <p:nvSpPr>
          <p:cNvPr id="2371" name="Google Shape;2371;p88"/>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2372" name="Google Shape;2372;p88"/>
          <p:cNvCxnSpPr>
            <a:stCxn id="2370" idx="1"/>
          </p:cNvCxnSpPr>
          <p:nvPr/>
        </p:nvCxnSpPr>
        <p:spPr>
          <a:xfrm>
            <a:off x="3254267" y="3833430"/>
            <a:ext cx="1001400" cy="15900"/>
          </a:xfrm>
          <a:prstGeom prst="straightConnector1">
            <a:avLst/>
          </a:prstGeom>
          <a:noFill/>
          <a:ln cap="flat" cmpd="sng" w="21450">
            <a:solidFill>
              <a:schemeClr val="dk1"/>
            </a:solidFill>
            <a:prstDash val="solid"/>
            <a:round/>
            <a:headEnd len="sm" w="sm" type="none"/>
            <a:tailEnd len="sm" w="sm" type="none"/>
          </a:ln>
        </p:spPr>
      </p:cxnSp>
      <p:sp>
        <p:nvSpPr>
          <p:cNvPr id="2373" name="Google Shape;2373;p88"/>
          <p:cNvSpPr txBox="1"/>
          <p:nvPr/>
        </p:nvSpPr>
        <p:spPr>
          <a:xfrm>
            <a:off x="2857069" y="4143785"/>
            <a:ext cx="5674239"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1A5FB4"/>
                </a:solidFill>
                <a:latin typeface="Arial"/>
                <a:ea typeface="Arial"/>
                <a:cs typeface="Arial"/>
                <a:sym typeface="Arial"/>
              </a:rPr>
              <a:t>Abschließend: </a:t>
            </a:r>
            <a:r>
              <a:rPr b="1" lang="en-US" sz="1546" u="sng">
                <a:solidFill>
                  <a:srgbClr val="1A5FB4"/>
                </a:solidFill>
                <a:latin typeface="Arial"/>
                <a:ea typeface="Arial"/>
                <a:cs typeface="Arial"/>
                <a:sym typeface="Arial"/>
              </a:rPr>
              <a:t>Beachten Sie, dass </a:t>
            </a:r>
            <a:r>
              <a:rPr lang="en-US" sz="1546">
                <a:solidFill>
                  <a:srgbClr val="1A5FB4"/>
                </a:solidFill>
                <a:latin typeface="Arial"/>
                <a:ea typeface="Arial"/>
                <a:cs typeface="Arial"/>
                <a:sym typeface="Arial"/>
              </a:rPr>
              <a:t>der Blauzapfen-Monochromasie auch als</a:t>
            </a:r>
            <a:endParaRPr/>
          </a:p>
          <a:p>
            <a:pPr indent="0" lvl="0" marL="0" marR="0" rtl="0" algn="l">
              <a:spcBef>
                <a:spcPts val="0"/>
              </a:spcBef>
              <a:spcAft>
                <a:spcPts val="0"/>
              </a:spcAft>
              <a:buNone/>
            </a:pPr>
            <a:r>
              <a:rPr b="1" lang="en-US" sz="1546">
                <a:solidFill>
                  <a:srgbClr val="1A5FB4"/>
                </a:solidFill>
                <a:latin typeface="Arial"/>
                <a:ea typeface="Arial"/>
                <a:cs typeface="Arial"/>
                <a:sym typeface="Arial"/>
              </a:rPr>
              <a:t>S-Zapfen-Monochromasie</a:t>
            </a:r>
            <a:endParaRPr/>
          </a:p>
        </p:txBody>
      </p:sp>
      <p:sp>
        <p:nvSpPr>
          <p:cNvPr id="2374" name="Google Shape;2374;p88"/>
          <p:cNvSpPr txBox="1"/>
          <p:nvPr/>
        </p:nvSpPr>
        <p:spPr>
          <a:xfrm>
            <a:off x="1796086" y="4806293"/>
            <a:ext cx="5410865" cy="145193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Warum wird er auch als S-Zapfen-Monochromasie bezeichnet? Wofür steht das </a:t>
            </a:r>
            <a:r>
              <a:rPr lang="en-US" sz="1546">
                <a:solidFill>
                  <a:srgbClr val="BFBFBF"/>
                </a:solidFill>
                <a:latin typeface="Arial"/>
                <a:ea typeface="Arial"/>
                <a:cs typeface="Arial"/>
                <a:sym typeface="Arial"/>
              </a:rPr>
              <a:t>„S“</a:t>
            </a:r>
            <a:r>
              <a:rPr i="1" lang="en-US" sz="1546">
                <a:solidFill>
                  <a:srgbClr val="BFBFBF"/>
                </a:solidFill>
                <a:latin typeface="Arial"/>
                <a:ea typeface="Arial"/>
                <a:cs typeface="Arial"/>
                <a:sym typeface="Arial"/>
              </a:rPr>
              <a:t>?</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Wie bereits in der Folienreihe erwähnt, hat blaues Licht eine kurze Wellenlänge, </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daher werden Blauzapfen auch als </a:t>
            </a:r>
            <a:r>
              <a:rPr i="1" lang="en-US" sz="1546">
                <a:solidFill>
                  <a:srgbClr val="BFBFBF"/>
                </a:solidFill>
                <a:latin typeface="Arial"/>
                <a:ea typeface="Arial"/>
                <a:cs typeface="Arial"/>
                <a:sym typeface="Arial"/>
              </a:rPr>
              <a:t>kurzwellige Zapfen </a:t>
            </a:r>
            <a:r>
              <a:rPr lang="en-US" sz="1546">
                <a:solidFill>
                  <a:srgbClr val="BFBFBF"/>
                </a:solidFill>
                <a:latin typeface="Arial"/>
                <a:ea typeface="Arial"/>
                <a:cs typeface="Arial"/>
                <a:sym typeface="Arial"/>
              </a:rPr>
              <a:t>bezeichnet – kurz S-Zapfen (verstehen Sie, was ich meine?)</a:t>
            </a:r>
            <a:endParaRPr/>
          </a:p>
        </p:txBody>
      </p:sp>
      <p:sp>
        <p:nvSpPr>
          <p:cNvPr id="2375" name="Google Shape;2375;p88"/>
          <p:cNvSpPr txBox="1"/>
          <p:nvPr/>
        </p:nvSpPr>
        <p:spPr>
          <a:xfrm>
            <a:off x="2142230" y="4717384"/>
            <a:ext cx="5794072" cy="1689790"/>
          </a:xfrm>
          <a:prstGeom prst="rect">
            <a:avLst/>
          </a:prstGeom>
          <a:solidFill>
            <a:srgbClr val="FFEC8F"/>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1A5FB4"/>
                </a:solidFill>
                <a:latin typeface="Arial"/>
                <a:ea typeface="Arial"/>
                <a:cs typeface="Arial"/>
                <a:sym typeface="Arial"/>
              </a:rPr>
              <a:t>Gibt es außer der Tatsache, dass diese Erkrankung zwei Namen hat, noch einen weiteren Grund, warum die Kenntnis des Begriffs </a:t>
            </a:r>
            <a:r>
              <a:rPr lang="en-US" sz="1546">
                <a:solidFill>
                  <a:srgbClr val="1A5FB4"/>
                </a:solidFill>
                <a:latin typeface="Arial"/>
                <a:ea typeface="Arial"/>
                <a:cs typeface="Arial"/>
                <a:sym typeface="Arial"/>
              </a:rPr>
              <a:t>S-Zapfen-Monochromasie </a:t>
            </a:r>
            <a:r>
              <a:rPr i="1" lang="en-US" sz="1546">
                <a:solidFill>
                  <a:srgbClr val="1A5FB4"/>
                </a:solidFill>
                <a:latin typeface="Arial"/>
                <a:ea typeface="Arial"/>
                <a:cs typeface="Arial"/>
                <a:sym typeface="Arial"/>
              </a:rPr>
              <a:t>bemerkenswert ist?</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Ja, den gibt es, und zwar diesen: Um sicherzustellen, dass der S-Zapfen-Monochromasie nicht mit dem ähnlich benannten, aber völlig anderen Zustand</a:t>
            </a:r>
            <a:r>
              <a:rPr i="1" lang="en-US" sz="1546">
                <a:solidFill>
                  <a:srgbClr val="1A5FB4"/>
                </a:solidFill>
                <a:latin typeface="Arial"/>
                <a:ea typeface="Arial"/>
                <a:cs typeface="Arial"/>
                <a:sym typeface="Arial"/>
              </a:rPr>
              <a:t>, dem Enhanced S-Cone-Syndrom, </a:t>
            </a:r>
            <a:r>
              <a:rPr lang="en-US" sz="1546">
                <a:solidFill>
                  <a:srgbClr val="1A5FB4"/>
                </a:solidFill>
                <a:latin typeface="Arial"/>
                <a:ea typeface="Arial"/>
                <a:cs typeface="Arial"/>
                <a:sym typeface="Arial"/>
              </a:rPr>
              <a:t>verwechselt wird</a:t>
            </a:r>
            <a:endParaRPr/>
          </a:p>
        </p:txBody>
      </p:sp>
      <p:sp>
        <p:nvSpPr>
          <p:cNvPr id="2376" name="Google Shape;2376;p88"/>
          <p:cNvSpPr txBox="1"/>
          <p:nvPr/>
        </p:nvSpPr>
        <p:spPr>
          <a:xfrm>
            <a:off x="3301694" y="3576966"/>
            <a:ext cx="1029433" cy="232904"/>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352">
                <a:solidFill>
                  <a:srgbClr val="1A5FB4"/>
                </a:solidFill>
                <a:latin typeface="Arial"/>
                <a:ea typeface="Arial"/>
                <a:cs typeface="Arial"/>
                <a:sym typeface="Arial"/>
              </a:rPr>
              <a:t>S-Zapfen</a:t>
            </a:r>
            <a:endParaRPr/>
          </a:p>
        </p:txBody>
      </p:sp>
      <p:sp>
        <p:nvSpPr>
          <p:cNvPr id="2377" name="Google Shape;2377;p88"/>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378" name="Google Shape;2378;p88"/>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379" name="Google Shape;2379;p88"/>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380" name="Google Shape;2380;p88"/>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4" name="Shape 2384"/>
        <p:cNvGrpSpPr/>
        <p:nvPr/>
      </p:nvGrpSpPr>
      <p:grpSpPr>
        <a:xfrm>
          <a:off x="0" y="0"/>
          <a:ext cx="0" cy="0"/>
          <a:chOff x="0" y="0"/>
          <a:chExt cx="0" cy="0"/>
        </a:xfrm>
      </p:grpSpPr>
      <p:sp>
        <p:nvSpPr>
          <p:cNvPr id="2385" name="Google Shape;2385;p89"/>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386" name="Google Shape;2386;p89"/>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387" name="Google Shape;2387;p89"/>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2388" name="Google Shape;2388;p89"/>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389" name="Google Shape;2389;p89"/>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390" name="Google Shape;2390;p89"/>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391" name="Google Shape;2391;p89"/>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2392" name="Google Shape;2392;p89"/>
          <p:cNvCxnSpPr>
            <a:stCxn id="2385"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393" name="Google Shape;2393;p89"/>
          <p:cNvCxnSpPr>
            <a:stCxn id="2385"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2394" name="Google Shape;2394;p89"/>
          <p:cNvCxnSpPr>
            <a:stCxn id="2385"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395" name="Google Shape;2395;p89"/>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2396" name="Google Shape;2396;p89"/>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397" name="Google Shape;2397;p89"/>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2398" name="Google Shape;2398;p89"/>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BFBFBF"/>
                </a:solidFill>
                <a:latin typeface="Arial"/>
                <a:ea typeface="Arial"/>
                <a:cs typeface="Arial"/>
                <a:sym typeface="Arial"/>
              </a:rPr>
              <a:t>Blauzapfen-Monochromasie</a:t>
            </a:r>
            <a:endParaRPr/>
          </a:p>
        </p:txBody>
      </p:sp>
      <p:sp>
        <p:nvSpPr>
          <p:cNvPr id="2399" name="Google Shape;2399;p89"/>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2400" name="Google Shape;2400;p89"/>
          <p:cNvCxnSpPr>
            <a:stCxn id="2398" idx="1"/>
          </p:cNvCxnSpPr>
          <p:nvPr/>
        </p:nvCxnSpPr>
        <p:spPr>
          <a:xfrm>
            <a:off x="3254267" y="3833430"/>
            <a:ext cx="1001400" cy="15900"/>
          </a:xfrm>
          <a:prstGeom prst="straightConnector1">
            <a:avLst/>
          </a:prstGeom>
          <a:noFill/>
          <a:ln cap="flat" cmpd="sng" w="21450">
            <a:solidFill>
              <a:srgbClr val="BFBFBF"/>
            </a:solidFill>
            <a:prstDash val="solid"/>
            <a:round/>
            <a:headEnd len="sm" w="sm" type="none"/>
            <a:tailEnd len="sm" w="sm" type="none"/>
          </a:ln>
        </p:spPr>
      </p:cxnSp>
      <p:sp>
        <p:nvSpPr>
          <p:cNvPr id="2401" name="Google Shape;2401;p89"/>
          <p:cNvSpPr txBox="1"/>
          <p:nvPr/>
        </p:nvSpPr>
        <p:spPr>
          <a:xfrm>
            <a:off x="2857069" y="4143785"/>
            <a:ext cx="5674239"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Abschließend: </a:t>
            </a:r>
            <a:r>
              <a:rPr b="1" lang="en-US" sz="1546" u="sng">
                <a:solidFill>
                  <a:srgbClr val="BFBFBF"/>
                </a:solidFill>
                <a:latin typeface="Arial"/>
                <a:ea typeface="Arial"/>
                <a:cs typeface="Arial"/>
                <a:sym typeface="Arial"/>
              </a:rPr>
              <a:t>Beachten Sie, dass </a:t>
            </a:r>
            <a:r>
              <a:rPr lang="en-US" sz="1546">
                <a:solidFill>
                  <a:srgbClr val="BFBFBF"/>
                </a:solidFill>
                <a:latin typeface="Arial"/>
                <a:ea typeface="Arial"/>
                <a:cs typeface="Arial"/>
                <a:sym typeface="Arial"/>
              </a:rPr>
              <a:t>der Blauzapfen-Monochromasie auch als</a:t>
            </a:r>
            <a:endParaRPr/>
          </a:p>
          <a:p>
            <a:pPr indent="0" lvl="0" marL="0" marR="0" rtl="0" algn="l">
              <a:spcBef>
                <a:spcPts val="0"/>
              </a:spcBef>
              <a:spcAft>
                <a:spcPts val="0"/>
              </a:spcAft>
              <a:buNone/>
            </a:pPr>
            <a:r>
              <a:rPr b="1" lang="en-US" sz="1546">
                <a:solidFill>
                  <a:srgbClr val="BFBFBF"/>
                </a:solidFill>
                <a:latin typeface="Arial"/>
                <a:ea typeface="Arial"/>
                <a:cs typeface="Arial"/>
                <a:sym typeface="Arial"/>
              </a:rPr>
              <a:t>S-Zapfen-Monochromasie</a:t>
            </a:r>
            <a:endParaRPr/>
          </a:p>
        </p:txBody>
      </p:sp>
      <p:sp>
        <p:nvSpPr>
          <p:cNvPr id="2402" name="Google Shape;2402;p89"/>
          <p:cNvSpPr txBox="1"/>
          <p:nvPr/>
        </p:nvSpPr>
        <p:spPr>
          <a:xfrm>
            <a:off x="1796086" y="4806293"/>
            <a:ext cx="5410865" cy="145193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Warum wird er auch als S-Zapfen-Monochromasie bezeichnet? Wofür steht das </a:t>
            </a:r>
            <a:r>
              <a:rPr lang="en-US" sz="1546">
                <a:solidFill>
                  <a:srgbClr val="BFBFBF"/>
                </a:solidFill>
                <a:latin typeface="Arial"/>
                <a:ea typeface="Arial"/>
                <a:cs typeface="Arial"/>
                <a:sym typeface="Arial"/>
              </a:rPr>
              <a:t>„S“</a:t>
            </a:r>
            <a:r>
              <a:rPr i="1" lang="en-US" sz="1546">
                <a:solidFill>
                  <a:srgbClr val="BFBFBF"/>
                </a:solidFill>
                <a:latin typeface="Arial"/>
                <a:ea typeface="Arial"/>
                <a:cs typeface="Arial"/>
                <a:sym typeface="Arial"/>
              </a:rPr>
              <a:t>?</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Wie bereits in der Folienreihe erwähnt, hat blaues Licht eine kurze Wellenlänge, </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daher werden blaue Zapfen auch als </a:t>
            </a:r>
            <a:r>
              <a:rPr i="1" lang="en-US" sz="1546">
                <a:solidFill>
                  <a:srgbClr val="BFBFBF"/>
                </a:solidFill>
                <a:latin typeface="Arial"/>
                <a:ea typeface="Arial"/>
                <a:cs typeface="Arial"/>
                <a:sym typeface="Arial"/>
              </a:rPr>
              <a:t>kurzwellige Zapfen </a:t>
            </a:r>
            <a:r>
              <a:rPr lang="en-US" sz="1546">
                <a:solidFill>
                  <a:srgbClr val="BFBFBF"/>
                </a:solidFill>
                <a:latin typeface="Arial"/>
                <a:ea typeface="Arial"/>
                <a:cs typeface="Arial"/>
                <a:sym typeface="Arial"/>
              </a:rPr>
              <a:t>bezeichnet – kurz S-Zapfen (verstehen Sie, was ich meine?)</a:t>
            </a:r>
            <a:endParaRPr/>
          </a:p>
        </p:txBody>
      </p:sp>
      <p:sp>
        <p:nvSpPr>
          <p:cNvPr id="2403" name="Google Shape;2403;p89"/>
          <p:cNvSpPr txBox="1"/>
          <p:nvPr/>
        </p:nvSpPr>
        <p:spPr>
          <a:xfrm>
            <a:off x="2142230" y="4717384"/>
            <a:ext cx="5794072" cy="1689790"/>
          </a:xfrm>
          <a:prstGeom prst="rect">
            <a:avLst/>
          </a:prstGeom>
          <a:solidFill>
            <a:srgbClr val="FFEC8F"/>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A5A5A5"/>
                </a:solidFill>
                <a:latin typeface="Arial"/>
                <a:ea typeface="Arial"/>
                <a:cs typeface="Arial"/>
                <a:sym typeface="Arial"/>
              </a:rPr>
              <a:t>Gibt es außer der Tatsache, dass diese Erkrankung zwei Namen hat, noch einen weiteren Grund, warum die Kenntnis des Begriffs </a:t>
            </a:r>
            <a:r>
              <a:rPr lang="en-US" sz="1546">
                <a:solidFill>
                  <a:srgbClr val="A5A5A5"/>
                </a:solidFill>
                <a:latin typeface="Arial"/>
                <a:ea typeface="Arial"/>
                <a:cs typeface="Arial"/>
                <a:sym typeface="Arial"/>
              </a:rPr>
              <a:t>S-Zapfen-Monochromasie </a:t>
            </a:r>
            <a:r>
              <a:rPr i="1" lang="en-US" sz="1546">
                <a:solidFill>
                  <a:srgbClr val="A5A5A5"/>
                </a:solidFill>
                <a:latin typeface="Arial"/>
                <a:ea typeface="Arial"/>
                <a:cs typeface="Arial"/>
                <a:sym typeface="Arial"/>
              </a:rPr>
              <a:t>bemerkenswert ist?</a:t>
            </a:r>
            <a:endParaRPr/>
          </a:p>
          <a:p>
            <a:pPr indent="0" lvl="0" marL="0" marR="0" rtl="0" algn="l">
              <a:spcBef>
                <a:spcPts val="0"/>
              </a:spcBef>
              <a:spcAft>
                <a:spcPts val="0"/>
              </a:spcAft>
              <a:buNone/>
            </a:pPr>
            <a:r>
              <a:rPr lang="en-US" sz="1546">
                <a:solidFill>
                  <a:srgbClr val="A5A5A5"/>
                </a:solidFill>
                <a:latin typeface="Arial"/>
                <a:ea typeface="Arial"/>
                <a:cs typeface="Arial"/>
                <a:sym typeface="Arial"/>
              </a:rPr>
              <a:t>Ja, den gibt es, und zwar diesen: Um sicherzustellen, dass der S-Zapfen-Monochromasie nicht mit dem ähnlich benannten, aber völlig anderen Zustand</a:t>
            </a:r>
            <a:r>
              <a:rPr b="1" i="1" lang="en-US" sz="1546">
                <a:solidFill>
                  <a:srgbClr val="1A5FB4"/>
                </a:solidFill>
                <a:latin typeface="Arial"/>
                <a:ea typeface="Arial"/>
                <a:cs typeface="Arial"/>
                <a:sym typeface="Arial"/>
              </a:rPr>
              <a:t>, dem Enhanced S-Cone-Syndrom, </a:t>
            </a:r>
            <a:r>
              <a:rPr lang="en-US" sz="1546">
                <a:solidFill>
                  <a:srgbClr val="A5A5A5"/>
                </a:solidFill>
                <a:latin typeface="Arial"/>
                <a:ea typeface="Arial"/>
                <a:cs typeface="Arial"/>
                <a:sym typeface="Arial"/>
              </a:rPr>
              <a:t>verwechselt wird</a:t>
            </a:r>
            <a:endParaRPr b="1" sz="1546">
              <a:solidFill>
                <a:srgbClr val="1A5FB4"/>
              </a:solidFill>
              <a:latin typeface="Arial"/>
              <a:ea typeface="Arial"/>
              <a:cs typeface="Arial"/>
              <a:sym typeface="Arial"/>
            </a:endParaRPr>
          </a:p>
        </p:txBody>
      </p:sp>
      <p:sp>
        <p:nvSpPr>
          <p:cNvPr id="2404" name="Google Shape;2404;p89"/>
          <p:cNvSpPr txBox="1"/>
          <p:nvPr/>
        </p:nvSpPr>
        <p:spPr>
          <a:xfrm>
            <a:off x="3321490" y="3576966"/>
            <a:ext cx="989840"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rgbClr val="BFBFBF"/>
                </a:solidFill>
                <a:latin typeface="Caveat"/>
                <a:ea typeface="Caveat"/>
                <a:cs typeface="Caveat"/>
                <a:sym typeface="Caveat"/>
              </a:rPr>
              <a:t>S-Zapfen</a:t>
            </a:r>
            <a:endParaRPr/>
          </a:p>
        </p:txBody>
      </p:sp>
      <p:sp>
        <p:nvSpPr>
          <p:cNvPr id="2405" name="Google Shape;2405;p89"/>
          <p:cNvSpPr/>
          <p:nvPr/>
        </p:nvSpPr>
        <p:spPr>
          <a:xfrm>
            <a:off x="4613710" y="5747953"/>
            <a:ext cx="2810373" cy="59020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406" name="Google Shape;2406;p89"/>
          <p:cNvSpPr txBox="1"/>
          <p:nvPr/>
        </p:nvSpPr>
        <p:spPr>
          <a:xfrm>
            <a:off x="1950628" y="2478395"/>
            <a:ext cx="5983496" cy="3146677"/>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Apropos Erkrankungen mit zwei Namen… Wie lautet die andere Bezeichnung für das „Enhanced S-Cone-Syndrom“?</a:t>
            </a:r>
            <a:endParaRPr i="1" sz="1352">
              <a:solidFill>
                <a:srgbClr val="C8C860"/>
              </a:solidFill>
              <a:latin typeface="Arial"/>
              <a:ea typeface="Arial"/>
              <a:cs typeface="Arial"/>
              <a:sym typeface="Arial"/>
            </a:endParaRPr>
          </a:p>
          <a:p>
            <a:pPr indent="0" lvl="0" marL="0" marR="0" rtl="0" algn="l">
              <a:spcBef>
                <a:spcPts val="0"/>
              </a:spcBef>
              <a:spcAft>
                <a:spcPts val="0"/>
              </a:spcAft>
              <a:buNone/>
            </a:pPr>
            <a:r>
              <a:rPr lang="en-US" sz="1352">
                <a:solidFill>
                  <a:srgbClr val="C8C860"/>
                </a:solidFill>
                <a:latin typeface="Arial"/>
                <a:ea typeface="Arial"/>
                <a:cs typeface="Arial"/>
                <a:sym typeface="Arial"/>
              </a:rPr>
              <a:t>Goldmann-Favre-Syndrom</a:t>
            </a:r>
            <a:endParaRPr/>
          </a:p>
          <a:p>
            <a:pPr indent="0" lvl="0" marL="0" marR="0" rtl="0" algn="l">
              <a:spcBef>
                <a:spcPts val="0"/>
              </a:spcBef>
              <a:spcAft>
                <a:spcPts val="0"/>
              </a:spcAft>
              <a:buNone/>
            </a:pPr>
            <a:r>
              <a:t/>
            </a:r>
            <a:endParaRPr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Um welche Art von Erkrankung handelt es sich dabei?</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Das BCSC</a:t>
            </a:r>
            <a:r>
              <a:rPr i="1" lang="en-US" sz="1352">
                <a:solidFill>
                  <a:srgbClr val="C8C860"/>
                </a:solidFill>
                <a:latin typeface="Arial"/>
                <a:ea typeface="Arial"/>
                <a:cs typeface="Arial"/>
                <a:sym typeface="Arial"/>
              </a:rPr>
              <a:t>-Retina</a:t>
            </a:r>
            <a:r>
              <a:rPr lang="en-US" sz="1352">
                <a:solidFill>
                  <a:srgbClr val="C8C860"/>
                </a:solidFill>
                <a:latin typeface="Arial"/>
                <a:ea typeface="Arial"/>
                <a:cs typeface="Arial"/>
                <a:sym typeface="Arial"/>
              </a:rPr>
              <a:t>-Buch bezeichnet es als „diffuse Photorezeptordystrophie“ à la RP </a:t>
            </a:r>
            <a:endParaRPr/>
          </a:p>
          <a:p>
            <a:pPr indent="0" lvl="0" marL="0" marR="0" rtl="0" algn="l">
              <a:spcBef>
                <a:spcPts val="0"/>
              </a:spcBef>
              <a:spcAft>
                <a:spcPts val="0"/>
              </a:spcAft>
              <a:buNone/>
            </a:pPr>
            <a:r>
              <a:t/>
            </a:r>
            <a:endParaRPr i="1"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äußert sich diese Erkrank</a:t>
            </a:r>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ung?</a:t>
            </a:r>
            <a:endParaRPr/>
          </a:p>
          <a:p>
            <a:pPr indent="0" lvl="0" marL="0" marR="0" rtl="0" algn="l">
              <a:spcBef>
                <a:spcPts val="0"/>
              </a:spcBef>
              <a:spcAft>
                <a:spcPts val="0"/>
              </a:spcAft>
              <a:buNone/>
            </a:pPr>
            <a:r>
              <a:t/>
            </a:r>
            <a:endParaRPr i="1" sz="1352">
              <a:solidFill>
                <a:srgbClr val="C8C860"/>
              </a:solidFill>
              <a:latin typeface="Arial"/>
              <a:ea typeface="Arial"/>
              <a:cs typeface="Arial"/>
              <a:sym typeface="Arial"/>
            </a:endParaRPr>
          </a:p>
          <a:p>
            <a:pPr indent="0" lvl="0" marL="0" marR="0" rtl="0" algn="l">
              <a:spcBef>
                <a:spcPts val="0"/>
              </a:spcBef>
              <a:spcAft>
                <a:spcPts val="0"/>
              </a:spcAft>
              <a:buNone/>
            </a:pPr>
            <a:r>
              <a:rPr lang="en-US" sz="1352">
                <a:solidFill>
                  <a:srgbClr val="C8C860"/>
                </a:solidFill>
                <a:latin typeface="Arial"/>
                <a:ea typeface="Arial"/>
                <a:cs typeface="Arial"/>
                <a:sym typeface="Arial"/>
              </a:rPr>
              <a:t>Mit verminderter Sehschärfe sowie Nachtblindheit</a:t>
            </a:r>
            <a:endParaRPr/>
          </a:p>
          <a:p>
            <a:pPr indent="0" lvl="0" marL="0" marR="0" rtl="0" algn="l">
              <a:spcBef>
                <a:spcPts val="0"/>
              </a:spcBef>
              <a:spcAft>
                <a:spcPts val="0"/>
              </a:spcAft>
              <a:buNone/>
            </a:pPr>
            <a:r>
              <a:t/>
            </a:r>
            <a:endParaRPr sz="1352">
              <a:solidFill>
                <a:srgbClr val="C8C860"/>
              </a:solidFill>
              <a:latin typeface="Arial"/>
              <a:ea typeface="Arial"/>
              <a:cs typeface="Arial"/>
              <a:sym typeface="Arial"/>
            </a:endParaRPr>
          </a:p>
          <a:p>
            <a:pPr indent="0" lvl="0" marL="0" marR="0" rtl="0" algn="l">
              <a:spcBef>
                <a:spcPts val="0"/>
              </a:spcBef>
              <a:spcAft>
                <a:spcPts val="0"/>
              </a:spcAft>
              <a:buNone/>
            </a:pPr>
            <a:r>
              <a:rPr lang="en-US" sz="1352">
                <a:solidFill>
                  <a:srgbClr val="C8C860"/>
                </a:solidFill>
                <a:latin typeface="Arial"/>
                <a:ea typeface="Arial"/>
                <a:cs typeface="Arial"/>
                <a:sym typeface="Arial"/>
              </a:rPr>
              <a:t>eindeutig abnormal – Retinoschisis sowie RP-ähnliche Veränderungen sind die Regel</a:t>
            </a:r>
            <a:endParaRPr/>
          </a:p>
        </p:txBody>
      </p:sp>
      <p:sp>
        <p:nvSpPr>
          <p:cNvPr id="2407" name="Google Shape;2407;p89"/>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408" name="Google Shape;2408;p89"/>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409" name="Google Shape;2409;p89"/>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410" name="Google Shape;2410;p89"/>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4" name="Shape 2414"/>
        <p:cNvGrpSpPr/>
        <p:nvPr/>
      </p:nvGrpSpPr>
      <p:grpSpPr>
        <a:xfrm>
          <a:off x="0" y="0"/>
          <a:ext cx="0" cy="0"/>
          <a:chOff x="0" y="0"/>
          <a:chExt cx="0" cy="0"/>
        </a:xfrm>
      </p:grpSpPr>
      <p:sp>
        <p:nvSpPr>
          <p:cNvPr id="2415" name="Google Shape;2415;p90"/>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416" name="Google Shape;2416;p90"/>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417" name="Google Shape;2417;p90"/>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2418" name="Google Shape;2418;p90"/>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419" name="Google Shape;2419;p90"/>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420" name="Google Shape;2420;p90"/>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421" name="Google Shape;2421;p90"/>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2422" name="Google Shape;2422;p90"/>
          <p:cNvCxnSpPr>
            <a:stCxn id="2415"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423" name="Google Shape;2423;p90"/>
          <p:cNvCxnSpPr>
            <a:stCxn id="2415"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2424" name="Google Shape;2424;p90"/>
          <p:cNvCxnSpPr>
            <a:stCxn id="2415"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425" name="Google Shape;2425;p90"/>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2426" name="Google Shape;2426;p90"/>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427" name="Google Shape;2427;p90"/>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2428" name="Google Shape;2428;p90"/>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BFBFBF"/>
                </a:solidFill>
                <a:latin typeface="Arial"/>
                <a:ea typeface="Arial"/>
                <a:cs typeface="Arial"/>
                <a:sym typeface="Arial"/>
              </a:rPr>
              <a:t>Blauzapfen-Monochromasie</a:t>
            </a:r>
            <a:endParaRPr/>
          </a:p>
        </p:txBody>
      </p:sp>
      <p:sp>
        <p:nvSpPr>
          <p:cNvPr id="2429" name="Google Shape;2429;p90"/>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2430" name="Google Shape;2430;p90"/>
          <p:cNvCxnSpPr>
            <a:stCxn id="2428" idx="1"/>
          </p:cNvCxnSpPr>
          <p:nvPr/>
        </p:nvCxnSpPr>
        <p:spPr>
          <a:xfrm>
            <a:off x="3254267" y="3833430"/>
            <a:ext cx="1001400" cy="15900"/>
          </a:xfrm>
          <a:prstGeom prst="straightConnector1">
            <a:avLst/>
          </a:prstGeom>
          <a:noFill/>
          <a:ln cap="flat" cmpd="sng" w="21450">
            <a:solidFill>
              <a:srgbClr val="BFBFBF"/>
            </a:solidFill>
            <a:prstDash val="solid"/>
            <a:round/>
            <a:headEnd len="sm" w="sm" type="none"/>
            <a:tailEnd len="sm" w="sm" type="none"/>
          </a:ln>
        </p:spPr>
      </p:cxnSp>
      <p:sp>
        <p:nvSpPr>
          <p:cNvPr id="2431" name="Google Shape;2431;p90"/>
          <p:cNvSpPr txBox="1"/>
          <p:nvPr/>
        </p:nvSpPr>
        <p:spPr>
          <a:xfrm>
            <a:off x="2857069" y="4143785"/>
            <a:ext cx="5674239"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Abschließend: </a:t>
            </a:r>
            <a:r>
              <a:rPr b="1" lang="en-US" sz="1546" u="sng">
                <a:solidFill>
                  <a:srgbClr val="BFBFBF"/>
                </a:solidFill>
                <a:latin typeface="Arial"/>
                <a:ea typeface="Arial"/>
                <a:cs typeface="Arial"/>
                <a:sym typeface="Arial"/>
              </a:rPr>
              <a:t>Beachten Sie, dass </a:t>
            </a:r>
            <a:r>
              <a:rPr lang="en-US" sz="1546">
                <a:solidFill>
                  <a:srgbClr val="BFBFBF"/>
                </a:solidFill>
                <a:latin typeface="Arial"/>
                <a:ea typeface="Arial"/>
                <a:cs typeface="Arial"/>
                <a:sym typeface="Arial"/>
              </a:rPr>
              <a:t>der Blauzapfen-Monochromasie auch als</a:t>
            </a:r>
            <a:endParaRPr/>
          </a:p>
          <a:p>
            <a:pPr indent="0" lvl="0" marL="0" marR="0" rtl="0" algn="l">
              <a:spcBef>
                <a:spcPts val="0"/>
              </a:spcBef>
              <a:spcAft>
                <a:spcPts val="0"/>
              </a:spcAft>
              <a:buNone/>
            </a:pPr>
            <a:r>
              <a:rPr b="1" lang="en-US" sz="1546">
                <a:solidFill>
                  <a:srgbClr val="BFBFBF"/>
                </a:solidFill>
                <a:latin typeface="Arial"/>
                <a:ea typeface="Arial"/>
                <a:cs typeface="Arial"/>
                <a:sym typeface="Arial"/>
              </a:rPr>
              <a:t>S-Zapfen-Monochromasie</a:t>
            </a:r>
            <a:endParaRPr/>
          </a:p>
        </p:txBody>
      </p:sp>
      <p:sp>
        <p:nvSpPr>
          <p:cNvPr id="2432" name="Google Shape;2432;p90"/>
          <p:cNvSpPr txBox="1"/>
          <p:nvPr/>
        </p:nvSpPr>
        <p:spPr>
          <a:xfrm>
            <a:off x="1796086" y="4806293"/>
            <a:ext cx="5410865" cy="145193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Warum wird er auch als S-Zapfen-Monochromasie bezeichnet? Wofür steht das </a:t>
            </a:r>
            <a:r>
              <a:rPr lang="en-US" sz="1546">
                <a:solidFill>
                  <a:srgbClr val="BFBFBF"/>
                </a:solidFill>
                <a:latin typeface="Arial"/>
                <a:ea typeface="Arial"/>
                <a:cs typeface="Arial"/>
                <a:sym typeface="Arial"/>
              </a:rPr>
              <a:t>„S“</a:t>
            </a:r>
            <a:r>
              <a:rPr i="1" lang="en-US" sz="1546">
                <a:solidFill>
                  <a:srgbClr val="BFBFBF"/>
                </a:solidFill>
                <a:latin typeface="Arial"/>
                <a:ea typeface="Arial"/>
                <a:cs typeface="Arial"/>
                <a:sym typeface="Arial"/>
              </a:rPr>
              <a:t>?</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Wie bereits in der Folienreihe erwähnt, hat blaues Licht eine kurze Wellenlänge, </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daher werden blaue Zapfen auch als </a:t>
            </a:r>
            <a:r>
              <a:rPr i="1" lang="en-US" sz="1546">
                <a:solidFill>
                  <a:srgbClr val="BFBFBF"/>
                </a:solidFill>
                <a:latin typeface="Arial"/>
                <a:ea typeface="Arial"/>
                <a:cs typeface="Arial"/>
                <a:sym typeface="Arial"/>
              </a:rPr>
              <a:t>kurzwellige Zapfen </a:t>
            </a:r>
            <a:r>
              <a:rPr lang="en-US" sz="1546">
                <a:solidFill>
                  <a:srgbClr val="BFBFBF"/>
                </a:solidFill>
                <a:latin typeface="Arial"/>
                <a:ea typeface="Arial"/>
                <a:cs typeface="Arial"/>
                <a:sym typeface="Arial"/>
              </a:rPr>
              <a:t>bezeichnet – kurz S-Zapfen (verstehen Sie, was ich meine?)</a:t>
            </a:r>
            <a:endParaRPr/>
          </a:p>
        </p:txBody>
      </p:sp>
      <p:sp>
        <p:nvSpPr>
          <p:cNvPr id="2433" name="Google Shape;2433;p90"/>
          <p:cNvSpPr txBox="1"/>
          <p:nvPr/>
        </p:nvSpPr>
        <p:spPr>
          <a:xfrm>
            <a:off x="2142230" y="4717384"/>
            <a:ext cx="5794072" cy="1689790"/>
          </a:xfrm>
          <a:prstGeom prst="rect">
            <a:avLst/>
          </a:prstGeom>
          <a:solidFill>
            <a:srgbClr val="FFEC8F"/>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A5A5A5"/>
                </a:solidFill>
                <a:latin typeface="Arial"/>
                <a:ea typeface="Arial"/>
                <a:cs typeface="Arial"/>
                <a:sym typeface="Arial"/>
              </a:rPr>
              <a:t>Gibt es außer der Tatsache, dass diese Erkrankung zwei Namen hat, noch einen weiteren Grund, warum die Kenntnis des Begriffs </a:t>
            </a:r>
            <a:r>
              <a:rPr lang="en-US" sz="1546">
                <a:solidFill>
                  <a:srgbClr val="A5A5A5"/>
                </a:solidFill>
                <a:latin typeface="Arial"/>
                <a:ea typeface="Arial"/>
                <a:cs typeface="Arial"/>
                <a:sym typeface="Arial"/>
              </a:rPr>
              <a:t>S-Zapfen-Monochromasie </a:t>
            </a:r>
            <a:r>
              <a:rPr i="1" lang="en-US" sz="1546">
                <a:solidFill>
                  <a:srgbClr val="A5A5A5"/>
                </a:solidFill>
                <a:latin typeface="Arial"/>
                <a:ea typeface="Arial"/>
                <a:cs typeface="Arial"/>
                <a:sym typeface="Arial"/>
              </a:rPr>
              <a:t>bemerkenswert ist?</a:t>
            </a:r>
            <a:endParaRPr/>
          </a:p>
          <a:p>
            <a:pPr indent="0" lvl="0" marL="0" marR="0" rtl="0" algn="l">
              <a:spcBef>
                <a:spcPts val="0"/>
              </a:spcBef>
              <a:spcAft>
                <a:spcPts val="0"/>
              </a:spcAft>
              <a:buNone/>
            </a:pPr>
            <a:r>
              <a:rPr lang="en-US" sz="1546">
                <a:solidFill>
                  <a:srgbClr val="A5A5A5"/>
                </a:solidFill>
                <a:latin typeface="Arial"/>
                <a:ea typeface="Arial"/>
                <a:cs typeface="Arial"/>
                <a:sym typeface="Arial"/>
              </a:rPr>
              <a:t>Ja, den gibt es, und zwar diesen: Um sicherzustellen, dass der S-Zapfen-Monochromasie nicht mit dem ähnlich benannten, aber völlig anderen Zustand</a:t>
            </a:r>
            <a:r>
              <a:rPr b="1" i="1" lang="en-US" sz="1546">
                <a:solidFill>
                  <a:srgbClr val="1A5FB4"/>
                </a:solidFill>
                <a:latin typeface="Arial"/>
                <a:ea typeface="Arial"/>
                <a:cs typeface="Arial"/>
                <a:sym typeface="Arial"/>
              </a:rPr>
              <a:t>, dem Enhanced S-Cone-Syndrom, </a:t>
            </a:r>
            <a:r>
              <a:rPr lang="en-US" sz="1546">
                <a:solidFill>
                  <a:srgbClr val="A5A5A5"/>
                </a:solidFill>
                <a:latin typeface="Arial"/>
                <a:ea typeface="Arial"/>
                <a:cs typeface="Arial"/>
                <a:sym typeface="Arial"/>
              </a:rPr>
              <a:t>verwechselt wird</a:t>
            </a:r>
            <a:endParaRPr b="1" sz="1546">
              <a:solidFill>
                <a:srgbClr val="1A5FB4"/>
              </a:solidFill>
              <a:latin typeface="Arial"/>
              <a:ea typeface="Arial"/>
              <a:cs typeface="Arial"/>
              <a:sym typeface="Arial"/>
            </a:endParaRPr>
          </a:p>
        </p:txBody>
      </p:sp>
      <p:sp>
        <p:nvSpPr>
          <p:cNvPr id="2434" name="Google Shape;2434;p90"/>
          <p:cNvSpPr txBox="1"/>
          <p:nvPr/>
        </p:nvSpPr>
        <p:spPr>
          <a:xfrm>
            <a:off x="3321490" y="3576966"/>
            <a:ext cx="989840"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rgbClr val="BFBFBF"/>
                </a:solidFill>
                <a:latin typeface="Caveat"/>
                <a:ea typeface="Caveat"/>
                <a:cs typeface="Caveat"/>
                <a:sym typeface="Caveat"/>
              </a:rPr>
              <a:t>S-Zapfen</a:t>
            </a:r>
            <a:endParaRPr/>
          </a:p>
        </p:txBody>
      </p:sp>
      <p:sp>
        <p:nvSpPr>
          <p:cNvPr id="2435" name="Google Shape;2435;p90"/>
          <p:cNvSpPr txBox="1"/>
          <p:nvPr/>
        </p:nvSpPr>
        <p:spPr>
          <a:xfrm>
            <a:off x="1950628" y="2478395"/>
            <a:ext cx="5983496" cy="3146677"/>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Apropos Erkrankungen mit zwei Namen… Wie lautet die andere Bezeichnung für das „Enhanced S-Cone-Syndrom“?</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Goldmann-Favre-Syndrom</a:t>
            </a:r>
            <a:endParaRPr sz="1352">
              <a:solidFill>
                <a:srgbClr val="C8C860"/>
              </a:solidFill>
              <a:latin typeface="Arial"/>
              <a:ea typeface="Arial"/>
              <a:cs typeface="Arial"/>
              <a:sym typeface="Arial"/>
            </a:endParaRPr>
          </a:p>
          <a:p>
            <a:pPr indent="0" lvl="0" marL="0" marR="0" rtl="0" algn="l">
              <a:spcBef>
                <a:spcPts val="0"/>
              </a:spcBef>
              <a:spcAft>
                <a:spcPts val="0"/>
              </a:spcAft>
              <a:buNone/>
            </a:pPr>
            <a:r>
              <a:t/>
            </a:r>
            <a:endParaRPr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Um welche Art von Erkrankung handelt es sich dabei?</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Das BCSC</a:t>
            </a:r>
            <a:r>
              <a:rPr i="1" lang="en-US" sz="1352">
                <a:solidFill>
                  <a:srgbClr val="C8C860"/>
                </a:solidFill>
                <a:latin typeface="Arial"/>
                <a:ea typeface="Arial"/>
                <a:cs typeface="Arial"/>
                <a:sym typeface="Arial"/>
              </a:rPr>
              <a:t>-Retina</a:t>
            </a:r>
            <a:r>
              <a:rPr lang="en-US" sz="1352">
                <a:solidFill>
                  <a:srgbClr val="C8C860"/>
                </a:solidFill>
                <a:latin typeface="Arial"/>
                <a:ea typeface="Arial"/>
                <a:cs typeface="Arial"/>
                <a:sym typeface="Arial"/>
              </a:rPr>
              <a:t>-Buch bezeichnet es als „diffuse Photorezeptordystrophie“ à la RP </a:t>
            </a:r>
            <a:endParaRPr/>
          </a:p>
          <a:p>
            <a:pPr indent="0" lvl="0" marL="0" marR="0" rtl="0" algn="l">
              <a:spcBef>
                <a:spcPts val="0"/>
              </a:spcBef>
              <a:spcAft>
                <a:spcPts val="0"/>
              </a:spcAft>
              <a:buNone/>
            </a:pPr>
            <a:r>
              <a:t/>
            </a:r>
            <a:endParaRPr i="1"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äußert sich diese Erkrankung?</a:t>
            </a:r>
            <a:endParaRPr/>
          </a:p>
          <a:p>
            <a:pPr indent="0" lvl="0" marL="0" marR="0" rtl="0" algn="l">
              <a:spcBef>
                <a:spcPts val="0"/>
              </a:spcBef>
              <a:spcAft>
                <a:spcPts val="0"/>
              </a:spcAft>
              <a:buNone/>
            </a:pPr>
            <a:r>
              <a:t/>
            </a:r>
            <a:endParaRPr i="1" sz="1352">
              <a:solidFill>
                <a:srgbClr val="C8C860"/>
              </a:solidFill>
              <a:latin typeface="Arial"/>
              <a:ea typeface="Arial"/>
              <a:cs typeface="Arial"/>
              <a:sym typeface="Arial"/>
            </a:endParaRPr>
          </a:p>
          <a:p>
            <a:pPr indent="0" lvl="0" marL="0" marR="0" rtl="0" algn="l">
              <a:spcBef>
                <a:spcPts val="0"/>
              </a:spcBef>
              <a:spcAft>
                <a:spcPts val="0"/>
              </a:spcAft>
              <a:buNone/>
            </a:pPr>
            <a:r>
              <a:t/>
            </a:r>
            <a:endParaRPr i="1" sz="1352">
              <a:solidFill>
                <a:srgbClr val="C8C860"/>
              </a:solidFill>
              <a:latin typeface="Arial"/>
              <a:ea typeface="Arial"/>
              <a:cs typeface="Arial"/>
              <a:sym typeface="Arial"/>
            </a:endParaRPr>
          </a:p>
          <a:p>
            <a:pPr indent="0" lvl="0" marL="0" marR="0" rtl="0" algn="l">
              <a:spcBef>
                <a:spcPts val="0"/>
              </a:spcBef>
              <a:spcAft>
                <a:spcPts val="0"/>
              </a:spcAft>
              <a:buNone/>
            </a:pPr>
            <a:r>
              <a:rPr lang="en-US" sz="1352">
                <a:solidFill>
                  <a:srgbClr val="C8C860"/>
                </a:solidFill>
                <a:latin typeface="Arial"/>
                <a:ea typeface="Arial"/>
                <a:cs typeface="Arial"/>
                <a:sym typeface="Arial"/>
              </a:rPr>
              <a:t>Mit verminderter Sehschärfe sowie Nachtblindheit</a:t>
            </a:r>
            <a:endParaRPr/>
          </a:p>
          <a:p>
            <a:pPr indent="0" lvl="0" marL="0" marR="0" rtl="0" algn="l">
              <a:spcBef>
                <a:spcPts val="0"/>
              </a:spcBef>
              <a:spcAft>
                <a:spcPts val="0"/>
              </a:spcAft>
              <a:buNone/>
            </a:pPr>
            <a:r>
              <a:t/>
            </a:r>
            <a:endParaRPr sz="1352">
              <a:solidFill>
                <a:srgbClr val="C8C860"/>
              </a:solidFill>
              <a:latin typeface="Arial"/>
              <a:ea typeface="Arial"/>
              <a:cs typeface="Arial"/>
              <a:sym typeface="Arial"/>
            </a:endParaRPr>
          </a:p>
          <a:p>
            <a:pPr indent="0" lvl="0" marL="0" marR="0" rtl="0" algn="l">
              <a:spcBef>
                <a:spcPts val="0"/>
              </a:spcBef>
              <a:spcAft>
                <a:spcPts val="0"/>
              </a:spcAft>
              <a:buNone/>
            </a:pPr>
            <a:r>
              <a:t/>
            </a:r>
            <a:endParaRPr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sieht das Enhanced-S-Cone-Syndrom in der Funduskopie aus?</a:t>
            </a:r>
            <a:endParaRPr/>
          </a:p>
        </p:txBody>
      </p:sp>
      <p:sp>
        <p:nvSpPr>
          <p:cNvPr id="2436" name="Google Shape;2436;p90"/>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437" name="Google Shape;2437;p90"/>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438" name="Google Shape;2438;p90"/>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439" name="Google Shape;2439;p90"/>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2440" name="Google Shape;2440;p90"/>
          <p:cNvSpPr/>
          <p:nvPr/>
        </p:nvSpPr>
        <p:spPr>
          <a:xfrm>
            <a:off x="4613710" y="5747953"/>
            <a:ext cx="2810373" cy="59020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4" name="Shape 2444"/>
        <p:cNvGrpSpPr/>
        <p:nvPr/>
      </p:nvGrpSpPr>
      <p:grpSpPr>
        <a:xfrm>
          <a:off x="0" y="0"/>
          <a:ext cx="0" cy="0"/>
          <a:chOff x="0" y="0"/>
          <a:chExt cx="0" cy="0"/>
        </a:xfrm>
      </p:grpSpPr>
      <p:sp>
        <p:nvSpPr>
          <p:cNvPr id="2445" name="Google Shape;2445;p91"/>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446" name="Google Shape;2446;p91"/>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447" name="Google Shape;2447;p91"/>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2448" name="Google Shape;2448;p91"/>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449" name="Google Shape;2449;p91"/>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450" name="Google Shape;2450;p91"/>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451" name="Google Shape;2451;p91"/>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2452" name="Google Shape;2452;p91"/>
          <p:cNvCxnSpPr>
            <a:stCxn id="2445"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453" name="Google Shape;2453;p91"/>
          <p:cNvCxnSpPr>
            <a:stCxn id="2445"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2454" name="Google Shape;2454;p91"/>
          <p:cNvCxnSpPr>
            <a:stCxn id="2445"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455" name="Google Shape;2455;p91"/>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2456" name="Google Shape;2456;p91"/>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457" name="Google Shape;2457;p91"/>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2458" name="Google Shape;2458;p91"/>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BFBFBF"/>
                </a:solidFill>
                <a:latin typeface="Arial"/>
                <a:ea typeface="Arial"/>
                <a:cs typeface="Arial"/>
                <a:sym typeface="Arial"/>
              </a:rPr>
              <a:t>Blauzapfen-Monochromasie</a:t>
            </a:r>
            <a:endParaRPr/>
          </a:p>
        </p:txBody>
      </p:sp>
      <p:sp>
        <p:nvSpPr>
          <p:cNvPr id="2459" name="Google Shape;2459;p91"/>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2460" name="Google Shape;2460;p91"/>
          <p:cNvCxnSpPr>
            <a:stCxn id="2458" idx="1"/>
          </p:cNvCxnSpPr>
          <p:nvPr/>
        </p:nvCxnSpPr>
        <p:spPr>
          <a:xfrm>
            <a:off x="3254267" y="3833430"/>
            <a:ext cx="1001400" cy="15900"/>
          </a:xfrm>
          <a:prstGeom prst="straightConnector1">
            <a:avLst/>
          </a:prstGeom>
          <a:noFill/>
          <a:ln cap="flat" cmpd="sng" w="21450">
            <a:solidFill>
              <a:srgbClr val="BFBFBF"/>
            </a:solidFill>
            <a:prstDash val="solid"/>
            <a:round/>
            <a:headEnd len="sm" w="sm" type="none"/>
            <a:tailEnd len="sm" w="sm" type="none"/>
          </a:ln>
        </p:spPr>
      </p:cxnSp>
      <p:sp>
        <p:nvSpPr>
          <p:cNvPr id="2461" name="Google Shape;2461;p91"/>
          <p:cNvSpPr txBox="1"/>
          <p:nvPr/>
        </p:nvSpPr>
        <p:spPr>
          <a:xfrm>
            <a:off x="2857069" y="4143785"/>
            <a:ext cx="5674239"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Abschließend: </a:t>
            </a:r>
            <a:r>
              <a:rPr b="1" lang="en-US" sz="1546" u="sng">
                <a:solidFill>
                  <a:srgbClr val="BFBFBF"/>
                </a:solidFill>
                <a:latin typeface="Arial"/>
                <a:ea typeface="Arial"/>
                <a:cs typeface="Arial"/>
                <a:sym typeface="Arial"/>
              </a:rPr>
              <a:t>Beachten Sie, dass </a:t>
            </a:r>
            <a:r>
              <a:rPr lang="en-US" sz="1546">
                <a:solidFill>
                  <a:srgbClr val="BFBFBF"/>
                </a:solidFill>
                <a:latin typeface="Arial"/>
                <a:ea typeface="Arial"/>
                <a:cs typeface="Arial"/>
                <a:sym typeface="Arial"/>
              </a:rPr>
              <a:t>der Blauzapfen-Monochromatismus auch als</a:t>
            </a:r>
            <a:endParaRPr/>
          </a:p>
          <a:p>
            <a:pPr indent="0" lvl="0" marL="0" marR="0" rtl="0" algn="l">
              <a:spcBef>
                <a:spcPts val="0"/>
              </a:spcBef>
              <a:spcAft>
                <a:spcPts val="0"/>
              </a:spcAft>
              <a:buNone/>
            </a:pPr>
            <a:r>
              <a:rPr b="1" lang="en-US" sz="1546">
                <a:solidFill>
                  <a:srgbClr val="BFBFBF"/>
                </a:solidFill>
                <a:latin typeface="Arial"/>
                <a:ea typeface="Arial"/>
                <a:cs typeface="Arial"/>
                <a:sym typeface="Arial"/>
              </a:rPr>
              <a:t>S-Zapfen-Monochromasie</a:t>
            </a:r>
            <a:endParaRPr/>
          </a:p>
        </p:txBody>
      </p:sp>
      <p:sp>
        <p:nvSpPr>
          <p:cNvPr id="2462" name="Google Shape;2462;p91"/>
          <p:cNvSpPr txBox="1"/>
          <p:nvPr/>
        </p:nvSpPr>
        <p:spPr>
          <a:xfrm>
            <a:off x="1796086" y="4806293"/>
            <a:ext cx="5410865" cy="145193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Warum wird er auch als S-Zapfen-Monochromasie bezeichnet? Wofür steht das </a:t>
            </a:r>
            <a:r>
              <a:rPr lang="en-US" sz="1546">
                <a:solidFill>
                  <a:srgbClr val="BFBFBF"/>
                </a:solidFill>
                <a:latin typeface="Arial"/>
                <a:ea typeface="Arial"/>
                <a:cs typeface="Arial"/>
                <a:sym typeface="Arial"/>
              </a:rPr>
              <a:t>„S“</a:t>
            </a:r>
            <a:r>
              <a:rPr i="1" lang="en-US" sz="1546">
                <a:solidFill>
                  <a:srgbClr val="BFBFBF"/>
                </a:solidFill>
                <a:latin typeface="Arial"/>
                <a:ea typeface="Arial"/>
                <a:cs typeface="Arial"/>
                <a:sym typeface="Arial"/>
              </a:rPr>
              <a:t>?</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Wie bereits in der Folienreihe erwähnt, hat blaues Licht eine kurze Wellenlänge, </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daher werden blaue Zapfen auch als </a:t>
            </a:r>
            <a:r>
              <a:rPr i="1" lang="en-US" sz="1546">
                <a:solidFill>
                  <a:srgbClr val="BFBFBF"/>
                </a:solidFill>
                <a:latin typeface="Arial"/>
                <a:ea typeface="Arial"/>
                <a:cs typeface="Arial"/>
                <a:sym typeface="Arial"/>
              </a:rPr>
              <a:t>kurzwellige Zapfen </a:t>
            </a:r>
            <a:r>
              <a:rPr lang="en-US" sz="1546">
                <a:solidFill>
                  <a:srgbClr val="BFBFBF"/>
                </a:solidFill>
                <a:latin typeface="Arial"/>
                <a:ea typeface="Arial"/>
                <a:cs typeface="Arial"/>
                <a:sym typeface="Arial"/>
              </a:rPr>
              <a:t>bezeichnet – kurz S-Zapfen (verstehen Sie, was ich meine?)</a:t>
            </a:r>
            <a:endParaRPr/>
          </a:p>
        </p:txBody>
      </p:sp>
      <p:sp>
        <p:nvSpPr>
          <p:cNvPr id="2463" name="Google Shape;2463;p91"/>
          <p:cNvSpPr txBox="1"/>
          <p:nvPr/>
        </p:nvSpPr>
        <p:spPr>
          <a:xfrm>
            <a:off x="2142230" y="4717384"/>
            <a:ext cx="5794072" cy="1689790"/>
          </a:xfrm>
          <a:prstGeom prst="rect">
            <a:avLst/>
          </a:prstGeom>
          <a:solidFill>
            <a:srgbClr val="FFEC8F"/>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A5A5A5"/>
                </a:solidFill>
                <a:latin typeface="Arial"/>
                <a:ea typeface="Arial"/>
                <a:cs typeface="Arial"/>
                <a:sym typeface="Arial"/>
              </a:rPr>
              <a:t>Gibt es außer der Tatsache, dass diese Erkrankung zwei Namen hat, noch einen weiteren Grund, warum die Kenntnis des Begriffs </a:t>
            </a:r>
            <a:r>
              <a:rPr lang="en-US" sz="1546">
                <a:solidFill>
                  <a:srgbClr val="A5A5A5"/>
                </a:solidFill>
                <a:latin typeface="Arial"/>
                <a:ea typeface="Arial"/>
                <a:cs typeface="Arial"/>
                <a:sym typeface="Arial"/>
              </a:rPr>
              <a:t>S-Zapfen-Monochromasie </a:t>
            </a:r>
            <a:r>
              <a:rPr i="1" lang="en-US" sz="1546">
                <a:solidFill>
                  <a:srgbClr val="A5A5A5"/>
                </a:solidFill>
                <a:latin typeface="Arial"/>
                <a:ea typeface="Arial"/>
                <a:cs typeface="Arial"/>
                <a:sym typeface="Arial"/>
              </a:rPr>
              <a:t>bemerkenswert ist?</a:t>
            </a:r>
            <a:endParaRPr/>
          </a:p>
          <a:p>
            <a:pPr indent="0" lvl="0" marL="0" marR="0" rtl="0" algn="l">
              <a:spcBef>
                <a:spcPts val="0"/>
              </a:spcBef>
              <a:spcAft>
                <a:spcPts val="0"/>
              </a:spcAft>
              <a:buNone/>
            </a:pPr>
            <a:r>
              <a:rPr lang="en-US" sz="1546">
                <a:solidFill>
                  <a:srgbClr val="A5A5A5"/>
                </a:solidFill>
                <a:latin typeface="Arial"/>
                <a:ea typeface="Arial"/>
                <a:cs typeface="Arial"/>
                <a:sym typeface="Arial"/>
              </a:rPr>
              <a:t>Ja, den gibt es, und zwar diesen: Um sicherzustellen, dass der S-Zapfen-Monochromasie nicht mit dem ähnlich benannten, aber völlig anderen Zustand</a:t>
            </a:r>
            <a:r>
              <a:rPr b="1" i="1" lang="en-US" sz="1546">
                <a:solidFill>
                  <a:srgbClr val="1A5FB4"/>
                </a:solidFill>
                <a:latin typeface="Arial"/>
                <a:ea typeface="Arial"/>
                <a:cs typeface="Arial"/>
                <a:sym typeface="Arial"/>
              </a:rPr>
              <a:t>, dem Enhanced S-Cone-Syndrom, </a:t>
            </a:r>
            <a:r>
              <a:rPr lang="en-US" sz="1546">
                <a:solidFill>
                  <a:srgbClr val="A5A5A5"/>
                </a:solidFill>
                <a:latin typeface="Arial"/>
                <a:ea typeface="Arial"/>
                <a:cs typeface="Arial"/>
                <a:sym typeface="Arial"/>
              </a:rPr>
              <a:t>verwechselt wird</a:t>
            </a:r>
            <a:endParaRPr b="1" sz="1546">
              <a:solidFill>
                <a:srgbClr val="1A5FB4"/>
              </a:solidFill>
              <a:latin typeface="Arial"/>
              <a:ea typeface="Arial"/>
              <a:cs typeface="Arial"/>
              <a:sym typeface="Arial"/>
            </a:endParaRPr>
          </a:p>
        </p:txBody>
      </p:sp>
      <p:sp>
        <p:nvSpPr>
          <p:cNvPr id="2464" name="Google Shape;2464;p91"/>
          <p:cNvSpPr txBox="1"/>
          <p:nvPr/>
        </p:nvSpPr>
        <p:spPr>
          <a:xfrm>
            <a:off x="3321490" y="3576966"/>
            <a:ext cx="989840"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rgbClr val="BFBFBF"/>
                </a:solidFill>
                <a:latin typeface="Caveat"/>
                <a:ea typeface="Caveat"/>
                <a:cs typeface="Caveat"/>
                <a:sym typeface="Caveat"/>
              </a:rPr>
              <a:t>S-Zapfen</a:t>
            </a:r>
            <a:endParaRPr/>
          </a:p>
        </p:txBody>
      </p:sp>
      <p:sp>
        <p:nvSpPr>
          <p:cNvPr id="2465" name="Google Shape;2465;p91"/>
          <p:cNvSpPr txBox="1"/>
          <p:nvPr/>
        </p:nvSpPr>
        <p:spPr>
          <a:xfrm>
            <a:off x="1950628" y="2478395"/>
            <a:ext cx="5985674" cy="3146677"/>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Apropos Erkrankungen mit zwei Namen… Wie lautet die andere Bezeichnung für das „Enhanced S-Cone-Syndrom“?</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Goldmann-Favre-Syndrom</a:t>
            </a:r>
            <a:endParaRPr/>
          </a:p>
          <a:p>
            <a:pPr indent="0" lvl="0" marL="0" marR="0" rtl="0" algn="l">
              <a:spcBef>
                <a:spcPts val="0"/>
              </a:spcBef>
              <a:spcAft>
                <a:spcPts val="0"/>
              </a:spcAft>
              <a:buNone/>
            </a:pPr>
            <a:r>
              <a:t/>
            </a:r>
            <a:endParaRPr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Um welche Art von Erkrankung handelt es sich dabei?</a:t>
            </a:r>
            <a:endParaRPr i="1" sz="1352">
              <a:solidFill>
                <a:srgbClr val="C8C860"/>
              </a:solidFill>
              <a:latin typeface="Arial"/>
              <a:ea typeface="Arial"/>
              <a:cs typeface="Arial"/>
              <a:sym typeface="Arial"/>
            </a:endParaRPr>
          </a:p>
          <a:p>
            <a:pPr indent="0" lvl="0" marL="0" marR="0" rtl="0" algn="l">
              <a:spcBef>
                <a:spcPts val="0"/>
              </a:spcBef>
              <a:spcAft>
                <a:spcPts val="0"/>
              </a:spcAft>
              <a:buNone/>
            </a:pPr>
            <a:r>
              <a:rPr lang="en-US" sz="1352">
                <a:solidFill>
                  <a:srgbClr val="C8C860"/>
                </a:solidFill>
                <a:latin typeface="Arial"/>
                <a:ea typeface="Arial"/>
                <a:cs typeface="Arial"/>
                <a:sym typeface="Arial"/>
              </a:rPr>
              <a:t>Das BCSC</a:t>
            </a:r>
            <a:r>
              <a:rPr i="1" lang="en-US" sz="1352">
                <a:solidFill>
                  <a:srgbClr val="C8C860"/>
                </a:solidFill>
                <a:latin typeface="Arial"/>
                <a:ea typeface="Arial"/>
                <a:cs typeface="Arial"/>
                <a:sym typeface="Arial"/>
              </a:rPr>
              <a:t>-Retina</a:t>
            </a:r>
            <a:r>
              <a:rPr lang="en-US" sz="1352">
                <a:solidFill>
                  <a:srgbClr val="C8C860"/>
                </a:solidFill>
                <a:latin typeface="Arial"/>
                <a:ea typeface="Arial"/>
                <a:cs typeface="Arial"/>
                <a:sym typeface="Arial"/>
              </a:rPr>
              <a:t>-Buch bezeichnet es als „diffuse Photorezeptordystrophie“ à la RP </a:t>
            </a:r>
            <a:endParaRPr/>
          </a:p>
          <a:p>
            <a:pPr indent="0" lvl="0" marL="0" marR="0" rtl="0" algn="l">
              <a:spcBef>
                <a:spcPts val="0"/>
              </a:spcBef>
              <a:spcAft>
                <a:spcPts val="0"/>
              </a:spcAft>
              <a:buNone/>
            </a:pPr>
            <a:r>
              <a:t/>
            </a:r>
            <a:endParaRPr i="1"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äußert sich diese Erkrankung?</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Mit verminderter Sehschärfe sowie Nachtblindheit</a:t>
            </a:r>
            <a:endParaRPr/>
          </a:p>
          <a:p>
            <a:pPr indent="0" lvl="0" marL="0" marR="0" rtl="0" algn="l">
              <a:spcBef>
                <a:spcPts val="0"/>
              </a:spcBef>
              <a:spcAft>
                <a:spcPts val="0"/>
              </a:spcAft>
              <a:buNone/>
            </a:pPr>
            <a:r>
              <a:t/>
            </a:r>
            <a:endParaRPr sz="1352">
              <a:solidFill>
                <a:srgbClr val="C8C860"/>
              </a:solidFill>
              <a:latin typeface="Arial"/>
              <a:ea typeface="Arial"/>
              <a:cs typeface="Arial"/>
              <a:sym typeface="Arial"/>
            </a:endParaRPr>
          </a:p>
          <a:p>
            <a:pPr indent="0" lvl="0" marL="0" marR="0" rtl="0" algn="l">
              <a:spcBef>
                <a:spcPts val="0"/>
              </a:spcBef>
              <a:spcAft>
                <a:spcPts val="0"/>
              </a:spcAft>
              <a:buNone/>
            </a:pPr>
            <a:r>
              <a:t/>
            </a:r>
            <a:endParaRPr sz="1352">
              <a:solidFill>
                <a:srgbClr val="C8C860"/>
              </a:solidFill>
              <a:latin typeface="Arial"/>
              <a:ea typeface="Arial"/>
              <a:cs typeface="Arial"/>
              <a:sym typeface="Arial"/>
            </a:endParaRPr>
          </a:p>
          <a:p>
            <a:pPr indent="0" lvl="0" marL="0" marR="0" rtl="0" algn="l">
              <a:spcBef>
                <a:spcPts val="0"/>
              </a:spcBef>
              <a:spcAft>
                <a:spcPts val="0"/>
              </a:spcAft>
              <a:buNone/>
            </a:pPr>
            <a:r>
              <a:t/>
            </a:r>
            <a:endParaRPr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sieht das Enhanced-S-Cone-Syndrom in der Funduskopie aus?</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Im Gegensatz zum relativ normalen Erscheinungsbild des</a:t>
            </a:r>
            <a:endParaRPr/>
          </a:p>
        </p:txBody>
      </p:sp>
      <p:sp>
        <p:nvSpPr>
          <p:cNvPr id="2466" name="Google Shape;2466;p91"/>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467" name="Google Shape;2467;p91"/>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468" name="Google Shape;2468;p91"/>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469" name="Google Shape;2469;p91"/>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2470" name="Google Shape;2470;p91"/>
          <p:cNvSpPr/>
          <p:nvPr/>
        </p:nvSpPr>
        <p:spPr>
          <a:xfrm>
            <a:off x="4613710" y="5747953"/>
            <a:ext cx="2810373" cy="59020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4" name="Shape 2474"/>
        <p:cNvGrpSpPr/>
        <p:nvPr/>
      </p:nvGrpSpPr>
      <p:grpSpPr>
        <a:xfrm>
          <a:off x="0" y="0"/>
          <a:ext cx="0" cy="0"/>
          <a:chOff x="0" y="0"/>
          <a:chExt cx="0" cy="0"/>
        </a:xfrm>
      </p:grpSpPr>
      <p:sp>
        <p:nvSpPr>
          <p:cNvPr id="2475" name="Google Shape;2475;p92"/>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476" name="Google Shape;2476;p92"/>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477" name="Google Shape;2477;p92"/>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2478" name="Google Shape;2478;p92"/>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479" name="Google Shape;2479;p92"/>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480" name="Google Shape;2480;p92"/>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481" name="Google Shape;2481;p92"/>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2482" name="Google Shape;2482;p92"/>
          <p:cNvCxnSpPr>
            <a:stCxn id="2475"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483" name="Google Shape;2483;p92"/>
          <p:cNvCxnSpPr>
            <a:stCxn id="2475"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2484" name="Google Shape;2484;p92"/>
          <p:cNvCxnSpPr>
            <a:stCxn id="2475"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485" name="Google Shape;2485;p92"/>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2486" name="Google Shape;2486;p92"/>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487" name="Google Shape;2487;p92"/>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2488" name="Google Shape;2488;p92"/>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BFBFBF"/>
                </a:solidFill>
                <a:latin typeface="Arial"/>
                <a:ea typeface="Arial"/>
                <a:cs typeface="Arial"/>
                <a:sym typeface="Arial"/>
              </a:rPr>
              <a:t>Blauzapfen-Monochromasie</a:t>
            </a:r>
            <a:endParaRPr/>
          </a:p>
        </p:txBody>
      </p:sp>
      <p:sp>
        <p:nvSpPr>
          <p:cNvPr id="2489" name="Google Shape;2489;p92"/>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2490" name="Google Shape;2490;p92"/>
          <p:cNvCxnSpPr>
            <a:stCxn id="2488" idx="1"/>
          </p:cNvCxnSpPr>
          <p:nvPr/>
        </p:nvCxnSpPr>
        <p:spPr>
          <a:xfrm>
            <a:off x="3254267" y="3833430"/>
            <a:ext cx="1001400" cy="15900"/>
          </a:xfrm>
          <a:prstGeom prst="straightConnector1">
            <a:avLst/>
          </a:prstGeom>
          <a:noFill/>
          <a:ln cap="flat" cmpd="sng" w="21450">
            <a:solidFill>
              <a:srgbClr val="BFBFBF"/>
            </a:solidFill>
            <a:prstDash val="solid"/>
            <a:round/>
            <a:headEnd len="sm" w="sm" type="none"/>
            <a:tailEnd len="sm" w="sm" type="none"/>
          </a:ln>
        </p:spPr>
      </p:cxnSp>
      <p:sp>
        <p:nvSpPr>
          <p:cNvPr id="2491" name="Google Shape;2491;p92"/>
          <p:cNvSpPr txBox="1"/>
          <p:nvPr/>
        </p:nvSpPr>
        <p:spPr>
          <a:xfrm>
            <a:off x="2857069" y="4143785"/>
            <a:ext cx="5674239"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Abschließend: </a:t>
            </a:r>
            <a:r>
              <a:rPr b="1" lang="en-US" sz="1546" u="sng">
                <a:solidFill>
                  <a:srgbClr val="BFBFBF"/>
                </a:solidFill>
                <a:latin typeface="Arial"/>
                <a:ea typeface="Arial"/>
                <a:cs typeface="Arial"/>
                <a:sym typeface="Arial"/>
              </a:rPr>
              <a:t>Beachten Sie, dass </a:t>
            </a:r>
            <a:r>
              <a:rPr lang="en-US" sz="1546">
                <a:solidFill>
                  <a:srgbClr val="BFBFBF"/>
                </a:solidFill>
                <a:latin typeface="Arial"/>
                <a:ea typeface="Arial"/>
                <a:cs typeface="Arial"/>
                <a:sym typeface="Arial"/>
              </a:rPr>
              <a:t>der Blauzapfen-Monochromasie auch als</a:t>
            </a:r>
            <a:endParaRPr/>
          </a:p>
          <a:p>
            <a:pPr indent="0" lvl="0" marL="0" marR="0" rtl="0" algn="l">
              <a:spcBef>
                <a:spcPts val="0"/>
              </a:spcBef>
              <a:spcAft>
                <a:spcPts val="0"/>
              </a:spcAft>
              <a:buNone/>
            </a:pPr>
            <a:r>
              <a:rPr b="1" lang="en-US" sz="1546">
                <a:solidFill>
                  <a:srgbClr val="BFBFBF"/>
                </a:solidFill>
                <a:latin typeface="Arial"/>
                <a:ea typeface="Arial"/>
                <a:cs typeface="Arial"/>
                <a:sym typeface="Arial"/>
              </a:rPr>
              <a:t>S-Zapfen-Monochromasie</a:t>
            </a:r>
            <a:endParaRPr/>
          </a:p>
        </p:txBody>
      </p:sp>
      <p:sp>
        <p:nvSpPr>
          <p:cNvPr id="2492" name="Google Shape;2492;p92"/>
          <p:cNvSpPr txBox="1"/>
          <p:nvPr/>
        </p:nvSpPr>
        <p:spPr>
          <a:xfrm>
            <a:off x="1796086" y="4806293"/>
            <a:ext cx="5410865" cy="145193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Warum wird er auch als S-Zapfen-Monochromasie bezeichnet? Wofür steht das </a:t>
            </a:r>
            <a:r>
              <a:rPr lang="en-US" sz="1546">
                <a:solidFill>
                  <a:srgbClr val="BFBFBF"/>
                </a:solidFill>
                <a:latin typeface="Arial"/>
                <a:ea typeface="Arial"/>
                <a:cs typeface="Arial"/>
                <a:sym typeface="Arial"/>
              </a:rPr>
              <a:t>„S“</a:t>
            </a:r>
            <a:r>
              <a:rPr i="1" lang="en-US" sz="1546">
                <a:solidFill>
                  <a:srgbClr val="BFBFBF"/>
                </a:solidFill>
                <a:latin typeface="Arial"/>
                <a:ea typeface="Arial"/>
                <a:cs typeface="Arial"/>
                <a:sym typeface="Arial"/>
              </a:rPr>
              <a:t>?</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Wie bereits in der Folienreihe erwähnt, hat blaues Licht eine kurze Wellenlänge, </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daher werden Blauzellen auch als </a:t>
            </a:r>
            <a:r>
              <a:rPr i="1" lang="en-US" sz="1546">
                <a:solidFill>
                  <a:srgbClr val="BFBFBF"/>
                </a:solidFill>
                <a:latin typeface="Arial"/>
                <a:ea typeface="Arial"/>
                <a:cs typeface="Arial"/>
                <a:sym typeface="Arial"/>
              </a:rPr>
              <a:t>kurzwellige Zap</a:t>
            </a:r>
            <a:r>
              <a:rPr lang="en-US" sz="1546">
                <a:solidFill>
                  <a:srgbClr val="BFBFBF"/>
                </a:solidFill>
                <a:latin typeface="Arial"/>
                <a:ea typeface="Arial"/>
                <a:cs typeface="Arial"/>
                <a:sym typeface="Arial"/>
              </a:rPr>
              <a:t>fen bezeichnet – kurz S-Zapfen (verstehen Sie, was ich meine?)</a:t>
            </a:r>
            <a:endParaRPr/>
          </a:p>
        </p:txBody>
      </p:sp>
      <p:sp>
        <p:nvSpPr>
          <p:cNvPr id="2493" name="Google Shape;2493;p92"/>
          <p:cNvSpPr txBox="1"/>
          <p:nvPr/>
        </p:nvSpPr>
        <p:spPr>
          <a:xfrm>
            <a:off x="2142230" y="4717384"/>
            <a:ext cx="5794072" cy="1689790"/>
          </a:xfrm>
          <a:prstGeom prst="rect">
            <a:avLst/>
          </a:prstGeom>
          <a:solidFill>
            <a:srgbClr val="FFEC8F"/>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A5A5A5"/>
                </a:solidFill>
                <a:latin typeface="Arial"/>
                <a:ea typeface="Arial"/>
                <a:cs typeface="Arial"/>
                <a:sym typeface="Arial"/>
              </a:rPr>
              <a:t>Gibt es außer der Tatsache, dass diese Erkrankung zwei Namen hat, noch einen weiteren Grund, warum die Kenntnis des Begriffs </a:t>
            </a:r>
            <a:r>
              <a:rPr lang="en-US" sz="1546">
                <a:solidFill>
                  <a:srgbClr val="A5A5A5"/>
                </a:solidFill>
                <a:latin typeface="Arial"/>
                <a:ea typeface="Arial"/>
                <a:cs typeface="Arial"/>
                <a:sym typeface="Arial"/>
              </a:rPr>
              <a:t>S-Zapfen-Monochromasie </a:t>
            </a:r>
            <a:r>
              <a:rPr i="1" lang="en-US" sz="1546">
                <a:solidFill>
                  <a:srgbClr val="A5A5A5"/>
                </a:solidFill>
                <a:latin typeface="Arial"/>
                <a:ea typeface="Arial"/>
                <a:cs typeface="Arial"/>
                <a:sym typeface="Arial"/>
              </a:rPr>
              <a:t>bemerkenswert ist?</a:t>
            </a:r>
            <a:endParaRPr/>
          </a:p>
          <a:p>
            <a:pPr indent="0" lvl="0" marL="0" marR="0" rtl="0" algn="l">
              <a:spcBef>
                <a:spcPts val="0"/>
              </a:spcBef>
              <a:spcAft>
                <a:spcPts val="0"/>
              </a:spcAft>
              <a:buNone/>
            </a:pPr>
            <a:r>
              <a:rPr lang="en-US" sz="1546">
                <a:solidFill>
                  <a:srgbClr val="A5A5A5"/>
                </a:solidFill>
                <a:latin typeface="Arial"/>
                <a:ea typeface="Arial"/>
                <a:cs typeface="Arial"/>
                <a:sym typeface="Arial"/>
              </a:rPr>
              <a:t>Ja, den gibt es, und zwar diesen: Um sicherzustellen, dass der S-Zapfen-Monochromasie nicht mit dem ähnlich benannten, aber völlig anderen Zustand</a:t>
            </a:r>
            <a:r>
              <a:rPr b="1" i="1" lang="en-US" sz="1546">
                <a:solidFill>
                  <a:srgbClr val="1A5FB4"/>
                </a:solidFill>
                <a:latin typeface="Arial"/>
                <a:ea typeface="Arial"/>
                <a:cs typeface="Arial"/>
                <a:sym typeface="Arial"/>
              </a:rPr>
              <a:t>, dem Enhanced S-Cone-Syndrom, </a:t>
            </a:r>
            <a:r>
              <a:rPr lang="en-US" sz="1546">
                <a:solidFill>
                  <a:srgbClr val="A5A5A5"/>
                </a:solidFill>
                <a:latin typeface="Arial"/>
                <a:ea typeface="Arial"/>
                <a:cs typeface="Arial"/>
                <a:sym typeface="Arial"/>
              </a:rPr>
              <a:t>verwechselt wird</a:t>
            </a:r>
            <a:endParaRPr b="1" sz="1546">
              <a:solidFill>
                <a:srgbClr val="1A5FB4"/>
              </a:solidFill>
              <a:latin typeface="Arial"/>
              <a:ea typeface="Arial"/>
              <a:cs typeface="Arial"/>
              <a:sym typeface="Arial"/>
            </a:endParaRPr>
          </a:p>
        </p:txBody>
      </p:sp>
      <p:sp>
        <p:nvSpPr>
          <p:cNvPr id="2494" name="Google Shape;2494;p92"/>
          <p:cNvSpPr txBox="1"/>
          <p:nvPr/>
        </p:nvSpPr>
        <p:spPr>
          <a:xfrm>
            <a:off x="3321490" y="3576966"/>
            <a:ext cx="989840"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rgbClr val="BFBFBF"/>
                </a:solidFill>
                <a:latin typeface="Caveat"/>
                <a:ea typeface="Caveat"/>
                <a:cs typeface="Caveat"/>
                <a:sym typeface="Caveat"/>
              </a:rPr>
              <a:t>S-Zapfen</a:t>
            </a:r>
            <a:endParaRPr/>
          </a:p>
        </p:txBody>
      </p:sp>
      <p:sp>
        <p:nvSpPr>
          <p:cNvPr id="2495" name="Google Shape;2495;p92"/>
          <p:cNvSpPr txBox="1"/>
          <p:nvPr/>
        </p:nvSpPr>
        <p:spPr>
          <a:xfrm>
            <a:off x="1950628" y="2478395"/>
            <a:ext cx="5983496" cy="3146677"/>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Apropos Erkrankungen mit zwei Namen… Wie lautet die andere Bezeichnung für das „Enhanced S-Cone-Syndrom“?</a:t>
            </a:r>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Goldmann-Favre-Syndrom</a:t>
            </a:r>
            <a:endParaRPr/>
          </a:p>
          <a:p>
            <a:pPr indent="0" lvl="0" marL="0" marR="0" rtl="0" algn="l">
              <a:spcBef>
                <a:spcPts val="0"/>
              </a:spcBef>
              <a:spcAft>
                <a:spcPts val="0"/>
              </a:spcAft>
              <a:buNone/>
            </a:pPr>
            <a:r>
              <a:t/>
            </a:r>
            <a:endParaRPr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Um welche Art von Erkrankung handelt es sich dabei?</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Das BCSC</a:t>
            </a:r>
            <a:r>
              <a:rPr i="1" lang="en-US" sz="1352">
                <a:solidFill>
                  <a:srgbClr val="1A5FB4"/>
                </a:solidFill>
                <a:latin typeface="Arial"/>
                <a:ea typeface="Arial"/>
                <a:cs typeface="Arial"/>
                <a:sym typeface="Arial"/>
              </a:rPr>
              <a:t>-Retina</a:t>
            </a:r>
            <a:r>
              <a:rPr lang="en-US" sz="1352">
                <a:solidFill>
                  <a:srgbClr val="1A5FB4"/>
                </a:solidFill>
                <a:latin typeface="Arial"/>
                <a:ea typeface="Arial"/>
                <a:cs typeface="Arial"/>
                <a:sym typeface="Arial"/>
              </a:rPr>
              <a:t>-Buch bezeichnet es als „diffuse Photorezeptordystrophie“ à la RP </a:t>
            </a:r>
            <a:endParaRPr/>
          </a:p>
          <a:p>
            <a:pPr indent="0" lvl="0" marL="0" marR="0" rtl="0" algn="l">
              <a:spcBef>
                <a:spcPts val="0"/>
              </a:spcBef>
              <a:spcAft>
                <a:spcPts val="0"/>
              </a:spcAft>
              <a:buNone/>
            </a:pPr>
            <a:r>
              <a:t/>
            </a:r>
            <a:endParaRPr i="1"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äußert sich diese Erkrankung?</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Mit verminderter Sehschärfe sowie Nachtblindheit</a:t>
            </a:r>
            <a:endParaRPr/>
          </a:p>
          <a:p>
            <a:pPr indent="0" lvl="0" marL="0" marR="0" rtl="0" algn="l">
              <a:spcBef>
                <a:spcPts val="0"/>
              </a:spcBef>
              <a:spcAft>
                <a:spcPts val="0"/>
              </a:spcAft>
              <a:buNone/>
            </a:pPr>
            <a:r>
              <a:t/>
            </a:r>
            <a:endParaRPr sz="1352">
              <a:solidFill>
                <a:srgbClr val="C8C860"/>
              </a:solidFill>
              <a:latin typeface="Arial"/>
              <a:ea typeface="Arial"/>
              <a:cs typeface="Arial"/>
              <a:sym typeface="Arial"/>
            </a:endParaRPr>
          </a:p>
          <a:p>
            <a:pPr indent="0" lvl="0" marL="0" marR="0" rtl="0" algn="l">
              <a:spcBef>
                <a:spcPts val="0"/>
              </a:spcBef>
              <a:spcAft>
                <a:spcPts val="0"/>
              </a:spcAft>
              <a:buNone/>
            </a:pPr>
            <a:r>
              <a:t/>
            </a:r>
            <a:endParaRPr sz="1352">
              <a:solidFill>
                <a:srgbClr val="C8C860"/>
              </a:solidFill>
              <a:latin typeface="Arial"/>
              <a:ea typeface="Arial"/>
              <a:cs typeface="Arial"/>
              <a:sym typeface="Arial"/>
            </a:endParaRPr>
          </a:p>
          <a:p>
            <a:pPr indent="0" lvl="0" marL="0" marR="0" rtl="0" algn="l">
              <a:spcBef>
                <a:spcPts val="0"/>
              </a:spcBef>
              <a:spcAft>
                <a:spcPts val="0"/>
              </a:spcAft>
              <a:buNone/>
            </a:pPr>
            <a:r>
              <a:t/>
            </a:r>
            <a:endParaRPr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sieht das Enhanced-S-Cone-Syndrom in der Funduskopie aus?</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Im Gegensatz zum relativ normalen Erscheinungsbild des die R</a:t>
            </a:r>
            <a:endParaRPr/>
          </a:p>
        </p:txBody>
      </p:sp>
      <p:sp>
        <p:nvSpPr>
          <p:cNvPr id="2496" name="Google Shape;2496;p92"/>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497" name="Google Shape;2497;p92"/>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498" name="Google Shape;2498;p92"/>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499" name="Google Shape;2499;p92"/>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2500" name="Google Shape;2500;p92"/>
          <p:cNvSpPr/>
          <p:nvPr/>
        </p:nvSpPr>
        <p:spPr>
          <a:xfrm>
            <a:off x="4613710" y="5747953"/>
            <a:ext cx="2810373" cy="59020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4" name="Shape 2504"/>
        <p:cNvGrpSpPr/>
        <p:nvPr/>
      </p:nvGrpSpPr>
      <p:grpSpPr>
        <a:xfrm>
          <a:off x="0" y="0"/>
          <a:ext cx="0" cy="0"/>
          <a:chOff x="0" y="0"/>
          <a:chExt cx="0" cy="0"/>
        </a:xfrm>
      </p:grpSpPr>
      <p:sp>
        <p:nvSpPr>
          <p:cNvPr id="2505" name="Google Shape;2505;p93"/>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506" name="Google Shape;2506;p93"/>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507" name="Google Shape;2507;p93"/>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2508" name="Google Shape;2508;p93"/>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509" name="Google Shape;2509;p93"/>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510" name="Google Shape;2510;p93"/>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511" name="Google Shape;2511;p93"/>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2512" name="Google Shape;2512;p93"/>
          <p:cNvCxnSpPr>
            <a:stCxn id="2505"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513" name="Google Shape;2513;p93"/>
          <p:cNvCxnSpPr>
            <a:stCxn id="2505"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2514" name="Google Shape;2514;p93"/>
          <p:cNvCxnSpPr>
            <a:stCxn id="2505"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515" name="Google Shape;2515;p93"/>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2516" name="Google Shape;2516;p93"/>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517" name="Google Shape;2517;p93"/>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2518" name="Google Shape;2518;p93"/>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BFBFBF"/>
                </a:solidFill>
                <a:latin typeface="Arial"/>
                <a:ea typeface="Arial"/>
                <a:cs typeface="Arial"/>
                <a:sym typeface="Arial"/>
              </a:rPr>
              <a:t>Blauzapfen-Monochromasie</a:t>
            </a:r>
            <a:endParaRPr/>
          </a:p>
        </p:txBody>
      </p:sp>
      <p:sp>
        <p:nvSpPr>
          <p:cNvPr id="2519" name="Google Shape;2519;p93"/>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2520" name="Google Shape;2520;p93"/>
          <p:cNvCxnSpPr>
            <a:stCxn id="2518" idx="1"/>
          </p:cNvCxnSpPr>
          <p:nvPr/>
        </p:nvCxnSpPr>
        <p:spPr>
          <a:xfrm>
            <a:off x="3254267" y="3833430"/>
            <a:ext cx="1001400" cy="15900"/>
          </a:xfrm>
          <a:prstGeom prst="straightConnector1">
            <a:avLst/>
          </a:prstGeom>
          <a:noFill/>
          <a:ln cap="flat" cmpd="sng" w="21450">
            <a:solidFill>
              <a:srgbClr val="BFBFBF"/>
            </a:solidFill>
            <a:prstDash val="solid"/>
            <a:round/>
            <a:headEnd len="sm" w="sm" type="none"/>
            <a:tailEnd len="sm" w="sm" type="none"/>
          </a:ln>
        </p:spPr>
      </p:cxnSp>
      <p:sp>
        <p:nvSpPr>
          <p:cNvPr id="2521" name="Google Shape;2521;p93"/>
          <p:cNvSpPr txBox="1"/>
          <p:nvPr/>
        </p:nvSpPr>
        <p:spPr>
          <a:xfrm>
            <a:off x="2857069" y="4143785"/>
            <a:ext cx="5674239"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Abschließend: </a:t>
            </a:r>
            <a:r>
              <a:rPr b="1" lang="en-US" sz="1546" u="sng">
                <a:solidFill>
                  <a:srgbClr val="BFBFBF"/>
                </a:solidFill>
                <a:latin typeface="Arial"/>
                <a:ea typeface="Arial"/>
                <a:cs typeface="Arial"/>
                <a:sym typeface="Arial"/>
              </a:rPr>
              <a:t>Beachten Sie, dass </a:t>
            </a:r>
            <a:r>
              <a:rPr lang="en-US" sz="1546">
                <a:solidFill>
                  <a:srgbClr val="BFBFBF"/>
                </a:solidFill>
                <a:latin typeface="Arial"/>
                <a:ea typeface="Arial"/>
                <a:cs typeface="Arial"/>
                <a:sym typeface="Arial"/>
              </a:rPr>
              <a:t>der Blauzapfen-Monochromatismus auch als</a:t>
            </a:r>
            <a:endParaRPr/>
          </a:p>
          <a:p>
            <a:pPr indent="0" lvl="0" marL="0" marR="0" rtl="0" algn="l">
              <a:spcBef>
                <a:spcPts val="0"/>
              </a:spcBef>
              <a:spcAft>
                <a:spcPts val="0"/>
              </a:spcAft>
              <a:buNone/>
            </a:pPr>
            <a:r>
              <a:rPr b="1" lang="en-US" sz="1546">
                <a:solidFill>
                  <a:srgbClr val="BFBFBF"/>
                </a:solidFill>
                <a:latin typeface="Arial"/>
                <a:ea typeface="Arial"/>
                <a:cs typeface="Arial"/>
                <a:sym typeface="Arial"/>
              </a:rPr>
              <a:t>S-Zapfen-Monochromasie</a:t>
            </a:r>
            <a:endParaRPr/>
          </a:p>
        </p:txBody>
      </p:sp>
      <p:sp>
        <p:nvSpPr>
          <p:cNvPr id="2522" name="Google Shape;2522;p93"/>
          <p:cNvSpPr txBox="1"/>
          <p:nvPr/>
        </p:nvSpPr>
        <p:spPr>
          <a:xfrm>
            <a:off x="1796086" y="4806293"/>
            <a:ext cx="5410865" cy="145193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Warum wird er auch als S-Zapfen-Monochromasie bezeichnet? Wofür steht das </a:t>
            </a:r>
            <a:r>
              <a:rPr lang="en-US" sz="1546">
                <a:solidFill>
                  <a:srgbClr val="BFBFBF"/>
                </a:solidFill>
                <a:latin typeface="Arial"/>
                <a:ea typeface="Arial"/>
                <a:cs typeface="Arial"/>
                <a:sym typeface="Arial"/>
              </a:rPr>
              <a:t>„S“</a:t>
            </a:r>
            <a:r>
              <a:rPr i="1" lang="en-US" sz="1546">
                <a:solidFill>
                  <a:srgbClr val="BFBFBF"/>
                </a:solidFill>
                <a:latin typeface="Arial"/>
                <a:ea typeface="Arial"/>
                <a:cs typeface="Arial"/>
                <a:sym typeface="Arial"/>
              </a:rPr>
              <a:t>?</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Wie bereits in der Folienreihe erwähnt, hat blaues Licht eine kurze Wellenlänge, </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daher werden Blauzellen auch als </a:t>
            </a:r>
            <a:r>
              <a:rPr i="1" lang="en-US" sz="1546">
                <a:solidFill>
                  <a:srgbClr val="BFBFBF"/>
                </a:solidFill>
                <a:latin typeface="Arial"/>
                <a:ea typeface="Arial"/>
                <a:cs typeface="Arial"/>
                <a:sym typeface="Arial"/>
              </a:rPr>
              <a:t>kurzwellige Zap</a:t>
            </a:r>
            <a:r>
              <a:rPr lang="en-US" sz="1546">
                <a:solidFill>
                  <a:srgbClr val="BFBFBF"/>
                </a:solidFill>
                <a:latin typeface="Arial"/>
                <a:ea typeface="Arial"/>
                <a:cs typeface="Arial"/>
                <a:sym typeface="Arial"/>
              </a:rPr>
              <a:t>fen bezeichnet – kurz S-Zapfen (verstehen Sie, was ich meine?)</a:t>
            </a:r>
            <a:endParaRPr/>
          </a:p>
        </p:txBody>
      </p:sp>
      <p:sp>
        <p:nvSpPr>
          <p:cNvPr id="2523" name="Google Shape;2523;p93"/>
          <p:cNvSpPr txBox="1"/>
          <p:nvPr/>
        </p:nvSpPr>
        <p:spPr>
          <a:xfrm>
            <a:off x="2142230" y="4717384"/>
            <a:ext cx="5794072" cy="1689790"/>
          </a:xfrm>
          <a:prstGeom prst="rect">
            <a:avLst/>
          </a:prstGeom>
          <a:solidFill>
            <a:srgbClr val="FFEC8F"/>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A5A5A5"/>
                </a:solidFill>
                <a:latin typeface="Arial"/>
                <a:ea typeface="Arial"/>
                <a:cs typeface="Arial"/>
                <a:sym typeface="Arial"/>
              </a:rPr>
              <a:t>Gibt es außer der Tatsache, dass diese Erkrankung zwei Namen hat, noch einen weiteren Grund, warum die Kenntnis des Begriffs </a:t>
            </a:r>
            <a:r>
              <a:rPr lang="en-US" sz="1546">
                <a:solidFill>
                  <a:srgbClr val="A5A5A5"/>
                </a:solidFill>
                <a:latin typeface="Arial"/>
                <a:ea typeface="Arial"/>
                <a:cs typeface="Arial"/>
                <a:sym typeface="Arial"/>
              </a:rPr>
              <a:t>S-Zapfen-Monochromasie </a:t>
            </a:r>
            <a:r>
              <a:rPr i="1" lang="en-US" sz="1546">
                <a:solidFill>
                  <a:srgbClr val="A5A5A5"/>
                </a:solidFill>
                <a:latin typeface="Arial"/>
                <a:ea typeface="Arial"/>
                <a:cs typeface="Arial"/>
                <a:sym typeface="Arial"/>
              </a:rPr>
              <a:t>bemerkenswert ist?</a:t>
            </a:r>
            <a:endParaRPr/>
          </a:p>
          <a:p>
            <a:pPr indent="0" lvl="0" marL="0" marR="0" rtl="0" algn="l">
              <a:spcBef>
                <a:spcPts val="0"/>
              </a:spcBef>
              <a:spcAft>
                <a:spcPts val="0"/>
              </a:spcAft>
              <a:buNone/>
            </a:pPr>
            <a:r>
              <a:rPr lang="en-US" sz="1546">
                <a:solidFill>
                  <a:srgbClr val="A5A5A5"/>
                </a:solidFill>
                <a:latin typeface="Arial"/>
                <a:ea typeface="Arial"/>
                <a:cs typeface="Arial"/>
                <a:sym typeface="Arial"/>
              </a:rPr>
              <a:t>Ja, den gibt es, und zwar diesen: Um sicherzustellen, dass der S-Zapfen-Monochromasie nicht mit der ähnlich benannten, aber völlig anderen Zustand</a:t>
            </a:r>
            <a:r>
              <a:rPr b="1" i="1" lang="en-US" sz="1546">
                <a:solidFill>
                  <a:srgbClr val="1A5FB4"/>
                </a:solidFill>
                <a:latin typeface="Arial"/>
                <a:ea typeface="Arial"/>
                <a:cs typeface="Arial"/>
                <a:sym typeface="Arial"/>
              </a:rPr>
              <a:t>, dem Enhanced S-Cone-Syndrom, </a:t>
            </a:r>
            <a:r>
              <a:rPr lang="en-US" sz="1546">
                <a:solidFill>
                  <a:srgbClr val="A5A5A5"/>
                </a:solidFill>
                <a:latin typeface="Arial"/>
                <a:ea typeface="Arial"/>
                <a:cs typeface="Arial"/>
                <a:sym typeface="Arial"/>
              </a:rPr>
              <a:t>verwechselt wird</a:t>
            </a:r>
            <a:endParaRPr b="1" sz="1546">
              <a:solidFill>
                <a:srgbClr val="1A5FB4"/>
              </a:solidFill>
              <a:latin typeface="Arial"/>
              <a:ea typeface="Arial"/>
              <a:cs typeface="Arial"/>
              <a:sym typeface="Arial"/>
            </a:endParaRPr>
          </a:p>
        </p:txBody>
      </p:sp>
      <p:sp>
        <p:nvSpPr>
          <p:cNvPr id="2524" name="Google Shape;2524;p93"/>
          <p:cNvSpPr txBox="1"/>
          <p:nvPr/>
        </p:nvSpPr>
        <p:spPr>
          <a:xfrm>
            <a:off x="3321490" y="3576966"/>
            <a:ext cx="989840"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rgbClr val="BFBFBF"/>
                </a:solidFill>
                <a:latin typeface="Caveat"/>
                <a:ea typeface="Caveat"/>
                <a:cs typeface="Caveat"/>
                <a:sym typeface="Caveat"/>
              </a:rPr>
              <a:t>S-Zapfen</a:t>
            </a:r>
            <a:endParaRPr/>
          </a:p>
        </p:txBody>
      </p:sp>
      <p:sp>
        <p:nvSpPr>
          <p:cNvPr id="2525" name="Google Shape;2525;p93"/>
          <p:cNvSpPr txBox="1"/>
          <p:nvPr/>
        </p:nvSpPr>
        <p:spPr>
          <a:xfrm>
            <a:off x="1950628" y="2478395"/>
            <a:ext cx="5985674" cy="3354804"/>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7F7F7F"/>
                </a:solidFill>
                <a:latin typeface="Arial"/>
                <a:ea typeface="Arial"/>
                <a:cs typeface="Arial"/>
                <a:sym typeface="Arial"/>
              </a:rPr>
              <a:t>Apropos Erkrankungen mit zwei Namen… Wie lautet die andere Bezeichnung für das „Enhanced S-Cone-Syndrom“?</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Goldmann-Favre-Syndrom</a:t>
            </a:r>
            <a:endParaRPr/>
          </a:p>
          <a:p>
            <a:pPr indent="0" lvl="0" marL="0" marR="0" rtl="0" algn="l">
              <a:spcBef>
                <a:spcPts val="0"/>
              </a:spcBef>
              <a:spcAft>
                <a:spcPts val="0"/>
              </a:spcAft>
              <a:buNone/>
            </a:pPr>
            <a:r>
              <a:t/>
            </a:r>
            <a:endParaRPr sz="1352">
              <a:solidFill>
                <a:srgbClr val="7F7F7F"/>
              </a:solidFill>
              <a:latin typeface="Arial"/>
              <a:ea typeface="Arial"/>
              <a:cs typeface="Arial"/>
              <a:sym typeface="Arial"/>
            </a:endParaRPr>
          </a:p>
          <a:p>
            <a:pPr indent="0" lvl="0" marL="0" marR="0" rtl="0" algn="l">
              <a:spcBef>
                <a:spcPts val="0"/>
              </a:spcBef>
              <a:spcAft>
                <a:spcPts val="0"/>
              </a:spcAft>
              <a:buNone/>
            </a:pPr>
            <a:r>
              <a:rPr i="1" lang="en-US" sz="1352">
                <a:solidFill>
                  <a:srgbClr val="7F7F7F"/>
                </a:solidFill>
                <a:latin typeface="Arial"/>
                <a:ea typeface="Arial"/>
                <a:cs typeface="Arial"/>
                <a:sym typeface="Arial"/>
              </a:rPr>
              <a:t>Um welche Art von Erkrankung handelt es sich dabei?</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Das BCSC</a:t>
            </a:r>
            <a:r>
              <a:rPr i="1" lang="en-US" sz="1352">
                <a:solidFill>
                  <a:srgbClr val="7F7F7F"/>
                </a:solidFill>
                <a:latin typeface="Arial"/>
                <a:ea typeface="Arial"/>
                <a:cs typeface="Arial"/>
                <a:sym typeface="Arial"/>
              </a:rPr>
              <a:t>-Retina</a:t>
            </a:r>
            <a:r>
              <a:rPr lang="en-US" sz="1352">
                <a:solidFill>
                  <a:srgbClr val="7F7F7F"/>
                </a:solidFill>
                <a:latin typeface="Arial"/>
                <a:ea typeface="Arial"/>
                <a:cs typeface="Arial"/>
                <a:sym typeface="Arial"/>
              </a:rPr>
              <a:t>-Buch bezeichnet es als „diffuse Photorezeptordystrophie“ à la RP </a:t>
            </a:r>
            <a:endParaRPr/>
          </a:p>
          <a:p>
            <a:pPr indent="0" lvl="0" marL="0" marR="0" rtl="0" algn="l">
              <a:spcBef>
                <a:spcPts val="0"/>
              </a:spcBef>
              <a:spcAft>
                <a:spcPts val="0"/>
              </a:spcAft>
              <a:buNone/>
            </a:pPr>
            <a:r>
              <a:t/>
            </a:r>
            <a:endParaRPr i="1"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äußert sich diese Erkrankung?</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Mit verminderter Sehschärfe sowie Nachtblindheit</a:t>
            </a:r>
            <a:endParaRPr/>
          </a:p>
          <a:p>
            <a:pPr indent="0" lvl="0" marL="0" marR="0" rtl="0" algn="l">
              <a:spcBef>
                <a:spcPts val="0"/>
              </a:spcBef>
              <a:spcAft>
                <a:spcPts val="0"/>
              </a:spcAft>
              <a:buNone/>
            </a:pPr>
            <a:r>
              <a:t/>
            </a:r>
            <a:endParaRPr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zeigt sich das Enhanced-S-Cone-Syndrom in der Funduskopie?</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Im Gegensatz zum relativ normalen Erscheinungsbild des hinteren Pols beim S-Zapfen-Monochromasie ist der hintere Pol beim Enhanced-S-Cone-Syndrom eindeutig abnormal – Retinoschisis sowie RP-ähnliche Veränderungen sind die Regel</a:t>
            </a:r>
            <a:endParaRPr/>
          </a:p>
        </p:txBody>
      </p:sp>
      <p:sp>
        <p:nvSpPr>
          <p:cNvPr id="2526" name="Google Shape;2526;p93"/>
          <p:cNvSpPr txBox="1"/>
          <p:nvPr/>
        </p:nvSpPr>
        <p:spPr>
          <a:xfrm>
            <a:off x="4507325" y="2403950"/>
            <a:ext cx="3591300" cy="857100"/>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Inwiefern sind die Photorezeptoren betroffen?</a:t>
            </a:r>
            <a:endParaRPr/>
          </a:p>
          <a:p>
            <a:pPr indent="0" lvl="0" marL="0" marR="0" rtl="0" algn="l">
              <a:spcBef>
                <a:spcPts val="0"/>
              </a:spcBef>
              <a:spcAft>
                <a:spcPts val="0"/>
              </a:spcAft>
              <a:buNone/>
            </a:pPr>
            <a:r>
              <a:rPr lang="en-US" sz="1352">
                <a:solidFill>
                  <a:srgbClr val="FEFF83"/>
                </a:solidFill>
                <a:latin typeface="Arial"/>
                <a:ea typeface="Arial"/>
                <a:cs typeface="Arial"/>
                <a:sym typeface="Arial"/>
              </a:rPr>
              <a:t>– Stäbchen: Nicht funktionsfähig </a:t>
            </a:r>
            <a:endParaRPr/>
          </a:p>
          <a:p>
            <a:pPr indent="0" lvl="0" marL="0" marR="0" rtl="0" algn="l">
              <a:spcBef>
                <a:spcPts val="0"/>
              </a:spcBef>
              <a:spcAft>
                <a:spcPts val="0"/>
              </a:spcAft>
              <a:buNone/>
            </a:pPr>
            <a:r>
              <a:rPr lang="en-US" sz="1352">
                <a:solidFill>
                  <a:srgbClr val="FEFF83"/>
                </a:solidFill>
                <a:latin typeface="Arial"/>
                <a:ea typeface="Arial"/>
                <a:cs typeface="Arial"/>
                <a:sym typeface="Arial"/>
              </a:rPr>
              <a:t>– Rot-/Grün-Zapfen: Verringerte Anzahl </a:t>
            </a:r>
            <a:endParaRPr/>
          </a:p>
          <a:p>
            <a:pPr indent="0" lvl="0" marL="0" marR="0" rtl="0" algn="l">
              <a:spcBef>
                <a:spcPts val="0"/>
              </a:spcBef>
              <a:spcAft>
                <a:spcPts val="0"/>
              </a:spcAft>
              <a:buNone/>
            </a:pPr>
            <a:r>
              <a:rPr lang="en-US" sz="1352">
                <a:solidFill>
                  <a:srgbClr val="FEFF83"/>
                </a:solidFill>
                <a:latin typeface="Arial"/>
                <a:ea typeface="Arial"/>
                <a:cs typeface="Arial"/>
                <a:sym typeface="Arial"/>
              </a:rPr>
              <a:t>– Blaue Zapfen: Erhöhte Anzahl</a:t>
            </a:r>
            <a:endParaRPr/>
          </a:p>
        </p:txBody>
      </p:sp>
      <p:sp>
        <p:nvSpPr>
          <p:cNvPr id="2527" name="Google Shape;2527;p93"/>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528" name="Google Shape;2528;p93"/>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529" name="Google Shape;2529;p93"/>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530" name="Google Shape;2530;p93"/>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2531" name="Google Shape;2531;p93"/>
          <p:cNvSpPr/>
          <p:nvPr/>
        </p:nvSpPr>
        <p:spPr>
          <a:xfrm>
            <a:off x="4613710" y="5747953"/>
            <a:ext cx="2810373" cy="59020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5" name="Shape 2535"/>
        <p:cNvGrpSpPr/>
        <p:nvPr/>
      </p:nvGrpSpPr>
      <p:grpSpPr>
        <a:xfrm>
          <a:off x="0" y="0"/>
          <a:ext cx="0" cy="0"/>
          <a:chOff x="0" y="0"/>
          <a:chExt cx="0" cy="0"/>
        </a:xfrm>
      </p:grpSpPr>
      <p:sp>
        <p:nvSpPr>
          <p:cNvPr id="2536" name="Google Shape;2536;p94"/>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537" name="Google Shape;2537;p94"/>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538" name="Google Shape;2538;p94"/>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2539" name="Google Shape;2539;p94"/>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540" name="Google Shape;2540;p94"/>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541" name="Google Shape;2541;p94"/>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542" name="Google Shape;2542;p94"/>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2543" name="Google Shape;2543;p94"/>
          <p:cNvCxnSpPr>
            <a:stCxn id="2536"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544" name="Google Shape;2544;p94"/>
          <p:cNvCxnSpPr>
            <a:stCxn id="2536"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2545" name="Google Shape;2545;p94"/>
          <p:cNvCxnSpPr>
            <a:stCxn id="2536"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546" name="Google Shape;2546;p94"/>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2547" name="Google Shape;2547;p94"/>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548" name="Google Shape;2548;p94"/>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2549" name="Google Shape;2549;p94"/>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BFBFBF"/>
                </a:solidFill>
                <a:latin typeface="Arial"/>
                <a:ea typeface="Arial"/>
                <a:cs typeface="Arial"/>
                <a:sym typeface="Arial"/>
              </a:rPr>
              <a:t>Blauzapfen-Monochromasie</a:t>
            </a:r>
            <a:endParaRPr/>
          </a:p>
        </p:txBody>
      </p:sp>
      <p:sp>
        <p:nvSpPr>
          <p:cNvPr id="2550" name="Google Shape;2550;p94"/>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2551" name="Google Shape;2551;p94"/>
          <p:cNvCxnSpPr>
            <a:stCxn id="2549" idx="1"/>
          </p:cNvCxnSpPr>
          <p:nvPr/>
        </p:nvCxnSpPr>
        <p:spPr>
          <a:xfrm>
            <a:off x="3254267" y="3833430"/>
            <a:ext cx="1001400" cy="15900"/>
          </a:xfrm>
          <a:prstGeom prst="straightConnector1">
            <a:avLst/>
          </a:prstGeom>
          <a:noFill/>
          <a:ln cap="flat" cmpd="sng" w="21450">
            <a:solidFill>
              <a:srgbClr val="BFBFBF"/>
            </a:solidFill>
            <a:prstDash val="solid"/>
            <a:round/>
            <a:headEnd len="sm" w="sm" type="none"/>
            <a:tailEnd len="sm" w="sm" type="none"/>
          </a:ln>
        </p:spPr>
      </p:cxnSp>
      <p:sp>
        <p:nvSpPr>
          <p:cNvPr id="2552" name="Google Shape;2552;p94"/>
          <p:cNvSpPr txBox="1"/>
          <p:nvPr/>
        </p:nvSpPr>
        <p:spPr>
          <a:xfrm>
            <a:off x="2857069" y="4143785"/>
            <a:ext cx="5674239"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Abschließend </a:t>
            </a:r>
            <a:r>
              <a:rPr b="1" lang="en-US" sz="1546" u="sng">
                <a:solidFill>
                  <a:srgbClr val="BFBFBF"/>
                </a:solidFill>
                <a:latin typeface="Arial"/>
                <a:ea typeface="Arial"/>
                <a:cs typeface="Arial"/>
                <a:sym typeface="Arial"/>
              </a:rPr>
              <a:t>sei angemerkt</a:t>
            </a:r>
            <a:r>
              <a:rPr lang="en-US" sz="1546">
                <a:solidFill>
                  <a:srgbClr val="BFBFBF"/>
                </a:solidFill>
                <a:latin typeface="Arial"/>
                <a:ea typeface="Arial"/>
                <a:cs typeface="Arial"/>
                <a:sym typeface="Arial"/>
              </a:rPr>
              <a:t>,</a:t>
            </a:r>
            <a:r>
              <a:rPr b="1" lang="en-US" sz="1546" u="sng">
                <a:solidFill>
                  <a:srgbClr val="BFBFBF"/>
                </a:solidFill>
                <a:latin typeface="Arial"/>
                <a:ea typeface="Arial"/>
                <a:cs typeface="Arial"/>
                <a:sym typeface="Arial"/>
              </a:rPr>
              <a:t> dass </a:t>
            </a:r>
            <a:r>
              <a:rPr lang="en-US" sz="1546">
                <a:solidFill>
                  <a:srgbClr val="BFBFBF"/>
                </a:solidFill>
                <a:latin typeface="Arial"/>
                <a:ea typeface="Arial"/>
                <a:cs typeface="Arial"/>
                <a:sym typeface="Arial"/>
              </a:rPr>
              <a:t>der Blauzapfen-Monochromasie auch als</a:t>
            </a:r>
            <a:endParaRPr/>
          </a:p>
          <a:p>
            <a:pPr indent="0" lvl="0" marL="0" marR="0" rtl="0" algn="l">
              <a:spcBef>
                <a:spcPts val="0"/>
              </a:spcBef>
              <a:spcAft>
                <a:spcPts val="0"/>
              </a:spcAft>
              <a:buNone/>
            </a:pPr>
            <a:r>
              <a:rPr b="1" lang="en-US" sz="1546">
                <a:solidFill>
                  <a:srgbClr val="BFBFBF"/>
                </a:solidFill>
                <a:latin typeface="Arial"/>
                <a:ea typeface="Arial"/>
                <a:cs typeface="Arial"/>
                <a:sym typeface="Arial"/>
              </a:rPr>
              <a:t>S-Zapfen-Monochromasie</a:t>
            </a:r>
            <a:endParaRPr/>
          </a:p>
        </p:txBody>
      </p:sp>
      <p:sp>
        <p:nvSpPr>
          <p:cNvPr id="2553" name="Google Shape;2553;p94"/>
          <p:cNvSpPr txBox="1"/>
          <p:nvPr/>
        </p:nvSpPr>
        <p:spPr>
          <a:xfrm>
            <a:off x="1796086" y="4806293"/>
            <a:ext cx="5410865" cy="145193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Warum wird er auch als S-Zapfen-Monochromasie bezeichnet? Wofür steht das </a:t>
            </a:r>
            <a:r>
              <a:rPr lang="en-US" sz="1546">
                <a:solidFill>
                  <a:srgbClr val="BFBFBF"/>
                </a:solidFill>
                <a:latin typeface="Arial"/>
                <a:ea typeface="Arial"/>
                <a:cs typeface="Arial"/>
                <a:sym typeface="Arial"/>
              </a:rPr>
              <a:t>„S“</a:t>
            </a:r>
            <a:r>
              <a:rPr i="1" lang="en-US" sz="1546">
                <a:solidFill>
                  <a:srgbClr val="BFBFBF"/>
                </a:solidFill>
                <a:latin typeface="Arial"/>
                <a:ea typeface="Arial"/>
                <a:cs typeface="Arial"/>
                <a:sym typeface="Arial"/>
              </a:rPr>
              <a:t>?</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Wie bereits in der Folienreihe erwähnt, hat blaues Licht eine kurze Wellenlänge, </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daher werden Blauzellen auch als </a:t>
            </a:r>
            <a:r>
              <a:rPr i="1" lang="en-US" sz="1546">
                <a:solidFill>
                  <a:srgbClr val="BFBFBF"/>
                </a:solidFill>
                <a:latin typeface="Arial"/>
                <a:ea typeface="Arial"/>
                <a:cs typeface="Arial"/>
                <a:sym typeface="Arial"/>
              </a:rPr>
              <a:t>kurzwellige Zap</a:t>
            </a:r>
            <a:r>
              <a:rPr lang="en-US" sz="1546">
                <a:solidFill>
                  <a:srgbClr val="BFBFBF"/>
                </a:solidFill>
                <a:latin typeface="Arial"/>
                <a:ea typeface="Arial"/>
                <a:cs typeface="Arial"/>
                <a:sym typeface="Arial"/>
              </a:rPr>
              <a:t>fen bezeichnet – kurz S-Zapfen (verstehen Sie, was ich meine?)</a:t>
            </a:r>
            <a:endParaRPr/>
          </a:p>
        </p:txBody>
      </p:sp>
      <p:sp>
        <p:nvSpPr>
          <p:cNvPr id="2554" name="Google Shape;2554;p94"/>
          <p:cNvSpPr txBox="1"/>
          <p:nvPr/>
        </p:nvSpPr>
        <p:spPr>
          <a:xfrm>
            <a:off x="2142230" y="4717384"/>
            <a:ext cx="5794072" cy="1689790"/>
          </a:xfrm>
          <a:prstGeom prst="rect">
            <a:avLst/>
          </a:prstGeom>
          <a:solidFill>
            <a:srgbClr val="FFEC8F"/>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A5A5A5"/>
                </a:solidFill>
                <a:latin typeface="Arial"/>
                <a:ea typeface="Arial"/>
                <a:cs typeface="Arial"/>
                <a:sym typeface="Arial"/>
              </a:rPr>
              <a:t>Gibt es außer der Tatsache, dass diese Erkrankung zwei Namen hat, noch einen weiteren Grund, warum die Kenntnis des Begriffs </a:t>
            </a:r>
            <a:r>
              <a:rPr lang="en-US" sz="1546">
                <a:solidFill>
                  <a:srgbClr val="A5A5A5"/>
                </a:solidFill>
                <a:latin typeface="Arial"/>
                <a:ea typeface="Arial"/>
                <a:cs typeface="Arial"/>
                <a:sym typeface="Arial"/>
              </a:rPr>
              <a:t>S-Zapfen-Monochromasie </a:t>
            </a:r>
            <a:r>
              <a:rPr i="1" lang="en-US" sz="1546">
                <a:solidFill>
                  <a:srgbClr val="A5A5A5"/>
                </a:solidFill>
                <a:latin typeface="Arial"/>
                <a:ea typeface="Arial"/>
                <a:cs typeface="Arial"/>
                <a:sym typeface="Arial"/>
              </a:rPr>
              <a:t>bemerkenswert ist?</a:t>
            </a:r>
            <a:endParaRPr/>
          </a:p>
          <a:p>
            <a:pPr indent="0" lvl="0" marL="0" marR="0" rtl="0" algn="l">
              <a:spcBef>
                <a:spcPts val="0"/>
              </a:spcBef>
              <a:spcAft>
                <a:spcPts val="0"/>
              </a:spcAft>
              <a:buNone/>
            </a:pPr>
            <a:r>
              <a:rPr lang="en-US" sz="1546">
                <a:solidFill>
                  <a:srgbClr val="A5A5A5"/>
                </a:solidFill>
                <a:latin typeface="Arial"/>
                <a:ea typeface="Arial"/>
                <a:cs typeface="Arial"/>
                <a:sym typeface="Arial"/>
              </a:rPr>
              <a:t>Ja, den gibt es, und zwar diesen: Um sicherzustellen, dass der S-Zapfen-Monochromasie nicht mit dem ähnlich benannten, aber völlig anderen Zustand</a:t>
            </a:r>
            <a:r>
              <a:rPr b="1" i="1" lang="en-US" sz="1546">
                <a:solidFill>
                  <a:srgbClr val="1A5FB4"/>
                </a:solidFill>
                <a:latin typeface="Arial"/>
                <a:ea typeface="Arial"/>
                <a:cs typeface="Arial"/>
                <a:sym typeface="Arial"/>
              </a:rPr>
              <a:t>, dem Enhanced S-Cone-Syndrom, </a:t>
            </a:r>
            <a:r>
              <a:rPr lang="en-US" sz="1546">
                <a:solidFill>
                  <a:srgbClr val="A5A5A5"/>
                </a:solidFill>
                <a:latin typeface="Arial"/>
                <a:ea typeface="Arial"/>
                <a:cs typeface="Arial"/>
                <a:sym typeface="Arial"/>
              </a:rPr>
              <a:t>verwechselt wird</a:t>
            </a:r>
            <a:endParaRPr b="1" sz="1546">
              <a:solidFill>
                <a:srgbClr val="1A5FB4"/>
              </a:solidFill>
              <a:latin typeface="Arial"/>
              <a:ea typeface="Arial"/>
              <a:cs typeface="Arial"/>
              <a:sym typeface="Arial"/>
            </a:endParaRPr>
          </a:p>
        </p:txBody>
      </p:sp>
      <p:sp>
        <p:nvSpPr>
          <p:cNvPr id="2555" name="Google Shape;2555;p94"/>
          <p:cNvSpPr txBox="1"/>
          <p:nvPr/>
        </p:nvSpPr>
        <p:spPr>
          <a:xfrm>
            <a:off x="3321490" y="3576966"/>
            <a:ext cx="989840"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rgbClr val="BFBFBF"/>
                </a:solidFill>
                <a:latin typeface="Caveat"/>
                <a:ea typeface="Caveat"/>
                <a:cs typeface="Caveat"/>
                <a:sym typeface="Caveat"/>
              </a:rPr>
              <a:t>S-Zapfen</a:t>
            </a:r>
            <a:endParaRPr/>
          </a:p>
        </p:txBody>
      </p:sp>
      <p:sp>
        <p:nvSpPr>
          <p:cNvPr id="2556" name="Google Shape;2556;p94"/>
          <p:cNvSpPr txBox="1"/>
          <p:nvPr/>
        </p:nvSpPr>
        <p:spPr>
          <a:xfrm>
            <a:off x="1950628" y="2478395"/>
            <a:ext cx="5985674" cy="3354804"/>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7F7F7F"/>
                </a:solidFill>
                <a:latin typeface="Arial"/>
                <a:ea typeface="Arial"/>
                <a:cs typeface="Arial"/>
                <a:sym typeface="Arial"/>
              </a:rPr>
              <a:t>Apropos Erkrankungen mit zwei Namen… Wie lautet die andere Bezeichnung für das „Enhanced S-Cone-Syndrom“?</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Goldmann-Favre-Syndrom</a:t>
            </a:r>
            <a:endParaRPr/>
          </a:p>
          <a:p>
            <a:pPr indent="0" lvl="0" marL="0" marR="0" rtl="0" algn="l">
              <a:spcBef>
                <a:spcPts val="0"/>
              </a:spcBef>
              <a:spcAft>
                <a:spcPts val="0"/>
              </a:spcAft>
              <a:buNone/>
            </a:pPr>
            <a:r>
              <a:t/>
            </a:r>
            <a:endParaRPr sz="1352">
              <a:solidFill>
                <a:srgbClr val="7F7F7F"/>
              </a:solidFill>
              <a:latin typeface="Arial"/>
              <a:ea typeface="Arial"/>
              <a:cs typeface="Arial"/>
              <a:sym typeface="Arial"/>
            </a:endParaRPr>
          </a:p>
          <a:p>
            <a:pPr indent="0" lvl="0" marL="0" marR="0" rtl="0" algn="l">
              <a:spcBef>
                <a:spcPts val="0"/>
              </a:spcBef>
              <a:spcAft>
                <a:spcPts val="0"/>
              </a:spcAft>
              <a:buNone/>
            </a:pPr>
            <a:r>
              <a:rPr i="1" lang="en-US" sz="1352">
                <a:solidFill>
                  <a:srgbClr val="7F7F7F"/>
                </a:solidFill>
                <a:latin typeface="Arial"/>
                <a:ea typeface="Arial"/>
                <a:cs typeface="Arial"/>
                <a:sym typeface="Arial"/>
              </a:rPr>
              <a:t>Um welche Art von Erkrankung handelt es sich dabei?</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Das BCSC</a:t>
            </a:r>
            <a:r>
              <a:rPr i="1" lang="en-US" sz="1352">
                <a:solidFill>
                  <a:srgbClr val="7F7F7F"/>
                </a:solidFill>
                <a:latin typeface="Arial"/>
                <a:ea typeface="Arial"/>
                <a:cs typeface="Arial"/>
                <a:sym typeface="Arial"/>
              </a:rPr>
              <a:t>-Retina</a:t>
            </a:r>
            <a:r>
              <a:rPr lang="en-US" sz="1352">
                <a:solidFill>
                  <a:srgbClr val="7F7F7F"/>
                </a:solidFill>
                <a:latin typeface="Arial"/>
                <a:ea typeface="Arial"/>
                <a:cs typeface="Arial"/>
                <a:sym typeface="Arial"/>
              </a:rPr>
              <a:t>-Buch bezeichnet es als „diffuse Photorezeptordystrophie“ à la RP </a:t>
            </a:r>
            <a:endParaRPr/>
          </a:p>
          <a:p>
            <a:pPr indent="0" lvl="0" marL="0" marR="0" rtl="0" algn="l">
              <a:spcBef>
                <a:spcPts val="0"/>
              </a:spcBef>
              <a:spcAft>
                <a:spcPts val="0"/>
              </a:spcAft>
              <a:buNone/>
            </a:pPr>
            <a:r>
              <a:t/>
            </a:r>
            <a:endParaRPr i="1"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äußert sich diese Erkrankung?</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Mit verminderter Sehschärfe sowie Nachtblindheit</a:t>
            </a:r>
            <a:endParaRPr/>
          </a:p>
          <a:p>
            <a:pPr indent="0" lvl="0" marL="0" marR="0" rtl="0" algn="l">
              <a:spcBef>
                <a:spcPts val="0"/>
              </a:spcBef>
              <a:spcAft>
                <a:spcPts val="0"/>
              </a:spcAft>
              <a:buNone/>
            </a:pPr>
            <a:r>
              <a:t/>
            </a:r>
            <a:endParaRPr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sieht das Enhanced-S-Cone-Syndrom in der Funduskopie aus?</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Im Gegensatz zum relativ normalen Erscheinungsbild des hinteren Pols beim S-Zapfen-Monochromasie ist der hintere Pol beim Enhanced-S-Cone-Syndrom eindeutig abnormal – Retinoschisis sowie RP-ähnliche Veränderungen sind die Regel</a:t>
            </a:r>
            <a:endParaRPr/>
          </a:p>
        </p:txBody>
      </p:sp>
      <p:sp>
        <p:nvSpPr>
          <p:cNvPr id="2557" name="Google Shape;2557;p94"/>
          <p:cNvSpPr txBox="1"/>
          <p:nvPr/>
        </p:nvSpPr>
        <p:spPr>
          <a:xfrm>
            <a:off x="4507325" y="2403950"/>
            <a:ext cx="3601200" cy="857100"/>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Inwiefern sind die Photorezeptoren betroffen?</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 Stäbchen: </a:t>
            </a:r>
            <a:r>
              <a:rPr b="1" i="1" lang="en-US" sz="1352">
                <a:solidFill>
                  <a:schemeClr val="dk1"/>
                </a:solidFill>
                <a:latin typeface="Arial"/>
                <a:ea typeface="Arial"/>
                <a:cs typeface="Arial"/>
                <a:sym typeface="Arial"/>
              </a:rPr>
              <a:t>? </a:t>
            </a:r>
            <a:r>
              <a:rPr lang="en-US" sz="1352">
                <a:solidFill>
                  <a:srgbClr val="FEFF83"/>
                </a:solidFill>
                <a:latin typeface="Arial"/>
                <a:ea typeface="Arial"/>
                <a:cs typeface="Arial"/>
                <a:sym typeface="Arial"/>
              </a:rPr>
              <a:t> Nicht funktionsfähig </a:t>
            </a:r>
            <a:endParaRPr/>
          </a:p>
          <a:p>
            <a:pPr indent="0" lvl="0" marL="0" marR="0" rtl="0" algn="l">
              <a:spcBef>
                <a:spcPts val="0"/>
              </a:spcBef>
              <a:spcAft>
                <a:spcPts val="0"/>
              </a:spcAft>
              <a:buNone/>
            </a:pPr>
            <a:r>
              <a:rPr lang="en-US" sz="1352">
                <a:solidFill>
                  <a:srgbClr val="FEFF83"/>
                </a:solidFill>
                <a:latin typeface="Arial"/>
                <a:ea typeface="Arial"/>
                <a:cs typeface="Arial"/>
                <a:sym typeface="Arial"/>
              </a:rPr>
              <a:t>– Rot-/Grün-Zapfen: Verringerte Anzahl. </a:t>
            </a:r>
            <a:endParaRPr/>
          </a:p>
          <a:p>
            <a:pPr indent="0" lvl="0" marL="0" marR="0" rtl="0" algn="l">
              <a:spcBef>
                <a:spcPts val="0"/>
              </a:spcBef>
              <a:spcAft>
                <a:spcPts val="0"/>
              </a:spcAft>
              <a:buNone/>
            </a:pPr>
            <a:r>
              <a:rPr lang="en-US" sz="1352">
                <a:solidFill>
                  <a:srgbClr val="FEFF83"/>
                </a:solidFill>
                <a:latin typeface="Arial"/>
                <a:ea typeface="Arial"/>
                <a:cs typeface="Arial"/>
                <a:sym typeface="Arial"/>
              </a:rPr>
              <a:t>– Blaue Zapfen: Erhöhte Anzahl</a:t>
            </a:r>
            <a:endParaRPr/>
          </a:p>
        </p:txBody>
      </p:sp>
      <p:sp>
        <p:nvSpPr>
          <p:cNvPr id="2558" name="Google Shape;2558;p94"/>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559" name="Google Shape;2559;p94"/>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560" name="Google Shape;2560;p94"/>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561" name="Google Shape;2561;p94"/>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2562" name="Google Shape;2562;p94"/>
          <p:cNvSpPr/>
          <p:nvPr/>
        </p:nvSpPr>
        <p:spPr>
          <a:xfrm>
            <a:off x="4613710" y="5747953"/>
            <a:ext cx="2810373" cy="59020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6" name="Shape 2566"/>
        <p:cNvGrpSpPr/>
        <p:nvPr/>
      </p:nvGrpSpPr>
      <p:grpSpPr>
        <a:xfrm>
          <a:off x="0" y="0"/>
          <a:ext cx="0" cy="0"/>
          <a:chOff x="0" y="0"/>
          <a:chExt cx="0" cy="0"/>
        </a:xfrm>
      </p:grpSpPr>
      <p:sp>
        <p:nvSpPr>
          <p:cNvPr id="2567" name="Google Shape;2567;p95"/>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568" name="Google Shape;2568;p95"/>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569" name="Google Shape;2569;p95"/>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2570" name="Google Shape;2570;p95"/>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571" name="Google Shape;2571;p95"/>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572" name="Google Shape;2572;p95"/>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573" name="Google Shape;2573;p95"/>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2574" name="Google Shape;2574;p95"/>
          <p:cNvCxnSpPr>
            <a:stCxn id="2567"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575" name="Google Shape;2575;p95"/>
          <p:cNvCxnSpPr>
            <a:stCxn id="2567"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2576" name="Google Shape;2576;p95"/>
          <p:cNvCxnSpPr>
            <a:stCxn id="2567"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577" name="Google Shape;2577;p95"/>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2578" name="Google Shape;2578;p95"/>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579" name="Google Shape;2579;p95"/>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2580" name="Google Shape;2580;p95"/>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BFBFBF"/>
                </a:solidFill>
                <a:latin typeface="Arial"/>
                <a:ea typeface="Arial"/>
                <a:cs typeface="Arial"/>
                <a:sym typeface="Arial"/>
              </a:rPr>
              <a:t>Blauzapfen-Monochromasie</a:t>
            </a:r>
            <a:endParaRPr/>
          </a:p>
        </p:txBody>
      </p:sp>
      <p:sp>
        <p:nvSpPr>
          <p:cNvPr id="2581" name="Google Shape;2581;p95"/>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2582" name="Google Shape;2582;p95"/>
          <p:cNvCxnSpPr>
            <a:stCxn id="2580" idx="1"/>
          </p:cNvCxnSpPr>
          <p:nvPr/>
        </p:nvCxnSpPr>
        <p:spPr>
          <a:xfrm>
            <a:off x="3254267" y="3833430"/>
            <a:ext cx="1001400" cy="15900"/>
          </a:xfrm>
          <a:prstGeom prst="straightConnector1">
            <a:avLst/>
          </a:prstGeom>
          <a:noFill/>
          <a:ln cap="flat" cmpd="sng" w="21450">
            <a:solidFill>
              <a:srgbClr val="BFBFBF"/>
            </a:solidFill>
            <a:prstDash val="solid"/>
            <a:round/>
            <a:headEnd len="sm" w="sm" type="none"/>
            <a:tailEnd len="sm" w="sm" type="none"/>
          </a:ln>
        </p:spPr>
      </p:cxnSp>
      <p:sp>
        <p:nvSpPr>
          <p:cNvPr id="2583" name="Google Shape;2583;p95"/>
          <p:cNvSpPr txBox="1"/>
          <p:nvPr/>
        </p:nvSpPr>
        <p:spPr>
          <a:xfrm>
            <a:off x="2857069" y="4143785"/>
            <a:ext cx="5674239"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Abschließend </a:t>
            </a:r>
            <a:r>
              <a:rPr b="1" lang="en-US" sz="1546" u="sng">
                <a:solidFill>
                  <a:srgbClr val="BFBFBF"/>
                </a:solidFill>
                <a:latin typeface="Arial"/>
                <a:ea typeface="Arial"/>
                <a:cs typeface="Arial"/>
                <a:sym typeface="Arial"/>
              </a:rPr>
              <a:t>sei angemerkt</a:t>
            </a:r>
            <a:r>
              <a:rPr lang="en-US" sz="1546">
                <a:solidFill>
                  <a:srgbClr val="BFBFBF"/>
                </a:solidFill>
                <a:latin typeface="Arial"/>
                <a:ea typeface="Arial"/>
                <a:cs typeface="Arial"/>
                <a:sym typeface="Arial"/>
              </a:rPr>
              <a:t>,</a:t>
            </a:r>
            <a:r>
              <a:rPr b="1" lang="en-US" sz="1546" u="sng">
                <a:solidFill>
                  <a:srgbClr val="BFBFBF"/>
                </a:solidFill>
                <a:latin typeface="Arial"/>
                <a:ea typeface="Arial"/>
                <a:cs typeface="Arial"/>
                <a:sym typeface="Arial"/>
              </a:rPr>
              <a:t> dass </a:t>
            </a:r>
            <a:r>
              <a:rPr lang="en-US" sz="1546">
                <a:solidFill>
                  <a:srgbClr val="BFBFBF"/>
                </a:solidFill>
                <a:latin typeface="Arial"/>
                <a:ea typeface="Arial"/>
                <a:cs typeface="Arial"/>
                <a:sym typeface="Arial"/>
              </a:rPr>
              <a:t>der Blauzapfen-Monochromasie auch als</a:t>
            </a:r>
            <a:endParaRPr/>
          </a:p>
          <a:p>
            <a:pPr indent="0" lvl="0" marL="0" marR="0" rtl="0" algn="l">
              <a:spcBef>
                <a:spcPts val="0"/>
              </a:spcBef>
              <a:spcAft>
                <a:spcPts val="0"/>
              </a:spcAft>
              <a:buNone/>
            </a:pPr>
            <a:r>
              <a:rPr b="1" lang="en-US" sz="1546">
                <a:solidFill>
                  <a:srgbClr val="BFBFBF"/>
                </a:solidFill>
                <a:latin typeface="Arial"/>
                <a:ea typeface="Arial"/>
                <a:cs typeface="Arial"/>
                <a:sym typeface="Arial"/>
              </a:rPr>
              <a:t>S-Zapfen-Monochromasie</a:t>
            </a:r>
            <a:endParaRPr/>
          </a:p>
        </p:txBody>
      </p:sp>
      <p:sp>
        <p:nvSpPr>
          <p:cNvPr id="2584" name="Google Shape;2584;p95"/>
          <p:cNvSpPr txBox="1"/>
          <p:nvPr/>
        </p:nvSpPr>
        <p:spPr>
          <a:xfrm>
            <a:off x="1796086" y="4806293"/>
            <a:ext cx="5410865" cy="145193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Warum wird er auch als S-Zapfen-Monochromasie bezeichnet? Wofür steht das </a:t>
            </a:r>
            <a:r>
              <a:rPr lang="en-US" sz="1546">
                <a:solidFill>
                  <a:srgbClr val="BFBFBF"/>
                </a:solidFill>
                <a:latin typeface="Arial"/>
                <a:ea typeface="Arial"/>
                <a:cs typeface="Arial"/>
                <a:sym typeface="Arial"/>
              </a:rPr>
              <a:t>„S“</a:t>
            </a:r>
            <a:r>
              <a:rPr i="1" lang="en-US" sz="1546">
                <a:solidFill>
                  <a:srgbClr val="BFBFBF"/>
                </a:solidFill>
                <a:latin typeface="Arial"/>
                <a:ea typeface="Arial"/>
                <a:cs typeface="Arial"/>
                <a:sym typeface="Arial"/>
              </a:rPr>
              <a:t>?</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Wie bereits in der Folienreihe erwähnt, hat blaues Licht eine kurze Wellenlänge, </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daher werden Blauzellen auch als </a:t>
            </a:r>
            <a:r>
              <a:rPr i="1" lang="en-US" sz="1546">
                <a:solidFill>
                  <a:srgbClr val="BFBFBF"/>
                </a:solidFill>
                <a:latin typeface="Arial"/>
                <a:ea typeface="Arial"/>
                <a:cs typeface="Arial"/>
                <a:sym typeface="Arial"/>
              </a:rPr>
              <a:t>kurzwellige Zap</a:t>
            </a:r>
            <a:r>
              <a:rPr lang="en-US" sz="1546">
                <a:solidFill>
                  <a:srgbClr val="BFBFBF"/>
                </a:solidFill>
                <a:latin typeface="Arial"/>
                <a:ea typeface="Arial"/>
                <a:cs typeface="Arial"/>
                <a:sym typeface="Arial"/>
              </a:rPr>
              <a:t>fen bezeichnet – kurz S-Zapfen (verstehen Sie, was ich meine?)</a:t>
            </a:r>
            <a:endParaRPr/>
          </a:p>
        </p:txBody>
      </p:sp>
      <p:sp>
        <p:nvSpPr>
          <p:cNvPr id="2585" name="Google Shape;2585;p95"/>
          <p:cNvSpPr txBox="1"/>
          <p:nvPr/>
        </p:nvSpPr>
        <p:spPr>
          <a:xfrm>
            <a:off x="2142230" y="4717384"/>
            <a:ext cx="5794072" cy="1689790"/>
          </a:xfrm>
          <a:prstGeom prst="rect">
            <a:avLst/>
          </a:prstGeom>
          <a:solidFill>
            <a:srgbClr val="FFEC8F"/>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A5A5A5"/>
                </a:solidFill>
                <a:latin typeface="Arial"/>
                <a:ea typeface="Arial"/>
                <a:cs typeface="Arial"/>
                <a:sym typeface="Arial"/>
              </a:rPr>
              <a:t>Gibt es außer der Tatsache, dass diese Erkrankung zwei Namen hat, noch einen weiteren Grund, warum die Kenntnis des Begriffs </a:t>
            </a:r>
            <a:r>
              <a:rPr lang="en-US" sz="1546">
                <a:solidFill>
                  <a:srgbClr val="A5A5A5"/>
                </a:solidFill>
                <a:latin typeface="Arial"/>
                <a:ea typeface="Arial"/>
                <a:cs typeface="Arial"/>
                <a:sym typeface="Arial"/>
              </a:rPr>
              <a:t>S-Zapfen-Monochromasie </a:t>
            </a:r>
            <a:r>
              <a:rPr i="1" lang="en-US" sz="1546">
                <a:solidFill>
                  <a:srgbClr val="A5A5A5"/>
                </a:solidFill>
                <a:latin typeface="Arial"/>
                <a:ea typeface="Arial"/>
                <a:cs typeface="Arial"/>
                <a:sym typeface="Arial"/>
              </a:rPr>
              <a:t>bemerkenswert ist?</a:t>
            </a:r>
            <a:endParaRPr/>
          </a:p>
          <a:p>
            <a:pPr indent="0" lvl="0" marL="0" marR="0" rtl="0" algn="l">
              <a:spcBef>
                <a:spcPts val="0"/>
              </a:spcBef>
              <a:spcAft>
                <a:spcPts val="0"/>
              </a:spcAft>
              <a:buNone/>
            </a:pPr>
            <a:r>
              <a:rPr lang="en-US" sz="1546">
                <a:solidFill>
                  <a:srgbClr val="A5A5A5"/>
                </a:solidFill>
                <a:latin typeface="Arial"/>
                <a:ea typeface="Arial"/>
                <a:cs typeface="Arial"/>
                <a:sym typeface="Arial"/>
              </a:rPr>
              <a:t>Ja, den gibt es, und zwar diesen: Um sicherzustellen, dass der S-Zapfen-Monochromasie nicht mit der ähnlich benannten, aber völlig anderen Zustand</a:t>
            </a:r>
            <a:r>
              <a:rPr b="1" i="1" lang="en-US" sz="1546">
                <a:solidFill>
                  <a:srgbClr val="1A5FB4"/>
                </a:solidFill>
                <a:latin typeface="Arial"/>
                <a:ea typeface="Arial"/>
                <a:cs typeface="Arial"/>
                <a:sym typeface="Arial"/>
              </a:rPr>
              <a:t>, dem Enhanced S-Cone-Syndrom, </a:t>
            </a:r>
            <a:r>
              <a:rPr lang="en-US" sz="1546">
                <a:solidFill>
                  <a:srgbClr val="A5A5A5"/>
                </a:solidFill>
                <a:latin typeface="Arial"/>
                <a:ea typeface="Arial"/>
                <a:cs typeface="Arial"/>
                <a:sym typeface="Arial"/>
              </a:rPr>
              <a:t>verwechselt wird</a:t>
            </a:r>
            <a:endParaRPr b="1" sz="1546">
              <a:solidFill>
                <a:srgbClr val="1A5FB4"/>
              </a:solidFill>
              <a:latin typeface="Arial"/>
              <a:ea typeface="Arial"/>
              <a:cs typeface="Arial"/>
              <a:sym typeface="Arial"/>
            </a:endParaRPr>
          </a:p>
        </p:txBody>
      </p:sp>
      <p:sp>
        <p:nvSpPr>
          <p:cNvPr id="2586" name="Google Shape;2586;p95"/>
          <p:cNvSpPr txBox="1"/>
          <p:nvPr/>
        </p:nvSpPr>
        <p:spPr>
          <a:xfrm>
            <a:off x="3321490" y="3576966"/>
            <a:ext cx="989840"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rgbClr val="BFBFBF"/>
                </a:solidFill>
                <a:latin typeface="Caveat"/>
                <a:ea typeface="Caveat"/>
                <a:cs typeface="Caveat"/>
                <a:sym typeface="Caveat"/>
              </a:rPr>
              <a:t>S-Zapfen</a:t>
            </a:r>
            <a:endParaRPr/>
          </a:p>
        </p:txBody>
      </p:sp>
      <p:sp>
        <p:nvSpPr>
          <p:cNvPr id="2587" name="Google Shape;2587;p95"/>
          <p:cNvSpPr txBox="1"/>
          <p:nvPr/>
        </p:nvSpPr>
        <p:spPr>
          <a:xfrm>
            <a:off x="1950628" y="2478395"/>
            <a:ext cx="5985674" cy="3354804"/>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7F7F7F"/>
                </a:solidFill>
                <a:latin typeface="Arial"/>
                <a:ea typeface="Arial"/>
                <a:cs typeface="Arial"/>
                <a:sym typeface="Arial"/>
              </a:rPr>
              <a:t>Apropos Erkrankungen mit zwei Namen… Wie lautet die andere Bezeichnung für das „Enhanced S-Cone-Syndrom“?</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Goldmann-Favre-Syndrom</a:t>
            </a:r>
            <a:endParaRPr/>
          </a:p>
          <a:p>
            <a:pPr indent="0" lvl="0" marL="0" marR="0" rtl="0" algn="l">
              <a:spcBef>
                <a:spcPts val="0"/>
              </a:spcBef>
              <a:spcAft>
                <a:spcPts val="0"/>
              </a:spcAft>
              <a:buNone/>
            </a:pPr>
            <a:r>
              <a:t/>
            </a:r>
            <a:endParaRPr sz="1352">
              <a:solidFill>
                <a:srgbClr val="7F7F7F"/>
              </a:solidFill>
              <a:latin typeface="Arial"/>
              <a:ea typeface="Arial"/>
              <a:cs typeface="Arial"/>
              <a:sym typeface="Arial"/>
            </a:endParaRPr>
          </a:p>
          <a:p>
            <a:pPr indent="0" lvl="0" marL="0" marR="0" rtl="0" algn="l">
              <a:spcBef>
                <a:spcPts val="0"/>
              </a:spcBef>
              <a:spcAft>
                <a:spcPts val="0"/>
              </a:spcAft>
              <a:buNone/>
            </a:pPr>
            <a:r>
              <a:rPr i="1" lang="en-US" sz="1352">
                <a:solidFill>
                  <a:srgbClr val="7F7F7F"/>
                </a:solidFill>
                <a:latin typeface="Arial"/>
                <a:ea typeface="Arial"/>
                <a:cs typeface="Arial"/>
                <a:sym typeface="Arial"/>
              </a:rPr>
              <a:t>Um welche Art von Erkrankung handelt es sich dabei?</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Das BCSC</a:t>
            </a:r>
            <a:r>
              <a:rPr i="1" lang="en-US" sz="1352">
                <a:solidFill>
                  <a:srgbClr val="7F7F7F"/>
                </a:solidFill>
                <a:latin typeface="Arial"/>
                <a:ea typeface="Arial"/>
                <a:cs typeface="Arial"/>
                <a:sym typeface="Arial"/>
              </a:rPr>
              <a:t>-Retina</a:t>
            </a:r>
            <a:r>
              <a:rPr lang="en-US" sz="1352">
                <a:solidFill>
                  <a:srgbClr val="7F7F7F"/>
                </a:solidFill>
                <a:latin typeface="Arial"/>
                <a:ea typeface="Arial"/>
                <a:cs typeface="Arial"/>
                <a:sym typeface="Arial"/>
              </a:rPr>
              <a:t>-Buch bezeichnet es als „diffuse Photorezeptordystrophie“ à la RP </a:t>
            </a:r>
            <a:endParaRPr/>
          </a:p>
          <a:p>
            <a:pPr indent="0" lvl="0" marL="0" marR="0" rtl="0" algn="l">
              <a:spcBef>
                <a:spcPts val="0"/>
              </a:spcBef>
              <a:spcAft>
                <a:spcPts val="0"/>
              </a:spcAft>
              <a:buNone/>
            </a:pPr>
            <a:r>
              <a:t/>
            </a:r>
            <a:endParaRPr i="1"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äußert sich diese Erkrankung?</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Mit verminderter Sehschärfe sowie Nachtblindheit</a:t>
            </a:r>
            <a:endParaRPr/>
          </a:p>
          <a:p>
            <a:pPr indent="0" lvl="0" marL="0" marR="0" rtl="0" algn="l">
              <a:spcBef>
                <a:spcPts val="0"/>
              </a:spcBef>
              <a:spcAft>
                <a:spcPts val="0"/>
              </a:spcAft>
              <a:buNone/>
            </a:pPr>
            <a:r>
              <a:t/>
            </a:r>
            <a:endParaRPr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sieht das Enhanced-S-Cone-Syndrom in der Funduskopie aus?</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Im Gegensatz zum relativ normalen Erscheinungsbild des hinteren Pols beim S-Zapfen-Monochromasie ist der hintere Pol beim Enhanced-S-Cone-Syndrom eindeutig abnormal – Retinoschisis sowie RP-ähnliche Veränderungen sind die Regel</a:t>
            </a:r>
            <a:endParaRPr/>
          </a:p>
        </p:txBody>
      </p:sp>
      <p:sp>
        <p:nvSpPr>
          <p:cNvPr id="2588" name="Google Shape;2588;p95"/>
          <p:cNvSpPr txBox="1"/>
          <p:nvPr/>
        </p:nvSpPr>
        <p:spPr>
          <a:xfrm>
            <a:off x="4507325" y="2403950"/>
            <a:ext cx="3621000" cy="857100"/>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Inwiefern sind die Photorezeptoren betroffen?</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 Stäbchen: Nicht funktionsfähig </a:t>
            </a:r>
            <a:endParaRPr sz="1546">
              <a:solidFill>
                <a:srgbClr val="FEFF83"/>
              </a:solidFill>
              <a:latin typeface="Arial"/>
              <a:ea typeface="Arial"/>
              <a:cs typeface="Arial"/>
              <a:sym typeface="Arial"/>
            </a:endParaRPr>
          </a:p>
          <a:p>
            <a:pPr indent="0" lvl="0" marL="0" marR="0" rtl="0" algn="l">
              <a:spcBef>
                <a:spcPts val="0"/>
              </a:spcBef>
              <a:spcAft>
                <a:spcPts val="0"/>
              </a:spcAft>
              <a:buNone/>
            </a:pPr>
            <a:r>
              <a:rPr lang="en-US" sz="1352">
                <a:solidFill>
                  <a:srgbClr val="FEFF83"/>
                </a:solidFill>
                <a:latin typeface="Arial"/>
                <a:ea typeface="Arial"/>
                <a:cs typeface="Arial"/>
                <a:sym typeface="Arial"/>
              </a:rPr>
              <a:t>– Rot-/Grün-Zapfen: Verringerte Anzahl </a:t>
            </a:r>
            <a:endParaRPr/>
          </a:p>
          <a:p>
            <a:pPr indent="0" lvl="0" marL="0" marR="0" rtl="0" algn="l">
              <a:spcBef>
                <a:spcPts val="0"/>
              </a:spcBef>
              <a:spcAft>
                <a:spcPts val="0"/>
              </a:spcAft>
              <a:buNone/>
            </a:pPr>
            <a:r>
              <a:rPr lang="en-US" sz="1352">
                <a:solidFill>
                  <a:srgbClr val="FEFF83"/>
                </a:solidFill>
                <a:latin typeface="Arial"/>
                <a:ea typeface="Arial"/>
                <a:cs typeface="Arial"/>
                <a:sym typeface="Arial"/>
              </a:rPr>
              <a:t>– Blaue Zapfen: Erhöhte Anzahl</a:t>
            </a:r>
            <a:endParaRPr/>
          </a:p>
        </p:txBody>
      </p:sp>
      <p:sp>
        <p:nvSpPr>
          <p:cNvPr id="2589" name="Google Shape;2589;p95"/>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590" name="Google Shape;2590;p95"/>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591" name="Google Shape;2591;p95"/>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592" name="Google Shape;2592;p95"/>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2593" name="Google Shape;2593;p95"/>
          <p:cNvSpPr/>
          <p:nvPr/>
        </p:nvSpPr>
        <p:spPr>
          <a:xfrm>
            <a:off x="4613710" y="5747953"/>
            <a:ext cx="2810373" cy="59020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7" name="Shape 2597"/>
        <p:cNvGrpSpPr/>
        <p:nvPr/>
      </p:nvGrpSpPr>
      <p:grpSpPr>
        <a:xfrm>
          <a:off x="0" y="0"/>
          <a:ext cx="0" cy="0"/>
          <a:chOff x="0" y="0"/>
          <a:chExt cx="0" cy="0"/>
        </a:xfrm>
      </p:grpSpPr>
      <p:sp>
        <p:nvSpPr>
          <p:cNvPr id="2598" name="Google Shape;2598;p96"/>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599" name="Google Shape;2599;p96"/>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600" name="Google Shape;2600;p96"/>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2601" name="Google Shape;2601;p96"/>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602" name="Google Shape;2602;p96"/>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603" name="Google Shape;2603;p96"/>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604" name="Google Shape;2604;p96"/>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2605" name="Google Shape;2605;p96"/>
          <p:cNvCxnSpPr>
            <a:stCxn id="2598"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606" name="Google Shape;2606;p96"/>
          <p:cNvCxnSpPr>
            <a:stCxn id="2598"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2607" name="Google Shape;2607;p96"/>
          <p:cNvCxnSpPr>
            <a:stCxn id="2598"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608" name="Google Shape;2608;p96"/>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2609" name="Google Shape;2609;p96"/>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610" name="Google Shape;2610;p96"/>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2611" name="Google Shape;2611;p96"/>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BFBFBF"/>
                </a:solidFill>
                <a:latin typeface="Arial"/>
                <a:ea typeface="Arial"/>
                <a:cs typeface="Arial"/>
                <a:sym typeface="Arial"/>
              </a:rPr>
              <a:t>Blauzapfen-Monochromasie</a:t>
            </a:r>
            <a:endParaRPr/>
          </a:p>
        </p:txBody>
      </p:sp>
      <p:sp>
        <p:nvSpPr>
          <p:cNvPr id="2612" name="Google Shape;2612;p96"/>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2613" name="Google Shape;2613;p96"/>
          <p:cNvCxnSpPr>
            <a:stCxn id="2611" idx="1"/>
          </p:cNvCxnSpPr>
          <p:nvPr/>
        </p:nvCxnSpPr>
        <p:spPr>
          <a:xfrm>
            <a:off x="3254267" y="3833430"/>
            <a:ext cx="1001400" cy="15900"/>
          </a:xfrm>
          <a:prstGeom prst="straightConnector1">
            <a:avLst/>
          </a:prstGeom>
          <a:noFill/>
          <a:ln cap="flat" cmpd="sng" w="21450">
            <a:solidFill>
              <a:srgbClr val="BFBFBF"/>
            </a:solidFill>
            <a:prstDash val="solid"/>
            <a:round/>
            <a:headEnd len="sm" w="sm" type="none"/>
            <a:tailEnd len="sm" w="sm" type="none"/>
          </a:ln>
        </p:spPr>
      </p:cxnSp>
      <p:sp>
        <p:nvSpPr>
          <p:cNvPr id="2614" name="Google Shape;2614;p96"/>
          <p:cNvSpPr txBox="1"/>
          <p:nvPr/>
        </p:nvSpPr>
        <p:spPr>
          <a:xfrm>
            <a:off x="2857069" y="4143785"/>
            <a:ext cx="5674239"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Abschließend: </a:t>
            </a:r>
            <a:r>
              <a:rPr b="1" lang="en-US" sz="1546" u="sng">
                <a:solidFill>
                  <a:srgbClr val="BFBFBF"/>
                </a:solidFill>
                <a:latin typeface="Arial"/>
                <a:ea typeface="Arial"/>
                <a:cs typeface="Arial"/>
                <a:sym typeface="Arial"/>
              </a:rPr>
              <a:t>Beachten Sie, dass </a:t>
            </a:r>
            <a:r>
              <a:rPr lang="en-US" sz="1546">
                <a:solidFill>
                  <a:srgbClr val="BFBFBF"/>
                </a:solidFill>
                <a:latin typeface="Arial"/>
                <a:ea typeface="Arial"/>
                <a:cs typeface="Arial"/>
                <a:sym typeface="Arial"/>
              </a:rPr>
              <a:t>der Blauzapfen-Monochromasie auch als</a:t>
            </a:r>
            <a:endParaRPr/>
          </a:p>
          <a:p>
            <a:pPr indent="0" lvl="0" marL="0" marR="0" rtl="0" algn="l">
              <a:spcBef>
                <a:spcPts val="0"/>
              </a:spcBef>
              <a:spcAft>
                <a:spcPts val="0"/>
              </a:spcAft>
              <a:buNone/>
            </a:pPr>
            <a:r>
              <a:rPr b="1" lang="en-US" sz="1546">
                <a:solidFill>
                  <a:srgbClr val="BFBFBF"/>
                </a:solidFill>
                <a:latin typeface="Arial"/>
                <a:ea typeface="Arial"/>
                <a:cs typeface="Arial"/>
                <a:sym typeface="Arial"/>
              </a:rPr>
              <a:t>S-Zapfen-Monochromasie</a:t>
            </a:r>
            <a:endParaRPr/>
          </a:p>
        </p:txBody>
      </p:sp>
      <p:sp>
        <p:nvSpPr>
          <p:cNvPr id="2615" name="Google Shape;2615;p96"/>
          <p:cNvSpPr txBox="1"/>
          <p:nvPr/>
        </p:nvSpPr>
        <p:spPr>
          <a:xfrm>
            <a:off x="1796086" y="4806293"/>
            <a:ext cx="5410865" cy="145193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Warum wird er auch als S-Zapfen-Monochromasie bezeichnet? Wofür steht das </a:t>
            </a:r>
            <a:r>
              <a:rPr lang="en-US" sz="1546">
                <a:solidFill>
                  <a:srgbClr val="BFBFBF"/>
                </a:solidFill>
                <a:latin typeface="Arial"/>
                <a:ea typeface="Arial"/>
                <a:cs typeface="Arial"/>
                <a:sym typeface="Arial"/>
              </a:rPr>
              <a:t>„S“</a:t>
            </a:r>
            <a:r>
              <a:rPr i="1" lang="en-US" sz="1546">
                <a:solidFill>
                  <a:srgbClr val="BFBFBF"/>
                </a:solidFill>
                <a:latin typeface="Arial"/>
                <a:ea typeface="Arial"/>
                <a:cs typeface="Arial"/>
                <a:sym typeface="Arial"/>
              </a:rPr>
              <a:t>?</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Wie bereits in der Folienreihe erwähnt, hat blaues Licht eine kurze Wellenlänge, </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daher werden blaue Zapfen auch als </a:t>
            </a:r>
            <a:r>
              <a:rPr i="1" lang="en-US" sz="1546">
                <a:solidFill>
                  <a:srgbClr val="BFBFBF"/>
                </a:solidFill>
                <a:latin typeface="Arial"/>
                <a:ea typeface="Arial"/>
                <a:cs typeface="Arial"/>
                <a:sym typeface="Arial"/>
              </a:rPr>
              <a:t>kurzwellige Zapfen </a:t>
            </a:r>
            <a:r>
              <a:rPr lang="en-US" sz="1546">
                <a:solidFill>
                  <a:srgbClr val="BFBFBF"/>
                </a:solidFill>
                <a:latin typeface="Arial"/>
                <a:ea typeface="Arial"/>
                <a:cs typeface="Arial"/>
                <a:sym typeface="Arial"/>
              </a:rPr>
              <a:t>bezeichnet – kurz S-Zapfen (verstehen Sie, was ich meine?)</a:t>
            </a:r>
            <a:endParaRPr/>
          </a:p>
        </p:txBody>
      </p:sp>
      <p:sp>
        <p:nvSpPr>
          <p:cNvPr id="2616" name="Google Shape;2616;p96"/>
          <p:cNvSpPr txBox="1"/>
          <p:nvPr/>
        </p:nvSpPr>
        <p:spPr>
          <a:xfrm>
            <a:off x="2142230" y="4717384"/>
            <a:ext cx="5794072" cy="1689790"/>
          </a:xfrm>
          <a:prstGeom prst="rect">
            <a:avLst/>
          </a:prstGeom>
          <a:solidFill>
            <a:srgbClr val="FFEC8F"/>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A5A5A5"/>
                </a:solidFill>
                <a:latin typeface="Arial"/>
                <a:ea typeface="Arial"/>
                <a:cs typeface="Arial"/>
                <a:sym typeface="Arial"/>
              </a:rPr>
              <a:t>Gibt es außer der Tatsache, dass diese Erkrankung zwei Namen hat, noch einen weiteren Grund, warum die Kenntnis des Begriffs </a:t>
            </a:r>
            <a:r>
              <a:rPr lang="en-US" sz="1546">
                <a:solidFill>
                  <a:srgbClr val="A5A5A5"/>
                </a:solidFill>
                <a:latin typeface="Arial"/>
                <a:ea typeface="Arial"/>
                <a:cs typeface="Arial"/>
                <a:sym typeface="Arial"/>
              </a:rPr>
              <a:t>S-Zapfen-Monochromasie </a:t>
            </a:r>
            <a:r>
              <a:rPr i="1" lang="en-US" sz="1546">
                <a:solidFill>
                  <a:srgbClr val="A5A5A5"/>
                </a:solidFill>
                <a:latin typeface="Arial"/>
                <a:ea typeface="Arial"/>
                <a:cs typeface="Arial"/>
                <a:sym typeface="Arial"/>
              </a:rPr>
              <a:t>bemerkenswert ist?</a:t>
            </a:r>
            <a:endParaRPr/>
          </a:p>
          <a:p>
            <a:pPr indent="0" lvl="0" marL="0" marR="0" rtl="0" algn="l">
              <a:spcBef>
                <a:spcPts val="0"/>
              </a:spcBef>
              <a:spcAft>
                <a:spcPts val="0"/>
              </a:spcAft>
              <a:buNone/>
            </a:pPr>
            <a:r>
              <a:rPr lang="en-US" sz="1546">
                <a:solidFill>
                  <a:srgbClr val="A5A5A5"/>
                </a:solidFill>
                <a:latin typeface="Arial"/>
                <a:ea typeface="Arial"/>
                <a:cs typeface="Arial"/>
                <a:sym typeface="Arial"/>
              </a:rPr>
              <a:t>Ja, den gibt es, und zwar diesen: Um sicherzustellen, dass der S-Zapfen-Monochromasie nicht mit der ähnlich benannten, aber völlig anderen Zustand</a:t>
            </a:r>
            <a:r>
              <a:rPr b="1" i="1" lang="en-US" sz="1546">
                <a:solidFill>
                  <a:srgbClr val="1A5FB4"/>
                </a:solidFill>
                <a:latin typeface="Arial"/>
                <a:ea typeface="Arial"/>
                <a:cs typeface="Arial"/>
                <a:sym typeface="Arial"/>
              </a:rPr>
              <a:t>, dem Enhanced S-Cone-Syndrom, </a:t>
            </a:r>
            <a:r>
              <a:rPr lang="en-US" sz="1546">
                <a:solidFill>
                  <a:srgbClr val="A5A5A5"/>
                </a:solidFill>
                <a:latin typeface="Arial"/>
                <a:ea typeface="Arial"/>
                <a:cs typeface="Arial"/>
                <a:sym typeface="Arial"/>
              </a:rPr>
              <a:t>verwechselt wird</a:t>
            </a:r>
            <a:endParaRPr b="1" sz="1546">
              <a:solidFill>
                <a:srgbClr val="1A5FB4"/>
              </a:solidFill>
              <a:latin typeface="Arial"/>
              <a:ea typeface="Arial"/>
              <a:cs typeface="Arial"/>
              <a:sym typeface="Arial"/>
            </a:endParaRPr>
          </a:p>
        </p:txBody>
      </p:sp>
      <p:sp>
        <p:nvSpPr>
          <p:cNvPr id="2617" name="Google Shape;2617;p96"/>
          <p:cNvSpPr txBox="1"/>
          <p:nvPr/>
        </p:nvSpPr>
        <p:spPr>
          <a:xfrm>
            <a:off x="3321490" y="3576966"/>
            <a:ext cx="989840"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rgbClr val="BFBFBF"/>
                </a:solidFill>
                <a:latin typeface="Caveat"/>
                <a:ea typeface="Caveat"/>
                <a:cs typeface="Caveat"/>
                <a:sym typeface="Caveat"/>
              </a:rPr>
              <a:t>S-Zapfen</a:t>
            </a:r>
            <a:endParaRPr/>
          </a:p>
        </p:txBody>
      </p:sp>
      <p:sp>
        <p:nvSpPr>
          <p:cNvPr id="2618" name="Google Shape;2618;p96"/>
          <p:cNvSpPr txBox="1"/>
          <p:nvPr/>
        </p:nvSpPr>
        <p:spPr>
          <a:xfrm>
            <a:off x="1950628" y="2478395"/>
            <a:ext cx="5985674" cy="3354804"/>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7F7F7F"/>
                </a:solidFill>
                <a:latin typeface="Arial"/>
                <a:ea typeface="Arial"/>
                <a:cs typeface="Arial"/>
                <a:sym typeface="Arial"/>
              </a:rPr>
              <a:t>Apropos Erkrankungen mit zwei Namen… Wie lautet die andere Bezeichnung für das „Enhanced S-Cone-Syndrom“?</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Goldmann-Favre-Syndrom</a:t>
            </a:r>
            <a:endParaRPr/>
          </a:p>
          <a:p>
            <a:pPr indent="0" lvl="0" marL="0" marR="0" rtl="0" algn="l">
              <a:spcBef>
                <a:spcPts val="0"/>
              </a:spcBef>
              <a:spcAft>
                <a:spcPts val="0"/>
              </a:spcAft>
              <a:buNone/>
            </a:pPr>
            <a:r>
              <a:t/>
            </a:r>
            <a:endParaRPr sz="1352">
              <a:solidFill>
                <a:srgbClr val="7F7F7F"/>
              </a:solidFill>
              <a:latin typeface="Arial"/>
              <a:ea typeface="Arial"/>
              <a:cs typeface="Arial"/>
              <a:sym typeface="Arial"/>
            </a:endParaRPr>
          </a:p>
          <a:p>
            <a:pPr indent="0" lvl="0" marL="0" marR="0" rtl="0" algn="l">
              <a:spcBef>
                <a:spcPts val="0"/>
              </a:spcBef>
              <a:spcAft>
                <a:spcPts val="0"/>
              </a:spcAft>
              <a:buNone/>
            </a:pPr>
            <a:r>
              <a:rPr i="1" lang="en-US" sz="1352">
                <a:solidFill>
                  <a:srgbClr val="7F7F7F"/>
                </a:solidFill>
                <a:latin typeface="Arial"/>
                <a:ea typeface="Arial"/>
                <a:cs typeface="Arial"/>
                <a:sym typeface="Arial"/>
              </a:rPr>
              <a:t>Um welche Art von Erkrankung handelt es sich dabei?</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Das BCSC</a:t>
            </a:r>
            <a:r>
              <a:rPr i="1" lang="en-US" sz="1352">
                <a:solidFill>
                  <a:srgbClr val="7F7F7F"/>
                </a:solidFill>
                <a:latin typeface="Arial"/>
                <a:ea typeface="Arial"/>
                <a:cs typeface="Arial"/>
                <a:sym typeface="Arial"/>
              </a:rPr>
              <a:t>-Retina</a:t>
            </a:r>
            <a:r>
              <a:rPr lang="en-US" sz="1352">
                <a:solidFill>
                  <a:srgbClr val="7F7F7F"/>
                </a:solidFill>
                <a:latin typeface="Arial"/>
                <a:ea typeface="Arial"/>
                <a:cs typeface="Arial"/>
                <a:sym typeface="Arial"/>
              </a:rPr>
              <a:t>-Buch bezeichnet es als „diffuse Photorezeptordystrophie“ à la RP </a:t>
            </a:r>
            <a:endParaRPr/>
          </a:p>
          <a:p>
            <a:pPr indent="0" lvl="0" marL="0" marR="0" rtl="0" algn="l">
              <a:spcBef>
                <a:spcPts val="0"/>
              </a:spcBef>
              <a:spcAft>
                <a:spcPts val="0"/>
              </a:spcAft>
              <a:buNone/>
            </a:pPr>
            <a:r>
              <a:t/>
            </a:r>
            <a:endParaRPr i="1"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äußert sich diese Erkrankung?</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Mit verminderter Sehschärfe sowie Nachtblindheit</a:t>
            </a:r>
            <a:endParaRPr/>
          </a:p>
          <a:p>
            <a:pPr indent="0" lvl="0" marL="0" marR="0" rtl="0" algn="l">
              <a:spcBef>
                <a:spcPts val="0"/>
              </a:spcBef>
              <a:spcAft>
                <a:spcPts val="0"/>
              </a:spcAft>
              <a:buNone/>
            </a:pPr>
            <a:r>
              <a:t/>
            </a:r>
            <a:endParaRPr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zeigt sich das Enhanced-S-Cone-Syndrom in der Funduskopie?</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Im Gegensatz zum relativ normalen Erscheinungsbild des hinteren Pols beim S-Zapfen-Monochromasie ist der hintere Pol beim Enhanced-S-Cone-Syndrom eindeutig abnormal – Retinoschisis sowie RP-ähnliche Veränderungen sind die Regel</a:t>
            </a:r>
            <a:endParaRPr/>
          </a:p>
        </p:txBody>
      </p:sp>
      <p:sp>
        <p:nvSpPr>
          <p:cNvPr id="2619" name="Google Shape;2619;p96"/>
          <p:cNvSpPr txBox="1"/>
          <p:nvPr/>
        </p:nvSpPr>
        <p:spPr>
          <a:xfrm>
            <a:off x="4507325" y="2403950"/>
            <a:ext cx="3621000" cy="1065300"/>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Inwiefern sind die Photorezeptoren betroffen?</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 Stäbchen: Nicht funktionsfähig </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 </a:t>
            </a:r>
            <a:r>
              <a:rPr lang="en-US" sz="1352">
                <a:solidFill>
                  <a:schemeClr val="dk1"/>
                </a:solidFill>
                <a:latin typeface="Arial"/>
                <a:ea typeface="Arial"/>
                <a:cs typeface="Arial"/>
                <a:sym typeface="Arial"/>
              </a:rPr>
              <a:t>Rot-/Grün-Zapfen: </a:t>
            </a:r>
            <a:r>
              <a:rPr b="1" i="1" lang="en-US" sz="1352">
                <a:solidFill>
                  <a:schemeClr val="dk1"/>
                </a:solidFill>
                <a:latin typeface="Arial"/>
                <a:ea typeface="Arial"/>
                <a:cs typeface="Arial"/>
                <a:sym typeface="Arial"/>
              </a:rPr>
              <a:t>? </a:t>
            </a:r>
            <a:r>
              <a:rPr lang="en-US" sz="1352">
                <a:solidFill>
                  <a:srgbClr val="FEFF83"/>
                </a:solidFill>
                <a:latin typeface="Arial"/>
                <a:ea typeface="Arial"/>
                <a:cs typeface="Arial"/>
                <a:sym typeface="Arial"/>
              </a:rPr>
              <a:t>In ihrer Anzahl reduziert. </a:t>
            </a:r>
            <a:endParaRPr/>
          </a:p>
          <a:p>
            <a:pPr indent="0" lvl="0" marL="0" marR="0" rtl="0" algn="l">
              <a:spcBef>
                <a:spcPts val="0"/>
              </a:spcBef>
              <a:spcAft>
                <a:spcPts val="0"/>
              </a:spcAft>
              <a:buNone/>
            </a:pPr>
            <a:r>
              <a:rPr lang="en-US" sz="1352">
                <a:solidFill>
                  <a:srgbClr val="FEFF83"/>
                </a:solidFill>
                <a:latin typeface="Arial"/>
                <a:ea typeface="Arial"/>
                <a:cs typeface="Arial"/>
                <a:sym typeface="Arial"/>
              </a:rPr>
              <a:t>– Blaue Zapfen: Erhöhte Anzahl</a:t>
            </a:r>
            <a:endParaRPr/>
          </a:p>
        </p:txBody>
      </p:sp>
      <p:sp>
        <p:nvSpPr>
          <p:cNvPr id="2620" name="Google Shape;2620;p96"/>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621" name="Google Shape;2621;p96"/>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622" name="Google Shape;2622;p96"/>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623" name="Google Shape;2623;p96"/>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2624" name="Google Shape;2624;p96"/>
          <p:cNvSpPr/>
          <p:nvPr/>
        </p:nvSpPr>
        <p:spPr>
          <a:xfrm>
            <a:off x="4613710" y="5747953"/>
            <a:ext cx="2810373" cy="59020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8" name="Shape 2628"/>
        <p:cNvGrpSpPr/>
        <p:nvPr/>
      </p:nvGrpSpPr>
      <p:grpSpPr>
        <a:xfrm>
          <a:off x="0" y="0"/>
          <a:ext cx="0" cy="0"/>
          <a:chOff x="0" y="0"/>
          <a:chExt cx="0" cy="0"/>
        </a:xfrm>
      </p:grpSpPr>
      <p:sp>
        <p:nvSpPr>
          <p:cNvPr id="2629" name="Google Shape;2629;p97"/>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630" name="Google Shape;2630;p97"/>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631" name="Google Shape;2631;p97"/>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2632" name="Google Shape;2632;p97"/>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633" name="Google Shape;2633;p97"/>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634" name="Google Shape;2634;p97"/>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635" name="Google Shape;2635;p97"/>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2636" name="Google Shape;2636;p97"/>
          <p:cNvCxnSpPr>
            <a:stCxn id="2629"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637" name="Google Shape;2637;p97"/>
          <p:cNvCxnSpPr>
            <a:stCxn id="2629"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2638" name="Google Shape;2638;p97"/>
          <p:cNvCxnSpPr>
            <a:stCxn id="2629"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639" name="Google Shape;2639;p97"/>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2640" name="Google Shape;2640;p97"/>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641" name="Google Shape;2641;p97"/>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2642" name="Google Shape;2642;p97"/>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BFBFBF"/>
                </a:solidFill>
                <a:latin typeface="Arial"/>
                <a:ea typeface="Arial"/>
                <a:cs typeface="Arial"/>
                <a:sym typeface="Arial"/>
              </a:rPr>
              <a:t>Blauzapfen-Monochromasie</a:t>
            </a:r>
            <a:endParaRPr/>
          </a:p>
        </p:txBody>
      </p:sp>
      <p:sp>
        <p:nvSpPr>
          <p:cNvPr id="2643" name="Google Shape;2643;p97"/>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2644" name="Google Shape;2644;p97"/>
          <p:cNvCxnSpPr>
            <a:stCxn id="2642" idx="1"/>
          </p:cNvCxnSpPr>
          <p:nvPr/>
        </p:nvCxnSpPr>
        <p:spPr>
          <a:xfrm>
            <a:off x="3254267" y="3833430"/>
            <a:ext cx="1001400" cy="15900"/>
          </a:xfrm>
          <a:prstGeom prst="straightConnector1">
            <a:avLst/>
          </a:prstGeom>
          <a:noFill/>
          <a:ln cap="flat" cmpd="sng" w="21450">
            <a:solidFill>
              <a:srgbClr val="BFBFBF"/>
            </a:solidFill>
            <a:prstDash val="solid"/>
            <a:round/>
            <a:headEnd len="sm" w="sm" type="none"/>
            <a:tailEnd len="sm" w="sm" type="none"/>
          </a:ln>
        </p:spPr>
      </p:cxnSp>
      <p:sp>
        <p:nvSpPr>
          <p:cNvPr id="2645" name="Google Shape;2645;p97"/>
          <p:cNvSpPr txBox="1"/>
          <p:nvPr/>
        </p:nvSpPr>
        <p:spPr>
          <a:xfrm>
            <a:off x="2857069" y="4143785"/>
            <a:ext cx="5674239"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Abschließend: </a:t>
            </a:r>
            <a:r>
              <a:rPr b="1" lang="en-US" sz="1546" u="sng">
                <a:solidFill>
                  <a:srgbClr val="BFBFBF"/>
                </a:solidFill>
                <a:latin typeface="Arial"/>
                <a:ea typeface="Arial"/>
                <a:cs typeface="Arial"/>
                <a:sym typeface="Arial"/>
              </a:rPr>
              <a:t>Beachten Sie, dass </a:t>
            </a:r>
            <a:r>
              <a:rPr lang="en-US" sz="1546">
                <a:solidFill>
                  <a:srgbClr val="BFBFBF"/>
                </a:solidFill>
                <a:latin typeface="Arial"/>
                <a:ea typeface="Arial"/>
                <a:cs typeface="Arial"/>
                <a:sym typeface="Arial"/>
              </a:rPr>
              <a:t>der Blauzapfen-Monochromasie auch als</a:t>
            </a:r>
            <a:endParaRPr/>
          </a:p>
          <a:p>
            <a:pPr indent="0" lvl="0" marL="0" marR="0" rtl="0" algn="l">
              <a:spcBef>
                <a:spcPts val="0"/>
              </a:spcBef>
              <a:spcAft>
                <a:spcPts val="0"/>
              </a:spcAft>
              <a:buNone/>
            </a:pPr>
            <a:r>
              <a:rPr b="1" lang="en-US" sz="1546">
                <a:solidFill>
                  <a:srgbClr val="BFBFBF"/>
                </a:solidFill>
                <a:latin typeface="Arial"/>
                <a:ea typeface="Arial"/>
                <a:cs typeface="Arial"/>
                <a:sym typeface="Arial"/>
              </a:rPr>
              <a:t>S-Zapfen-Monochromasie</a:t>
            </a:r>
            <a:endParaRPr/>
          </a:p>
        </p:txBody>
      </p:sp>
      <p:sp>
        <p:nvSpPr>
          <p:cNvPr id="2646" name="Google Shape;2646;p97"/>
          <p:cNvSpPr txBox="1"/>
          <p:nvPr/>
        </p:nvSpPr>
        <p:spPr>
          <a:xfrm>
            <a:off x="1796086" y="4806293"/>
            <a:ext cx="5410865" cy="145193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Warum wird er auch als S-Zapfen-Monochromasie bezeichnet? Wofür steht das </a:t>
            </a:r>
            <a:r>
              <a:rPr lang="en-US" sz="1546">
                <a:solidFill>
                  <a:srgbClr val="BFBFBF"/>
                </a:solidFill>
                <a:latin typeface="Arial"/>
                <a:ea typeface="Arial"/>
                <a:cs typeface="Arial"/>
                <a:sym typeface="Arial"/>
              </a:rPr>
              <a:t>„S“</a:t>
            </a:r>
            <a:r>
              <a:rPr i="1" lang="en-US" sz="1546">
                <a:solidFill>
                  <a:srgbClr val="BFBFBF"/>
                </a:solidFill>
                <a:latin typeface="Arial"/>
                <a:ea typeface="Arial"/>
                <a:cs typeface="Arial"/>
                <a:sym typeface="Arial"/>
              </a:rPr>
              <a:t>?</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Wie bereits in der Folienreihe erwähnt, hat blaues Licht eine kurze Wellenlänge, </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daher werden blaue Zapfen auch als </a:t>
            </a:r>
            <a:r>
              <a:rPr i="1" lang="en-US" sz="1546">
                <a:solidFill>
                  <a:srgbClr val="BFBFBF"/>
                </a:solidFill>
                <a:latin typeface="Arial"/>
                <a:ea typeface="Arial"/>
                <a:cs typeface="Arial"/>
                <a:sym typeface="Arial"/>
              </a:rPr>
              <a:t>kurzwellige Zapfen </a:t>
            </a:r>
            <a:r>
              <a:rPr lang="en-US" sz="1546">
                <a:solidFill>
                  <a:srgbClr val="BFBFBF"/>
                </a:solidFill>
                <a:latin typeface="Arial"/>
                <a:ea typeface="Arial"/>
                <a:cs typeface="Arial"/>
                <a:sym typeface="Arial"/>
              </a:rPr>
              <a:t>bezeichnet – kurz S-Zapfen (verstehen Sie, was ich meine?)</a:t>
            </a:r>
            <a:endParaRPr/>
          </a:p>
        </p:txBody>
      </p:sp>
      <p:sp>
        <p:nvSpPr>
          <p:cNvPr id="2647" name="Google Shape;2647;p97"/>
          <p:cNvSpPr txBox="1"/>
          <p:nvPr/>
        </p:nvSpPr>
        <p:spPr>
          <a:xfrm>
            <a:off x="2142230" y="4717384"/>
            <a:ext cx="5794072" cy="1689790"/>
          </a:xfrm>
          <a:prstGeom prst="rect">
            <a:avLst/>
          </a:prstGeom>
          <a:solidFill>
            <a:srgbClr val="FFEC8F"/>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A5A5A5"/>
                </a:solidFill>
                <a:latin typeface="Arial"/>
                <a:ea typeface="Arial"/>
                <a:cs typeface="Arial"/>
                <a:sym typeface="Arial"/>
              </a:rPr>
              <a:t>Gibt es außer der Tatsache, dass diese Erkrankung zwei Namen hat, noch einen weiteren Grund, warum die Kenntnis des Begriffs </a:t>
            </a:r>
            <a:r>
              <a:rPr lang="en-US" sz="1546">
                <a:solidFill>
                  <a:srgbClr val="A5A5A5"/>
                </a:solidFill>
                <a:latin typeface="Arial"/>
                <a:ea typeface="Arial"/>
                <a:cs typeface="Arial"/>
                <a:sym typeface="Arial"/>
              </a:rPr>
              <a:t>S-Zapfen-Monochromasie </a:t>
            </a:r>
            <a:r>
              <a:rPr i="1" lang="en-US" sz="1546">
                <a:solidFill>
                  <a:srgbClr val="A5A5A5"/>
                </a:solidFill>
                <a:latin typeface="Arial"/>
                <a:ea typeface="Arial"/>
                <a:cs typeface="Arial"/>
                <a:sym typeface="Arial"/>
              </a:rPr>
              <a:t>bemerkenswert ist?</a:t>
            </a:r>
            <a:endParaRPr/>
          </a:p>
          <a:p>
            <a:pPr indent="0" lvl="0" marL="0" marR="0" rtl="0" algn="l">
              <a:spcBef>
                <a:spcPts val="0"/>
              </a:spcBef>
              <a:spcAft>
                <a:spcPts val="0"/>
              </a:spcAft>
              <a:buNone/>
            </a:pPr>
            <a:r>
              <a:rPr lang="en-US" sz="1546">
                <a:solidFill>
                  <a:srgbClr val="A5A5A5"/>
                </a:solidFill>
                <a:latin typeface="Arial"/>
                <a:ea typeface="Arial"/>
                <a:cs typeface="Arial"/>
                <a:sym typeface="Arial"/>
              </a:rPr>
              <a:t>Ja, den gibt es, und zwar diesen: Um sicherzustellen, dass der S-Zapfen-Monochromasie nicht mit dem ähnlich benannten, aber völlig anderen Zustand</a:t>
            </a:r>
            <a:r>
              <a:rPr b="1" i="1" lang="en-US" sz="1546">
                <a:solidFill>
                  <a:srgbClr val="1A5FB4"/>
                </a:solidFill>
                <a:latin typeface="Arial"/>
                <a:ea typeface="Arial"/>
                <a:cs typeface="Arial"/>
                <a:sym typeface="Arial"/>
              </a:rPr>
              <a:t>, dem Enhanced S-Cone-Syndrom, </a:t>
            </a:r>
            <a:r>
              <a:rPr lang="en-US" sz="1546">
                <a:solidFill>
                  <a:srgbClr val="A5A5A5"/>
                </a:solidFill>
                <a:latin typeface="Arial"/>
                <a:ea typeface="Arial"/>
                <a:cs typeface="Arial"/>
                <a:sym typeface="Arial"/>
              </a:rPr>
              <a:t>verwechselt wird</a:t>
            </a:r>
            <a:endParaRPr b="1" sz="1546">
              <a:solidFill>
                <a:srgbClr val="1A5FB4"/>
              </a:solidFill>
              <a:latin typeface="Arial"/>
              <a:ea typeface="Arial"/>
              <a:cs typeface="Arial"/>
              <a:sym typeface="Arial"/>
            </a:endParaRPr>
          </a:p>
        </p:txBody>
      </p:sp>
      <p:sp>
        <p:nvSpPr>
          <p:cNvPr id="2648" name="Google Shape;2648;p97"/>
          <p:cNvSpPr txBox="1"/>
          <p:nvPr/>
        </p:nvSpPr>
        <p:spPr>
          <a:xfrm>
            <a:off x="3321490" y="3576966"/>
            <a:ext cx="989840"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rgbClr val="BFBFBF"/>
                </a:solidFill>
                <a:latin typeface="Caveat"/>
                <a:ea typeface="Caveat"/>
                <a:cs typeface="Caveat"/>
                <a:sym typeface="Caveat"/>
              </a:rPr>
              <a:t>S-Zapfen</a:t>
            </a:r>
            <a:endParaRPr/>
          </a:p>
        </p:txBody>
      </p:sp>
      <p:sp>
        <p:nvSpPr>
          <p:cNvPr id="2649" name="Google Shape;2649;p97"/>
          <p:cNvSpPr txBox="1"/>
          <p:nvPr/>
        </p:nvSpPr>
        <p:spPr>
          <a:xfrm>
            <a:off x="1950628" y="2478395"/>
            <a:ext cx="5985674" cy="3354804"/>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7F7F7F"/>
                </a:solidFill>
                <a:latin typeface="Arial"/>
                <a:ea typeface="Arial"/>
                <a:cs typeface="Arial"/>
                <a:sym typeface="Arial"/>
              </a:rPr>
              <a:t>Apropos Erkrankungen mit zwei Namen… Wie lautet die andere Bezeichnung für das „Enhanced S-Cone-Syndrom“?</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Goldmann-Favre-Syndrom</a:t>
            </a:r>
            <a:endParaRPr/>
          </a:p>
          <a:p>
            <a:pPr indent="0" lvl="0" marL="0" marR="0" rtl="0" algn="l">
              <a:spcBef>
                <a:spcPts val="0"/>
              </a:spcBef>
              <a:spcAft>
                <a:spcPts val="0"/>
              </a:spcAft>
              <a:buNone/>
            </a:pPr>
            <a:r>
              <a:t/>
            </a:r>
            <a:endParaRPr sz="1352">
              <a:solidFill>
                <a:srgbClr val="7F7F7F"/>
              </a:solidFill>
              <a:latin typeface="Arial"/>
              <a:ea typeface="Arial"/>
              <a:cs typeface="Arial"/>
              <a:sym typeface="Arial"/>
            </a:endParaRPr>
          </a:p>
          <a:p>
            <a:pPr indent="0" lvl="0" marL="0" marR="0" rtl="0" algn="l">
              <a:spcBef>
                <a:spcPts val="0"/>
              </a:spcBef>
              <a:spcAft>
                <a:spcPts val="0"/>
              </a:spcAft>
              <a:buNone/>
            </a:pPr>
            <a:r>
              <a:rPr i="1" lang="en-US" sz="1352">
                <a:solidFill>
                  <a:srgbClr val="7F7F7F"/>
                </a:solidFill>
                <a:latin typeface="Arial"/>
                <a:ea typeface="Arial"/>
                <a:cs typeface="Arial"/>
                <a:sym typeface="Arial"/>
              </a:rPr>
              <a:t>Um welche Art von Erkrankung handelt es sich dabei?</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Das BCSC</a:t>
            </a:r>
            <a:r>
              <a:rPr i="1" lang="en-US" sz="1352">
                <a:solidFill>
                  <a:srgbClr val="7F7F7F"/>
                </a:solidFill>
                <a:latin typeface="Arial"/>
                <a:ea typeface="Arial"/>
                <a:cs typeface="Arial"/>
                <a:sym typeface="Arial"/>
              </a:rPr>
              <a:t>-Retina</a:t>
            </a:r>
            <a:r>
              <a:rPr lang="en-US" sz="1352">
                <a:solidFill>
                  <a:srgbClr val="7F7F7F"/>
                </a:solidFill>
                <a:latin typeface="Arial"/>
                <a:ea typeface="Arial"/>
                <a:cs typeface="Arial"/>
                <a:sym typeface="Arial"/>
              </a:rPr>
              <a:t>-Buch bezeichnet es als „diffuse Photorezeptordystrophie“ à la RP </a:t>
            </a:r>
            <a:endParaRPr/>
          </a:p>
          <a:p>
            <a:pPr indent="0" lvl="0" marL="0" marR="0" rtl="0" algn="l">
              <a:spcBef>
                <a:spcPts val="0"/>
              </a:spcBef>
              <a:spcAft>
                <a:spcPts val="0"/>
              </a:spcAft>
              <a:buNone/>
            </a:pPr>
            <a:r>
              <a:t/>
            </a:r>
            <a:endParaRPr i="1"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äußert sich diese Erkrankung?</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Mit verminderter Sehschärfe sowie Nachtblindheit</a:t>
            </a:r>
            <a:endParaRPr/>
          </a:p>
          <a:p>
            <a:pPr indent="0" lvl="0" marL="0" marR="0" rtl="0" algn="l">
              <a:spcBef>
                <a:spcPts val="0"/>
              </a:spcBef>
              <a:spcAft>
                <a:spcPts val="0"/>
              </a:spcAft>
              <a:buNone/>
            </a:pPr>
            <a:r>
              <a:t/>
            </a:r>
            <a:endParaRPr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sieht das Enhanced-S-Cone-Syndrom in der Funduskopie aus?</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Im Gegensatz zum relativ normalen Erscheinungsbild des hinteren Pols beim S-Zapfen-Monochromasie ist der hintere Pol beim Enhanced-S-Cone-Syndrom eindeutig abnormal – Retinoschisis sowie RP-ähnliche Veränderungen sind die Regel</a:t>
            </a:r>
            <a:endParaRPr/>
          </a:p>
        </p:txBody>
      </p:sp>
      <p:sp>
        <p:nvSpPr>
          <p:cNvPr id="2650" name="Google Shape;2650;p97"/>
          <p:cNvSpPr txBox="1"/>
          <p:nvPr/>
        </p:nvSpPr>
        <p:spPr>
          <a:xfrm>
            <a:off x="4507325" y="2403950"/>
            <a:ext cx="3611100" cy="857100"/>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Inwiefern sind die Photorezeptoren betroffen?</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 Stäbchen: Nicht funktionsfähig </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 </a:t>
            </a:r>
            <a:r>
              <a:rPr lang="en-US" sz="1352">
                <a:solidFill>
                  <a:schemeClr val="dk1"/>
                </a:solidFill>
                <a:latin typeface="Arial"/>
                <a:ea typeface="Arial"/>
                <a:cs typeface="Arial"/>
                <a:sym typeface="Arial"/>
              </a:rPr>
              <a:t>Rot-/Grün-Zapfen: Verringerte Anzahl</a:t>
            </a:r>
            <a:r>
              <a:rPr lang="en-US" sz="1352">
                <a:solidFill>
                  <a:srgbClr val="1A5FB4"/>
                </a:solidFill>
                <a:latin typeface="Arial"/>
                <a:ea typeface="Arial"/>
                <a:cs typeface="Arial"/>
                <a:sym typeface="Arial"/>
              </a:rPr>
              <a:t> </a:t>
            </a:r>
            <a:endParaRPr sz="1352">
              <a:solidFill>
                <a:srgbClr val="FEFF83"/>
              </a:solidFill>
              <a:latin typeface="Arial"/>
              <a:ea typeface="Arial"/>
              <a:cs typeface="Arial"/>
              <a:sym typeface="Arial"/>
            </a:endParaRPr>
          </a:p>
          <a:p>
            <a:pPr indent="0" lvl="0" marL="0" marR="0" rtl="0" algn="l">
              <a:spcBef>
                <a:spcPts val="0"/>
              </a:spcBef>
              <a:spcAft>
                <a:spcPts val="0"/>
              </a:spcAft>
              <a:buNone/>
            </a:pPr>
            <a:r>
              <a:rPr lang="en-US" sz="1352">
                <a:solidFill>
                  <a:srgbClr val="FEFF83"/>
                </a:solidFill>
                <a:latin typeface="Arial"/>
                <a:ea typeface="Arial"/>
                <a:cs typeface="Arial"/>
                <a:sym typeface="Arial"/>
              </a:rPr>
              <a:t>– Blaue Zapfen: Erhöhte Anzahl</a:t>
            </a:r>
            <a:endParaRPr/>
          </a:p>
        </p:txBody>
      </p:sp>
      <p:sp>
        <p:nvSpPr>
          <p:cNvPr id="2651" name="Google Shape;2651;p97"/>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652" name="Google Shape;2652;p97"/>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653" name="Google Shape;2653;p97"/>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654" name="Google Shape;2654;p97"/>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2655" name="Google Shape;2655;p97"/>
          <p:cNvSpPr/>
          <p:nvPr/>
        </p:nvSpPr>
        <p:spPr>
          <a:xfrm>
            <a:off x="4613710" y="5747953"/>
            <a:ext cx="2810373" cy="59020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9" name="Shape 2659"/>
        <p:cNvGrpSpPr/>
        <p:nvPr/>
      </p:nvGrpSpPr>
      <p:grpSpPr>
        <a:xfrm>
          <a:off x="0" y="0"/>
          <a:ext cx="0" cy="0"/>
          <a:chOff x="0" y="0"/>
          <a:chExt cx="0" cy="0"/>
        </a:xfrm>
      </p:grpSpPr>
      <p:sp>
        <p:nvSpPr>
          <p:cNvPr id="2660" name="Google Shape;2660;p98"/>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661" name="Google Shape;2661;p98"/>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662" name="Google Shape;2662;p98"/>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2663" name="Google Shape;2663;p98"/>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664" name="Google Shape;2664;p98"/>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665" name="Google Shape;2665;p98"/>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666" name="Google Shape;2666;p98"/>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2667" name="Google Shape;2667;p98"/>
          <p:cNvCxnSpPr>
            <a:stCxn id="2660"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668" name="Google Shape;2668;p98"/>
          <p:cNvCxnSpPr>
            <a:stCxn id="2660"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2669" name="Google Shape;2669;p98"/>
          <p:cNvCxnSpPr>
            <a:stCxn id="2660"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670" name="Google Shape;2670;p98"/>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2671" name="Google Shape;2671;p98"/>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672" name="Google Shape;2672;p98"/>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2673" name="Google Shape;2673;p98"/>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BFBFBF"/>
                </a:solidFill>
                <a:latin typeface="Arial"/>
                <a:ea typeface="Arial"/>
                <a:cs typeface="Arial"/>
                <a:sym typeface="Arial"/>
              </a:rPr>
              <a:t>Blauzapfen-Monochromasie</a:t>
            </a:r>
            <a:endParaRPr/>
          </a:p>
        </p:txBody>
      </p:sp>
      <p:sp>
        <p:nvSpPr>
          <p:cNvPr id="2674" name="Google Shape;2674;p98"/>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2675" name="Google Shape;2675;p98"/>
          <p:cNvCxnSpPr>
            <a:stCxn id="2673" idx="1"/>
          </p:cNvCxnSpPr>
          <p:nvPr/>
        </p:nvCxnSpPr>
        <p:spPr>
          <a:xfrm>
            <a:off x="3254267" y="3833430"/>
            <a:ext cx="1001400" cy="15900"/>
          </a:xfrm>
          <a:prstGeom prst="straightConnector1">
            <a:avLst/>
          </a:prstGeom>
          <a:noFill/>
          <a:ln cap="flat" cmpd="sng" w="21450">
            <a:solidFill>
              <a:srgbClr val="BFBFBF"/>
            </a:solidFill>
            <a:prstDash val="solid"/>
            <a:round/>
            <a:headEnd len="sm" w="sm" type="none"/>
            <a:tailEnd len="sm" w="sm" type="none"/>
          </a:ln>
        </p:spPr>
      </p:cxnSp>
      <p:sp>
        <p:nvSpPr>
          <p:cNvPr id="2676" name="Google Shape;2676;p98"/>
          <p:cNvSpPr txBox="1"/>
          <p:nvPr/>
        </p:nvSpPr>
        <p:spPr>
          <a:xfrm>
            <a:off x="2857069" y="4143785"/>
            <a:ext cx="5674239"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Abschließend: </a:t>
            </a:r>
            <a:r>
              <a:rPr b="1" lang="en-US" sz="1546" u="sng">
                <a:solidFill>
                  <a:srgbClr val="BFBFBF"/>
                </a:solidFill>
                <a:latin typeface="Arial"/>
                <a:ea typeface="Arial"/>
                <a:cs typeface="Arial"/>
                <a:sym typeface="Arial"/>
              </a:rPr>
              <a:t>Beachten Sie, dass </a:t>
            </a:r>
            <a:r>
              <a:rPr lang="en-US" sz="1546">
                <a:solidFill>
                  <a:srgbClr val="BFBFBF"/>
                </a:solidFill>
                <a:latin typeface="Arial"/>
                <a:ea typeface="Arial"/>
                <a:cs typeface="Arial"/>
                <a:sym typeface="Arial"/>
              </a:rPr>
              <a:t>der Blauzapfen-Monochromatismus auch als</a:t>
            </a:r>
            <a:endParaRPr/>
          </a:p>
          <a:p>
            <a:pPr indent="0" lvl="0" marL="0" marR="0" rtl="0" algn="l">
              <a:spcBef>
                <a:spcPts val="0"/>
              </a:spcBef>
              <a:spcAft>
                <a:spcPts val="0"/>
              </a:spcAft>
              <a:buNone/>
            </a:pPr>
            <a:r>
              <a:rPr b="1" lang="en-US" sz="1546">
                <a:solidFill>
                  <a:srgbClr val="BFBFBF"/>
                </a:solidFill>
                <a:latin typeface="Arial"/>
                <a:ea typeface="Arial"/>
                <a:cs typeface="Arial"/>
                <a:sym typeface="Arial"/>
              </a:rPr>
              <a:t>S-Zapfen-Monochromasie</a:t>
            </a:r>
            <a:endParaRPr/>
          </a:p>
        </p:txBody>
      </p:sp>
      <p:sp>
        <p:nvSpPr>
          <p:cNvPr id="2677" name="Google Shape;2677;p98"/>
          <p:cNvSpPr txBox="1"/>
          <p:nvPr/>
        </p:nvSpPr>
        <p:spPr>
          <a:xfrm>
            <a:off x="1796086" y="4806293"/>
            <a:ext cx="5410865" cy="145193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Warum wird er auch als S-Zapfen-Monochromasie bezeichnet? Wofür steht das </a:t>
            </a:r>
            <a:r>
              <a:rPr lang="en-US" sz="1546">
                <a:solidFill>
                  <a:srgbClr val="BFBFBF"/>
                </a:solidFill>
                <a:latin typeface="Arial"/>
                <a:ea typeface="Arial"/>
                <a:cs typeface="Arial"/>
                <a:sym typeface="Arial"/>
              </a:rPr>
              <a:t>„S“</a:t>
            </a:r>
            <a:r>
              <a:rPr i="1" lang="en-US" sz="1546">
                <a:solidFill>
                  <a:srgbClr val="BFBFBF"/>
                </a:solidFill>
                <a:latin typeface="Arial"/>
                <a:ea typeface="Arial"/>
                <a:cs typeface="Arial"/>
                <a:sym typeface="Arial"/>
              </a:rPr>
              <a:t>?</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Wie bereits in der Folienreihe erwähnt, hat blaues Licht eine kurze Wellenlänge, </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daher werden Blauzellen auch als </a:t>
            </a:r>
            <a:r>
              <a:rPr i="1" lang="en-US" sz="1546">
                <a:solidFill>
                  <a:srgbClr val="BFBFBF"/>
                </a:solidFill>
                <a:latin typeface="Arial"/>
                <a:ea typeface="Arial"/>
                <a:cs typeface="Arial"/>
                <a:sym typeface="Arial"/>
              </a:rPr>
              <a:t>kurzwellige Zap</a:t>
            </a:r>
            <a:r>
              <a:rPr lang="en-US" sz="1546">
                <a:solidFill>
                  <a:srgbClr val="BFBFBF"/>
                </a:solidFill>
                <a:latin typeface="Arial"/>
                <a:ea typeface="Arial"/>
                <a:cs typeface="Arial"/>
                <a:sym typeface="Arial"/>
              </a:rPr>
              <a:t>fen bezeichnet – kurz S-Zapfen (verstehen Sie, was ich meine?)</a:t>
            </a:r>
            <a:endParaRPr/>
          </a:p>
        </p:txBody>
      </p:sp>
      <p:sp>
        <p:nvSpPr>
          <p:cNvPr id="2678" name="Google Shape;2678;p98"/>
          <p:cNvSpPr txBox="1"/>
          <p:nvPr/>
        </p:nvSpPr>
        <p:spPr>
          <a:xfrm>
            <a:off x="2142230" y="4717384"/>
            <a:ext cx="5794072" cy="1689790"/>
          </a:xfrm>
          <a:prstGeom prst="rect">
            <a:avLst/>
          </a:prstGeom>
          <a:solidFill>
            <a:srgbClr val="FFEC8F"/>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A5A5A5"/>
                </a:solidFill>
                <a:latin typeface="Arial"/>
                <a:ea typeface="Arial"/>
                <a:cs typeface="Arial"/>
                <a:sym typeface="Arial"/>
              </a:rPr>
              <a:t>Gibt es außer der Tatsache, dass diese Erkrankung zwei Namen hat, noch einen weiteren Grund, warum die Kenntnis des Begriffs </a:t>
            </a:r>
            <a:r>
              <a:rPr lang="en-US" sz="1546">
                <a:solidFill>
                  <a:srgbClr val="A5A5A5"/>
                </a:solidFill>
                <a:latin typeface="Arial"/>
                <a:ea typeface="Arial"/>
                <a:cs typeface="Arial"/>
                <a:sym typeface="Arial"/>
              </a:rPr>
              <a:t>S-Zapfen-Monochromasie </a:t>
            </a:r>
            <a:r>
              <a:rPr i="1" lang="en-US" sz="1546">
                <a:solidFill>
                  <a:srgbClr val="A5A5A5"/>
                </a:solidFill>
                <a:latin typeface="Arial"/>
                <a:ea typeface="Arial"/>
                <a:cs typeface="Arial"/>
                <a:sym typeface="Arial"/>
              </a:rPr>
              <a:t>bemerkenswert ist?</a:t>
            </a:r>
            <a:endParaRPr/>
          </a:p>
          <a:p>
            <a:pPr indent="0" lvl="0" marL="0" marR="0" rtl="0" algn="l">
              <a:spcBef>
                <a:spcPts val="0"/>
              </a:spcBef>
              <a:spcAft>
                <a:spcPts val="0"/>
              </a:spcAft>
              <a:buNone/>
            </a:pPr>
            <a:r>
              <a:rPr lang="en-US" sz="1546">
                <a:solidFill>
                  <a:srgbClr val="A5A5A5"/>
                </a:solidFill>
                <a:latin typeface="Arial"/>
                <a:ea typeface="Arial"/>
                <a:cs typeface="Arial"/>
                <a:sym typeface="Arial"/>
              </a:rPr>
              <a:t>Ja, den gibt es, und zwar diesen: Um sicherzustellen, dass der S-Zapfen-Monochromasie nicht mit der ähnlich benannten, aber völlig anderen Zustand</a:t>
            </a:r>
            <a:r>
              <a:rPr b="1" i="1" lang="en-US" sz="1546">
                <a:solidFill>
                  <a:srgbClr val="1A5FB4"/>
                </a:solidFill>
                <a:latin typeface="Arial"/>
                <a:ea typeface="Arial"/>
                <a:cs typeface="Arial"/>
                <a:sym typeface="Arial"/>
              </a:rPr>
              <a:t>, dem Enhanced S-Cone-Syndrom, </a:t>
            </a:r>
            <a:r>
              <a:rPr lang="en-US" sz="1546">
                <a:solidFill>
                  <a:srgbClr val="A5A5A5"/>
                </a:solidFill>
                <a:latin typeface="Arial"/>
                <a:ea typeface="Arial"/>
                <a:cs typeface="Arial"/>
                <a:sym typeface="Arial"/>
              </a:rPr>
              <a:t>verwechselt wird</a:t>
            </a:r>
            <a:endParaRPr b="1" sz="1546">
              <a:solidFill>
                <a:srgbClr val="1A5FB4"/>
              </a:solidFill>
              <a:latin typeface="Arial"/>
              <a:ea typeface="Arial"/>
              <a:cs typeface="Arial"/>
              <a:sym typeface="Arial"/>
            </a:endParaRPr>
          </a:p>
        </p:txBody>
      </p:sp>
      <p:sp>
        <p:nvSpPr>
          <p:cNvPr id="2679" name="Google Shape;2679;p98"/>
          <p:cNvSpPr txBox="1"/>
          <p:nvPr/>
        </p:nvSpPr>
        <p:spPr>
          <a:xfrm>
            <a:off x="3321490" y="3576966"/>
            <a:ext cx="989840"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rgbClr val="BFBFBF"/>
                </a:solidFill>
                <a:latin typeface="Caveat"/>
                <a:ea typeface="Caveat"/>
                <a:cs typeface="Caveat"/>
                <a:sym typeface="Caveat"/>
              </a:rPr>
              <a:t>S-Zapfen</a:t>
            </a:r>
            <a:endParaRPr/>
          </a:p>
        </p:txBody>
      </p:sp>
      <p:sp>
        <p:nvSpPr>
          <p:cNvPr id="2680" name="Google Shape;2680;p98"/>
          <p:cNvSpPr txBox="1"/>
          <p:nvPr/>
        </p:nvSpPr>
        <p:spPr>
          <a:xfrm>
            <a:off x="1950628" y="2478395"/>
            <a:ext cx="5985674" cy="3354804"/>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7F7F7F"/>
                </a:solidFill>
                <a:latin typeface="Arial"/>
                <a:ea typeface="Arial"/>
                <a:cs typeface="Arial"/>
                <a:sym typeface="Arial"/>
              </a:rPr>
              <a:t>Apropos Erkrankungen mit zwei Namen… Wie lautet die andere Bezeichnung für das „Enhanced S-Cone-Syndrom“?</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Goldmann-Favre-Syndrom</a:t>
            </a:r>
            <a:endParaRPr/>
          </a:p>
          <a:p>
            <a:pPr indent="0" lvl="0" marL="0" marR="0" rtl="0" algn="l">
              <a:spcBef>
                <a:spcPts val="0"/>
              </a:spcBef>
              <a:spcAft>
                <a:spcPts val="0"/>
              </a:spcAft>
              <a:buNone/>
            </a:pPr>
            <a:r>
              <a:t/>
            </a:r>
            <a:endParaRPr sz="1352">
              <a:solidFill>
                <a:srgbClr val="7F7F7F"/>
              </a:solidFill>
              <a:latin typeface="Arial"/>
              <a:ea typeface="Arial"/>
              <a:cs typeface="Arial"/>
              <a:sym typeface="Arial"/>
            </a:endParaRPr>
          </a:p>
          <a:p>
            <a:pPr indent="0" lvl="0" marL="0" marR="0" rtl="0" algn="l">
              <a:spcBef>
                <a:spcPts val="0"/>
              </a:spcBef>
              <a:spcAft>
                <a:spcPts val="0"/>
              </a:spcAft>
              <a:buNone/>
            </a:pPr>
            <a:r>
              <a:rPr i="1" lang="en-US" sz="1352">
                <a:solidFill>
                  <a:srgbClr val="7F7F7F"/>
                </a:solidFill>
                <a:latin typeface="Arial"/>
                <a:ea typeface="Arial"/>
                <a:cs typeface="Arial"/>
                <a:sym typeface="Arial"/>
              </a:rPr>
              <a:t>Um welche Art von Erkrankung handelt es sich dabei?</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Das BCSC</a:t>
            </a:r>
            <a:r>
              <a:rPr i="1" lang="en-US" sz="1352">
                <a:solidFill>
                  <a:srgbClr val="7F7F7F"/>
                </a:solidFill>
                <a:latin typeface="Arial"/>
                <a:ea typeface="Arial"/>
                <a:cs typeface="Arial"/>
                <a:sym typeface="Arial"/>
              </a:rPr>
              <a:t>-Retina</a:t>
            </a:r>
            <a:r>
              <a:rPr lang="en-US" sz="1352">
                <a:solidFill>
                  <a:srgbClr val="7F7F7F"/>
                </a:solidFill>
                <a:latin typeface="Arial"/>
                <a:ea typeface="Arial"/>
                <a:cs typeface="Arial"/>
                <a:sym typeface="Arial"/>
              </a:rPr>
              <a:t>-Buch bezeichnet es als „diffuse Photorezeptordystrophie“ à la RP </a:t>
            </a:r>
            <a:endParaRPr/>
          </a:p>
          <a:p>
            <a:pPr indent="0" lvl="0" marL="0" marR="0" rtl="0" algn="l">
              <a:spcBef>
                <a:spcPts val="0"/>
              </a:spcBef>
              <a:spcAft>
                <a:spcPts val="0"/>
              </a:spcAft>
              <a:buNone/>
            </a:pPr>
            <a:r>
              <a:t/>
            </a:r>
            <a:endParaRPr i="1"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äußert sich diese Erkrankung?</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Mit verminderter Sehschärfe sowie Nachtblindheit</a:t>
            </a:r>
            <a:endParaRPr/>
          </a:p>
          <a:p>
            <a:pPr indent="0" lvl="0" marL="0" marR="0" rtl="0" algn="l">
              <a:spcBef>
                <a:spcPts val="0"/>
              </a:spcBef>
              <a:spcAft>
                <a:spcPts val="0"/>
              </a:spcAft>
              <a:buNone/>
            </a:pPr>
            <a:r>
              <a:t/>
            </a:r>
            <a:endParaRPr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sieht das Enhanced-S-Cone-Syndrom in der Funduskopie aus?</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Im Gegensatz zum relativ normalen Erscheinungsbild des hinteren Pols beim S-Zapfen-Monochromasie ist der hintere Pol beim Enhanced-S-Cone-Syndrom eindeutig abnormal – Retinoschisis sowie RP-ähnliche Veränderungen sind die Regel</a:t>
            </a:r>
            <a:endParaRPr/>
          </a:p>
        </p:txBody>
      </p:sp>
      <p:sp>
        <p:nvSpPr>
          <p:cNvPr id="2681" name="Google Shape;2681;p98"/>
          <p:cNvSpPr txBox="1"/>
          <p:nvPr/>
        </p:nvSpPr>
        <p:spPr>
          <a:xfrm>
            <a:off x="4507325" y="2403950"/>
            <a:ext cx="3611100" cy="857100"/>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Inwiefern sind die Photorezeptoren betroffen?</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 Stäbchen: Nicht funktionsfähig </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 </a:t>
            </a:r>
            <a:r>
              <a:rPr lang="en-US" sz="1352">
                <a:solidFill>
                  <a:schemeClr val="dk1"/>
                </a:solidFill>
                <a:latin typeface="Arial"/>
                <a:ea typeface="Arial"/>
                <a:cs typeface="Arial"/>
                <a:sym typeface="Arial"/>
              </a:rPr>
              <a:t>Rot-/Grün-Zapfen: Verringerte Anzahl</a:t>
            </a:r>
            <a:r>
              <a:rPr lang="en-US" sz="1352">
                <a:solidFill>
                  <a:srgbClr val="1A5FB4"/>
                </a:solidFill>
                <a:latin typeface="Arial"/>
                <a:ea typeface="Arial"/>
                <a:cs typeface="Arial"/>
                <a:sym typeface="Arial"/>
              </a:rPr>
              <a:t> </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 Blaue </a:t>
            </a:r>
            <a:r>
              <a:rPr lang="en-US" sz="1352">
                <a:solidFill>
                  <a:schemeClr val="dk1"/>
                </a:solidFill>
                <a:latin typeface="Arial"/>
                <a:ea typeface="Arial"/>
                <a:cs typeface="Arial"/>
                <a:sym typeface="Arial"/>
              </a:rPr>
              <a:t>Zapfen: </a:t>
            </a:r>
            <a:r>
              <a:rPr b="1" i="1" lang="en-US" sz="1352">
                <a:solidFill>
                  <a:schemeClr val="dk1"/>
                </a:solidFill>
                <a:latin typeface="Arial"/>
                <a:ea typeface="Arial"/>
                <a:cs typeface="Arial"/>
                <a:sym typeface="Arial"/>
              </a:rPr>
              <a:t>? </a:t>
            </a:r>
            <a:r>
              <a:rPr lang="en-US" sz="1352">
                <a:solidFill>
                  <a:srgbClr val="FEFF83"/>
                </a:solidFill>
                <a:latin typeface="Arial"/>
                <a:ea typeface="Arial"/>
                <a:cs typeface="Arial"/>
                <a:sym typeface="Arial"/>
              </a:rPr>
              <a:t>Erhöhte Anzahl</a:t>
            </a:r>
            <a:endParaRPr/>
          </a:p>
        </p:txBody>
      </p:sp>
      <p:sp>
        <p:nvSpPr>
          <p:cNvPr id="2682" name="Google Shape;2682;p98"/>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683" name="Google Shape;2683;p98"/>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684" name="Google Shape;2684;p98"/>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685" name="Google Shape;2685;p98"/>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2686" name="Google Shape;2686;p98"/>
          <p:cNvSpPr/>
          <p:nvPr/>
        </p:nvSpPr>
        <p:spPr>
          <a:xfrm>
            <a:off x="4613710" y="5747953"/>
            <a:ext cx="2810373" cy="59020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0" name="Shape 2690"/>
        <p:cNvGrpSpPr/>
        <p:nvPr/>
      </p:nvGrpSpPr>
      <p:grpSpPr>
        <a:xfrm>
          <a:off x="0" y="0"/>
          <a:ext cx="0" cy="0"/>
          <a:chOff x="0" y="0"/>
          <a:chExt cx="0" cy="0"/>
        </a:xfrm>
      </p:grpSpPr>
      <p:sp>
        <p:nvSpPr>
          <p:cNvPr id="2691" name="Google Shape;2691;p99"/>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692" name="Google Shape;2692;p99"/>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693" name="Google Shape;2693;p99"/>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2694" name="Google Shape;2694;p99"/>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695" name="Google Shape;2695;p99"/>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696" name="Google Shape;2696;p99"/>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697" name="Google Shape;2697;p99"/>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2698" name="Google Shape;2698;p99"/>
          <p:cNvCxnSpPr>
            <a:stCxn id="2691"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699" name="Google Shape;2699;p99"/>
          <p:cNvCxnSpPr>
            <a:stCxn id="2691"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2700" name="Google Shape;2700;p99"/>
          <p:cNvCxnSpPr>
            <a:stCxn id="2691"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701" name="Google Shape;2701;p99"/>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2702" name="Google Shape;2702;p99"/>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703" name="Google Shape;2703;p99"/>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2704" name="Google Shape;2704;p99"/>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BFBFBF"/>
                </a:solidFill>
                <a:latin typeface="Arial"/>
                <a:ea typeface="Arial"/>
                <a:cs typeface="Arial"/>
                <a:sym typeface="Arial"/>
              </a:rPr>
              <a:t>Blauzapfen-Monochromasie</a:t>
            </a:r>
            <a:endParaRPr/>
          </a:p>
        </p:txBody>
      </p:sp>
      <p:sp>
        <p:nvSpPr>
          <p:cNvPr id="2705" name="Google Shape;2705;p99"/>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2706" name="Google Shape;2706;p99"/>
          <p:cNvCxnSpPr>
            <a:stCxn id="2704" idx="1"/>
          </p:cNvCxnSpPr>
          <p:nvPr/>
        </p:nvCxnSpPr>
        <p:spPr>
          <a:xfrm>
            <a:off x="3254267" y="3833430"/>
            <a:ext cx="1001400" cy="15900"/>
          </a:xfrm>
          <a:prstGeom prst="straightConnector1">
            <a:avLst/>
          </a:prstGeom>
          <a:noFill/>
          <a:ln cap="flat" cmpd="sng" w="21450">
            <a:solidFill>
              <a:srgbClr val="BFBFBF"/>
            </a:solidFill>
            <a:prstDash val="solid"/>
            <a:round/>
            <a:headEnd len="sm" w="sm" type="none"/>
            <a:tailEnd len="sm" w="sm" type="none"/>
          </a:ln>
        </p:spPr>
      </p:cxnSp>
      <p:sp>
        <p:nvSpPr>
          <p:cNvPr id="2707" name="Google Shape;2707;p99"/>
          <p:cNvSpPr txBox="1"/>
          <p:nvPr/>
        </p:nvSpPr>
        <p:spPr>
          <a:xfrm>
            <a:off x="2857069" y="4143785"/>
            <a:ext cx="5674239"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Abschließend </a:t>
            </a:r>
            <a:r>
              <a:rPr b="1" lang="en-US" sz="1546" u="sng">
                <a:solidFill>
                  <a:srgbClr val="BFBFBF"/>
                </a:solidFill>
                <a:latin typeface="Arial"/>
                <a:ea typeface="Arial"/>
                <a:cs typeface="Arial"/>
                <a:sym typeface="Arial"/>
              </a:rPr>
              <a:t>sei angemerkt</a:t>
            </a:r>
            <a:r>
              <a:rPr lang="en-US" sz="1546">
                <a:solidFill>
                  <a:srgbClr val="BFBFBF"/>
                </a:solidFill>
                <a:latin typeface="Arial"/>
                <a:ea typeface="Arial"/>
                <a:cs typeface="Arial"/>
                <a:sym typeface="Arial"/>
              </a:rPr>
              <a:t>,</a:t>
            </a:r>
            <a:r>
              <a:rPr b="1" lang="en-US" sz="1546" u="sng">
                <a:solidFill>
                  <a:srgbClr val="BFBFBF"/>
                </a:solidFill>
                <a:latin typeface="Arial"/>
                <a:ea typeface="Arial"/>
                <a:cs typeface="Arial"/>
                <a:sym typeface="Arial"/>
              </a:rPr>
              <a:t> dass </a:t>
            </a:r>
            <a:r>
              <a:rPr lang="en-US" sz="1546">
                <a:solidFill>
                  <a:srgbClr val="BFBFBF"/>
                </a:solidFill>
                <a:latin typeface="Arial"/>
                <a:ea typeface="Arial"/>
                <a:cs typeface="Arial"/>
                <a:sym typeface="Arial"/>
              </a:rPr>
              <a:t>der Blauzapfen-Monochromatismus auch als</a:t>
            </a:r>
            <a:endParaRPr/>
          </a:p>
          <a:p>
            <a:pPr indent="0" lvl="0" marL="0" marR="0" rtl="0" algn="l">
              <a:spcBef>
                <a:spcPts val="0"/>
              </a:spcBef>
              <a:spcAft>
                <a:spcPts val="0"/>
              </a:spcAft>
              <a:buNone/>
            </a:pPr>
            <a:r>
              <a:rPr b="1" lang="en-US" sz="1546">
                <a:solidFill>
                  <a:srgbClr val="BFBFBF"/>
                </a:solidFill>
                <a:latin typeface="Arial"/>
                <a:ea typeface="Arial"/>
                <a:cs typeface="Arial"/>
                <a:sym typeface="Arial"/>
              </a:rPr>
              <a:t>S-Zapfen-Monochromasie</a:t>
            </a:r>
            <a:endParaRPr/>
          </a:p>
        </p:txBody>
      </p:sp>
      <p:sp>
        <p:nvSpPr>
          <p:cNvPr id="2708" name="Google Shape;2708;p99"/>
          <p:cNvSpPr txBox="1"/>
          <p:nvPr/>
        </p:nvSpPr>
        <p:spPr>
          <a:xfrm>
            <a:off x="1796086" y="4806293"/>
            <a:ext cx="5410865" cy="145193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Warum wird er auch als S-Zapfen-Monochromasie bezeichnet? Wofür steht das </a:t>
            </a:r>
            <a:r>
              <a:rPr lang="en-US" sz="1546">
                <a:solidFill>
                  <a:srgbClr val="BFBFBF"/>
                </a:solidFill>
                <a:latin typeface="Arial"/>
                <a:ea typeface="Arial"/>
                <a:cs typeface="Arial"/>
                <a:sym typeface="Arial"/>
              </a:rPr>
              <a:t>„S“</a:t>
            </a:r>
            <a:r>
              <a:rPr i="1" lang="en-US" sz="1546">
                <a:solidFill>
                  <a:srgbClr val="BFBFBF"/>
                </a:solidFill>
                <a:latin typeface="Arial"/>
                <a:ea typeface="Arial"/>
                <a:cs typeface="Arial"/>
                <a:sym typeface="Arial"/>
              </a:rPr>
              <a:t>?</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Wie bereits in der Folienreihe erwähnt, hat blaues Licht eine kurze Wellenlänge, </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daher werden blaue Zapfen auch als </a:t>
            </a:r>
            <a:r>
              <a:rPr i="1" lang="en-US" sz="1546">
                <a:solidFill>
                  <a:srgbClr val="BFBFBF"/>
                </a:solidFill>
                <a:latin typeface="Arial"/>
                <a:ea typeface="Arial"/>
                <a:cs typeface="Arial"/>
                <a:sym typeface="Arial"/>
              </a:rPr>
              <a:t>kurzwellige Zapfen </a:t>
            </a:r>
            <a:r>
              <a:rPr lang="en-US" sz="1546">
                <a:solidFill>
                  <a:srgbClr val="BFBFBF"/>
                </a:solidFill>
                <a:latin typeface="Arial"/>
                <a:ea typeface="Arial"/>
                <a:cs typeface="Arial"/>
                <a:sym typeface="Arial"/>
              </a:rPr>
              <a:t>bezeichnet – kurz S-Zapfen (verstehen Sie, was ich meine?)</a:t>
            </a:r>
            <a:endParaRPr/>
          </a:p>
        </p:txBody>
      </p:sp>
      <p:sp>
        <p:nvSpPr>
          <p:cNvPr id="2709" name="Google Shape;2709;p99"/>
          <p:cNvSpPr txBox="1"/>
          <p:nvPr/>
        </p:nvSpPr>
        <p:spPr>
          <a:xfrm>
            <a:off x="2142230" y="4717384"/>
            <a:ext cx="5794072" cy="1689790"/>
          </a:xfrm>
          <a:prstGeom prst="rect">
            <a:avLst/>
          </a:prstGeom>
          <a:solidFill>
            <a:srgbClr val="FFEC8F"/>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A5A5A5"/>
                </a:solidFill>
                <a:latin typeface="Arial"/>
                <a:ea typeface="Arial"/>
                <a:cs typeface="Arial"/>
                <a:sym typeface="Arial"/>
              </a:rPr>
              <a:t>Gibt es außer der Tatsache, dass diese Erkrankung zwei Namen hat, noch einen weiteren Grund, warum die Kenntnis des Begriffs </a:t>
            </a:r>
            <a:r>
              <a:rPr lang="en-US" sz="1546">
                <a:solidFill>
                  <a:srgbClr val="A5A5A5"/>
                </a:solidFill>
                <a:latin typeface="Arial"/>
                <a:ea typeface="Arial"/>
                <a:cs typeface="Arial"/>
                <a:sym typeface="Arial"/>
              </a:rPr>
              <a:t>S-Zapfen-Monochromasie </a:t>
            </a:r>
            <a:r>
              <a:rPr i="1" lang="en-US" sz="1546">
                <a:solidFill>
                  <a:srgbClr val="A5A5A5"/>
                </a:solidFill>
                <a:latin typeface="Arial"/>
                <a:ea typeface="Arial"/>
                <a:cs typeface="Arial"/>
                <a:sym typeface="Arial"/>
              </a:rPr>
              <a:t>bemerkenswert ist?</a:t>
            </a:r>
            <a:endParaRPr/>
          </a:p>
          <a:p>
            <a:pPr indent="0" lvl="0" marL="0" marR="0" rtl="0" algn="l">
              <a:spcBef>
                <a:spcPts val="0"/>
              </a:spcBef>
              <a:spcAft>
                <a:spcPts val="0"/>
              </a:spcAft>
              <a:buNone/>
            </a:pPr>
            <a:r>
              <a:rPr lang="en-US" sz="1546">
                <a:solidFill>
                  <a:srgbClr val="A5A5A5"/>
                </a:solidFill>
                <a:latin typeface="Arial"/>
                <a:ea typeface="Arial"/>
                <a:cs typeface="Arial"/>
                <a:sym typeface="Arial"/>
              </a:rPr>
              <a:t>Ja, den gibt es, und zwar diesen: Um sicherzustellen, dass der S-Zapfen-Monochromasie nicht mit dem ähnlich benannten, aber völlig anderen Zustand</a:t>
            </a:r>
            <a:r>
              <a:rPr b="1" i="1" lang="en-US" sz="1546">
                <a:solidFill>
                  <a:srgbClr val="1A5FB4"/>
                </a:solidFill>
                <a:latin typeface="Arial"/>
                <a:ea typeface="Arial"/>
                <a:cs typeface="Arial"/>
                <a:sym typeface="Arial"/>
              </a:rPr>
              <a:t>, dem Enhanced S-Cone-Syndrom, </a:t>
            </a:r>
            <a:r>
              <a:rPr lang="en-US" sz="1546">
                <a:solidFill>
                  <a:srgbClr val="A5A5A5"/>
                </a:solidFill>
                <a:latin typeface="Arial"/>
                <a:ea typeface="Arial"/>
                <a:cs typeface="Arial"/>
                <a:sym typeface="Arial"/>
              </a:rPr>
              <a:t>verwechselt wird</a:t>
            </a:r>
            <a:endParaRPr b="1" sz="1546">
              <a:solidFill>
                <a:srgbClr val="1A5FB4"/>
              </a:solidFill>
              <a:latin typeface="Arial"/>
              <a:ea typeface="Arial"/>
              <a:cs typeface="Arial"/>
              <a:sym typeface="Arial"/>
            </a:endParaRPr>
          </a:p>
        </p:txBody>
      </p:sp>
      <p:sp>
        <p:nvSpPr>
          <p:cNvPr id="2710" name="Google Shape;2710;p99"/>
          <p:cNvSpPr txBox="1"/>
          <p:nvPr/>
        </p:nvSpPr>
        <p:spPr>
          <a:xfrm>
            <a:off x="3321490" y="3576966"/>
            <a:ext cx="989840"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rgbClr val="BFBFBF"/>
                </a:solidFill>
                <a:latin typeface="Caveat"/>
                <a:ea typeface="Caveat"/>
                <a:cs typeface="Caveat"/>
                <a:sym typeface="Caveat"/>
              </a:rPr>
              <a:t>S-Zapfen</a:t>
            </a:r>
            <a:endParaRPr/>
          </a:p>
        </p:txBody>
      </p:sp>
      <p:sp>
        <p:nvSpPr>
          <p:cNvPr id="2711" name="Google Shape;2711;p99"/>
          <p:cNvSpPr txBox="1"/>
          <p:nvPr/>
        </p:nvSpPr>
        <p:spPr>
          <a:xfrm>
            <a:off x="1950628" y="2478395"/>
            <a:ext cx="5985674" cy="3354804"/>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7F7F7F"/>
                </a:solidFill>
                <a:latin typeface="Arial"/>
                <a:ea typeface="Arial"/>
                <a:cs typeface="Arial"/>
                <a:sym typeface="Arial"/>
              </a:rPr>
              <a:t>Apropos Erkrankungen mit zwei Namen… Wie lautet die andere Bezeichnung für das „Enhanced S-Cone-Syndrom“?</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Goldmann-Favre-Syndrom</a:t>
            </a:r>
            <a:endParaRPr/>
          </a:p>
          <a:p>
            <a:pPr indent="0" lvl="0" marL="0" marR="0" rtl="0" algn="l">
              <a:spcBef>
                <a:spcPts val="0"/>
              </a:spcBef>
              <a:spcAft>
                <a:spcPts val="0"/>
              </a:spcAft>
              <a:buNone/>
            </a:pPr>
            <a:r>
              <a:t/>
            </a:r>
            <a:endParaRPr sz="1352">
              <a:solidFill>
                <a:srgbClr val="7F7F7F"/>
              </a:solidFill>
              <a:latin typeface="Arial"/>
              <a:ea typeface="Arial"/>
              <a:cs typeface="Arial"/>
              <a:sym typeface="Arial"/>
            </a:endParaRPr>
          </a:p>
          <a:p>
            <a:pPr indent="0" lvl="0" marL="0" marR="0" rtl="0" algn="l">
              <a:spcBef>
                <a:spcPts val="0"/>
              </a:spcBef>
              <a:spcAft>
                <a:spcPts val="0"/>
              </a:spcAft>
              <a:buNone/>
            </a:pPr>
            <a:r>
              <a:rPr i="1" lang="en-US" sz="1352">
                <a:solidFill>
                  <a:srgbClr val="7F7F7F"/>
                </a:solidFill>
                <a:latin typeface="Arial"/>
                <a:ea typeface="Arial"/>
                <a:cs typeface="Arial"/>
                <a:sym typeface="Arial"/>
              </a:rPr>
              <a:t>Um welche Art von Erkrankung handelt es sich dabei?</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Das BCSC</a:t>
            </a:r>
            <a:r>
              <a:rPr i="1" lang="en-US" sz="1352">
                <a:solidFill>
                  <a:srgbClr val="7F7F7F"/>
                </a:solidFill>
                <a:latin typeface="Arial"/>
                <a:ea typeface="Arial"/>
                <a:cs typeface="Arial"/>
                <a:sym typeface="Arial"/>
              </a:rPr>
              <a:t>-Retina</a:t>
            </a:r>
            <a:r>
              <a:rPr lang="en-US" sz="1352">
                <a:solidFill>
                  <a:srgbClr val="7F7F7F"/>
                </a:solidFill>
                <a:latin typeface="Arial"/>
                <a:ea typeface="Arial"/>
                <a:cs typeface="Arial"/>
                <a:sym typeface="Arial"/>
              </a:rPr>
              <a:t>-Buch bezeichnet es als „diffuse Photorezeptordystrophie“ à la RP </a:t>
            </a:r>
            <a:endParaRPr/>
          </a:p>
          <a:p>
            <a:pPr indent="0" lvl="0" marL="0" marR="0" rtl="0" algn="l">
              <a:spcBef>
                <a:spcPts val="0"/>
              </a:spcBef>
              <a:spcAft>
                <a:spcPts val="0"/>
              </a:spcAft>
              <a:buNone/>
            </a:pPr>
            <a:r>
              <a:t/>
            </a:r>
            <a:endParaRPr i="1"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äußert sich diese Erkrankung?</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Mit verminderter Sehschärfe sowie Nachtblindheit</a:t>
            </a:r>
            <a:endParaRPr/>
          </a:p>
          <a:p>
            <a:pPr indent="0" lvl="0" marL="0" marR="0" rtl="0" algn="l">
              <a:spcBef>
                <a:spcPts val="0"/>
              </a:spcBef>
              <a:spcAft>
                <a:spcPts val="0"/>
              </a:spcAft>
              <a:buNone/>
            </a:pPr>
            <a:r>
              <a:t/>
            </a:r>
            <a:endParaRPr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sieht das Enhanced-S-Cone-Syndrom in der Funduskopie aus?</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Im Gegensatz zum relativ normalen Erscheinungsbild des hinteren Pols beim S-Zapfen-Monochromasie ist der hintere Pol beim Enhanced-S-Cone-Syndrom eindeutig abnormal – Retinoschisis sowie RP-ähnliche Veränderungen sind die Regel</a:t>
            </a:r>
            <a:endParaRPr/>
          </a:p>
        </p:txBody>
      </p:sp>
      <p:sp>
        <p:nvSpPr>
          <p:cNvPr id="2712" name="Google Shape;2712;p99"/>
          <p:cNvSpPr txBox="1"/>
          <p:nvPr/>
        </p:nvSpPr>
        <p:spPr>
          <a:xfrm>
            <a:off x="4507325" y="2403950"/>
            <a:ext cx="3670800" cy="857100"/>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Inwiefern sind die Photorezeptoren betroffen?</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 Stäbchen: Nicht funktionsfähig </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 </a:t>
            </a:r>
            <a:r>
              <a:rPr lang="en-US" sz="1352">
                <a:solidFill>
                  <a:schemeClr val="dk1"/>
                </a:solidFill>
                <a:latin typeface="Arial"/>
                <a:ea typeface="Arial"/>
                <a:cs typeface="Arial"/>
                <a:sym typeface="Arial"/>
              </a:rPr>
              <a:t>Rot-/Grün-Zapfen: Verringerte Anzahl</a:t>
            </a:r>
            <a:r>
              <a:rPr lang="en-US" sz="1352">
                <a:solidFill>
                  <a:srgbClr val="1A5FB4"/>
                </a:solidFill>
                <a:latin typeface="Arial"/>
                <a:ea typeface="Arial"/>
                <a:cs typeface="Arial"/>
                <a:sym typeface="Arial"/>
              </a:rPr>
              <a:t> </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 Blaue </a:t>
            </a:r>
            <a:r>
              <a:rPr lang="en-US" sz="1352">
                <a:solidFill>
                  <a:schemeClr val="dk1"/>
                </a:solidFill>
                <a:latin typeface="Arial"/>
                <a:ea typeface="Arial"/>
                <a:cs typeface="Arial"/>
                <a:sym typeface="Arial"/>
              </a:rPr>
              <a:t>Zapfen: </a:t>
            </a:r>
            <a:r>
              <a:rPr b="1" lang="en-US" sz="1352">
                <a:solidFill>
                  <a:schemeClr val="dk1"/>
                </a:solidFill>
                <a:latin typeface="Arial"/>
                <a:ea typeface="Arial"/>
                <a:cs typeface="Arial"/>
                <a:sym typeface="Arial"/>
              </a:rPr>
              <a:t>Erhöhte </a:t>
            </a:r>
            <a:r>
              <a:rPr lang="en-US" sz="1352">
                <a:solidFill>
                  <a:schemeClr val="dk1"/>
                </a:solidFill>
                <a:latin typeface="Arial"/>
                <a:ea typeface="Arial"/>
                <a:cs typeface="Arial"/>
                <a:sym typeface="Arial"/>
              </a:rPr>
              <a:t>Anzahl</a:t>
            </a:r>
            <a:endParaRPr/>
          </a:p>
        </p:txBody>
      </p:sp>
      <p:sp>
        <p:nvSpPr>
          <p:cNvPr id="2713" name="Google Shape;2713;p99"/>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714" name="Google Shape;2714;p99"/>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715" name="Google Shape;2715;p99"/>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716" name="Google Shape;2716;p99"/>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2717" name="Google Shape;2717;p99"/>
          <p:cNvSpPr/>
          <p:nvPr/>
        </p:nvSpPr>
        <p:spPr>
          <a:xfrm>
            <a:off x="4613710" y="5747953"/>
            <a:ext cx="2810373" cy="59020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1" name="Shape 2721"/>
        <p:cNvGrpSpPr/>
        <p:nvPr/>
      </p:nvGrpSpPr>
      <p:grpSpPr>
        <a:xfrm>
          <a:off x="0" y="0"/>
          <a:ext cx="0" cy="0"/>
          <a:chOff x="0" y="0"/>
          <a:chExt cx="0" cy="0"/>
        </a:xfrm>
      </p:grpSpPr>
      <p:sp>
        <p:nvSpPr>
          <p:cNvPr id="2722" name="Google Shape;2722;p100"/>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723" name="Google Shape;2723;p100"/>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724" name="Google Shape;2724;p100"/>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2725" name="Google Shape;2725;p100"/>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726" name="Google Shape;2726;p100"/>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727" name="Google Shape;2727;p100"/>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728" name="Google Shape;2728;p100"/>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2729" name="Google Shape;2729;p100"/>
          <p:cNvCxnSpPr>
            <a:stCxn id="2722"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730" name="Google Shape;2730;p100"/>
          <p:cNvCxnSpPr>
            <a:stCxn id="2722"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2731" name="Google Shape;2731;p100"/>
          <p:cNvCxnSpPr>
            <a:stCxn id="2722"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732" name="Google Shape;2732;p100"/>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2733" name="Google Shape;2733;p100"/>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734" name="Google Shape;2734;p100"/>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2735" name="Google Shape;2735;p100"/>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BFBFBF"/>
                </a:solidFill>
                <a:latin typeface="Arial"/>
                <a:ea typeface="Arial"/>
                <a:cs typeface="Arial"/>
                <a:sym typeface="Arial"/>
              </a:rPr>
              <a:t>Blauzapfen-Monochromasie</a:t>
            </a:r>
            <a:endParaRPr/>
          </a:p>
        </p:txBody>
      </p:sp>
      <p:sp>
        <p:nvSpPr>
          <p:cNvPr id="2736" name="Google Shape;2736;p100"/>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2737" name="Google Shape;2737;p100"/>
          <p:cNvCxnSpPr>
            <a:stCxn id="2735" idx="1"/>
          </p:cNvCxnSpPr>
          <p:nvPr/>
        </p:nvCxnSpPr>
        <p:spPr>
          <a:xfrm>
            <a:off x="3254267" y="3833430"/>
            <a:ext cx="1001400" cy="15900"/>
          </a:xfrm>
          <a:prstGeom prst="straightConnector1">
            <a:avLst/>
          </a:prstGeom>
          <a:noFill/>
          <a:ln cap="flat" cmpd="sng" w="21450">
            <a:solidFill>
              <a:srgbClr val="BFBFBF"/>
            </a:solidFill>
            <a:prstDash val="solid"/>
            <a:round/>
            <a:headEnd len="sm" w="sm" type="none"/>
            <a:tailEnd len="sm" w="sm" type="none"/>
          </a:ln>
        </p:spPr>
      </p:cxnSp>
      <p:sp>
        <p:nvSpPr>
          <p:cNvPr id="2738" name="Google Shape;2738;p100"/>
          <p:cNvSpPr txBox="1"/>
          <p:nvPr/>
        </p:nvSpPr>
        <p:spPr>
          <a:xfrm>
            <a:off x="2857069" y="4143785"/>
            <a:ext cx="5674239"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Abschließend: </a:t>
            </a:r>
            <a:r>
              <a:rPr b="1" lang="en-US" sz="1546" u="sng">
                <a:solidFill>
                  <a:srgbClr val="BFBFBF"/>
                </a:solidFill>
                <a:latin typeface="Arial"/>
                <a:ea typeface="Arial"/>
                <a:cs typeface="Arial"/>
                <a:sym typeface="Arial"/>
              </a:rPr>
              <a:t>Beachten Sie, dass </a:t>
            </a:r>
            <a:r>
              <a:rPr lang="en-US" sz="1546">
                <a:solidFill>
                  <a:srgbClr val="BFBFBF"/>
                </a:solidFill>
                <a:latin typeface="Arial"/>
                <a:ea typeface="Arial"/>
                <a:cs typeface="Arial"/>
                <a:sym typeface="Arial"/>
              </a:rPr>
              <a:t>der Blauzapfen-Monochromasie auch als</a:t>
            </a:r>
            <a:endParaRPr/>
          </a:p>
          <a:p>
            <a:pPr indent="0" lvl="0" marL="0" marR="0" rtl="0" algn="l">
              <a:spcBef>
                <a:spcPts val="0"/>
              </a:spcBef>
              <a:spcAft>
                <a:spcPts val="0"/>
              </a:spcAft>
              <a:buNone/>
            </a:pPr>
            <a:r>
              <a:rPr b="1" lang="en-US" sz="1546">
                <a:solidFill>
                  <a:srgbClr val="BFBFBF"/>
                </a:solidFill>
                <a:latin typeface="Arial"/>
                <a:ea typeface="Arial"/>
                <a:cs typeface="Arial"/>
                <a:sym typeface="Arial"/>
              </a:rPr>
              <a:t>S-Zapfen-Monochromasie</a:t>
            </a:r>
            <a:endParaRPr/>
          </a:p>
        </p:txBody>
      </p:sp>
      <p:sp>
        <p:nvSpPr>
          <p:cNvPr id="2739" name="Google Shape;2739;p100"/>
          <p:cNvSpPr txBox="1"/>
          <p:nvPr/>
        </p:nvSpPr>
        <p:spPr>
          <a:xfrm>
            <a:off x="1796086" y="4806293"/>
            <a:ext cx="5410865" cy="145193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Warum wird er auch als S-Zapfen-Monochromasie bezeichnet? Wofür steht das </a:t>
            </a:r>
            <a:r>
              <a:rPr lang="en-US" sz="1546">
                <a:solidFill>
                  <a:srgbClr val="BFBFBF"/>
                </a:solidFill>
                <a:latin typeface="Arial"/>
                <a:ea typeface="Arial"/>
                <a:cs typeface="Arial"/>
                <a:sym typeface="Arial"/>
              </a:rPr>
              <a:t>„S“</a:t>
            </a:r>
            <a:r>
              <a:rPr i="1" lang="en-US" sz="1546">
                <a:solidFill>
                  <a:srgbClr val="BFBFBF"/>
                </a:solidFill>
                <a:latin typeface="Arial"/>
                <a:ea typeface="Arial"/>
                <a:cs typeface="Arial"/>
                <a:sym typeface="Arial"/>
              </a:rPr>
              <a:t>?</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Wie bereits in der Folienreihe erwähnt, hat blaues Licht eine kurze Wellenlänge, </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daher werden blaue Zapfen auch als </a:t>
            </a:r>
            <a:r>
              <a:rPr i="1" lang="en-US" sz="1546">
                <a:solidFill>
                  <a:srgbClr val="BFBFBF"/>
                </a:solidFill>
                <a:latin typeface="Arial"/>
                <a:ea typeface="Arial"/>
                <a:cs typeface="Arial"/>
                <a:sym typeface="Arial"/>
              </a:rPr>
              <a:t>kurzwellige Zapfen </a:t>
            </a:r>
            <a:r>
              <a:rPr lang="en-US" sz="1546">
                <a:solidFill>
                  <a:srgbClr val="BFBFBF"/>
                </a:solidFill>
                <a:latin typeface="Arial"/>
                <a:ea typeface="Arial"/>
                <a:cs typeface="Arial"/>
                <a:sym typeface="Arial"/>
              </a:rPr>
              <a:t>bezeichnet – kurz S-Zapfen (verstehen Sie, was ich meine?)</a:t>
            </a:r>
            <a:endParaRPr/>
          </a:p>
        </p:txBody>
      </p:sp>
      <p:sp>
        <p:nvSpPr>
          <p:cNvPr id="2740" name="Google Shape;2740;p100"/>
          <p:cNvSpPr txBox="1"/>
          <p:nvPr/>
        </p:nvSpPr>
        <p:spPr>
          <a:xfrm>
            <a:off x="2142230" y="4717384"/>
            <a:ext cx="5794072" cy="1689790"/>
          </a:xfrm>
          <a:prstGeom prst="rect">
            <a:avLst/>
          </a:prstGeom>
          <a:solidFill>
            <a:srgbClr val="FFEC8F"/>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A5A5A5"/>
                </a:solidFill>
                <a:latin typeface="Arial"/>
                <a:ea typeface="Arial"/>
                <a:cs typeface="Arial"/>
                <a:sym typeface="Arial"/>
              </a:rPr>
              <a:t>Gibt es außer der Tatsache, dass diese Erkrankung zwei Namen hat, noch einen weiteren Grund, warum die Kenntnis des Begriffs </a:t>
            </a:r>
            <a:r>
              <a:rPr lang="en-US" sz="1546">
                <a:solidFill>
                  <a:srgbClr val="A5A5A5"/>
                </a:solidFill>
                <a:latin typeface="Arial"/>
                <a:ea typeface="Arial"/>
                <a:cs typeface="Arial"/>
                <a:sym typeface="Arial"/>
              </a:rPr>
              <a:t>S-Zapfen-Monochromasie </a:t>
            </a:r>
            <a:r>
              <a:rPr i="1" lang="en-US" sz="1546">
                <a:solidFill>
                  <a:srgbClr val="A5A5A5"/>
                </a:solidFill>
                <a:latin typeface="Arial"/>
                <a:ea typeface="Arial"/>
                <a:cs typeface="Arial"/>
                <a:sym typeface="Arial"/>
              </a:rPr>
              <a:t>bemerkenswert ist?</a:t>
            </a:r>
            <a:endParaRPr/>
          </a:p>
          <a:p>
            <a:pPr indent="0" lvl="0" marL="0" marR="0" rtl="0" algn="l">
              <a:spcBef>
                <a:spcPts val="0"/>
              </a:spcBef>
              <a:spcAft>
                <a:spcPts val="0"/>
              </a:spcAft>
              <a:buNone/>
            </a:pPr>
            <a:r>
              <a:rPr lang="en-US" sz="1546">
                <a:solidFill>
                  <a:srgbClr val="A5A5A5"/>
                </a:solidFill>
                <a:latin typeface="Arial"/>
                <a:ea typeface="Arial"/>
                <a:cs typeface="Arial"/>
                <a:sym typeface="Arial"/>
              </a:rPr>
              <a:t>Ja, den gibt es, und zwar diesen: Um sicherzustellen, dass der S-Zapfen-Monochromasie nicht mit dem ähnlich benannten, aber völlig anderen Zustand</a:t>
            </a:r>
            <a:r>
              <a:rPr b="1" i="1" lang="en-US" sz="1546">
                <a:solidFill>
                  <a:srgbClr val="1A5FB4"/>
                </a:solidFill>
                <a:latin typeface="Arial"/>
                <a:ea typeface="Arial"/>
                <a:cs typeface="Arial"/>
                <a:sym typeface="Arial"/>
              </a:rPr>
              <a:t>, dem Enhanced S-Cone-Syndrom, </a:t>
            </a:r>
            <a:r>
              <a:rPr lang="en-US" sz="1546">
                <a:solidFill>
                  <a:srgbClr val="A5A5A5"/>
                </a:solidFill>
                <a:latin typeface="Arial"/>
                <a:ea typeface="Arial"/>
                <a:cs typeface="Arial"/>
                <a:sym typeface="Arial"/>
              </a:rPr>
              <a:t>verwechselt wird</a:t>
            </a:r>
            <a:endParaRPr b="1" sz="1546">
              <a:solidFill>
                <a:srgbClr val="1A5FB4"/>
              </a:solidFill>
              <a:latin typeface="Arial"/>
              <a:ea typeface="Arial"/>
              <a:cs typeface="Arial"/>
              <a:sym typeface="Arial"/>
            </a:endParaRPr>
          </a:p>
        </p:txBody>
      </p:sp>
      <p:sp>
        <p:nvSpPr>
          <p:cNvPr id="2741" name="Google Shape;2741;p100"/>
          <p:cNvSpPr txBox="1"/>
          <p:nvPr/>
        </p:nvSpPr>
        <p:spPr>
          <a:xfrm>
            <a:off x="3321490" y="3576966"/>
            <a:ext cx="989840"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rgbClr val="BFBFBF"/>
                </a:solidFill>
                <a:latin typeface="Caveat"/>
                <a:ea typeface="Caveat"/>
                <a:cs typeface="Caveat"/>
                <a:sym typeface="Caveat"/>
              </a:rPr>
              <a:t>S-Zapfen</a:t>
            </a:r>
            <a:endParaRPr/>
          </a:p>
        </p:txBody>
      </p:sp>
      <p:sp>
        <p:nvSpPr>
          <p:cNvPr id="2742" name="Google Shape;2742;p100"/>
          <p:cNvSpPr txBox="1"/>
          <p:nvPr/>
        </p:nvSpPr>
        <p:spPr>
          <a:xfrm>
            <a:off x="1950628" y="2478395"/>
            <a:ext cx="5985674" cy="3354804"/>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7F7F7F"/>
                </a:solidFill>
                <a:latin typeface="Arial"/>
                <a:ea typeface="Arial"/>
                <a:cs typeface="Arial"/>
                <a:sym typeface="Arial"/>
              </a:rPr>
              <a:t>Apropos Erkrankungen mit zwei Namen… Wie lautet die andere Bezeichnung für das „Enhanced S-Cone-Syndrom“?</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Goldmann-Favre-Syndrom</a:t>
            </a:r>
            <a:endParaRPr/>
          </a:p>
          <a:p>
            <a:pPr indent="0" lvl="0" marL="0" marR="0" rtl="0" algn="l">
              <a:spcBef>
                <a:spcPts val="0"/>
              </a:spcBef>
              <a:spcAft>
                <a:spcPts val="0"/>
              </a:spcAft>
              <a:buNone/>
            </a:pPr>
            <a:r>
              <a:t/>
            </a:r>
            <a:endParaRPr sz="1352">
              <a:solidFill>
                <a:srgbClr val="7F7F7F"/>
              </a:solidFill>
              <a:latin typeface="Arial"/>
              <a:ea typeface="Arial"/>
              <a:cs typeface="Arial"/>
              <a:sym typeface="Arial"/>
            </a:endParaRPr>
          </a:p>
          <a:p>
            <a:pPr indent="0" lvl="0" marL="0" marR="0" rtl="0" algn="l">
              <a:spcBef>
                <a:spcPts val="0"/>
              </a:spcBef>
              <a:spcAft>
                <a:spcPts val="0"/>
              </a:spcAft>
              <a:buNone/>
            </a:pPr>
            <a:r>
              <a:rPr i="1" lang="en-US" sz="1352">
                <a:solidFill>
                  <a:srgbClr val="7F7F7F"/>
                </a:solidFill>
                <a:latin typeface="Arial"/>
                <a:ea typeface="Arial"/>
                <a:cs typeface="Arial"/>
                <a:sym typeface="Arial"/>
              </a:rPr>
              <a:t>Um welche Art von Erkrankung handelt es sich dabei?</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Das BCSC</a:t>
            </a:r>
            <a:r>
              <a:rPr i="1" lang="en-US" sz="1352">
                <a:solidFill>
                  <a:srgbClr val="7F7F7F"/>
                </a:solidFill>
                <a:latin typeface="Arial"/>
                <a:ea typeface="Arial"/>
                <a:cs typeface="Arial"/>
                <a:sym typeface="Arial"/>
              </a:rPr>
              <a:t>-Retina</a:t>
            </a:r>
            <a:r>
              <a:rPr lang="en-US" sz="1352">
                <a:solidFill>
                  <a:srgbClr val="7F7F7F"/>
                </a:solidFill>
                <a:latin typeface="Arial"/>
                <a:ea typeface="Arial"/>
                <a:cs typeface="Arial"/>
                <a:sym typeface="Arial"/>
              </a:rPr>
              <a:t>-Buch bezeichnet es als „diffuse Photorezeptordystrophie“ à la RP </a:t>
            </a:r>
            <a:endParaRPr/>
          </a:p>
          <a:p>
            <a:pPr indent="0" lvl="0" marL="0" marR="0" rtl="0" algn="l">
              <a:spcBef>
                <a:spcPts val="0"/>
              </a:spcBef>
              <a:spcAft>
                <a:spcPts val="0"/>
              </a:spcAft>
              <a:buNone/>
            </a:pPr>
            <a:r>
              <a:t/>
            </a:r>
            <a:endParaRPr i="1"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äußert sich diese Erkrankung?</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Mit verminderter Sehschärfe sowie Nachtblindheit</a:t>
            </a:r>
            <a:endParaRPr/>
          </a:p>
          <a:p>
            <a:pPr indent="0" lvl="0" marL="0" marR="0" rtl="0" algn="l">
              <a:spcBef>
                <a:spcPts val="0"/>
              </a:spcBef>
              <a:spcAft>
                <a:spcPts val="0"/>
              </a:spcAft>
              <a:buNone/>
            </a:pPr>
            <a:r>
              <a:t/>
            </a:r>
            <a:endParaRPr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sieht das Enhanced-S-Cone-Syndrom in der Funduskopie aus?</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Im Gegensatz zum relativ normalen Erscheinungsbild des hinteren Pols beim S-Zapfen-Monochromasie ist der hintere Pol beim Enhanced-S-Cone-Syndrom eindeutig abnormal – Retinoschisis sowie RP-ähnliche Veränderungen sind die Regel</a:t>
            </a:r>
            <a:endParaRPr/>
          </a:p>
        </p:txBody>
      </p:sp>
      <p:sp>
        <p:nvSpPr>
          <p:cNvPr id="2743" name="Google Shape;2743;p100"/>
          <p:cNvSpPr txBox="1"/>
          <p:nvPr/>
        </p:nvSpPr>
        <p:spPr>
          <a:xfrm>
            <a:off x="4507325" y="2403950"/>
            <a:ext cx="3621000" cy="857100"/>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A5A5A5"/>
                </a:solidFill>
                <a:latin typeface="Arial"/>
                <a:ea typeface="Arial"/>
                <a:cs typeface="Arial"/>
                <a:sym typeface="Arial"/>
              </a:rPr>
              <a:t>Inwiefern sind die Photorezeptoren betroffen?</a:t>
            </a:r>
            <a:endParaRPr/>
          </a:p>
          <a:p>
            <a:pPr indent="0" lvl="0" marL="0" marR="0" rtl="0" algn="l">
              <a:spcBef>
                <a:spcPts val="0"/>
              </a:spcBef>
              <a:spcAft>
                <a:spcPts val="0"/>
              </a:spcAft>
              <a:buNone/>
            </a:pPr>
            <a:r>
              <a:rPr lang="en-US" sz="1352">
                <a:solidFill>
                  <a:srgbClr val="A5A5A5"/>
                </a:solidFill>
                <a:latin typeface="Arial"/>
                <a:ea typeface="Arial"/>
                <a:cs typeface="Arial"/>
                <a:sym typeface="Arial"/>
              </a:rPr>
              <a:t>– Stäbchen: Nicht funktionsfähig </a:t>
            </a:r>
            <a:endParaRPr/>
          </a:p>
          <a:p>
            <a:pPr indent="0" lvl="0" marL="0" marR="0" rtl="0" algn="l">
              <a:spcBef>
                <a:spcPts val="0"/>
              </a:spcBef>
              <a:spcAft>
                <a:spcPts val="0"/>
              </a:spcAft>
              <a:buNone/>
            </a:pPr>
            <a:r>
              <a:rPr lang="en-US" sz="1352">
                <a:solidFill>
                  <a:srgbClr val="A5A5A5"/>
                </a:solidFill>
                <a:latin typeface="Arial"/>
                <a:ea typeface="Arial"/>
                <a:cs typeface="Arial"/>
                <a:sym typeface="Arial"/>
              </a:rPr>
              <a:t>– Rot-/Grün-Zapfen: Verringerte Anzahl </a:t>
            </a:r>
            <a:endParaRPr/>
          </a:p>
          <a:p>
            <a:pPr indent="0" lvl="0" marL="0" marR="0" rtl="0" algn="l">
              <a:spcBef>
                <a:spcPts val="0"/>
              </a:spcBef>
              <a:spcAft>
                <a:spcPts val="0"/>
              </a:spcAft>
              <a:buNone/>
            </a:pPr>
            <a:r>
              <a:rPr lang="en-US" sz="1352">
                <a:solidFill>
                  <a:srgbClr val="A5A5A5"/>
                </a:solidFill>
                <a:latin typeface="Arial"/>
                <a:ea typeface="Arial"/>
                <a:cs typeface="Arial"/>
                <a:sym typeface="Arial"/>
              </a:rPr>
              <a:t>– Blaue Zapfen: </a:t>
            </a:r>
            <a:r>
              <a:rPr b="1" lang="en-US" sz="1352">
                <a:solidFill>
                  <a:srgbClr val="A5A5A5"/>
                </a:solidFill>
                <a:latin typeface="Arial"/>
                <a:ea typeface="Arial"/>
                <a:cs typeface="Arial"/>
                <a:sym typeface="Arial"/>
              </a:rPr>
              <a:t>Erhöhte </a:t>
            </a:r>
            <a:r>
              <a:rPr lang="en-US" sz="1352">
                <a:solidFill>
                  <a:srgbClr val="A5A5A5"/>
                </a:solidFill>
                <a:latin typeface="Arial"/>
                <a:ea typeface="Arial"/>
                <a:cs typeface="Arial"/>
                <a:sym typeface="Arial"/>
              </a:rPr>
              <a:t>Anzahl</a:t>
            </a:r>
            <a:endParaRPr/>
          </a:p>
        </p:txBody>
      </p:sp>
      <p:sp>
        <p:nvSpPr>
          <p:cNvPr id="2744" name="Google Shape;2744;p100"/>
          <p:cNvSpPr txBox="1"/>
          <p:nvPr/>
        </p:nvSpPr>
        <p:spPr>
          <a:xfrm>
            <a:off x="4507314" y="3988329"/>
            <a:ext cx="3519613" cy="1273537"/>
          </a:xfrm>
          <a:prstGeom prst="rect">
            <a:avLst/>
          </a:prstGeom>
          <a:solidFill>
            <a:srgbClr val="BAD2D2"/>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Wie sehen die ERG-Befunde aus?</a:t>
            </a:r>
            <a:endParaRPr i="1" sz="1546">
              <a:solidFill>
                <a:srgbClr val="BAD2D2"/>
              </a:solidFill>
              <a:latin typeface="Arial"/>
              <a:ea typeface="Arial"/>
              <a:cs typeface="Arial"/>
              <a:sym typeface="Arial"/>
            </a:endParaRPr>
          </a:p>
          <a:p>
            <a:pPr indent="0" lvl="0" marL="0" marR="0" rtl="0" algn="l">
              <a:spcBef>
                <a:spcPts val="0"/>
              </a:spcBef>
              <a:spcAft>
                <a:spcPts val="0"/>
              </a:spcAft>
              <a:buNone/>
            </a:pPr>
            <a:r>
              <a:rPr lang="en-US" sz="1352">
                <a:solidFill>
                  <a:srgbClr val="BAD2D2"/>
                </a:solidFill>
                <a:latin typeface="Arial"/>
                <a:ea typeface="Arial"/>
                <a:cs typeface="Arial"/>
                <a:sym typeface="Arial"/>
              </a:rPr>
              <a:t>--Stäbchenreaktion: Nicht nachweisbar</a:t>
            </a:r>
            <a:endParaRPr/>
          </a:p>
          <a:p>
            <a:pPr indent="0" lvl="0" marL="0" marR="0" rtl="0" algn="l">
              <a:spcBef>
                <a:spcPts val="0"/>
              </a:spcBef>
              <a:spcAft>
                <a:spcPts val="0"/>
              </a:spcAft>
              <a:buNone/>
            </a:pPr>
            <a:r>
              <a:rPr lang="en-US" sz="1352">
                <a:solidFill>
                  <a:srgbClr val="BAD2D2"/>
                </a:solidFill>
                <a:latin typeface="Arial"/>
                <a:ea typeface="Arial"/>
                <a:cs typeface="Arial"/>
                <a:sym typeface="Arial"/>
              </a:rPr>
              <a:t>--Reaktion der roten/grünen Zapfen: Geschwächt</a:t>
            </a:r>
            <a:endParaRPr/>
          </a:p>
          <a:p>
            <a:pPr indent="0" lvl="0" marL="0" marR="0" rtl="0" algn="l">
              <a:spcBef>
                <a:spcPts val="0"/>
              </a:spcBef>
              <a:spcAft>
                <a:spcPts val="0"/>
              </a:spcAft>
              <a:buNone/>
            </a:pPr>
            <a:r>
              <a:rPr lang="en-US" sz="1352">
                <a:solidFill>
                  <a:srgbClr val="BAD2D2"/>
                </a:solidFill>
                <a:latin typeface="Arial"/>
                <a:ea typeface="Arial"/>
                <a:cs typeface="Arial"/>
                <a:sym typeface="Arial"/>
              </a:rPr>
              <a:t>--Blaue Zapfen: </a:t>
            </a:r>
            <a:r>
              <a:rPr b="1" lang="en-US" sz="1352">
                <a:solidFill>
                  <a:srgbClr val="BAD2D2"/>
                </a:solidFill>
                <a:latin typeface="Arial"/>
                <a:ea typeface="Arial"/>
                <a:cs typeface="Arial"/>
                <a:sym typeface="Arial"/>
              </a:rPr>
              <a:t>Verstärkt </a:t>
            </a:r>
            <a:r>
              <a:rPr lang="en-US" sz="1352">
                <a:solidFill>
                  <a:srgbClr val="BAD2D2"/>
                </a:solidFill>
                <a:latin typeface="Arial"/>
                <a:ea typeface="Arial"/>
                <a:cs typeface="Arial"/>
                <a:sym typeface="Arial"/>
              </a:rPr>
              <a:t>(daher der Name des Syndroms)</a:t>
            </a:r>
            <a:endParaRPr/>
          </a:p>
        </p:txBody>
      </p:sp>
      <p:sp>
        <p:nvSpPr>
          <p:cNvPr id="2745" name="Google Shape;2745;p100"/>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746" name="Google Shape;2746;p100"/>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747" name="Google Shape;2747;p100"/>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748" name="Google Shape;2748;p100"/>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2749" name="Google Shape;2749;p100"/>
          <p:cNvSpPr/>
          <p:nvPr/>
        </p:nvSpPr>
        <p:spPr>
          <a:xfrm>
            <a:off x="4613710" y="5747953"/>
            <a:ext cx="2810373" cy="59020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3" name="Shape 2753"/>
        <p:cNvGrpSpPr/>
        <p:nvPr/>
      </p:nvGrpSpPr>
      <p:grpSpPr>
        <a:xfrm>
          <a:off x="0" y="0"/>
          <a:ext cx="0" cy="0"/>
          <a:chOff x="0" y="0"/>
          <a:chExt cx="0" cy="0"/>
        </a:xfrm>
      </p:grpSpPr>
      <p:sp>
        <p:nvSpPr>
          <p:cNvPr id="2754" name="Google Shape;2754;p101"/>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755" name="Google Shape;2755;p101"/>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756" name="Google Shape;2756;p101"/>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2757" name="Google Shape;2757;p101"/>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758" name="Google Shape;2758;p101"/>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759" name="Google Shape;2759;p101"/>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760" name="Google Shape;2760;p101"/>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2761" name="Google Shape;2761;p101"/>
          <p:cNvCxnSpPr>
            <a:stCxn id="2754"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762" name="Google Shape;2762;p101"/>
          <p:cNvCxnSpPr>
            <a:stCxn id="2754"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2763" name="Google Shape;2763;p101"/>
          <p:cNvCxnSpPr>
            <a:stCxn id="2754"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764" name="Google Shape;2764;p101"/>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2765" name="Google Shape;2765;p101"/>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766" name="Google Shape;2766;p101"/>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2767" name="Google Shape;2767;p101"/>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BFBFBF"/>
                </a:solidFill>
                <a:latin typeface="Arial"/>
                <a:ea typeface="Arial"/>
                <a:cs typeface="Arial"/>
                <a:sym typeface="Arial"/>
              </a:rPr>
              <a:t>Blauzapfen-Monochromasie</a:t>
            </a:r>
            <a:endParaRPr/>
          </a:p>
        </p:txBody>
      </p:sp>
      <p:sp>
        <p:nvSpPr>
          <p:cNvPr id="2768" name="Google Shape;2768;p101"/>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2769" name="Google Shape;2769;p101"/>
          <p:cNvCxnSpPr>
            <a:stCxn id="2767" idx="1"/>
          </p:cNvCxnSpPr>
          <p:nvPr/>
        </p:nvCxnSpPr>
        <p:spPr>
          <a:xfrm>
            <a:off x="3254267" y="3833430"/>
            <a:ext cx="1001400" cy="15900"/>
          </a:xfrm>
          <a:prstGeom prst="straightConnector1">
            <a:avLst/>
          </a:prstGeom>
          <a:noFill/>
          <a:ln cap="flat" cmpd="sng" w="21450">
            <a:solidFill>
              <a:srgbClr val="BFBFBF"/>
            </a:solidFill>
            <a:prstDash val="solid"/>
            <a:round/>
            <a:headEnd len="sm" w="sm" type="none"/>
            <a:tailEnd len="sm" w="sm" type="none"/>
          </a:ln>
        </p:spPr>
      </p:cxnSp>
      <p:sp>
        <p:nvSpPr>
          <p:cNvPr id="2770" name="Google Shape;2770;p101"/>
          <p:cNvSpPr txBox="1"/>
          <p:nvPr/>
        </p:nvSpPr>
        <p:spPr>
          <a:xfrm>
            <a:off x="2857069" y="4143785"/>
            <a:ext cx="5674239"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Abschließend: </a:t>
            </a:r>
            <a:r>
              <a:rPr b="1" lang="en-US" sz="1546" u="sng">
                <a:solidFill>
                  <a:srgbClr val="BFBFBF"/>
                </a:solidFill>
                <a:latin typeface="Arial"/>
                <a:ea typeface="Arial"/>
                <a:cs typeface="Arial"/>
                <a:sym typeface="Arial"/>
              </a:rPr>
              <a:t>Beachten Sie, dass </a:t>
            </a:r>
            <a:r>
              <a:rPr lang="en-US" sz="1546">
                <a:solidFill>
                  <a:srgbClr val="BFBFBF"/>
                </a:solidFill>
                <a:latin typeface="Arial"/>
                <a:ea typeface="Arial"/>
                <a:cs typeface="Arial"/>
                <a:sym typeface="Arial"/>
              </a:rPr>
              <a:t>der Blauzapfen-Monochromatismus auch als</a:t>
            </a:r>
            <a:endParaRPr/>
          </a:p>
          <a:p>
            <a:pPr indent="0" lvl="0" marL="0" marR="0" rtl="0" algn="l">
              <a:spcBef>
                <a:spcPts val="0"/>
              </a:spcBef>
              <a:spcAft>
                <a:spcPts val="0"/>
              </a:spcAft>
              <a:buNone/>
            </a:pPr>
            <a:r>
              <a:rPr b="1" lang="en-US" sz="1546">
                <a:solidFill>
                  <a:srgbClr val="BFBFBF"/>
                </a:solidFill>
                <a:latin typeface="Arial"/>
                <a:ea typeface="Arial"/>
                <a:cs typeface="Arial"/>
                <a:sym typeface="Arial"/>
              </a:rPr>
              <a:t>S-Zapfen-Monochromasie</a:t>
            </a:r>
            <a:endParaRPr/>
          </a:p>
        </p:txBody>
      </p:sp>
      <p:sp>
        <p:nvSpPr>
          <p:cNvPr id="2771" name="Google Shape;2771;p101"/>
          <p:cNvSpPr txBox="1"/>
          <p:nvPr/>
        </p:nvSpPr>
        <p:spPr>
          <a:xfrm>
            <a:off x="1796086" y="4806293"/>
            <a:ext cx="5410865" cy="145193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Warum wird er auch als S-Zapfen-Monochromasie bezeichnet? Wofür steht das </a:t>
            </a:r>
            <a:r>
              <a:rPr lang="en-US" sz="1546">
                <a:solidFill>
                  <a:srgbClr val="BFBFBF"/>
                </a:solidFill>
                <a:latin typeface="Arial"/>
                <a:ea typeface="Arial"/>
                <a:cs typeface="Arial"/>
                <a:sym typeface="Arial"/>
              </a:rPr>
              <a:t>„S“</a:t>
            </a:r>
            <a:r>
              <a:rPr i="1" lang="en-US" sz="1546">
                <a:solidFill>
                  <a:srgbClr val="BFBFBF"/>
                </a:solidFill>
                <a:latin typeface="Arial"/>
                <a:ea typeface="Arial"/>
                <a:cs typeface="Arial"/>
                <a:sym typeface="Arial"/>
              </a:rPr>
              <a:t>?</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Wie bereits in der Folienreihe erwähnt, hat blaues Licht eine kurze Wellenlänge, </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daher werden blaue Zapfen auch als </a:t>
            </a:r>
            <a:r>
              <a:rPr i="1" lang="en-US" sz="1546">
                <a:solidFill>
                  <a:srgbClr val="BFBFBF"/>
                </a:solidFill>
                <a:latin typeface="Arial"/>
                <a:ea typeface="Arial"/>
                <a:cs typeface="Arial"/>
                <a:sym typeface="Arial"/>
              </a:rPr>
              <a:t>kurzwellige Zapfen </a:t>
            </a:r>
            <a:r>
              <a:rPr lang="en-US" sz="1546">
                <a:solidFill>
                  <a:srgbClr val="BFBFBF"/>
                </a:solidFill>
                <a:latin typeface="Arial"/>
                <a:ea typeface="Arial"/>
                <a:cs typeface="Arial"/>
                <a:sym typeface="Arial"/>
              </a:rPr>
              <a:t>bezeichnet – kurz S-Zapfen (verstehen Sie, was ich meine?)</a:t>
            </a:r>
            <a:endParaRPr/>
          </a:p>
        </p:txBody>
      </p:sp>
      <p:sp>
        <p:nvSpPr>
          <p:cNvPr id="2772" name="Google Shape;2772;p101"/>
          <p:cNvSpPr txBox="1"/>
          <p:nvPr/>
        </p:nvSpPr>
        <p:spPr>
          <a:xfrm>
            <a:off x="2142230" y="4717384"/>
            <a:ext cx="5794072" cy="1689790"/>
          </a:xfrm>
          <a:prstGeom prst="rect">
            <a:avLst/>
          </a:prstGeom>
          <a:solidFill>
            <a:srgbClr val="FFEC8F"/>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A5A5A5"/>
                </a:solidFill>
                <a:latin typeface="Arial"/>
                <a:ea typeface="Arial"/>
                <a:cs typeface="Arial"/>
                <a:sym typeface="Arial"/>
              </a:rPr>
              <a:t>Gibt es außer der Tatsache, dass diese Erkrankung zwei Namen hat, noch einen weiteren Grund, warum die Kenntnis des Begriffs </a:t>
            </a:r>
            <a:r>
              <a:rPr lang="en-US" sz="1546">
                <a:solidFill>
                  <a:srgbClr val="A5A5A5"/>
                </a:solidFill>
                <a:latin typeface="Arial"/>
                <a:ea typeface="Arial"/>
                <a:cs typeface="Arial"/>
                <a:sym typeface="Arial"/>
              </a:rPr>
              <a:t>S-Zapfen-Monochromasie </a:t>
            </a:r>
            <a:r>
              <a:rPr i="1" lang="en-US" sz="1546">
                <a:solidFill>
                  <a:srgbClr val="A5A5A5"/>
                </a:solidFill>
                <a:latin typeface="Arial"/>
                <a:ea typeface="Arial"/>
                <a:cs typeface="Arial"/>
                <a:sym typeface="Arial"/>
              </a:rPr>
              <a:t>bemerkenswert ist?</a:t>
            </a:r>
            <a:endParaRPr/>
          </a:p>
          <a:p>
            <a:pPr indent="0" lvl="0" marL="0" marR="0" rtl="0" algn="l">
              <a:spcBef>
                <a:spcPts val="0"/>
              </a:spcBef>
              <a:spcAft>
                <a:spcPts val="0"/>
              </a:spcAft>
              <a:buNone/>
            </a:pPr>
            <a:r>
              <a:rPr lang="en-US" sz="1546">
                <a:solidFill>
                  <a:srgbClr val="A5A5A5"/>
                </a:solidFill>
                <a:latin typeface="Arial"/>
                <a:ea typeface="Arial"/>
                <a:cs typeface="Arial"/>
                <a:sym typeface="Arial"/>
              </a:rPr>
              <a:t>Ja, den gibt es, und zwar diesen: Um sicherzustellen, dass der S-Zapfen-Monochromasie nicht mit dem ähnlich benannten, aber völlig anderen Zustand</a:t>
            </a:r>
            <a:r>
              <a:rPr b="1" i="1" lang="en-US" sz="1546">
                <a:solidFill>
                  <a:srgbClr val="1A5FB4"/>
                </a:solidFill>
                <a:latin typeface="Arial"/>
                <a:ea typeface="Arial"/>
                <a:cs typeface="Arial"/>
                <a:sym typeface="Arial"/>
              </a:rPr>
              <a:t>, dem Enhanced S-Cone-Syndrom, </a:t>
            </a:r>
            <a:r>
              <a:rPr lang="en-US" sz="1546">
                <a:solidFill>
                  <a:srgbClr val="A5A5A5"/>
                </a:solidFill>
                <a:latin typeface="Arial"/>
                <a:ea typeface="Arial"/>
                <a:cs typeface="Arial"/>
                <a:sym typeface="Arial"/>
              </a:rPr>
              <a:t>verwechselt wird</a:t>
            </a:r>
            <a:endParaRPr b="1" sz="1546">
              <a:solidFill>
                <a:srgbClr val="1A5FB4"/>
              </a:solidFill>
              <a:latin typeface="Arial"/>
              <a:ea typeface="Arial"/>
              <a:cs typeface="Arial"/>
              <a:sym typeface="Arial"/>
            </a:endParaRPr>
          </a:p>
        </p:txBody>
      </p:sp>
      <p:sp>
        <p:nvSpPr>
          <p:cNvPr id="2773" name="Google Shape;2773;p101"/>
          <p:cNvSpPr txBox="1"/>
          <p:nvPr/>
        </p:nvSpPr>
        <p:spPr>
          <a:xfrm>
            <a:off x="3321490" y="3576966"/>
            <a:ext cx="989840"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rgbClr val="BFBFBF"/>
                </a:solidFill>
                <a:latin typeface="Caveat"/>
                <a:ea typeface="Caveat"/>
                <a:cs typeface="Caveat"/>
                <a:sym typeface="Caveat"/>
              </a:rPr>
              <a:t>S-Zapfen</a:t>
            </a:r>
            <a:endParaRPr/>
          </a:p>
        </p:txBody>
      </p:sp>
      <p:sp>
        <p:nvSpPr>
          <p:cNvPr id="2774" name="Google Shape;2774;p101"/>
          <p:cNvSpPr txBox="1"/>
          <p:nvPr/>
        </p:nvSpPr>
        <p:spPr>
          <a:xfrm>
            <a:off x="1950628" y="2478395"/>
            <a:ext cx="5985674" cy="3354804"/>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7F7F7F"/>
                </a:solidFill>
                <a:latin typeface="Arial"/>
                <a:ea typeface="Arial"/>
                <a:cs typeface="Arial"/>
                <a:sym typeface="Arial"/>
              </a:rPr>
              <a:t>Apropos Erkrankungen mit zwei Namen… Wie lautet die andere Bezeichnung für das „Enhanced S-Cone-Syndrom“?</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Goldmann-Favre-Syndrom</a:t>
            </a:r>
            <a:endParaRPr/>
          </a:p>
          <a:p>
            <a:pPr indent="0" lvl="0" marL="0" marR="0" rtl="0" algn="l">
              <a:spcBef>
                <a:spcPts val="0"/>
              </a:spcBef>
              <a:spcAft>
                <a:spcPts val="0"/>
              </a:spcAft>
              <a:buNone/>
            </a:pPr>
            <a:r>
              <a:t/>
            </a:r>
            <a:endParaRPr sz="1352">
              <a:solidFill>
                <a:srgbClr val="7F7F7F"/>
              </a:solidFill>
              <a:latin typeface="Arial"/>
              <a:ea typeface="Arial"/>
              <a:cs typeface="Arial"/>
              <a:sym typeface="Arial"/>
            </a:endParaRPr>
          </a:p>
          <a:p>
            <a:pPr indent="0" lvl="0" marL="0" marR="0" rtl="0" algn="l">
              <a:spcBef>
                <a:spcPts val="0"/>
              </a:spcBef>
              <a:spcAft>
                <a:spcPts val="0"/>
              </a:spcAft>
              <a:buNone/>
            </a:pPr>
            <a:r>
              <a:rPr i="1" lang="en-US" sz="1352">
                <a:solidFill>
                  <a:srgbClr val="7F7F7F"/>
                </a:solidFill>
                <a:latin typeface="Arial"/>
                <a:ea typeface="Arial"/>
                <a:cs typeface="Arial"/>
                <a:sym typeface="Arial"/>
              </a:rPr>
              <a:t>Um welche Art von Erkrankung handelt es sich dabei?</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Das BCSC</a:t>
            </a:r>
            <a:r>
              <a:rPr i="1" lang="en-US" sz="1352">
                <a:solidFill>
                  <a:srgbClr val="7F7F7F"/>
                </a:solidFill>
                <a:latin typeface="Arial"/>
                <a:ea typeface="Arial"/>
                <a:cs typeface="Arial"/>
                <a:sym typeface="Arial"/>
              </a:rPr>
              <a:t>-Retina</a:t>
            </a:r>
            <a:r>
              <a:rPr lang="en-US" sz="1352">
                <a:solidFill>
                  <a:srgbClr val="7F7F7F"/>
                </a:solidFill>
                <a:latin typeface="Arial"/>
                <a:ea typeface="Arial"/>
                <a:cs typeface="Arial"/>
                <a:sym typeface="Arial"/>
              </a:rPr>
              <a:t>-Buch bezeichnet es als „diffuse Photorezeptordystrophie“ à la RP </a:t>
            </a:r>
            <a:endParaRPr/>
          </a:p>
          <a:p>
            <a:pPr indent="0" lvl="0" marL="0" marR="0" rtl="0" algn="l">
              <a:spcBef>
                <a:spcPts val="0"/>
              </a:spcBef>
              <a:spcAft>
                <a:spcPts val="0"/>
              </a:spcAft>
              <a:buNone/>
            </a:pPr>
            <a:r>
              <a:t/>
            </a:r>
            <a:endParaRPr i="1"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äußert sich diese Erkrankung?</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Mit verminderter Sehschärfe sowie Nachtblindheit</a:t>
            </a:r>
            <a:endParaRPr/>
          </a:p>
          <a:p>
            <a:pPr indent="0" lvl="0" marL="0" marR="0" rtl="0" algn="l">
              <a:spcBef>
                <a:spcPts val="0"/>
              </a:spcBef>
              <a:spcAft>
                <a:spcPts val="0"/>
              </a:spcAft>
              <a:buNone/>
            </a:pPr>
            <a:r>
              <a:t/>
            </a:r>
            <a:endParaRPr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sieht das Enhanced-S-Cone-Syndrom in der Funduskopie aus?</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Im Gegensatz zum relativ normalen Erscheinungsbild des hinteren Pols beim S-Zapfen-Monochromasie ist der hintere Pol beim Enhanced-S-Cone-Syndrom eindeutig abnormal – Retinoschisis sowie RP-ähnliche Veränderungen sind die Regel</a:t>
            </a:r>
            <a:endParaRPr/>
          </a:p>
        </p:txBody>
      </p:sp>
      <p:sp>
        <p:nvSpPr>
          <p:cNvPr id="2775" name="Google Shape;2775;p101"/>
          <p:cNvSpPr txBox="1"/>
          <p:nvPr/>
        </p:nvSpPr>
        <p:spPr>
          <a:xfrm>
            <a:off x="4507314" y="3988329"/>
            <a:ext cx="3519613" cy="1273537"/>
          </a:xfrm>
          <a:prstGeom prst="rect">
            <a:avLst/>
          </a:prstGeom>
          <a:solidFill>
            <a:srgbClr val="BAD2D2"/>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Wie sehen die ERG-Befunde aus?</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 Stäbchenreaktion: </a:t>
            </a:r>
            <a:r>
              <a:rPr b="1" i="1" lang="en-US" sz="1352">
                <a:solidFill>
                  <a:schemeClr val="dk1"/>
                </a:solidFill>
                <a:latin typeface="Arial"/>
                <a:ea typeface="Arial"/>
                <a:cs typeface="Arial"/>
                <a:sym typeface="Arial"/>
              </a:rPr>
              <a:t>?</a:t>
            </a:r>
            <a:endParaRPr/>
          </a:p>
          <a:p>
            <a:pPr indent="0" lvl="0" marL="0" marR="0" rtl="0" algn="l">
              <a:spcBef>
                <a:spcPts val="0"/>
              </a:spcBef>
              <a:spcAft>
                <a:spcPts val="0"/>
              </a:spcAft>
              <a:buNone/>
            </a:pPr>
            <a:r>
              <a:rPr lang="en-US" sz="1352">
                <a:solidFill>
                  <a:srgbClr val="BAD2D2"/>
                </a:solidFill>
                <a:latin typeface="Arial"/>
                <a:ea typeface="Arial"/>
                <a:cs typeface="Arial"/>
                <a:sym typeface="Arial"/>
              </a:rPr>
              <a:t>– Reaktion der Rot-/Grün-Zapfen: abgeschwächt</a:t>
            </a:r>
            <a:endParaRPr/>
          </a:p>
          <a:p>
            <a:pPr indent="0" lvl="0" marL="0" marR="0" rtl="0" algn="l">
              <a:spcBef>
                <a:spcPts val="0"/>
              </a:spcBef>
              <a:spcAft>
                <a:spcPts val="0"/>
              </a:spcAft>
              <a:buNone/>
            </a:pPr>
            <a:r>
              <a:rPr lang="en-US" sz="1352">
                <a:solidFill>
                  <a:srgbClr val="BAD2D2"/>
                </a:solidFill>
                <a:latin typeface="Arial"/>
                <a:ea typeface="Arial"/>
                <a:cs typeface="Arial"/>
                <a:sym typeface="Arial"/>
              </a:rPr>
              <a:t>– Blaue Zapfen: </a:t>
            </a:r>
            <a:r>
              <a:rPr b="1" lang="en-US" sz="1352">
                <a:solidFill>
                  <a:srgbClr val="BAD2D2"/>
                </a:solidFill>
                <a:latin typeface="Arial"/>
                <a:ea typeface="Arial"/>
                <a:cs typeface="Arial"/>
                <a:sym typeface="Arial"/>
              </a:rPr>
              <a:t>verstärkt </a:t>
            </a:r>
            <a:r>
              <a:rPr lang="en-US" sz="1352">
                <a:solidFill>
                  <a:srgbClr val="BAD2D2"/>
                </a:solidFill>
                <a:latin typeface="Arial"/>
                <a:ea typeface="Arial"/>
                <a:cs typeface="Arial"/>
                <a:sym typeface="Arial"/>
              </a:rPr>
              <a:t>(daher der Name des Syndroms)</a:t>
            </a:r>
            <a:endParaRPr/>
          </a:p>
        </p:txBody>
      </p:sp>
      <p:sp>
        <p:nvSpPr>
          <p:cNvPr id="2776" name="Google Shape;2776;p101"/>
          <p:cNvSpPr txBox="1"/>
          <p:nvPr/>
        </p:nvSpPr>
        <p:spPr>
          <a:xfrm>
            <a:off x="4507325" y="2403950"/>
            <a:ext cx="3640800" cy="857100"/>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A5A5A5"/>
                </a:solidFill>
                <a:latin typeface="Arial"/>
                <a:ea typeface="Arial"/>
                <a:cs typeface="Arial"/>
                <a:sym typeface="Arial"/>
              </a:rPr>
              <a:t>Inwiefern sind die Photorezeptoren betroffen?</a:t>
            </a:r>
            <a:endParaRPr/>
          </a:p>
          <a:p>
            <a:pPr indent="0" lvl="0" marL="0" marR="0" rtl="0" algn="l">
              <a:spcBef>
                <a:spcPts val="0"/>
              </a:spcBef>
              <a:spcAft>
                <a:spcPts val="0"/>
              </a:spcAft>
              <a:buNone/>
            </a:pPr>
            <a:r>
              <a:rPr lang="en-US" sz="1352">
                <a:solidFill>
                  <a:srgbClr val="A5A5A5"/>
                </a:solidFill>
                <a:latin typeface="Arial"/>
                <a:ea typeface="Arial"/>
                <a:cs typeface="Arial"/>
                <a:sym typeface="Arial"/>
              </a:rPr>
              <a:t>--Stäbchen: Nicht funktionsfähig </a:t>
            </a:r>
            <a:endParaRPr/>
          </a:p>
          <a:p>
            <a:pPr indent="0" lvl="0" marL="0" marR="0" rtl="0" algn="l">
              <a:spcBef>
                <a:spcPts val="0"/>
              </a:spcBef>
              <a:spcAft>
                <a:spcPts val="0"/>
              </a:spcAft>
              <a:buNone/>
            </a:pPr>
            <a:r>
              <a:rPr lang="en-US" sz="1352">
                <a:solidFill>
                  <a:srgbClr val="A5A5A5"/>
                </a:solidFill>
                <a:latin typeface="Arial"/>
                <a:ea typeface="Arial"/>
                <a:cs typeface="Arial"/>
                <a:sym typeface="Arial"/>
              </a:rPr>
              <a:t>--Rot-/Grün-Zapfen: Verringerte Anzahl </a:t>
            </a:r>
            <a:endParaRPr/>
          </a:p>
          <a:p>
            <a:pPr indent="0" lvl="0" marL="0" marR="0" rtl="0" algn="l">
              <a:spcBef>
                <a:spcPts val="0"/>
              </a:spcBef>
              <a:spcAft>
                <a:spcPts val="0"/>
              </a:spcAft>
              <a:buNone/>
            </a:pPr>
            <a:r>
              <a:rPr lang="en-US" sz="1352">
                <a:solidFill>
                  <a:srgbClr val="A5A5A5"/>
                </a:solidFill>
                <a:latin typeface="Arial"/>
                <a:ea typeface="Arial"/>
                <a:cs typeface="Arial"/>
                <a:sym typeface="Arial"/>
              </a:rPr>
              <a:t>--Blaue Zapfen: </a:t>
            </a:r>
            <a:r>
              <a:rPr b="1" lang="en-US" sz="1352">
                <a:solidFill>
                  <a:srgbClr val="A5A5A5"/>
                </a:solidFill>
                <a:latin typeface="Arial"/>
                <a:ea typeface="Arial"/>
                <a:cs typeface="Arial"/>
                <a:sym typeface="Arial"/>
              </a:rPr>
              <a:t>Erhöhte </a:t>
            </a:r>
            <a:r>
              <a:rPr lang="en-US" sz="1352">
                <a:solidFill>
                  <a:srgbClr val="A5A5A5"/>
                </a:solidFill>
                <a:latin typeface="Arial"/>
                <a:ea typeface="Arial"/>
                <a:cs typeface="Arial"/>
                <a:sym typeface="Arial"/>
              </a:rPr>
              <a:t>Anzahl</a:t>
            </a:r>
            <a:endParaRPr/>
          </a:p>
        </p:txBody>
      </p:sp>
      <p:sp>
        <p:nvSpPr>
          <p:cNvPr id="2777" name="Google Shape;2777;p101"/>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778" name="Google Shape;2778;p101"/>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779" name="Google Shape;2779;p101"/>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780" name="Google Shape;2780;p101"/>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2781" name="Google Shape;2781;p101"/>
          <p:cNvSpPr/>
          <p:nvPr/>
        </p:nvSpPr>
        <p:spPr>
          <a:xfrm>
            <a:off x="4613710" y="5747953"/>
            <a:ext cx="2810373" cy="59020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5" name="Shape 2785"/>
        <p:cNvGrpSpPr/>
        <p:nvPr/>
      </p:nvGrpSpPr>
      <p:grpSpPr>
        <a:xfrm>
          <a:off x="0" y="0"/>
          <a:ext cx="0" cy="0"/>
          <a:chOff x="0" y="0"/>
          <a:chExt cx="0" cy="0"/>
        </a:xfrm>
      </p:grpSpPr>
      <p:sp>
        <p:nvSpPr>
          <p:cNvPr id="2786" name="Google Shape;2786;p102"/>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787" name="Google Shape;2787;p102"/>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788" name="Google Shape;2788;p102"/>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2789" name="Google Shape;2789;p102"/>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790" name="Google Shape;2790;p102"/>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791" name="Google Shape;2791;p102"/>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792" name="Google Shape;2792;p102"/>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2793" name="Google Shape;2793;p102"/>
          <p:cNvCxnSpPr>
            <a:stCxn id="2786"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794" name="Google Shape;2794;p102"/>
          <p:cNvCxnSpPr>
            <a:stCxn id="2786"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2795" name="Google Shape;2795;p102"/>
          <p:cNvCxnSpPr>
            <a:stCxn id="2786"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796" name="Google Shape;2796;p102"/>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2797" name="Google Shape;2797;p102"/>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798" name="Google Shape;2798;p102"/>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2799" name="Google Shape;2799;p102"/>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BFBFBF"/>
                </a:solidFill>
                <a:latin typeface="Arial"/>
                <a:ea typeface="Arial"/>
                <a:cs typeface="Arial"/>
                <a:sym typeface="Arial"/>
              </a:rPr>
              <a:t>Blauzapfen-Monochromasie</a:t>
            </a:r>
            <a:endParaRPr/>
          </a:p>
        </p:txBody>
      </p:sp>
      <p:sp>
        <p:nvSpPr>
          <p:cNvPr id="2800" name="Google Shape;2800;p102"/>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2801" name="Google Shape;2801;p102"/>
          <p:cNvCxnSpPr>
            <a:stCxn id="2799" idx="1"/>
          </p:cNvCxnSpPr>
          <p:nvPr/>
        </p:nvCxnSpPr>
        <p:spPr>
          <a:xfrm>
            <a:off x="3254267" y="3833430"/>
            <a:ext cx="1001400" cy="15900"/>
          </a:xfrm>
          <a:prstGeom prst="straightConnector1">
            <a:avLst/>
          </a:prstGeom>
          <a:noFill/>
          <a:ln cap="flat" cmpd="sng" w="21450">
            <a:solidFill>
              <a:srgbClr val="BFBFBF"/>
            </a:solidFill>
            <a:prstDash val="solid"/>
            <a:round/>
            <a:headEnd len="sm" w="sm" type="none"/>
            <a:tailEnd len="sm" w="sm" type="none"/>
          </a:ln>
        </p:spPr>
      </p:cxnSp>
      <p:sp>
        <p:nvSpPr>
          <p:cNvPr id="2802" name="Google Shape;2802;p102"/>
          <p:cNvSpPr txBox="1"/>
          <p:nvPr/>
        </p:nvSpPr>
        <p:spPr>
          <a:xfrm>
            <a:off x="2857069" y="4143785"/>
            <a:ext cx="5674239"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Abschließend: </a:t>
            </a:r>
            <a:r>
              <a:rPr b="1" lang="en-US" sz="1546" u="sng">
                <a:solidFill>
                  <a:srgbClr val="BFBFBF"/>
                </a:solidFill>
                <a:latin typeface="Arial"/>
                <a:ea typeface="Arial"/>
                <a:cs typeface="Arial"/>
                <a:sym typeface="Arial"/>
              </a:rPr>
              <a:t>Beachten Sie, dass </a:t>
            </a:r>
            <a:r>
              <a:rPr lang="en-US" sz="1546">
                <a:solidFill>
                  <a:srgbClr val="BFBFBF"/>
                </a:solidFill>
                <a:latin typeface="Arial"/>
                <a:ea typeface="Arial"/>
                <a:cs typeface="Arial"/>
                <a:sym typeface="Arial"/>
              </a:rPr>
              <a:t>der Blauzapfen-Monochromasie auch als</a:t>
            </a:r>
            <a:endParaRPr/>
          </a:p>
          <a:p>
            <a:pPr indent="0" lvl="0" marL="0" marR="0" rtl="0" algn="l">
              <a:spcBef>
                <a:spcPts val="0"/>
              </a:spcBef>
              <a:spcAft>
                <a:spcPts val="0"/>
              </a:spcAft>
              <a:buNone/>
            </a:pPr>
            <a:r>
              <a:rPr b="1" lang="en-US" sz="1546">
                <a:solidFill>
                  <a:srgbClr val="BFBFBF"/>
                </a:solidFill>
                <a:latin typeface="Arial"/>
                <a:ea typeface="Arial"/>
                <a:cs typeface="Arial"/>
                <a:sym typeface="Arial"/>
              </a:rPr>
              <a:t>S-Zapfen-Monochromasie</a:t>
            </a:r>
            <a:endParaRPr/>
          </a:p>
        </p:txBody>
      </p:sp>
      <p:sp>
        <p:nvSpPr>
          <p:cNvPr id="2803" name="Google Shape;2803;p102"/>
          <p:cNvSpPr txBox="1"/>
          <p:nvPr/>
        </p:nvSpPr>
        <p:spPr>
          <a:xfrm>
            <a:off x="1796086" y="4806293"/>
            <a:ext cx="5410865" cy="145193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Warum wird er auch als S-Zapfen-Monochromasie bezeichnet? Wofür steht das </a:t>
            </a:r>
            <a:r>
              <a:rPr lang="en-US" sz="1546">
                <a:solidFill>
                  <a:srgbClr val="BFBFBF"/>
                </a:solidFill>
                <a:latin typeface="Arial"/>
                <a:ea typeface="Arial"/>
                <a:cs typeface="Arial"/>
                <a:sym typeface="Arial"/>
              </a:rPr>
              <a:t>„S“</a:t>
            </a:r>
            <a:r>
              <a:rPr i="1" lang="en-US" sz="1546">
                <a:solidFill>
                  <a:srgbClr val="BFBFBF"/>
                </a:solidFill>
                <a:latin typeface="Arial"/>
                <a:ea typeface="Arial"/>
                <a:cs typeface="Arial"/>
                <a:sym typeface="Arial"/>
              </a:rPr>
              <a:t>?</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Wie bereits in der Folienreihe erwähnt, hat blaues Licht eine kurze Wellenlänge, </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daher werden blaue Zapfen auch als </a:t>
            </a:r>
            <a:r>
              <a:rPr i="1" lang="en-US" sz="1546">
                <a:solidFill>
                  <a:srgbClr val="BFBFBF"/>
                </a:solidFill>
                <a:latin typeface="Arial"/>
                <a:ea typeface="Arial"/>
                <a:cs typeface="Arial"/>
                <a:sym typeface="Arial"/>
              </a:rPr>
              <a:t>kurzwellige Zapfen </a:t>
            </a:r>
            <a:r>
              <a:rPr lang="en-US" sz="1546">
                <a:solidFill>
                  <a:srgbClr val="BFBFBF"/>
                </a:solidFill>
                <a:latin typeface="Arial"/>
                <a:ea typeface="Arial"/>
                <a:cs typeface="Arial"/>
                <a:sym typeface="Arial"/>
              </a:rPr>
              <a:t>bezeichnet – kurz S-Zapfen (verstehen Sie, was ich meine?)</a:t>
            </a:r>
            <a:endParaRPr/>
          </a:p>
        </p:txBody>
      </p:sp>
      <p:sp>
        <p:nvSpPr>
          <p:cNvPr id="2804" name="Google Shape;2804;p102"/>
          <p:cNvSpPr txBox="1"/>
          <p:nvPr/>
        </p:nvSpPr>
        <p:spPr>
          <a:xfrm>
            <a:off x="2142230" y="4717384"/>
            <a:ext cx="5794072" cy="1689790"/>
          </a:xfrm>
          <a:prstGeom prst="rect">
            <a:avLst/>
          </a:prstGeom>
          <a:solidFill>
            <a:srgbClr val="FFEC8F"/>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A5A5A5"/>
                </a:solidFill>
                <a:latin typeface="Arial"/>
                <a:ea typeface="Arial"/>
                <a:cs typeface="Arial"/>
                <a:sym typeface="Arial"/>
              </a:rPr>
              <a:t>Gibt es außer der Tatsache, dass diese Erkrankung zwei Namen hat, noch einen weiteren Grund, warum die Kenntnis des Begriffs </a:t>
            </a:r>
            <a:r>
              <a:rPr lang="en-US" sz="1546">
                <a:solidFill>
                  <a:srgbClr val="A5A5A5"/>
                </a:solidFill>
                <a:latin typeface="Arial"/>
                <a:ea typeface="Arial"/>
                <a:cs typeface="Arial"/>
                <a:sym typeface="Arial"/>
              </a:rPr>
              <a:t>S-Zapfen-Monochromasie </a:t>
            </a:r>
            <a:r>
              <a:rPr i="1" lang="en-US" sz="1546">
                <a:solidFill>
                  <a:srgbClr val="A5A5A5"/>
                </a:solidFill>
                <a:latin typeface="Arial"/>
                <a:ea typeface="Arial"/>
                <a:cs typeface="Arial"/>
                <a:sym typeface="Arial"/>
              </a:rPr>
              <a:t>bemerkenswert ist?</a:t>
            </a:r>
            <a:endParaRPr/>
          </a:p>
          <a:p>
            <a:pPr indent="0" lvl="0" marL="0" marR="0" rtl="0" algn="l">
              <a:spcBef>
                <a:spcPts val="0"/>
              </a:spcBef>
              <a:spcAft>
                <a:spcPts val="0"/>
              </a:spcAft>
              <a:buNone/>
            </a:pPr>
            <a:r>
              <a:rPr lang="en-US" sz="1546">
                <a:solidFill>
                  <a:srgbClr val="A5A5A5"/>
                </a:solidFill>
                <a:latin typeface="Arial"/>
                <a:ea typeface="Arial"/>
                <a:cs typeface="Arial"/>
                <a:sym typeface="Arial"/>
              </a:rPr>
              <a:t>Ja, den gibt es, und zwar diesen: Um sicherzustellen, dass der S-Zapfen-Monochromasie nicht mit der ähnlich benannten, aber völlig anderen Zustand</a:t>
            </a:r>
            <a:r>
              <a:rPr b="1" i="1" lang="en-US" sz="1546">
                <a:solidFill>
                  <a:srgbClr val="1A5FB4"/>
                </a:solidFill>
                <a:latin typeface="Arial"/>
                <a:ea typeface="Arial"/>
                <a:cs typeface="Arial"/>
                <a:sym typeface="Arial"/>
              </a:rPr>
              <a:t>, dem Enhanced S-Cone-Syndrom, </a:t>
            </a:r>
            <a:r>
              <a:rPr lang="en-US" sz="1546">
                <a:solidFill>
                  <a:srgbClr val="A5A5A5"/>
                </a:solidFill>
                <a:latin typeface="Arial"/>
                <a:ea typeface="Arial"/>
                <a:cs typeface="Arial"/>
                <a:sym typeface="Arial"/>
              </a:rPr>
              <a:t>verwechselt wird</a:t>
            </a:r>
            <a:endParaRPr b="1" sz="1546">
              <a:solidFill>
                <a:srgbClr val="1A5FB4"/>
              </a:solidFill>
              <a:latin typeface="Arial"/>
              <a:ea typeface="Arial"/>
              <a:cs typeface="Arial"/>
              <a:sym typeface="Arial"/>
            </a:endParaRPr>
          </a:p>
        </p:txBody>
      </p:sp>
      <p:sp>
        <p:nvSpPr>
          <p:cNvPr id="2805" name="Google Shape;2805;p102"/>
          <p:cNvSpPr txBox="1"/>
          <p:nvPr/>
        </p:nvSpPr>
        <p:spPr>
          <a:xfrm>
            <a:off x="3321490" y="3576966"/>
            <a:ext cx="989840"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rgbClr val="BFBFBF"/>
                </a:solidFill>
                <a:latin typeface="Caveat"/>
                <a:ea typeface="Caveat"/>
                <a:cs typeface="Caveat"/>
                <a:sym typeface="Caveat"/>
              </a:rPr>
              <a:t>S-Zapfen</a:t>
            </a:r>
            <a:endParaRPr/>
          </a:p>
        </p:txBody>
      </p:sp>
      <p:sp>
        <p:nvSpPr>
          <p:cNvPr id="2806" name="Google Shape;2806;p102"/>
          <p:cNvSpPr txBox="1"/>
          <p:nvPr/>
        </p:nvSpPr>
        <p:spPr>
          <a:xfrm>
            <a:off x="1950628" y="2478395"/>
            <a:ext cx="5985674" cy="3354804"/>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7F7F7F"/>
                </a:solidFill>
                <a:latin typeface="Arial"/>
                <a:ea typeface="Arial"/>
                <a:cs typeface="Arial"/>
                <a:sym typeface="Arial"/>
              </a:rPr>
              <a:t>Apropos Erkrankungen mit zwei Namen… Wie lautet die andere Bezeichnung für das „Enhanced S-Cone-Syndrom“?</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Goldmann-Favre-Syndrom</a:t>
            </a:r>
            <a:endParaRPr/>
          </a:p>
          <a:p>
            <a:pPr indent="0" lvl="0" marL="0" marR="0" rtl="0" algn="l">
              <a:spcBef>
                <a:spcPts val="0"/>
              </a:spcBef>
              <a:spcAft>
                <a:spcPts val="0"/>
              </a:spcAft>
              <a:buNone/>
            </a:pPr>
            <a:r>
              <a:t/>
            </a:r>
            <a:endParaRPr sz="1352">
              <a:solidFill>
                <a:srgbClr val="7F7F7F"/>
              </a:solidFill>
              <a:latin typeface="Arial"/>
              <a:ea typeface="Arial"/>
              <a:cs typeface="Arial"/>
              <a:sym typeface="Arial"/>
            </a:endParaRPr>
          </a:p>
          <a:p>
            <a:pPr indent="0" lvl="0" marL="0" marR="0" rtl="0" algn="l">
              <a:spcBef>
                <a:spcPts val="0"/>
              </a:spcBef>
              <a:spcAft>
                <a:spcPts val="0"/>
              </a:spcAft>
              <a:buNone/>
            </a:pPr>
            <a:r>
              <a:rPr i="1" lang="en-US" sz="1352">
                <a:solidFill>
                  <a:srgbClr val="7F7F7F"/>
                </a:solidFill>
                <a:latin typeface="Arial"/>
                <a:ea typeface="Arial"/>
                <a:cs typeface="Arial"/>
                <a:sym typeface="Arial"/>
              </a:rPr>
              <a:t>Um welche Art von Erkrankung handelt es sich dabei?</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Das BCSC</a:t>
            </a:r>
            <a:r>
              <a:rPr i="1" lang="en-US" sz="1352">
                <a:solidFill>
                  <a:srgbClr val="7F7F7F"/>
                </a:solidFill>
                <a:latin typeface="Arial"/>
                <a:ea typeface="Arial"/>
                <a:cs typeface="Arial"/>
                <a:sym typeface="Arial"/>
              </a:rPr>
              <a:t>-Retina</a:t>
            </a:r>
            <a:r>
              <a:rPr lang="en-US" sz="1352">
                <a:solidFill>
                  <a:srgbClr val="7F7F7F"/>
                </a:solidFill>
                <a:latin typeface="Arial"/>
                <a:ea typeface="Arial"/>
                <a:cs typeface="Arial"/>
                <a:sym typeface="Arial"/>
              </a:rPr>
              <a:t>-Buch bezeichnet es als „diffuse Photorezeptordystrophie“ à la RP </a:t>
            </a:r>
            <a:endParaRPr/>
          </a:p>
          <a:p>
            <a:pPr indent="0" lvl="0" marL="0" marR="0" rtl="0" algn="l">
              <a:spcBef>
                <a:spcPts val="0"/>
              </a:spcBef>
              <a:spcAft>
                <a:spcPts val="0"/>
              </a:spcAft>
              <a:buNone/>
            </a:pPr>
            <a:r>
              <a:t/>
            </a:r>
            <a:endParaRPr i="1"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äußert sich diese Erkrankung?</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Mit verminderter Sehschärfe sowie Nachtblindheit</a:t>
            </a:r>
            <a:endParaRPr/>
          </a:p>
          <a:p>
            <a:pPr indent="0" lvl="0" marL="0" marR="0" rtl="0" algn="l">
              <a:spcBef>
                <a:spcPts val="0"/>
              </a:spcBef>
              <a:spcAft>
                <a:spcPts val="0"/>
              </a:spcAft>
              <a:buNone/>
            </a:pPr>
            <a:r>
              <a:t/>
            </a:r>
            <a:endParaRPr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sieht das Enhanced-S-Cone-Syndrom in der Funduskopie aus?</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Im Gegensatz zum relativ normalen Erscheinungsbild des hinteren Pols beim S-Zapfen-Monochromasie ist der hintere Pol beim Enhanced-S-Cone-Syndrom eindeutig abnormal – Retinoschisis sowie RP-ähnliche Veränderungen sind die Regel</a:t>
            </a:r>
            <a:endParaRPr/>
          </a:p>
        </p:txBody>
      </p:sp>
      <p:sp>
        <p:nvSpPr>
          <p:cNvPr id="2807" name="Google Shape;2807;p102"/>
          <p:cNvSpPr txBox="1"/>
          <p:nvPr/>
        </p:nvSpPr>
        <p:spPr>
          <a:xfrm>
            <a:off x="4507314" y="3988329"/>
            <a:ext cx="3519613" cy="1273537"/>
          </a:xfrm>
          <a:prstGeom prst="rect">
            <a:avLst/>
          </a:prstGeom>
          <a:solidFill>
            <a:srgbClr val="BAD2D2"/>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Wie sehen die ERG-Befunde aus?</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 Stäbchenreaktion: Nicht nachweisbar</a:t>
            </a:r>
            <a:endParaRPr sz="1546">
              <a:solidFill>
                <a:srgbClr val="BAD2D2"/>
              </a:solidFill>
              <a:latin typeface="Arial"/>
              <a:ea typeface="Arial"/>
              <a:cs typeface="Arial"/>
              <a:sym typeface="Arial"/>
            </a:endParaRPr>
          </a:p>
          <a:p>
            <a:pPr indent="0" lvl="0" marL="0" marR="0" rtl="0" algn="l">
              <a:spcBef>
                <a:spcPts val="0"/>
              </a:spcBef>
              <a:spcAft>
                <a:spcPts val="0"/>
              </a:spcAft>
              <a:buNone/>
            </a:pPr>
            <a:r>
              <a:rPr lang="en-US" sz="1352">
                <a:solidFill>
                  <a:srgbClr val="BAD2D2"/>
                </a:solidFill>
                <a:latin typeface="Arial"/>
                <a:ea typeface="Arial"/>
                <a:cs typeface="Arial"/>
                <a:sym typeface="Arial"/>
              </a:rPr>
              <a:t>– Reaktion der Rot-/Grün-Zapfen: abgeschwächt</a:t>
            </a:r>
            <a:endParaRPr/>
          </a:p>
          <a:p>
            <a:pPr indent="0" lvl="0" marL="0" marR="0" rtl="0" algn="l">
              <a:spcBef>
                <a:spcPts val="0"/>
              </a:spcBef>
              <a:spcAft>
                <a:spcPts val="0"/>
              </a:spcAft>
              <a:buNone/>
            </a:pPr>
            <a:r>
              <a:rPr lang="en-US" sz="1352">
                <a:solidFill>
                  <a:srgbClr val="BAD2D2"/>
                </a:solidFill>
                <a:latin typeface="Arial"/>
                <a:ea typeface="Arial"/>
                <a:cs typeface="Arial"/>
                <a:sym typeface="Arial"/>
              </a:rPr>
              <a:t>– Blaue Zapfen: </a:t>
            </a:r>
            <a:r>
              <a:rPr b="1" lang="en-US" sz="1352">
                <a:solidFill>
                  <a:srgbClr val="BAD2D2"/>
                </a:solidFill>
                <a:latin typeface="Arial"/>
                <a:ea typeface="Arial"/>
                <a:cs typeface="Arial"/>
                <a:sym typeface="Arial"/>
              </a:rPr>
              <a:t>verstärkt </a:t>
            </a:r>
            <a:r>
              <a:rPr lang="en-US" sz="1352">
                <a:solidFill>
                  <a:srgbClr val="BAD2D2"/>
                </a:solidFill>
                <a:latin typeface="Arial"/>
                <a:ea typeface="Arial"/>
                <a:cs typeface="Arial"/>
                <a:sym typeface="Arial"/>
              </a:rPr>
              <a:t>(daher der Name des Syndroms)</a:t>
            </a:r>
            <a:endParaRPr/>
          </a:p>
        </p:txBody>
      </p:sp>
      <p:sp>
        <p:nvSpPr>
          <p:cNvPr id="2808" name="Google Shape;2808;p102"/>
          <p:cNvSpPr txBox="1"/>
          <p:nvPr/>
        </p:nvSpPr>
        <p:spPr>
          <a:xfrm>
            <a:off x="4507325" y="2403950"/>
            <a:ext cx="3630900" cy="857100"/>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A5A5A5"/>
                </a:solidFill>
                <a:latin typeface="Arial"/>
                <a:ea typeface="Arial"/>
                <a:cs typeface="Arial"/>
                <a:sym typeface="Arial"/>
              </a:rPr>
              <a:t>Inwiefern sind die Photorezeptoren betroffen?</a:t>
            </a:r>
            <a:endParaRPr/>
          </a:p>
          <a:p>
            <a:pPr indent="0" lvl="0" marL="0" marR="0" rtl="0" algn="l">
              <a:spcBef>
                <a:spcPts val="0"/>
              </a:spcBef>
              <a:spcAft>
                <a:spcPts val="0"/>
              </a:spcAft>
              <a:buNone/>
            </a:pPr>
            <a:r>
              <a:rPr b="1" lang="en-US" sz="1352">
                <a:solidFill>
                  <a:schemeClr val="dk1"/>
                </a:solidFill>
                <a:latin typeface="Arial"/>
                <a:ea typeface="Arial"/>
                <a:cs typeface="Arial"/>
                <a:sym typeface="Arial"/>
              </a:rPr>
              <a:t>--Stäbchen: Nicht funktionsfähig </a:t>
            </a:r>
            <a:endParaRPr b="1" sz="1546">
              <a:solidFill>
                <a:srgbClr val="A5A5A5"/>
              </a:solidFill>
              <a:latin typeface="Arial"/>
              <a:ea typeface="Arial"/>
              <a:cs typeface="Arial"/>
              <a:sym typeface="Arial"/>
            </a:endParaRPr>
          </a:p>
          <a:p>
            <a:pPr indent="0" lvl="0" marL="0" marR="0" rtl="0" algn="l">
              <a:spcBef>
                <a:spcPts val="0"/>
              </a:spcBef>
              <a:spcAft>
                <a:spcPts val="0"/>
              </a:spcAft>
              <a:buNone/>
            </a:pPr>
            <a:r>
              <a:rPr lang="en-US" sz="1352">
                <a:solidFill>
                  <a:srgbClr val="A5A5A5"/>
                </a:solidFill>
                <a:latin typeface="Arial"/>
                <a:ea typeface="Arial"/>
                <a:cs typeface="Arial"/>
                <a:sym typeface="Arial"/>
              </a:rPr>
              <a:t>--Rot-/Grün-Zapfen: Verringerte Anzahl </a:t>
            </a:r>
            <a:endParaRPr/>
          </a:p>
          <a:p>
            <a:pPr indent="0" lvl="0" marL="0" marR="0" rtl="0" algn="l">
              <a:spcBef>
                <a:spcPts val="0"/>
              </a:spcBef>
              <a:spcAft>
                <a:spcPts val="0"/>
              </a:spcAft>
              <a:buNone/>
            </a:pPr>
            <a:r>
              <a:rPr lang="en-US" sz="1352">
                <a:solidFill>
                  <a:srgbClr val="A5A5A5"/>
                </a:solidFill>
                <a:latin typeface="Arial"/>
                <a:ea typeface="Arial"/>
                <a:cs typeface="Arial"/>
                <a:sym typeface="Arial"/>
              </a:rPr>
              <a:t>--Blaue Zapfen: </a:t>
            </a:r>
            <a:r>
              <a:rPr b="1" lang="en-US" sz="1352">
                <a:solidFill>
                  <a:srgbClr val="A5A5A5"/>
                </a:solidFill>
                <a:latin typeface="Arial"/>
                <a:ea typeface="Arial"/>
                <a:cs typeface="Arial"/>
                <a:sym typeface="Arial"/>
              </a:rPr>
              <a:t>Erhöhte </a:t>
            </a:r>
            <a:r>
              <a:rPr lang="en-US" sz="1352">
                <a:solidFill>
                  <a:srgbClr val="A5A5A5"/>
                </a:solidFill>
                <a:latin typeface="Arial"/>
                <a:ea typeface="Arial"/>
                <a:cs typeface="Arial"/>
                <a:sym typeface="Arial"/>
              </a:rPr>
              <a:t>Anzahl</a:t>
            </a:r>
            <a:endParaRPr/>
          </a:p>
        </p:txBody>
      </p:sp>
      <p:sp>
        <p:nvSpPr>
          <p:cNvPr id="2809" name="Google Shape;2809;p102"/>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810" name="Google Shape;2810;p102"/>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811" name="Google Shape;2811;p102"/>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812" name="Google Shape;2812;p102"/>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2813" name="Google Shape;2813;p102"/>
          <p:cNvSpPr/>
          <p:nvPr/>
        </p:nvSpPr>
        <p:spPr>
          <a:xfrm>
            <a:off x="4613710" y="5747953"/>
            <a:ext cx="2810373" cy="59020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7" name="Shape 2817"/>
        <p:cNvGrpSpPr/>
        <p:nvPr/>
      </p:nvGrpSpPr>
      <p:grpSpPr>
        <a:xfrm>
          <a:off x="0" y="0"/>
          <a:ext cx="0" cy="0"/>
          <a:chOff x="0" y="0"/>
          <a:chExt cx="0" cy="0"/>
        </a:xfrm>
      </p:grpSpPr>
      <p:sp>
        <p:nvSpPr>
          <p:cNvPr id="2818" name="Google Shape;2818;p103"/>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819" name="Google Shape;2819;p103"/>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820" name="Google Shape;2820;p103"/>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2821" name="Google Shape;2821;p103"/>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822" name="Google Shape;2822;p103"/>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823" name="Google Shape;2823;p103"/>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824" name="Google Shape;2824;p103"/>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2825" name="Google Shape;2825;p103"/>
          <p:cNvCxnSpPr>
            <a:stCxn id="2818"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826" name="Google Shape;2826;p103"/>
          <p:cNvCxnSpPr>
            <a:stCxn id="2818"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2827" name="Google Shape;2827;p103"/>
          <p:cNvCxnSpPr>
            <a:stCxn id="2818"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828" name="Google Shape;2828;p103"/>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2829" name="Google Shape;2829;p103"/>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830" name="Google Shape;2830;p103"/>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2831" name="Google Shape;2831;p103"/>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BFBFBF"/>
                </a:solidFill>
                <a:latin typeface="Arial"/>
                <a:ea typeface="Arial"/>
                <a:cs typeface="Arial"/>
                <a:sym typeface="Arial"/>
              </a:rPr>
              <a:t>Blauzapfen-Monochromasie</a:t>
            </a:r>
            <a:endParaRPr/>
          </a:p>
        </p:txBody>
      </p:sp>
      <p:sp>
        <p:nvSpPr>
          <p:cNvPr id="2832" name="Google Shape;2832;p103"/>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2833" name="Google Shape;2833;p103"/>
          <p:cNvCxnSpPr>
            <a:stCxn id="2831" idx="1"/>
          </p:cNvCxnSpPr>
          <p:nvPr/>
        </p:nvCxnSpPr>
        <p:spPr>
          <a:xfrm>
            <a:off x="3254267" y="3833430"/>
            <a:ext cx="1001400" cy="15900"/>
          </a:xfrm>
          <a:prstGeom prst="straightConnector1">
            <a:avLst/>
          </a:prstGeom>
          <a:noFill/>
          <a:ln cap="flat" cmpd="sng" w="21450">
            <a:solidFill>
              <a:srgbClr val="BFBFBF"/>
            </a:solidFill>
            <a:prstDash val="solid"/>
            <a:round/>
            <a:headEnd len="sm" w="sm" type="none"/>
            <a:tailEnd len="sm" w="sm" type="none"/>
          </a:ln>
        </p:spPr>
      </p:cxnSp>
      <p:sp>
        <p:nvSpPr>
          <p:cNvPr id="2834" name="Google Shape;2834;p103"/>
          <p:cNvSpPr txBox="1"/>
          <p:nvPr/>
        </p:nvSpPr>
        <p:spPr>
          <a:xfrm>
            <a:off x="2857069" y="4143785"/>
            <a:ext cx="5674239"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Abschließend: </a:t>
            </a:r>
            <a:r>
              <a:rPr b="1" lang="en-US" sz="1546" u="sng">
                <a:solidFill>
                  <a:srgbClr val="BFBFBF"/>
                </a:solidFill>
                <a:latin typeface="Arial"/>
                <a:ea typeface="Arial"/>
                <a:cs typeface="Arial"/>
                <a:sym typeface="Arial"/>
              </a:rPr>
              <a:t>Beachten Sie, dass </a:t>
            </a:r>
            <a:r>
              <a:rPr lang="en-US" sz="1546">
                <a:solidFill>
                  <a:srgbClr val="BFBFBF"/>
                </a:solidFill>
                <a:latin typeface="Arial"/>
                <a:ea typeface="Arial"/>
                <a:cs typeface="Arial"/>
                <a:sym typeface="Arial"/>
              </a:rPr>
              <a:t>der Blauzapfen-Monochromasie auch als</a:t>
            </a:r>
            <a:endParaRPr/>
          </a:p>
          <a:p>
            <a:pPr indent="0" lvl="0" marL="0" marR="0" rtl="0" algn="l">
              <a:spcBef>
                <a:spcPts val="0"/>
              </a:spcBef>
              <a:spcAft>
                <a:spcPts val="0"/>
              </a:spcAft>
              <a:buNone/>
            </a:pPr>
            <a:r>
              <a:rPr b="1" lang="en-US" sz="1546">
                <a:solidFill>
                  <a:srgbClr val="BFBFBF"/>
                </a:solidFill>
                <a:latin typeface="Arial"/>
                <a:ea typeface="Arial"/>
                <a:cs typeface="Arial"/>
                <a:sym typeface="Arial"/>
              </a:rPr>
              <a:t>S-Zapfen-Monochromasie</a:t>
            </a:r>
            <a:endParaRPr/>
          </a:p>
        </p:txBody>
      </p:sp>
      <p:sp>
        <p:nvSpPr>
          <p:cNvPr id="2835" name="Google Shape;2835;p103"/>
          <p:cNvSpPr txBox="1"/>
          <p:nvPr/>
        </p:nvSpPr>
        <p:spPr>
          <a:xfrm>
            <a:off x="1796086" y="4806293"/>
            <a:ext cx="5410865" cy="145193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Warum wird er auch als S-Zapfen-Monochromasie bezeichnet? Wofür steht das </a:t>
            </a:r>
            <a:r>
              <a:rPr lang="en-US" sz="1546">
                <a:solidFill>
                  <a:srgbClr val="BFBFBF"/>
                </a:solidFill>
                <a:latin typeface="Arial"/>
                <a:ea typeface="Arial"/>
                <a:cs typeface="Arial"/>
                <a:sym typeface="Arial"/>
              </a:rPr>
              <a:t>„S“</a:t>
            </a:r>
            <a:r>
              <a:rPr i="1" lang="en-US" sz="1546">
                <a:solidFill>
                  <a:srgbClr val="BFBFBF"/>
                </a:solidFill>
                <a:latin typeface="Arial"/>
                <a:ea typeface="Arial"/>
                <a:cs typeface="Arial"/>
                <a:sym typeface="Arial"/>
              </a:rPr>
              <a:t>?</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Wie bereits in der Folienreihe erwähnt, hat blaues Licht eine kurze Wellenlänge, </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daher werden Blauzellen auch als </a:t>
            </a:r>
            <a:r>
              <a:rPr i="1" lang="en-US" sz="1546">
                <a:solidFill>
                  <a:srgbClr val="BFBFBF"/>
                </a:solidFill>
                <a:latin typeface="Arial"/>
                <a:ea typeface="Arial"/>
                <a:cs typeface="Arial"/>
                <a:sym typeface="Arial"/>
              </a:rPr>
              <a:t>kurzwellige Zap</a:t>
            </a:r>
            <a:r>
              <a:rPr lang="en-US" sz="1546">
                <a:solidFill>
                  <a:srgbClr val="BFBFBF"/>
                </a:solidFill>
                <a:latin typeface="Arial"/>
                <a:ea typeface="Arial"/>
                <a:cs typeface="Arial"/>
                <a:sym typeface="Arial"/>
              </a:rPr>
              <a:t>fen bezeichnet – kurz S-Zapfen (verstehen Sie, was ich meine?)</a:t>
            </a:r>
            <a:endParaRPr/>
          </a:p>
        </p:txBody>
      </p:sp>
      <p:sp>
        <p:nvSpPr>
          <p:cNvPr id="2836" name="Google Shape;2836;p103"/>
          <p:cNvSpPr txBox="1"/>
          <p:nvPr/>
        </p:nvSpPr>
        <p:spPr>
          <a:xfrm>
            <a:off x="2142230" y="4717384"/>
            <a:ext cx="5794072" cy="1689790"/>
          </a:xfrm>
          <a:prstGeom prst="rect">
            <a:avLst/>
          </a:prstGeom>
          <a:solidFill>
            <a:srgbClr val="FFEC8F"/>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A5A5A5"/>
                </a:solidFill>
                <a:latin typeface="Arial"/>
                <a:ea typeface="Arial"/>
                <a:cs typeface="Arial"/>
                <a:sym typeface="Arial"/>
              </a:rPr>
              <a:t>Gibt es außer der Tatsache, dass diese Erkrankung zwei Namen hat, noch einen weiteren Grund, warum die Kenntnis des Begriffs </a:t>
            </a:r>
            <a:r>
              <a:rPr lang="en-US" sz="1546">
                <a:solidFill>
                  <a:srgbClr val="A5A5A5"/>
                </a:solidFill>
                <a:latin typeface="Arial"/>
                <a:ea typeface="Arial"/>
                <a:cs typeface="Arial"/>
                <a:sym typeface="Arial"/>
              </a:rPr>
              <a:t>S-Zapfen-Monochromasie </a:t>
            </a:r>
            <a:r>
              <a:rPr i="1" lang="en-US" sz="1546">
                <a:solidFill>
                  <a:srgbClr val="A5A5A5"/>
                </a:solidFill>
                <a:latin typeface="Arial"/>
                <a:ea typeface="Arial"/>
                <a:cs typeface="Arial"/>
                <a:sym typeface="Arial"/>
              </a:rPr>
              <a:t>bemerkenswert ist?</a:t>
            </a:r>
            <a:endParaRPr/>
          </a:p>
          <a:p>
            <a:pPr indent="0" lvl="0" marL="0" marR="0" rtl="0" algn="l">
              <a:spcBef>
                <a:spcPts val="0"/>
              </a:spcBef>
              <a:spcAft>
                <a:spcPts val="0"/>
              </a:spcAft>
              <a:buNone/>
            </a:pPr>
            <a:r>
              <a:rPr lang="en-US" sz="1546">
                <a:solidFill>
                  <a:srgbClr val="A5A5A5"/>
                </a:solidFill>
                <a:latin typeface="Arial"/>
                <a:ea typeface="Arial"/>
                <a:cs typeface="Arial"/>
                <a:sym typeface="Arial"/>
              </a:rPr>
              <a:t>Ja, den gibt es, und zwar diesen: Um sicherzustellen, dass der S-Zapfen-Monochromasie nicht mit der ähnlich benannten, aber völlig anderen Zustand</a:t>
            </a:r>
            <a:r>
              <a:rPr b="1" i="1" lang="en-US" sz="1546">
                <a:solidFill>
                  <a:srgbClr val="1A5FB4"/>
                </a:solidFill>
                <a:latin typeface="Arial"/>
                <a:ea typeface="Arial"/>
                <a:cs typeface="Arial"/>
                <a:sym typeface="Arial"/>
              </a:rPr>
              <a:t>, dem Enhanced S-Cone-Syndrom, </a:t>
            </a:r>
            <a:r>
              <a:rPr lang="en-US" sz="1546">
                <a:solidFill>
                  <a:srgbClr val="A5A5A5"/>
                </a:solidFill>
                <a:latin typeface="Arial"/>
                <a:ea typeface="Arial"/>
                <a:cs typeface="Arial"/>
                <a:sym typeface="Arial"/>
              </a:rPr>
              <a:t>verwechselt wird</a:t>
            </a:r>
            <a:endParaRPr b="1" sz="1546">
              <a:solidFill>
                <a:srgbClr val="1A5FB4"/>
              </a:solidFill>
              <a:latin typeface="Arial"/>
              <a:ea typeface="Arial"/>
              <a:cs typeface="Arial"/>
              <a:sym typeface="Arial"/>
            </a:endParaRPr>
          </a:p>
        </p:txBody>
      </p:sp>
      <p:sp>
        <p:nvSpPr>
          <p:cNvPr id="2837" name="Google Shape;2837;p103"/>
          <p:cNvSpPr txBox="1"/>
          <p:nvPr/>
        </p:nvSpPr>
        <p:spPr>
          <a:xfrm>
            <a:off x="3321490" y="3576966"/>
            <a:ext cx="989840"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rgbClr val="BFBFBF"/>
                </a:solidFill>
                <a:latin typeface="Caveat"/>
                <a:ea typeface="Caveat"/>
                <a:cs typeface="Caveat"/>
                <a:sym typeface="Caveat"/>
              </a:rPr>
              <a:t>S-Zapfen</a:t>
            </a:r>
            <a:endParaRPr/>
          </a:p>
        </p:txBody>
      </p:sp>
      <p:sp>
        <p:nvSpPr>
          <p:cNvPr id="2838" name="Google Shape;2838;p103"/>
          <p:cNvSpPr txBox="1"/>
          <p:nvPr/>
        </p:nvSpPr>
        <p:spPr>
          <a:xfrm>
            <a:off x="1950628" y="2478395"/>
            <a:ext cx="5985674" cy="3354804"/>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7F7F7F"/>
                </a:solidFill>
                <a:latin typeface="Arial"/>
                <a:ea typeface="Arial"/>
                <a:cs typeface="Arial"/>
                <a:sym typeface="Arial"/>
              </a:rPr>
              <a:t>Apropos Erkrankungen mit zwei Namen… Wie lautet die andere Bezeichnung für das „Enhanced S-Cone-Syndrom“?</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Goldmann-Favre-Syndrom</a:t>
            </a:r>
            <a:endParaRPr/>
          </a:p>
          <a:p>
            <a:pPr indent="0" lvl="0" marL="0" marR="0" rtl="0" algn="l">
              <a:spcBef>
                <a:spcPts val="0"/>
              </a:spcBef>
              <a:spcAft>
                <a:spcPts val="0"/>
              </a:spcAft>
              <a:buNone/>
            </a:pPr>
            <a:r>
              <a:t/>
            </a:r>
            <a:endParaRPr sz="1352">
              <a:solidFill>
                <a:srgbClr val="7F7F7F"/>
              </a:solidFill>
              <a:latin typeface="Arial"/>
              <a:ea typeface="Arial"/>
              <a:cs typeface="Arial"/>
              <a:sym typeface="Arial"/>
            </a:endParaRPr>
          </a:p>
          <a:p>
            <a:pPr indent="0" lvl="0" marL="0" marR="0" rtl="0" algn="l">
              <a:spcBef>
                <a:spcPts val="0"/>
              </a:spcBef>
              <a:spcAft>
                <a:spcPts val="0"/>
              </a:spcAft>
              <a:buNone/>
            </a:pPr>
            <a:r>
              <a:rPr i="1" lang="en-US" sz="1352">
                <a:solidFill>
                  <a:srgbClr val="7F7F7F"/>
                </a:solidFill>
                <a:latin typeface="Arial"/>
                <a:ea typeface="Arial"/>
                <a:cs typeface="Arial"/>
                <a:sym typeface="Arial"/>
              </a:rPr>
              <a:t>Um welche Art von Erkrankung handelt es sich dabei?</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Das BCSC</a:t>
            </a:r>
            <a:r>
              <a:rPr i="1" lang="en-US" sz="1352">
                <a:solidFill>
                  <a:srgbClr val="7F7F7F"/>
                </a:solidFill>
                <a:latin typeface="Arial"/>
                <a:ea typeface="Arial"/>
                <a:cs typeface="Arial"/>
                <a:sym typeface="Arial"/>
              </a:rPr>
              <a:t>-Retina</a:t>
            </a:r>
            <a:r>
              <a:rPr lang="en-US" sz="1352">
                <a:solidFill>
                  <a:srgbClr val="7F7F7F"/>
                </a:solidFill>
                <a:latin typeface="Arial"/>
                <a:ea typeface="Arial"/>
                <a:cs typeface="Arial"/>
                <a:sym typeface="Arial"/>
              </a:rPr>
              <a:t>-Buch bezeichnet es als „diffuse Photorezeptordystrophie“ à la RP </a:t>
            </a:r>
            <a:endParaRPr/>
          </a:p>
          <a:p>
            <a:pPr indent="0" lvl="0" marL="0" marR="0" rtl="0" algn="l">
              <a:spcBef>
                <a:spcPts val="0"/>
              </a:spcBef>
              <a:spcAft>
                <a:spcPts val="0"/>
              </a:spcAft>
              <a:buNone/>
            </a:pPr>
            <a:r>
              <a:t/>
            </a:r>
            <a:endParaRPr i="1"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äußert sich diese Erkrankung?</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Mit verminderter Sehschärfe sowie Nachtblindheit</a:t>
            </a:r>
            <a:endParaRPr/>
          </a:p>
          <a:p>
            <a:pPr indent="0" lvl="0" marL="0" marR="0" rtl="0" algn="l">
              <a:spcBef>
                <a:spcPts val="0"/>
              </a:spcBef>
              <a:spcAft>
                <a:spcPts val="0"/>
              </a:spcAft>
              <a:buNone/>
            </a:pPr>
            <a:r>
              <a:t/>
            </a:r>
            <a:endParaRPr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sieht das Enhanced-S-Cone-Syndrom in der Funduskopie aus?</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Im Gegensatz zum relativ normalen Erscheinungsbild des hinteren Pols beim S-Zapfen-Monochromasie ist der hintere Pol beim Enhanced-S-Cone-Syndrom eindeutig abnormal – Retinoschisis sowie RP-ähnliche Veränderungen sind die Regel</a:t>
            </a:r>
            <a:endParaRPr/>
          </a:p>
        </p:txBody>
      </p:sp>
      <p:sp>
        <p:nvSpPr>
          <p:cNvPr id="2839" name="Google Shape;2839;p103"/>
          <p:cNvSpPr txBox="1"/>
          <p:nvPr/>
        </p:nvSpPr>
        <p:spPr>
          <a:xfrm>
            <a:off x="4507314" y="3988329"/>
            <a:ext cx="3519613" cy="1273537"/>
          </a:xfrm>
          <a:prstGeom prst="rect">
            <a:avLst/>
          </a:prstGeom>
          <a:solidFill>
            <a:srgbClr val="BAD2D2"/>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Wie sehen die ERG-Befunde aus?</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 Stäbchenreaktion: nicht nachweisbar</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 Reaktion der Rot-/Grün-Zapfen</a:t>
            </a:r>
            <a:r>
              <a:rPr b="1" i="1" lang="en-US" sz="1352">
                <a:solidFill>
                  <a:schemeClr val="dk1"/>
                </a:solidFill>
                <a:latin typeface="Arial"/>
                <a:ea typeface="Arial"/>
                <a:cs typeface="Arial"/>
                <a:sym typeface="Arial"/>
              </a:rPr>
              <a:t>: </a:t>
            </a:r>
            <a:r>
              <a:rPr lang="en-US" sz="1352">
                <a:solidFill>
                  <a:srgbClr val="BAD2D2"/>
                </a:solidFill>
                <a:latin typeface="Arial"/>
                <a:ea typeface="Arial"/>
                <a:cs typeface="Arial"/>
                <a:sym typeface="Arial"/>
              </a:rPr>
              <a:t>abgeschwächt</a:t>
            </a:r>
            <a:endParaRPr sz="1546">
              <a:solidFill>
                <a:srgbClr val="BAD2D2"/>
              </a:solidFill>
              <a:latin typeface="Arial"/>
              <a:ea typeface="Arial"/>
              <a:cs typeface="Arial"/>
              <a:sym typeface="Arial"/>
            </a:endParaRPr>
          </a:p>
          <a:p>
            <a:pPr indent="0" lvl="0" marL="0" marR="0" rtl="0" algn="l">
              <a:spcBef>
                <a:spcPts val="0"/>
              </a:spcBef>
              <a:spcAft>
                <a:spcPts val="0"/>
              </a:spcAft>
              <a:buNone/>
            </a:pPr>
            <a:r>
              <a:rPr lang="en-US" sz="1352">
                <a:solidFill>
                  <a:srgbClr val="BAD2D2"/>
                </a:solidFill>
                <a:latin typeface="Arial"/>
                <a:ea typeface="Arial"/>
                <a:cs typeface="Arial"/>
                <a:sym typeface="Arial"/>
              </a:rPr>
              <a:t>– Blaue Zapfen: </a:t>
            </a:r>
            <a:r>
              <a:rPr b="1" lang="en-US" sz="1352">
                <a:solidFill>
                  <a:srgbClr val="BAD2D2"/>
                </a:solidFill>
                <a:latin typeface="Arial"/>
                <a:ea typeface="Arial"/>
                <a:cs typeface="Arial"/>
                <a:sym typeface="Arial"/>
              </a:rPr>
              <a:t>verstärkt </a:t>
            </a:r>
            <a:r>
              <a:rPr lang="en-US" sz="1352">
                <a:solidFill>
                  <a:srgbClr val="BAD2D2"/>
                </a:solidFill>
                <a:latin typeface="Arial"/>
                <a:ea typeface="Arial"/>
                <a:cs typeface="Arial"/>
                <a:sym typeface="Arial"/>
              </a:rPr>
              <a:t>(daher der Name des Syndroms)</a:t>
            </a:r>
            <a:endParaRPr/>
          </a:p>
        </p:txBody>
      </p:sp>
      <p:sp>
        <p:nvSpPr>
          <p:cNvPr id="2840" name="Google Shape;2840;p103"/>
          <p:cNvSpPr txBox="1"/>
          <p:nvPr/>
        </p:nvSpPr>
        <p:spPr>
          <a:xfrm>
            <a:off x="4507325" y="2403950"/>
            <a:ext cx="3621000" cy="857100"/>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A5A5A5"/>
                </a:solidFill>
                <a:latin typeface="Arial"/>
                <a:ea typeface="Arial"/>
                <a:cs typeface="Arial"/>
                <a:sym typeface="Arial"/>
              </a:rPr>
              <a:t>Inwiefern sind die Photorezeptoren betroffen?</a:t>
            </a:r>
            <a:endParaRPr/>
          </a:p>
          <a:p>
            <a:pPr indent="0" lvl="0" marL="0" marR="0" rtl="0" algn="l">
              <a:spcBef>
                <a:spcPts val="0"/>
              </a:spcBef>
              <a:spcAft>
                <a:spcPts val="0"/>
              </a:spcAft>
              <a:buNone/>
            </a:pPr>
            <a:r>
              <a:rPr lang="en-US" sz="1352">
                <a:solidFill>
                  <a:srgbClr val="A5A5A5"/>
                </a:solidFill>
                <a:latin typeface="Arial"/>
                <a:ea typeface="Arial"/>
                <a:cs typeface="Arial"/>
                <a:sym typeface="Arial"/>
              </a:rPr>
              <a:t>--Stäbchen: Nicht funktionsfähig </a:t>
            </a:r>
            <a:endParaRPr/>
          </a:p>
          <a:p>
            <a:pPr indent="0" lvl="0" marL="0" marR="0" rtl="0" algn="l">
              <a:spcBef>
                <a:spcPts val="0"/>
              </a:spcBef>
              <a:spcAft>
                <a:spcPts val="0"/>
              </a:spcAft>
              <a:buNone/>
            </a:pPr>
            <a:r>
              <a:rPr lang="en-US" sz="1352">
                <a:solidFill>
                  <a:srgbClr val="A5A5A5"/>
                </a:solidFill>
                <a:latin typeface="Arial"/>
                <a:ea typeface="Arial"/>
                <a:cs typeface="Arial"/>
                <a:sym typeface="Arial"/>
              </a:rPr>
              <a:t>--Rot-/Grün-Zapfen: Verringerte Anzahl </a:t>
            </a:r>
            <a:endParaRPr/>
          </a:p>
          <a:p>
            <a:pPr indent="0" lvl="0" marL="0" marR="0" rtl="0" algn="l">
              <a:spcBef>
                <a:spcPts val="0"/>
              </a:spcBef>
              <a:spcAft>
                <a:spcPts val="0"/>
              </a:spcAft>
              <a:buNone/>
            </a:pPr>
            <a:r>
              <a:rPr lang="en-US" sz="1352">
                <a:solidFill>
                  <a:srgbClr val="A5A5A5"/>
                </a:solidFill>
                <a:latin typeface="Arial"/>
                <a:ea typeface="Arial"/>
                <a:cs typeface="Arial"/>
                <a:sym typeface="Arial"/>
              </a:rPr>
              <a:t>--Blaue Zapfen: </a:t>
            </a:r>
            <a:r>
              <a:rPr b="1" lang="en-US" sz="1352">
                <a:solidFill>
                  <a:srgbClr val="A5A5A5"/>
                </a:solidFill>
                <a:latin typeface="Arial"/>
                <a:ea typeface="Arial"/>
                <a:cs typeface="Arial"/>
                <a:sym typeface="Arial"/>
              </a:rPr>
              <a:t>Erhöhte </a:t>
            </a:r>
            <a:r>
              <a:rPr lang="en-US" sz="1352">
                <a:solidFill>
                  <a:srgbClr val="A5A5A5"/>
                </a:solidFill>
                <a:latin typeface="Arial"/>
                <a:ea typeface="Arial"/>
                <a:cs typeface="Arial"/>
                <a:sym typeface="Arial"/>
              </a:rPr>
              <a:t>Anzahl</a:t>
            </a:r>
            <a:endParaRPr/>
          </a:p>
        </p:txBody>
      </p:sp>
      <p:sp>
        <p:nvSpPr>
          <p:cNvPr id="2841" name="Google Shape;2841;p103"/>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842" name="Google Shape;2842;p103"/>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843" name="Google Shape;2843;p103"/>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844" name="Google Shape;2844;p103"/>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2845" name="Google Shape;2845;p103"/>
          <p:cNvSpPr/>
          <p:nvPr/>
        </p:nvSpPr>
        <p:spPr>
          <a:xfrm>
            <a:off x="4613710" y="5747953"/>
            <a:ext cx="2810373" cy="59020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9" name="Shape 2849"/>
        <p:cNvGrpSpPr/>
        <p:nvPr/>
      </p:nvGrpSpPr>
      <p:grpSpPr>
        <a:xfrm>
          <a:off x="0" y="0"/>
          <a:ext cx="0" cy="0"/>
          <a:chOff x="0" y="0"/>
          <a:chExt cx="0" cy="0"/>
        </a:xfrm>
      </p:grpSpPr>
      <p:sp>
        <p:nvSpPr>
          <p:cNvPr id="2850" name="Google Shape;2850;p104"/>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851" name="Google Shape;2851;p104"/>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852" name="Google Shape;2852;p104"/>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2853" name="Google Shape;2853;p104"/>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854" name="Google Shape;2854;p104"/>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855" name="Google Shape;2855;p104"/>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856" name="Google Shape;2856;p104"/>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2857" name="Google Shape;2857;p104"/>
          <p:cNvCxnSpPr>
            <a:stCxn id="2850"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858" name="Google Shape;2858;p104"/>
          <p:cNvCxnSpPr>
            <a:stCxn id="2850"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2859" name="Google Shape;2859;p104"/>
          <p:cNvCxnSpPr>
            <a:stCxn id="2850"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860" name="Google Shape;2860;p104"/>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2861" name="Google Shape;2861;p104"/>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862" name="Google Shape;2862;p104"/>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2863" name="Google Shape;2863;p104"/>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BFBFBF"/>
                </a:solidFill>
                <a:latin typeface="Arial"/>
                <a:ea typeface="Arial"/>
                <a:cs typeface="Arial"/>
                <a:sym typeface="Arial"/>
              </a:rPr>
              <a:t>Blauzapfen-Monochromasie</a:t>
            </a:r>
            <a:endParaRPr/>
          </a:p>
        </p:txBody>
      </p:sp>
      <p:sp>
        <p:nvSpPr>
          <p:cNvPr id="2864" name="Google Shape;2864;p104"/>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2865" name="Google Shape;2865;p104"/>
          <p:cNvCxnSpPr>
            <a:stCxn id="2863" idx="1"/>
          </p:cNvCxnSpPr>
          <p:nvPr/>
        </p:nvCxnSpPr>
        <p:spPr>
          <a:xfrm>
            <a:off x="3254267" y="3833430"/>
            <a:ext cx="1001400" cy="15900"/>
          </a:xfrm>
          <a:prstGeom prst="straightConnector1">
            <a:avLst/>
          </a:prstGeom>
          <a:noFill/>
          <a:ln cap="flat" cmpd="sng" w="21450">
            <a:solidFill>
              <a:srgbClr val="BFBFBF"/>
            </a:solidFill>
            <a:prstDash val="solid"/>
            <a:round/>
            <a:headEnd len="sm" w="sm" type="none"/>
            <a:tailEnd len="sm" w="sm" type="none"/>
          </a:ln>
        </p:spPr>
      </p:cxnSp>
      <p:sp>
        <p:nvSpPr>
          <p:cNvPr id="2866" name="Google Shape;2866;p104"/>
          <p:cNvSpPr txBox="1"/>
          <p:nvPr/>
        </p:nvSpPr>
        <p:spPr>
          <a:xfrm>
            <a:off x="2857069" y="4143785"/>
            <a:ext cx="5674239"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Abschließend: </a:t>
            </a:r>
            <a:r>
              <a:rPr b="1" lang="en-US" sz="1546" u="sng">
                <a:solidFill>
                  <a:srgbClr val="BFBFBF"/>
                </a:solidFill>
                <a:latin typeface="Arial"/>
                <a:ea typeface="Arial"/>
                <a:cs typeface="Arial"/>
                <a:sym typeface="Arial"/>
              </a:rPr>
              <a:t>Beachten Sie, dass </a:t>
            </a:r>
            <a:r>
              <a:rPr lang="en-US" sz="1546">
                <a:solidFill>
                  <a:srgbClr val="BFBFBF"/>
                </a:solidFill>
                <a:latin typeface="Arial"/>
                <a:ea typeface="Arial"/>
                <a:cs typeface="Arial"/>
                <a:sym typeface="Arial"/>
              </a:rPr>
              <a:t>der Blauzapfen-Monochromasie auch als</a:t>
            </a:r>
            <a:endParaRPr/>
          </a:p>
          <a:p>
            <a:pPr indent="0" lvl="0" marL="0" marR="0" rtl="0" algn="l">
              <a:spcBef>
                <a:spcPts val="0"/>
              </a:spcBef>
              <a:spcAft>
                <a:spcPts val="0"/>
              </a:spcAft>
              <a:buNone/>
            </a:pPr>
            <a:r>
              <a:rPr b="1" lang="en-US" sz="1546">
                <a:solidFill>
                  <a:srgbClr val="BFBFBF"/>
                </a:solidFill>
                <a:latin typeface="Arial"/>
                <a:ea typeface="Arial"/>
                <a:cs typeface="Arial"/>
                <a:sym typeface="Arial"/>
              </a:rPr>
              <a:t>S-Zapfen-Monochromasie</a:t>
            </a:r>
            <a:endParaRPr/>
          </a:p>
        </p:txBody>
      </p:sp>
      <p:sp>
        <p:nvSpPr>
          <p:cNvPr id="2867" name="Google Shape;2867;p104"/>
          <p:cNvSpPr txBox="1"/>
          <p:nvPr/>
        </p:nvSpPr>
        <p:spPr>
          <a:xfrm>
            <a:off x="1796086" y="4806293"/>
            <a:ext cx="5410865" cy="145193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Warum wird er auch als S-Zapfen-Monochromasie bezeichnet? Wofür steht das </a:t>
            </a:r>
            <a:r>
              <a:rPr lang="en-US" sz="1546">
                <a:solidFill>
                  <a:srgbClr val="BFBFBF"/>
                </a:solidFill>
                <a:latin typeface="Arial"/>
                <a:ea typeface="Arial"/>
                <a:cs typeface="Arial"/>
                <a:sym typeface="Arial"/>
              </a:rPr>
              <a:t>„S“</a:t>
            </a:r>
            <a:r>
              <a:rPr i="1" lang="en-US" sz="1546">
                <a:solidFill>
                  <a:srgbClr val="BFBFBF"/>
                </a:solidFill>
                <a:latin typeface="Arial"/>
                <a:ea typeface="Arial"/>
                <a:cs typeface="Arial"/>
                <a:sym typeface="Arial"/>
              </a:rPr>
              <a:t>?</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Wie bereits in der Folienreihe erwähnt, hat blaues Licht eine kurze Wellenlänge, </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daher werden Blauzellen auch als </a:t>
            </a:r>
            <a:r>
              <a:rPr i="1" lang="en-US" sz="1546">
                <a:solidFill>
                  <a:srgbClr val="BFBFBF"/>
                </a:solidFill>
                <a:latin typeface="Arial"/>
                <a:ea typeface="Arial"/>
                <a:cs typeface="Arial"/>
                <a:sym typeface="Arial"/>
              </a:rPr>
              <a:t>kurzwellige Zap</a:t>
            </a:r>
            <a:r>
              <a:rPr lang="en-US" sz="1546">
                <a:solidFill>
                  <a:srgbClr val="BFBFBF"/>
                </a:solidFill>
                <a:latin typeface="Arial"/>
                <a:ea typeface="Arial"/>
                <a:cs typeface="Arial"/>
                <a:sym typeface="Arial"/>
              </a:rPr>
              <a:t>fen bezeichnet – kurz S-Zapfen (verstehen Sie, was ich meine?)</a:t>
            </a:r>
            <a:endParaRPr/>
          </a:p>
        </p:txBody>
      </p:sp>
      <p:sp>
        <p:nvSpPr>
          <p:cNvPr id="2868" name="Google Shape;2868;p104"/>
          <p:cNvSpPr txBox="1"/>
          <p:nvPr/>
        </p:nvSpPr>
        <p:spPr>
          <a:xfrm>
            <a:off x="2142230" y="4717384"/>
            <a:ext cx="5794072" cy="1689790"/>
          </a:xfrm>
          <a:prstGeom prst="rect">
            <a:avLst/>
          </a:prstGeom>
          <a:solidFill>
            <a:srgbClr val="FFEC8F"/>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A5A5A5"/>
                </a:solidFill>
                <a:latin typeface="Arial"/>
                <a:ea typeface="Arial"/>
                <a:cs typeface="Arial"/>
                <a:sym typeface="Arial"/>
              </a:rPr>
              <a:t>Gibt es außer der Tatsache, dass diese Erkrankung zwei Namen hat, noch einen weiteren Grund, warum die Kenntnis des Begriffs </a:t>
            </a:r>
            <a:r>
              <a:rPr lang="en-US" sz="1546">
                <a:solidFill>
                  <a:srgbClr val="A5A5A5"/>
                </a:solidFill>
                <a:latin typeface="Arial"/>
                <a:ea typeface="Arial"/>
                <a:cs typeface="Arial"/>
                <a:sym typeface="Arial"/>
              </a:rPr>
              <a:t>S-Zapfen-Monochromasie </a:t>
            </a:r>
            <a:r>
              <a:rPr i="1" lang="en-US" sz="1546">
                <a:solidFill>
                  <a:srgbClr val="A5A5A5"/>
                </a:solidFill>
                <a:latin typeface="Arial"/>
                <a:ea typeface="Arial"/>
                <a:cs typeface="Arial"/>
                <a:sym typeface="Arial"/>
              </a:rPr>
              <a:t>bemerkenswert ist?</a:t>
            </a:r>
            <a:endParaRPr/>
          </a:p>
          <a:p>
            <a:pPr indent="0" lvl="0" marL="0" marR="0" rtl="0" algn="l">
              <a:spcBef>
                <a:spcPts val="0"/>
              </a:spcBef>
              <a:spcAft>
                <a:spcPts val="0"/>
              </a:spcAft>
              <a:buNone/>
            </a:pPr>
            <a:r>
              <a:rPr lang="en-US" sz="1546">
                <a:solidFill>
                  <a:srgbClr val="A5A5A5"/>
                </a:solidFill>
                <a:latin typeface="Arial"/>
                <a:ea typeface="Arial"/>
                <a:cs typeface="Arial"/>
                <a:sym typeface="Arial"/>
              </a:rPr>
              <a:t>Ja, den gibt es, und zwar diesen: Um sicherzustellen, dass der S-Zapfen-Monochromasie nicht mit dem ähnlich benannten, aber völlig anderen Zustand</a:t>
            </a:r>
            <a:r>
              <a:rPr b="1" i="1" lang="en-US" sz="1546">
                <a:solidFill>
                  <a:srgbClr val="1A5FB4"/>
                </a:solidFill>
                <a:latin typeface="Arial"/>
                <a:ea typeface="Arial"/>
                <a:cs typeface="Arial"/>
                <a:sym typeface="Arial"/>
              </a:rPr>
              <a:t>, dem Enhanced S-Cone-Syndrom, </a:t>
            </a:r>
            <a:r>
              <a:rPr lang="en-US" sz="1546">
                <a:solidFill>
                  <a:srgbClr val="A5A5A5"/>
                </a:solidFill>
                <a:latin typeface="Arial"/>
                <a:ea typeface="Arial"/>
                <a:cs typeface="Arial"/>
                <a:sym typeface="Arial"/>
              </a:rPr>
              <a:t>verwechselt wird</a:t>
            </a:r>
            <a:endParaRPr b="1" sz="1546">
              <a:solidFill>
                <a:srgbClr val="1A5FB4"/>
              </a:solidFill>
              <a:latin typeface="Arial"/>
              <a:ea typeface="Arial"/>
              <a:cs typeface="Arial"/>
              <a:sym typeface="Arial"/>
            </a:endParaRPr>
          </a:p>
        </p:txBody>
      </p:sp>
      <p:sp>
        <p:nvSpPr>
          <p:cNvPr id="2869" name="Google Shape;2869;p104"/>
          <p:cNvSpPr txBox="1"/>
          <p:nvPr/>
        </p:nvSpPr>
        <p:spPr>
          <a:xfrm>
            <a:off x="3321490" y="3576966"/>
            <a:ext cx="989840"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rgbClr val="BFBFBF"/>
                </a:solidFill>
                <a:latin typeface="Caveat"/>
                <a:ea typeface="Caveat"/>
                <a:cs typeface="Caveat"/>
                <a:sym typeface="Caveat"/>
              </a:rPr>
              <a:t>S-Zapfen</a:t>
            </a:r>
            <a:endParaRPr/>
          </a:p>
        </p:txBody>
      </p:sp>
      <p:sp>
        <p:nvSpPr>
          <p:cNvPr id="2870" name="Google Shape;2870;p104"/>
          <p:cNvSpPr txBox="1"/>
          <p:nvPr/>
        </p:nvSpPr>
        <p:spPr>
          <a:xfrm>
            <a:off x="1950628" y="2478395"/>
            <a:ext cx="5985674" cy="3354804"/>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7F7F7F"/>
                </a:solidFill>
                <a:latin typeface="Arial"/>
                <a:ea typeface="Arial"/>
                <a:cs typeface="Arial"/>
                <a:sym typeface="Arial"/>
              </a:rPr>
              <a:t>Apropos Erkrankungen mit zwei Namen… Wie lautet die andere Bezeichnung für das „Enhanced S-Cone-Syndrom“?</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Goldmann-Favre-Syndrom</a:t>
            </a:r>
            <a:endParaRPr/>
          </a:p>
          <a:p>
            <a:pPr indent="0" lvl="0" marL="0" marR="0" rtl="0" algn="l">
              <a:spcBef>
                <a:spcPts val="0"/>
              </a:spcBef>
              <a:spcAft>
                <a:spcPts val="0"/>
              </a:spcAft>
              <a:buNone/>
            </a:pPr>
            <a:r>
              <a:t/>
            </a:r>
            <a:endParaRPr sz="1352">
              <a:solidFill>
                <a:srgbClr val="7F7F7F"/>
              </a:solidFill>
              <a:latin typeface="Arial"/>
              <a:ea typeface="Arial"/>
              <a:cs typeface="Arial"/>
              <a:sym typeface="Arial"/>
            </a:endParaRPr>
          </a:p>
          <a:p>
            <a:pPr indent="0" lvl="0" marL="0" marR="0" rtl="0" algn="l">
              <a:spcBef>
                <a:spcPts val="0"/>
              </a:spcBef>
              <a:spcAft>
                <a:spcPts val="0"/>
              </a:spcAft>
              <a:buNone/>
            </a:pPr>
            <a:r>
              <a:rPr i="1" lang="en-US" sz="1352">
                <a:solidFill>
                  <a:srgbClr val="7F7F7F"/>
                </a:solidFill>
                <a:latin typeface="Arial"/>
                <a:ea typeface="Arial"/>
                <a:cs typeface="Arial"/>
                <a:sym typeface="Arial"/>
              </a:rPr>
              <a:t>Um welche Art von Erkrankung handelt es sich dabei?</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Das BCSC</a:t>
            </a:r>
            <a:r>
              <a:rPr i="1" lang="en-US" sz="1352">
                <a:solidFill>
                  <a:srgbClr val="7F7F7F"/>
                </a:solidFill>
                <a:latin typeface="Arial"/>
                <a:ea typeface="Arial"/>
                <a:cs typeface="Arial"/>
                <a:sym typeface="Arial"/>
              </a:rPr>
              <a:t>-Retina</a:t>
            </a:r>
            <a:r>
              <a:rPr lang="en-US" sz="1352">
                <a:solidFill>
                  <a:srgbClr val="7F7F7F"/>
                </a:solidFill>
                <a:latin typeface="Arial"/>
                <a:ea typeface="Arial"/>
                <a:cs typeface="Arial"/>
                <a:sym typeface="Arial"/>
              </a:rPr>
              <a:t>-Buch bezeichnet es als „diffuse Photorezeptordystrophie“ à la RP </a:t>
            </a:r>
            <a:endParaRPr/>
          </a:p>
          <a:p>
            <a:pPr indent="0" lvl="0" marL="0" marR="0" rtl="0" algn="l">
              <a:spcBef>
                <a:spcPts val="0"/>
              </a:spcBef>
              <a:spcAft>
                <a:spcPts val="0"/>
              </a:spcAft>
              <a:buNone/>
            </a:pPr>
            <a:r>
              <a:t/>
            </a:r>
            <a:endParaRPr i="1"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äußert sich diese Erkrankung?</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Mit verminderter Sehschärfe sowie Nachtblindheit</a:t>
            </a:r>
            <a:endParaRPr/>
          </a:p>
          <a:p>
            <a:pPr indent="0" lvl="0" marL="0" marR="0" rtl="0" algn="l">
              <a:spcBef>
                <a:spcPts val="0"/>
              </a:spcBef>
              <a:spcAft>
                <a:spcPts val="0"/>
              </a:spcAft>
              <a:buNone/>
            </a:pPr>
            <a:r>
              <a:t/>
            </a:r>
            <a:endParaRPr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sieht das Enhanced-S-Cone-Syndrom in der Funduskopie aus?</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Im Gegensatz zum relativ normalen Erscheinungsbild des hinteren Pols beim S-Zapfen-Monochromasie ist der hintere Pol beim Enhanced-S-Cone-Syndrom eindeutig abnormal – Retinoschisis sowie RP-ähnliche Veränderungen sind die Regel</a:t>
            </a:r>
            <a:endParaRPr/>
          </a:p>
        </p:txBody>
      </p:sp>
      <p:sp>
        <p:nvSpPr>
          <p:cNvPr id="2871" name="Google Shape;2871;p104"/>
          <p:cNvSpPr txBox="1"/>
          <p:nvPr/>
        </p:nvSpPr>
        <p:spPr>
          <a:xfrm>
            <a:off x="4507314" y="3988329"/>
            <a:ext cx="3519613" cy="1273537"/>
          </a:xfrm>
          <a:prstGeom prst="rect">
            <a:avLst/>
          </a:prstGeom>
          <a:solidFill>
            <a:srgbClr val="BAD2D2"/>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Wie sehen die ERG-Befunde aus?</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 Stäbchenreaktion: Nicht nachweisbar</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 Reaktion der </a:t>
            </a:r>
            <a:r>
              <a:rPr lang="en-US" sz="1352">
                <a:solidFill>
                  <a:srgbClr val="FF0000"/>
                </a:solidFill>
                <a:latin typeface="Arial"/>
                <a:ea typeface="Arial"/>
                <a:cs typeface="Arial"/>
                <a:sym typeface="Arial"/>
              </a:rPr>
              <a:t>Rot</a:t>
            </a:r>
            <a:r>
              <a:rPr lang="en-US" sz="1352">
                <a:solidFill>
                  <a:schemeClr val="dk1"/>
                </a:solidFill>
                <a:latin typeface="Arial"/>
                <a:ea typeface="Arial"/>
                <a:cs typeface="Arial"/>
                <a:sym typeface="Arial"/>
              </a:rPr>
              <a:t>-/</a:t>
            </a:r>
            <a:r>
              <a:rPr lang="en-US" sz="1352">
                <a:solidFill>
                  <a:srgbClr val="00B050"/>
                </a:solidFill>
                <a:latin typeface="Arial"/>
                <a:ea typeface="Arial"/>
                <a:cs typeface="Arial"/>
                <a:sym typeface="Arial"/>
              </a:rPr>
              <a:t>Grün</a:t>
            </a:r>
            <a:r>
              <a:rPr lang="en-US" sz="1352">
                <a:solidFill>
                  <a:schemeClr val="dk1"/>
                </a:solidFill>
                <a:latin typeface="Arial"/>
                <a:ea typeface="Arial"/>
                <a:cs typeface="Arial"/>
                <a:sym typeface="Arial"/>
              </a:rPr>
              <a:t>-Zapfen: abgeschwächt</a:t>
            </a:r>
            <a:endParaRPr sz="1546">
              <a:solidFill>
                <a:srgbClr val="BAD2D2"/>
              </a:solidFill>
              <a:latin typeface="Arial"/>
              <a:ea typeface="Arial"/>
              <a:cs typeface="Arial"/>
              <a:sym typeface="Arial"/>
            </a:endParaRPr>
          </a:p>
          <a:p>
            <a:pPr indent="0" lvl="0" marL="0" marR="0" rtl="0" algn="l">
              <a:spcBef>
                <a:spcPts val="0"/>
              </a:spcBef>
              <a:spcAft>
                <a:spcPts val="0"/>
              </a:spcAft>
              <a:buNone/>
            </a:pPr>
            <a:r>
              <a:rPr lang="en-US" sz="1352">
                <a:solidFill>
                  <a:srgbClr val="BAD2D2"/>
                </a:solidFill>
                <a:latin typeface="Arial"/>
                <a:ea typeface="Arial"/>
                <a:cs typeface="Arial"/>
                <a:sym typeface="Arial"/>
              </a:rPr>
              <a:t>– Blaue Zapfen: </a:t>
            </a:r>
            <a:r>
              <a:rPr b="1" lang="en-US" sz="1352">
                <a:solidFill>
                  <a:srgbClr val="BAD2D2"/>
                </a:solidFill>
                <a:latin typeface="Arial"/>
                <a:ea typeface="Arial"/>
                <a:cs typeface="Arial"/>
                <a:sym typeface="Arial"/>
              </a:rPr>
              <a:t>verstärkt </a:t>
            </a:r>
            <a:r>
              <a:rPr lang="en-US" sz="1352">
                <a:solidFill>
                  <a:srgbClr val="BAD2D2"/>
                </a:solidFill>
                <a:latin typeface="Arial"/>
                <a:ea typeface="Arial"/>
                <a:cs typeface="Arial"/>
                <a:sym typeface="Arial"/>
              </a:rPr>
              <a:t>(daher der Name des Syndroms)</a:t>
            </a:r>
            <a:endParaRPr/>
          </a:p>
        </p:txBody>
      </p:sp>
      <p:sp>
        <p:nvSpPr>
          <p:cNvPr id="2872" name="Google Shape;2872;p104"/>
          <p:cNvSpPr txBox="1"/>
          <p:nvPr/>
        </p:nvSpPr>
        <p:spPr>
          <a:xfrm>
            <a:off x="4507325" y="2403950"/>
            <a:ext cx="3640800" cy="857100"/>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A5A5A5"/>
                </a:solidFill>
                <a:latin typeface="Arial"/>
                <a:ea typeface="Arial"/>
                <a:cs typeface="Arial"/>
                <a:sym typeface="Arial"/>
              </a:rPr>
              <a:t>Inwiefern sind die Photorezeptoren betroffen?</a:t>
            </a:r>
            <a:endParaRPr/>
          </a:p>
          <a:p>
            <a:pPr indent="0" lvl="0" marL="0" marR="0" rtl="0" algn="l">
              <a:spcBef>
                <a:spcPts val="0"/>
              </a:spcBef>
              <a:spcAft>
                <a:spcPts val="0"/>
              </a:spcAft>
              <a:buNone/>
            </a:pPr>
            <a:r>
              <a:rPr lang="en-US" sz="1352">
                <a:solidFill>
                  <a:srgbClr val="A5A5A5"/>
                </a:solidFill>
                <a:latin typeface="Arial"/>
                <a:ea typeface="Arial"/>
                <a:cs typeface="Arial"/>
                <a:sym typeface="Arial"/>
              </a:rPr>
              <a:t>--Stäbchen: Nicht funktionsfähig </a:t>
            </a:r>
            <a:endParaRPr/>
          </a:p>
          <a:p>
            <a:pPr indent="0" lvl="0" marL="0" marR="0" rtl="0" algn="l">
              <a:spcBef>
                <a:spcPts val="0"/>
              </a:spcBef>
              <a:spcAft>
                <a:spcPts val="0"/>
              </a:spcAft>
              <a:buNone/>
            </a:pPr>
            <a:r>
              <a:rPr b="1" lang="en-US" sz="1352">
                <a:solidFill>
                  <a:schemeClr val="dk1"/>
                </a:solidFill>
                <a:latin typeface="Arial"/>
                <a:ea typeface="Arial"/>
                <a:cs typeface="Arial"/>
                <a:sym typeface="Arial"/>
              </a:rPr>
              <a:t>--</a:t>
            </a:r>
            <a:r>
              <a:rPr b="1" lang="en-US" sz="1352">
                <a:solidFill>
                  <a:srgbClr val="FF0000"/>
                </a:solidFill>
                <a:latin typeface="Arial"/>
                <a:ea typeface="Arial"/>
                <a:cs typeface="Arial"/>
                <a:sym typeface="Arial"/>
              </a:rPr>
              <a:t>Rot-</a:t>
            </a:r>
            <a:r>
              <a:rPr b="1" lang="en-US" sz="1352">
                <a:solidFill>
                  <a:schemeClr val="dk1"/>
                </a:solidFill>
                <a:latin typeface="Arial"/>
                <a:ea typeface="Arial"/>
                <a:cs typeface="Arial"/>
                <a:sym typeface="Arial"/>
              </a:rPr>
              <a:t>/</a:t>
            </a:r>
            <a:r>
              <a:rPr b="1" lang="en-US" sz="1352">
                <a:solidFill>
                  <a:srgbClr val="00B050"/>
                </a:solidFill>
                <a:latin typeface="Arial"/>
                <a:ea typeface="Arial"/>
                <a:cs typeface="Arial"/>
                <a:sym typeface="Arial"/>
              </a:rPr>
              <a:t>Grün</a:t>
            </a:r>
            <a:r>
              <a:rPr b="1" lang="en-US" sz="1352">
                <a:solidFill>
                  <a:schemeClr val="dk1"/>
                </a:solidFill>
                <a:latin typeface="Arial"/>
                <a:ea typeface="Arial"/>
                <a:cs typeface="Arial"/>
                <a:sym typeface="Arial"/>
              </a:rPr>
              <a:t>-Zapfen: Verringerte Anzahl</a:t>
            </a:r>
            <a:r>
              <a:rPr b="1" lang="en-US" sz="1352">
                <a:solidFill>
                  <a:srgbClr val="1A5FB4"/>
                </a:solidFill>
                <a:latin typeface="Arial"/>
                <a:ea typeface="Arial"/>
                <a:cs typeface="Arial"/>
                <a:sym typeface="Arial"/>
              </a:rPr>
              <a:t> </a:t>
            </a:r>
            <a:endParaRPr b="1" sz="1546">
              <a:solidFill>
                <a:srgbClr val="A5A5A5"/>
              </a:solidFill>
              <a:latin typeface="Arial"/>
              <a:ea typeface="Arial"/>
              <a:cs typeface="Arial"/>
              <a:sym typeface="Arial"/>
            </a:endParaRPr>
          </a:p>
          <a:p>
            <a:pPr indent="0" lvl="0" marL="0" marR="0" rtl="0" algn="l">
              <a:spcBef>
                <a:spcPts val="0"/>
              </a:spcBef>
              <a:spcAft>
                <a:spcPts val="0"/>
              </a:spcAft>
              <a:buNone/>
            </a:pPr>
            <a:r>
              <a:rPr lang="en-US" sz="1352">
                <a:solidFill>
                  <a:srgbClr val="A5A5A5"/>
                </a:solidFill>
                <a:latin typeface="Arial"/>
                <a:ea typeface="Arial"/>
                <a:cs typeface="Arial"/>
                <a:sym typeface="Arial"/>
              </a:rPr>
              <a:t>--Blaue Zapfen: </a:t>
            </a:r>
            <a:r>
              <a:rPr b="1" lang="en-US" sz="1352">
                <a:solidFill>
                  <a:srgbClr val="A5A5A5"/>
                </a:solidFill>
                <a:latin typeface="Arial"/>
                <a:ea typeface="Arial"/>
                <a:cs typeface="Arial"/>
                <a:sym typeface="Arial"/>
              </a:rPr>
              <a:t>Erhöhte </a:t>
            </a:r>
            <a:r>
              <a:rPr lang="en-US" sz="1352">
                <a:solidFill>
                  <a:srgbClr val="A5A5A5"/>
                </a:solidFill>
                <a:latin typeface="Arial"/>
                <a:ea typeface="Arial"/>
                <a:cs typeface="Arial"/>
                <a:sym typeface="Arial"/>
              </a:rPr>
              <a:t>Anzahl</a:t>
            </a:r>
            <a:endParaRPr/>
          </a:p>
        </p:txBody>
      </p:sp>
      <p:sp>
        <p:nvSpPr>
          <p:cNvPr id="2873" name="Google Shape;2873;p104"/>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874" name="Google Shape;2874;p104"/>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875" name="Google Shape;2875;p104"/>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876" name="Google Shape;2876;p104"/>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2877" name="Google Shape;2877;p104"/>
          <p:cNvSpPr/>
          <p:nvPr/>
        </p:nvSpPr>
        <p:spPr>
          <a:xfrm>
            <a:off x="4613710" y="5747953"/>
            <a:ext cx="2810373" cy="59020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1" name="Shape 2881"/>
        <p:cNvGrpSpPr/>
        <p:nvPr/>
      </p:nvGrpSpPr>
      <p:grpSpPr>
        <a:xfrm>
          <a:off x="0" y="0"/>
          <a:ext cx="0" cy="0"/>
          <a:chOff x="0" y="0"/>
          <a:chExt cx="0" cy="0"/>
        </a:xfrm>
      </p:grpSpPr>
      <p:sp>
        <p:nvSpPr>
          <p:cNvPr id="2882" name="Google Shape;2882;p105"/>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883" name="Google Shape;2883;p105"/>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884" name="Google Shape;2884;p105"/>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2885" name="Google Shape;2885;p105"/>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886" name="Google Shape;2886;p105"/>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887" name="Google Shape;2887;p105"/>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888" name="Google Shape;2888;p105"/>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2889" name="Google Shape;2889;p105"/>
          <p:cNvCxnSpPr>
            <a:stCxn id="2882"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890" name="Google Shape;2890;p105"/>
          <p:cNvCxnSpPr>
            <a:stCxn id="2882"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2891" name="Google Shape;2891;p105"/>
          <p:cNvCxnSpPr>
            <a:stCxn id="2882"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892" name="Google Shape;2892;p105"/>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2893" name="Google Shape;2893;p105"/>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894" name="Google Shape;2894;p105"/>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2895" name="Google Shape;2895;p105"/>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BFBFBF"/>
                </a:solidFill>
                <a:latin typeface="Arial"/>
                <a:ea typeface="Arial"/>
                <a:cs typeface="Arial"/>
                <a:sym typeface="Arial"/>
              </a:rPr>
              <a:t>Blauzapfen-Monochromasie</a:t>
            </a:r>
            <a:endParaRPr/>
          </a:p>
        </p:txBody>
      </p:sp>
      <p:sp>
        <p:nvSpPr>
          <p:cNvPr id="2896" name="Google Shape;2896;p105"/>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2897" name="Google Shape;2897;p105"/>
          <p:cNvCxnSpPr>
            <a:stCxn id="2895" idx="1"/>
          </p:cNvCxnSpPr>
          <p:nvPr/>
        </p:nvCxnSpPr>
        <p:spPr>
          <a:xfrm>
            <a:off x="3254267" y="3833430"/>
            <a:ext cx="1001400" cy="15900"/>
          </a:xfrm>
          <a:prstGeom prst="straightConnector1">
            <a:avLst/>
          </a:prstGeom>
          <a:noFill/>
          <a:ln cap="flat" cmpd="sng" w="21450">
            <a:solidFill>
              <a:srgbClr val="BFBFBF"/>
            </a:solidFill>
            <a:prstDash val="solid"/>
            <a:round/>
            <a:headEnd len="sm" w="sm" type="none"/>
            <a:tailEnd len="sm" w="sm" type="none"/>
          </a:ln>
        </p:spPr>
      </p:cxnSp>
      <p:sp>
        <p:nvSpPr>
          <p:cNvPr id="2898" name="Google Shape;2898;p105"/>
          <p:cNvSpPr txBox="1"/>
          <p:nvPr/>
        </p:nvSpPr>
        <p:spPr>
          <a:xfrm>
            <a:off x="2857069" y="4143785"/>
            <a:ext cx="5674239"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Abschließend: </a:t>
            </a:r>
            <a:r>
              <a:rPr b="1" lang="en-US" sz="1546" u="sng">
                <a:solidFill>
                  <a:srgbClr val="BFBFBF"/>
                </a:solidFill>
                <a:latin typeface="Arial"/>
                <a:ea typeface="Arial"/>
                <a:cs typeface="Arial"/>
                <a:sym typeface="Arial"/>
              </a:rPr>
              <a:t>Beachten Sie, dass </a:t>
            </a:r>
            <a:r>
              <a:rPr lang="en-US" sz="1546">
                <a:solidFill>
                  <a:srgbClr val="BFBFBF"/>
                </a:solidFill>
                <a:latin typeface="Arial"/>
                <a:ea typeface="Arial"/>
                <a:cs typeface="Arial"/>
                <a:sym typeface="Arial"/>
              </a:rPr>
              <a:t>der Blauzapfen-Monochromasie auch als</a:t>
            </a:r>
            <a:endParaRPr/>
          </a:p>
          <a:p>
            <a:pPr indent="0" lvl="0" marL="0" marR="0" rtl="0" algn="l">
              <a:spcBef>
                <a:spcPts val="0"/>
              </a:spcBef>
              <a:spcAft>
                <a:spcPts val="0"/>
              </a:spcAft>
              <a:buNone/>
            </a:pPr>
            <a:r>
              <a:rPr b="1" lang="en-US" sz="1546">
                <a:solidFill>
                  <a:srgbClr val="BFBFBF"/>
                </a:solidFill>
                <a:latin typeface="Arial"/>
                <a:ea typeface="Arial"/>
                <a:cs typeface="Arial"/>
                <a:sym typeface="Arial"/>
              </a:rPr>
              <a:t>S-Zapfen-Monochromasie</a:t>
            </a:r>
            <a:endParaRPr/>
          </a:p>
        </p:txBody>
      </p:sp>
      <p:sp>
        <p:nvSpPr>
          <p:cNvPr id="2899" name="Google Shape;2899;p105"/>
          <p:cNvSpPr txBox="1"/>
          <p:nvPr/>
        </p:nvSpPr>
        <p:spPr>
          <a:xfrm>
            <a:off x="1796086" y="4806293"/>
            <a:ext cx="5410865" cy="145193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Warum wird er auch als S-Zapfen-Monochromasie bezeichnet? Wofür steht das </a:t>
            </a:r>
            <a:r>
              <a:rPr lang="en-US" sz="1546">
                <a:solidFill>
                  <a:srgbClr val="BFBFBF"/>
                </a:solidFill>
                <a:latin typeface="Arial"/>
                <a:ea typeface="Arial"/>
                <a:cs typeface="Arial"/>
                <a:sym typeface="Arial"/>
              </a:rPr>
              <a:t>„S“</a:t>
            </a:r>
            <a:r>
              <a:rPr i="1" lang="en-US" sz="1546">
                <a:solidFill>
                  <a:srgbClr val="BFBFBF"/>
                </a:solidFill>
                <a:latin typeface="Arial"/>
                <a:ea typeface="Arial"/>
                <a:cs typeface="Arial"/>
                <a:sym typeface="Arial"/>
              </a:rPr>
              <a:t>?</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Wie bereits in der Folienreihe erwähnt, hat blaues Licht eine kurze Wellenlänge, </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daher werden blaue Zapfen auch als </a:t>
            </a:r>
            <a:r>
              <a:rPr i="1" lang="en-US" sz="1546">
                <a:solidFill>
                  <a:srgbClr val="BFBFBF"/>
                </a:solidFill>
                <a:latin typeface="Arial"/>
                <a:ea typeface="Arial"/>
                <a:cs typeface="Arial"/>
                <a:sym typeface="Arial"/>
              </a:rPr>
              <a:t>kurzwellige Zapfen </a:t>
            </a:r>
            <a:r>
              <a:rPr lang="en-US" sz="1546">
                <a:solidFill>
                  <a:srgbClr val="BFBFBF"/>
                </a:solidFill>
                <a:latin typeface="Arial"/>
                <a:ea typeface="Arial"/>
                <a:cs typeface="Arial"/>
                <a:sym typeface="Arial"/>
              </a:rPr>
              <a:t>bezeichnet – kurz S-Zapfen (verstehen Sie, was ich meine?)</a:t>
            </a:r>
            <a:endParaRPr/>
          </a:p>
        </p:txBody>
      </p:sp>
      <p:sp>
        <p:nvSpPr>
          <p:cNvPr id="2900" name="Google Shape;2900;p105"/>
          <p:cNvSpPr txBox="1"/>
          <p:nvPr/>
        </p:nvSpPr>
        <p:spPr>
          <a:xfrm>
            <a:off x="2142230" y="4717384"/>
            <a:ext cx="5794072" cy="1689790"/>
          </a:xfrm>
          <a:prstGeom prst="rect">
            <a:avLst/>
          </a:prstGeom>
          <a:solidFill>
            <a:srgbClr val="FFEC8F"/>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A5A5A5"/>
                </a:solidFill>
                <a:latin typeface="Arial"/>
                <a:ea typeface="Arial"/>
                <a:cs typeface="Arial"/>
                <a:sym typeface="Arial"/>
              </a:rPr>
              <a:t>Gibt es außer der Tatsache, dass diese Erkrankung zwei Namen hat, noch einen weiteren Grund, warum die Kenntnis des Begriffs </a:t>
            </a:r>
            <a:r>
              <a:rPr lang="en-US" sz="1546">
                <a:solidFill>
                  <a:srgbClr val="A5A5A5"/>
                </a:solidFill>
                <a:latin typeface="Arial"/>
                <a:ea typeface="Arial"/>
                <a:cs typeface="Arial"/>
                <a:sym typeface="Arial"/>
              </a:rPr>
              <a:t>S-Zapfen-Monochromasie </a:t>
            </a:r>
            <a:r>
              <a:rPr i="1" lang="en-US" sz="1546">
                <a:solidFill>
                  <a:srgbClr val="A5A5A5"/>
                </a:solidFill>
                <a:latin typeface="Arial"/>
                <a:ea typeface="Arial"/>
                <a:cs typeface="Arial"/>
                <a:sym typeface="Arial"/>
              </a:rPr>
              <a:t>bemerkenswert ist?</a:t>
            </a:r>
            <a:endParaRPr/>
          </a:p>
          <a:p>
            <a:pPr indent="0" lvl="0" marL="0" marR="0" rtl="0" algn="l">
              <a:spcBef>
                <a:spcPts val="0"/>
              </a:spcBef>
              <a:spcAft>
                <a:spcPts val="0"/>
              </a:spcAft>
              <a:buNone/>
            </a:pPr>
            <a:r>
              <a:rPr lang="en-US" sz="1546">
                <a:solidFill>
                  <a:srgbClr val="A5A5A5"/>
                </a:solidFill>
                <a:latin typeface="Arial"/>
                <a:ea typeface="Arial"/>
                <a:cs typeface="Arial"/>
                <a:sym typeface="Arial"/>
              </a:rPr>
              <a:t>Ja, den gibt es, und zwar diesen: Um sicherzustellen, dass der S-Zapfen-Monochromasie nicht mit dem ähnlich benannten, aber völlig anderen Zustand</a:t>
            </a:r>
            <a:r>
              <a:rPr b="1" i="1" lang="en-US" sz="1546">
                <a:solidFill>
                  <a:srgbClr val="1A5FB4"/>
                </a:solidFill>
                <a:latin typeface="Arial"/>
                <a:ea typeface="Arial"/>
                <a:cs typeface="Arial"/>
                <a:sym typeface="Arial"/>
              </a:rPr>
              <a:t>, dem Enhanced S-Cone-Syndrom, </a:t>
            </a:r>
            <a:r>
              <a:rPr lang="en-US" sz="1546">
                <a:solidFill>
                  <a:srgbClr val="A5A5A5"/>
                </a:solidFill>
                <a:latin typeface="Arial"/>
                <a:ea typeface="Arial"/>
                <a:cs typeface="Arial"/>
                <a:sym typeface="Arial"/>
              </a:rPr>
              <a:t>verwechselt wird</a:t>
            </a:r>
            <a:endParaRPr b="1" sz="1546">
              <a:solidFill>
                <a:srgbClr val="1A5FB4"/>
              </a:solidFill>
              <a:latin typeface="Arial"/>
              <a:ea typeface="Arial"/>
              <a:cs typeface="Arial"/>
              <a:sym typeface="Arial"/>
            </a:endParaRPr>
          </a:p>
        </p:txBody>
      </p:sp>
      <p:sp>
        <p:nvSpPr>
          <p:cNvPr id="2901" name="Google Shape;2901;p105"/>
          <p:cNvSpPr txBox="1"/>
          <p:nvPr/>
        </p:nvSpPr>
        <p:spPr>
          <a:xfrm>
            <a:off x="3321490" y="3576966"/>
            <a:ext cx="989840"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rgbClr val="BFBFBF"/>
                </a:solidFill>
                <a:latin typeface="Caveat"/>
                <a:ea typeface="Caveat"/>
                <a:cs typeface="Caveat"/>
                <a:sym typeface="Caveat"/>
              </a:rPr>
              <a:t>S-Zapfen</a:t>
            </a:r>
            <a:endParaRPr/>
          </a:p>
        </p:txBody>
      </p:sp>
      <p:sp>
        <p:nvSpPr>
          <p:cNvPr id="2902" name="Google Shape;2902;p105"/>
          <p:cNvSpPr txBox="1"/>
          <p:nvPr/>
        </p:nvSpPr>
        <p:spPr>
          <a:xfrm>
            <a:off x="1950628" y="2478395"/>
            <a:ext cx="5985674" cy="3354804"/>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7F7F7F"/>
                </a:solidFill>
                <a:latin typeface="Arial"/>
                <a:ea typeface="Arial"/>
                <a:cs typeface="Arial"/>
                <a:sym typeface="Arial"/>
              </a:rPr>
              <a:t>Apropos Erkrankungen mit zwei Namen… Wie lautet die andere Bezeichnung für das „Enhanced S-Cone-Syndrom“?</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Goldmann-Favre-Syndrom</a:t>
            </a:r>
            <a:endParaRPr/>
          </a:p>
          <a:p>
            <a:pPr indent="0" lvl="0" marL="0" marR="0" rtl="0" algn="l">
              <a:spcBef>
                <a:spcPts val="0"/>
              </a:spcBef>
              <a:spcAft>
                <a:spcPts val="0"/>
              </a:spcAft>
              <a:buNone/>
            </a:pPr>
            <a:r>
              <a:t/>
            </a:r>
            <a:endParaRPr sz="1352">
              <a:solidFill>
                <a:srgbClr val="7F7F7F"/>
              </a:solidFill>
              <a:latin typeface="Arial"/>
              <a:ea typeface="Arial"/>
              <a:cs typeface="Arial"/>
              <a:sym typeface="Arial"/>
            </a:endParaRPr>
          </a:p>
          <a:p>
            <a:pPr indent="0" lvl="0" marL="0" marR="0" rtl="0" algn="l">
              <a:spcBef>
                <a:spcPts val="0"/>
              </a:spcBef>
              <a:spcAft>
                <a:spcPts val="0"/>
              </a:spcAft>
              <a:buNone/>
            </a:pPr>
            <a:r>
              <a:rPr i="1" lang="en-US" sz="1352">
                <a:solidFill>
                  <a:srgbClr val="7F7F7F"/>
                </a:solidFill>
                <a:latin typeface="Arial"/>
                <a:ea typeface="Arial"/>
                <a:cs typeface="Arial"/>
                <a:sym typeface="Arial"/>
              </a:rPr>
              <a:t>Um welche Art von Erkrankung handelt es sich dabei?</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Das BCSC</a:t>
            </a:r>
            <a:r>
              <a:rPr i="1" lang="en-US" sz="1352">
                <a:solidFill>
                  <a:srgbClr val="7F7F7F"/>
                </a:solidFill>
                <a:latin typeface="Arial"/>
                <a:ea typeface="Arial"/>
                <a:cs typeface="Arial"/>
                <a:sym typeface="Arial"/>
              </a:rPr>
              <a:t>-Retina</a:t>
            </a:r>
            <a:r>
              <a:rPr lang="en-US" sz="1352">
                <a:solidFill>
                  <a:srgbClr val="7F7F7F"/>
                </a:solidFill>
                <a:latin typeface="Arial"/>
                <a:ea typeface="Arial"/>
                <a:cs typeface="Arial"/>
                <a:sym typeface="Arial"/>
              </a:rPr>
              <a:t>-Buch bezeichnet es als „diffuse Photorezeptordystrophie“ à la RP </a:t>
            </a:r>
            <a:endParaRPr/>
          </a:p>
          <a:p>
            <a:pPr indent="0" lvl="0" marL="0" marR="0" rtl="0" algn="l">
              <a:spcBef>
                <a:spcPts val="0"/>
              </a:spcBef>
              <a:spcAft>
                <a:spcPts val="0"/>
              </a:spcAft>
              <a:buNone/>
            </a:pPr>
            <a:r>
              <a:t/>
            </a:r>
            <a:endParaRPr i="1"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äußert sich diese Erkrankung?</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Mit verminderter Sehschärfe sowie Nachtblindheit</a:t>
            </a:r>
            <a:endParaRPr/>
          </a:p>
          <a:p>
            <a:pPr indent="0" lvl="0" marL="0" marR="0" rtl="0" algn="l">
              <a:spcBef>
                <a:spcPts val="0"/>
              </a:spcBef>
              <a:spcAft>
                <a:spcPts val="0"/>
              </a:spcAft>
              <a:buNone/>
            </a:pPr>
            <a:r>
              <a:t/>
            </a:r>
            <a:endParaRPr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sieht das Enhanced-S-Cone-Syndrom in der Funduskopie aus?</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Im Gegensatz zum relativ normalen Erscheinungsbild des hinteren Pols bei S-Zapfen-Monochromasie ist der hintere Pol beim Enhanced-S-Cone-Syndrom eindeutig abnormal – Retinoschisis sowie RP-ähnliche Veränderungen sind die Regel</a:t>
            </a:r>
            <a:endParaRPr/>
          </a:p>
        </p:txBody>
      </p:sp>
      <p:sp>
        <p:nvSpPr>
          <p:cNvPr id="2903" name="Google Shape;2903;p105"/>
          <p:cNvSpPr txBox="1"/>
          <p:nvPr/>
        </p:nvSpPr>
        <p:spPr>
          <a:xfrm>
            <a:off x="4507314" y="3988329"/>
            <a:ext cx="3519613" cy="1273537"/>
          </a:xfrm>
          <a:prstGeom prst="rect">
            <a:avLst/>
          </a:prstGeom>
          <a:solidFill>
            <a:srgbClr val="BAD2D2"/>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Wie sehen die ERG-Befunde aus?</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 Stäbchenreaktion: Nicht nachweisbar</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 Reaktion der Rot-/Grün-Zapfen: abgeschwächt</a:t>
            </a:r>
            <a:endParaRPr sz="1546">
              <a:solidFill>
                <a:srgbClr val="1A5FB4"/>
              </a:solidFill>
              <a:latin typeface="Arial"/>
              <a:ea typeface="Arial"/>
              <a:cs typeface="Arial"/>
              <a:sym typeface="Arial"/>
            </a:endParaRPr>
          </a:p>
          <a:p>
            <a:pPr indent="0" lvl="0" marL="0" marR="0" rtl="0" algn="l">
              <a:spcBef>
                <a:spcPts val="0"/>
              </a:spcBef>
              <a:spcAft>
                <a:spcPts val="0"/>
              </a:spcAft>
              <a:buNone/>
            </a:pPr>
            <a:r>
              <a:rPr lang="en-US" sz="1352">
                <a:solidFill>
                  <a:srgbClr val="1A5FB4"/>
                </a:solidFill>
                <a:latin typeface="Arial"/>
                <a:ea typeface="Arial"/>
                <a:cs typeface="Arial"/>
                <a:sym typeface="Arial"/>
              </a:rPr>
              <a:t>– Blaue </a:t>
            </a:r>
            <a:r>
              <a:rPr lang="en-US" sz="1352">
                <a:solidFill>
                  <a:schemeClr val="dk1"/>
                </a:solidFill>
                <a:latin typeface="Arial"/>
                <a:ea typeface="Arial"/>
                <a:cs typeface="Arial"/>
                <a:sym typeface="Arial"/>
              </a:rPr>
              <a:t>Zapfen: </a:t>
            </a:r>
            <a:r>
              <a:rPr b="1" lang="en-US" sz="1352">
                <a:solidFill>
                  <a:srgbClr val="BAD2D2"/>
                </a:solidFill>
                <a:latin typeface="Arial"/>
                <a:ea typeface="Arial"/>
                <a:cs typeface="Arial"/>
                <a:sym typeface="Arial"/>
              </a:rPr>
              <a:t>verstärkt </a:t>
            </a:r>
            <a:r>
              <a:rPr lang="en-US" sz="1352">
                <a:solidFill>
                  <a:srgbClr val="BAD2D2"/>
                </a:solidFill>
                <a:latin typeface="Arial"/>
                <a:ea typeface="Arial"/>
                <a:cs typeface="Arial"/>
                <a:sym typeface="Arial"/>
              </a:rPr>
              <a:t>(daher der Name des Syndroms)</a:t>
            </a:r>
            <a:endParaRPr/>
          </a:p>
        </p:txBody>
      </p:sp>
      <p:sp>
        <p:nvSpPr>
          <p:cNvPr id="2904" name="Google Shape;2904;p105"/>
          <p:cNvSpPr txBox="1"/>
          <p:nvPr/>
        </p:nvSpPr>
        <p:spPr>
          <a:xfrm>
            <a:off x="4507325" y="2403950"/>
            <a:ext cx="3630900" cy="857100"/>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A5A5A5"/>
                </a:solidFill>
                <a:latin typeface="Arial"/>
                <a:ea typeface="Arial"/>
                <a:cs typeface="Arial"/>
                <a:sym typeface="Arial"/>
              </a:rPr>
              <a:t>Inwiefern sind die Photorezeptoren betroffen?</a:t>
            </a:r>
            <a:endParaRPr/>
          </a:p>
          <a:p>
            <a:pPr indent="0" lvl="0" marL="0" marR="0" rtl="0" algn="l">
              <a:spcBef>
                <a:spcPts val="0"/>
              </a:spcBef>
              <a:spcAft>
                <a:spcPts val="0"/>
              </a:spcAft>
              <a:buNone/>
            </a:pPr>
            <a:r>
              <a:rPr lang="en-US" sz="1352">
                <a:solidFill>
                  <a:srgbClr val="A5A5A5"/>
                </a:solidFill>
                <a:latin typeface="Arial"/>
                <a:ea typeface="Arial"/>
                <a:cs typeface="Arial"/>
                <a:sym typeface="Arial"/>
              </a:rPr>
              <a:t>--Stäbchen: Nicht funktionsfähig </a:t>
            </a:r>
            <a:endParaRPr/>
          </a:p>
          <a:p>
            <a:pPr indent="0" lvl="0" marL="0" marR="0" rtl="0" algn="l">
              <a:spcBef>
                <a:spcPts val="0"/>
              </a:spcBef>
              <a:spcAft>
                <a:spcPts val="0"/>
              </a:spcAft>
              <a:buNone/>
            </a:pPr>
            <a:r>
              <a:rPr lang="en-US" sz="1352">
                <a:solidFill>
                  <a:srgbClr val="A5A5A5"/>
                </a:solidFill>
                <a:latin typeface="Arial"/>
                <a:ea typeface="Arial"/>
                <a:cs typeface="Arial"/>
                <a:sym typeface="Arial"/>
              </a:rPr>
              <a:t>--Rot-/Grün-Zapfen: Verringerte Anzahl </a:t>
            </a:r>
            <a:endParaRPr/>
          </a:p>
          <a:p>
            <a:pPr indent="0" lvl="0" marL="0" marR="0" rtl="0" algn="l">
              <a:spcBef>
                <a:spcPts val="0"/>
              </a:spcBef>
              <a:spcAft>
                <a:spcPts val="0"/>
              </a:spcAft>
              <a:buNone/>
            </a:pPr>
            <a:r>
              <a:rPr lang="en-US" sz="1352">
                <a:solidFill>
                  <a:srgbClr val="A5A5A5"/>
                </a:solidFill>
                <a:latin typeface="Arial"/>
                <a:ea typeface="Arial"/>
                <a:cs typeface="Arial"/>
                <a:sym typeface="Arial"/>
              </a:rPr>
              <a:t>--Blaue Zapfen: </a:t>
            </a:r>
            <a:r>
              <a:rPr b="1" lang="en-US" sz="1352">
                <a:solidFill>
                  <a:srgbClr val="A5A5A5"/>
                </a:solidFill>
                <a:latin typeface="Arial"/>
                <a:ea typeface="Arial"/>
                <a:cs typeface="Arial"/>
                <a:sym typeface="Arial"/>
              </a:rPr>
              <a:t>Erhöhte </a:t>
            </a:r>
            <a:r>
              <a:rPr lang="en-US" sz="1352">
                <a:solidFill>
                  <a:srgbClr val="A5A5A5"/>
                </a:solidFill>
                <a:latin typeface="Arial"/>
                <a:ea typeface="Arial"/>
                <a:cs typeface="Arial"/>
                <a:sym typeface="Arial"/>
              </a:rPr>
              <a:t>Anzahl</a:t>
            </a:r>
            <a:endParaRPr/>
          </a:p>
        </p:txBody>
      </p:sp>
      <p:sp>
        <p:nvSpPr>
          <p:cNvPr id="2905" name="Google Shape;2905;p105"/>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906" name="Google Shape;2906;p105"/>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907" name="Google Shape;2907;p105"/>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908" name="Google Shape;2908;p105"/>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2909" name="Google Shape;2909;p105"/>
          <p:cNvSpPr/>
          <p:nvPr/>
        </p:nvSpPr>
        <p:spPr>
          <a:xfrm>
            <a:off x="4613710" y="5747953"/>
            <a:ext cx="2810373" cy="59020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3" name="Shape 2913"/>
        <p:cNvGrpSpPr/>
        <p:nvPr/>
      </p:nvGrpSpPr>
      <p:grpSpPr>
        <a:xfrm>
          <a:off x="0" y="0"/>
          <a:ext cx="0" cy="0"/>
          <a:chOff x="0" y="0"/>
          <a:chExt cx="0" cy="0"/>
        </a:xfrm>
      </p:grpSpPr>
      <p:sp>
        <p:nvSpPr>
          <p:cNvPr id="2914" name="Google Shape;2914;p106"/>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915" name="Google Shape;2915;p106"/>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916" name="Google Shape;2916;p106"/>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2917" name="Google Shape;2917;p106"/>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918" name="Google Shape;2918;p106"/>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919" name="Google Shape;2919;p106"/>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920" name="Google Shape;2920;p106"/>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2921" name="Google Shape;2921;p106"/>
          <p:cNvCxnSpPr>
            <a:stCxn id="2914"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922" name="Google Shape;2922;p106"/>
          <p:cNvCxnSpPr>
            <a:stCxn id="2914"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2923" name="Google Shape;2923;p106"/>
          <p:cNvCxnSpPr>
            <a:stCxn id="2914"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924" name="Google Shape;2924;p106"/>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2925" name="Google Shape;2925;p106"/>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926" name="Google Shape;2926;p106"/>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2927" name="Google Shape;2927;p106"/>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BFBFBF"/>
                </a:solidFill>
                <a:latin typeface="Arial"/>
                <a:ea typeface="Arial"/>
                <a:cs typeface="Arial"/>
                <a:sym typeface="Arial"/>
              </a:rPr>
              <a:t>Blauzapfen-Monochromasie</a:t>
            </a:r>
            <a:endParaRPr/>
          </a:p>
        </p:txBody>
      </p:sp>
      <p:sp>
        <p:nvSpPr>
          <p:cNvPr id="2928" name="Google Shape;2928;p106"/>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2929" name="Google Shape;2929;p106"/>
          <p:cNvCxnSpPr>
            <a:stCxn id="2927" idx="1"/>
          </p:cNvCxnSpPr>
          <p:nvPr/>
        </p:nvCxnSpPr>
        <p:spPr>
          <a:xfrm>
            <a:off x="3254267" y="3833430"/>
            <a:ext cx="1001400" cy="15900"/>
          </a:xfrm>
          <a:prstGeom prst="straightConnector1">
            <a:avLst/>
          </a:prstGeom>
          <a:noFill/>
          <a:ln cap="flat" cmpd="sng" w="21450">
            <a:solidFill>
              <a:srgbClr val="BFBFBF"/>
            </a:solidFill>
            <a:prstDash val="solid"/>
            <a:round/>
            <a:headEnd len="sm" w="sm" type="none"/>
            <a:tailEnd len="sm" w="sm" type="none"/>
          </a:ln>
        </p:spPr>
      </p:cxnSp>
      <p:sp>
        <p:nvSpPr>
          <p:cNvPr id="2930" name="Google Shape;2930;p106"/>
          <p:cNvSpPr txBox="1"/>
          <p:nvPr/>
        </p:nvSpPr>
        <p:spPr>
          <a:xfrm>
            <a:off x="2857069" y="4143785"/>
            <a:ext cx="5674239"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Abschließend: </a:t>
            </a:r>
            <a:r>
              <a:rPr b="1" lang="en-US" sz="1546" u="sng">
                <a:solidFill>
                  <a:srgbClr val="BFBFBF"/>
                </a:solidFill>
                <a:latin typeface="Arial"/>
                <a:ea typeface="Arial"/>
                <a:cs typeface="Arial"/>
                <a:sym typeface="Arial"/>
              </a:rPr>
              <a:t>Beachten Sie, dass </a:t>
            </a:r>
            <a:r>
              <a:rPr lang="en-US" sz="1546">
                <a:solidFill>
                  <a:srgbClr val="BFBFBF"/>
                </a:solidFill>
                <a:latin typeface="Arial"/>
                <a:ea typeface="Arial"/>
                <a:cs typeface="Arial"/>
                <a:sym typeface="Arial"/>
              </a:rPr>
              <a:t>der Blauzapfen-Monochromasie auch als</a:t>
            </a:r>
            <a:endParaRPr/>
          </a:p>
          <a:p>
            <a:pPr indent="0" lvl="0" marL="0" marR="0" rtl="0" algn="l">
              <a:spcBef>
                <a:spcPts val="0"/>
              </a:spcBef>
              <a:spcAft>
                <a:spcPts val="0"/>
              </a:spcAft>
              <a:buNone/>
            </a:pPr>
            <a:r>
              <a:rPr b="1" lang="en-US" sz="1546">
                <a:solidFill>
                  <a:srgbClr val="BFBFBF"/>
                </a:solidFill>
                <a:latin typeface="Arial"/>
                <a:ea typeface="Arial"/>
                <a:cs typeface="Arial"/>
                <a:sym typeface="Arial"/>
              </a:rPr>
              <a:t>S-Zapfen-Monochromasie</a:t>
            </a:r>
            <a:endParaRPr/>
          </a:p>
        </p:txBody>
      </p:sp>
      <p:sp>
        <p:nvSpPr>
          <p:cNvPr id="2931" name="Google Shape;2931;p106"/>
          <p:cNvSpPr txBox="1"/>
          <p:nvPr/>
        </p:nvSpPr>
        <p:spPr>
          <a:xfrm>
            <a:off x="1796086" y="4806293"/>
            <a:ext cx="5410865" cy="145193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Warum wird er auch als S-Zapfen-Monochromasie bezeichnet? Wofür steht das </a:t>
            </a:r>
            <a:r>
              <a:rPr lang="en-US" sz="1546">
                <a:solidFill>
                  <a:srgbClr val="BFBFBF"/>
                </a:solidFill>
                <a:latin typeface="Arial"/>
                <a:ea typeface="Arial"/>
                <a:cs typeface="Arial"/>
                <a:sym typeface="Arial"/>
              </a:rPr>
              <a:t>„S“</a:t>
            </a:r>
            <a:r>
              <a:rPr i="1" lang="en-US" sz="1546">
                <a:solidFill>
                  <a:srgbClr val="BFBFBF"/>
                </a:solidFill>
                <a:latin typeface="Arial"/>
                <a:ea typeface="Arial"/>
                <a:cs typeface="Arial"/>
                <a:sym typeface="Arial"/>
              </a:rPr>
              <a:t>?</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Wie bereits in der Folienreihe erwähnt, hat blaues Licht eine kurze Wellenlänge, </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daher werden blaue Zapfen auch als </a:t>
            </a:r>
            <a:r>
              <a:rPr i="1" lang="en-US" sz="1546">
                <a:solidFill>
                  <a:srgbClr val="BFBFBF"/>
                </a:solidFill>
                <a:latin typeface="Arial"/>
                <a:ea typeface="Arial"/>
                <a:cs typeface="Arial"/>
                <a:sym typeface="Arial"/>
              </a:rPr>
              <a:t>kurzwellige Zapfen </a:t>
            </a:r>
            <a:r>
              <a:rPr lang="en-US" sz="1546">
                <a:solidFill>
                  <a:srgbClr val="BFBFBF"/>
                </a:solidFill>
                <a:latin typeface="Arial"/>
                <a:ea typeface="Arial"/>
                <a:cs typeface="Arial"/>
                <a:sym typeface="Arial"/>
              </a:rPr>
              <a:t>bezeichnet – kurz S-Zapfen (verstehen Sie, was ich meine?)</a:t>
            </a:r>
            <a:endParaRPr/>
          </a:p>
        </p:txBody>
      </p:sp>
      <p:sp>
        <p:nvSpPr>
          <p:cNvPr id="2932" name="Google Shape;2932;p106"/>
          <p:cNvSpPr txBox="1"/>
          <p:nvPr/>
        </p:nvSpPr>
        <p:spPr>
          <a:xfrm>
            <a:off x="2142230" y="4717384"/>
            <a:ext cx="5794072" cy="1689790"/>
          </a:xfrm>
          <a:prstGeom prst="rect">
            <a:avLst/>
          </a:prstGeom>
          <a:solidFill>
            <a:srgbClr val="FFEC8F"/>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A5A5A5"/>
                </a:solidFill>
                <a:latin typeface="Arial"/>
                <a:ea typeface="Arial"/>
                <a:cs typeface="Arial"/>
                <a:sym typeface="Arial"/>
              </a:rPr>
              <a:t>Gibt es außer der Tatsache, dass diese Erkrankung zwei Namen hat, noch einen weiteren Grund, warum die Kenntnis des Begriffs </a:t>
            </a:r>
            <a:r>
              <a:rPr lang="en-US" sz="1546">
                <a:solidFill>
                  <a:srgbClr val="A5A5A5"/>
                </a:solidFill>
                <a:latin typeface="Arial"/>
                <a:ea typeface="Arial"/>
                <a:cs typeface="Arial"/>
                <a:sym typeface="Arial"/>
              </a:rPr>
              <a:t>S-Zapfen-Monochromasie </a:t>
            </a:r>
            <a:r>
              <a:rPr i="1" lang="en-US" sz="1546">
                <a:solidFill>
                  <a:srgbClr val="A5A5A5"/>
                </a:solidFill>
                <a:latin typeface="Arial"/>
                <a:ea typeface="Arial"/>
                <a:cs typeface="Arial"/>
                <a:sym typeface="Arial"/>
              </a:rPr>
              <a:t>bemerkenswert ist?</a:t>
            </a:r>
            <a:endParaRPr/>
          </a:p>
          <a:p>
            <a:pPr indent="0" lvl="0" marL="0" marR="0" rtl="0" algn="l">
              <a:spcBef>
                <a:spcPts val="0"/>
              </a:spcBef>
              <a:spcAft>
                <a:spcPts val="0"/>
              </a:spcAft>
              <a:buNone/>
            </a:pPr>
            <a:r>
              <a:rPr lang="en-US" sz="1546">
                <a:solidFill>
                  <a:srgbClr val="A5A5A5"/>
                </a:solidFill>
                <a:latin typeface="Arial"/>
                <a:ea typeface="Arial"/>
                <a:cs typeface="Arial"/>
                <a:sym typeface="Arial"/>
              </a:rPr>
              <a:t>Ja, den gibt es, und zwar diesen: Um sicherzustellen, dass der S-Zapfen-Monochromasie nicht mit dem ähnlich benannten, aber völlig anderen Zustand</a:t>
            </a:r>
            <a:r>
              <a:rPr b="1" i="1" lang="en-US" sz="1546">
                <a:solidFill>
                  <a:srgbClr val="1A5FB4"/>
                </a:solidFill>
                <a:latin typeface="Arial"/>
                <a:ea typeface="Arial"/>
                <a:cs typeface="Arial"/>
                <a:sym typeface="Arial"/>
              </a:rPr>
              <a:t>, dem Enhanced S-Cone-Syndrom, </a:t>
            </a:r>
            <a:r>
              <a:rPr lang="en-US" sz="1546">
                <a:solidFill>
                  <a:srgbClr val="A5A5A5"/>
                </a:solidFill>
                <a:latin typeface="Arial"/>
                <a:ea typeface="Arial"/>
                <a:cs typeface="Arial"/>
                <a:sym typeface="Arial"/>
              </a:rPr>
              <a:t>verwechselt wird</a:t>
            </a:r>
            <a:endParaRPr b="1" sz="1546">
              <a:solidFill>
                <a:srgbClr val="1A5FB4"/>
              </a:solidFill>
              <a:latin typeface="Arial"/>
              <a:ea typeface="Arial"/>
              <a:cs typeface="Arial"/>
              <a:sym typeface="Arial"/>
            </a:endParaRPr>
          </a:p>
        </p:txBody>
      </p:sp>
      <p:sp>
        <p:nvSpPr>
          <p:cNvPr id="2933" name="Google Shape;2933;p106"/>
          <p:cNvSpPr txBox="1"/>
          <p:nvPr/>
        </p:nvSpPr>
        <p:spPr>
          <a:xfrm>
            <a:off x="3321490" y="3576966"/>
            <a:ext cx="989840"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rgbClr val="BFBFBF"/>
                </a:solidFill>
                <a:latin typeface="Caveat"/>
                <a:ea typeface="Caveat"/>
                <a:cs typeface="Caveat"/>
                <a:sym typeface="Caveat"/>
              </a:rPr>
              <a:t>S-Zapfen</a:t>
            </a:r>
            <a:endParaRPr/>
          </a:p>
        </p:txBody>
      </p:sp>
      <p:sp>
        <p:nvSpPr>
          <p:cNvPr id="2934" name="Google Shape;2934;p106"/>
          <p:cNvSpPr txBox="1"/>
          <p:nvPr/>
        </p:nvSpPr>
        <p:spPr>
          <a:xfrm>
            <a:off x="1950628" y="2478395"/>
            <a:ext cx="5985674" cy="3354804"/>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7F7F7F"/>
                </a:solidFill>
                <a:latin typeface="Arial"/>
                <a:ea typeface="Arial"/>
                <a:cs typeface="Arial"/>
                <a:sym typeface="Arial"/>
              </a:rPr>
              <a:t>Apropos Erkrankungen mit zwei Namen… Wie lautet die andere Bezeichnung für das „Enhanced S-Cone-Syndrom“?</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Goldmann-Favre-Syndrom</a:t>
            </a:r>
            <a:endParaRPr/>
          </a:p>
          <a:p>
            <a:pPr indent="0" lvl="0" marL="0" marR="0" rtl="0" algn="l">
              <a:spcBef>
                <a:spcPts val="0"/>
              </a:spcBef>
              <a:spcAft>
                <a:spcPts val="0"/>
              </a:spcAft>
              <a:buNone/>
            </a:pPr>
            <a:r>
              <a:t/>
            </a:r>
            <a:endParaRPr sz="1352">
              <a:solidFill>
                <a:srgbClr val="7F7F7F"/>
              </a:solidFill>
              <a:latin typeface="Arial"/>
              <a:ea typeface="Arial"/>
              <a:cs typeface="Arial"/>
              <a:sym typeface="Arial"/>
            </a:endParaRPr>
          </a:p>
          <a:p>
            <a:pPr indent="0" lvl="0" marL="0" marR="0" rtl="0" algn="l">
              <a:spcBef>
                <a:spcPts val="0"/>
              </a:spcBef>
              <a:spcAft>
                <a:spcPts val="0"/>
              </a:spcAft>
              <a:buNone/>
            </a:pPr>
            <a:r>
              <a:rPr i="1" lang="en-US" sz="1352">
                <a:solidFill>
                  <a:srgbClr val="7F7F7F"/>
                </a:solidFill>
                <a:latin typeface="Arial"/>
                <a:ea typeface="Arial"/>
                <a:cs typeface="Arial"/>
                <a:sym typeface="Arial"/>
              </a:rPr>
              <a:t>Um welche Art von Erkrankung handelt es sich dabei?</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Das BCSC</a:t>
            </a:r>
            <a:r>
              <a:rPr i="1" lang="en-US" sz="1352">
                <a:solidFill>
                  <a:srgbClr val="7F7F7F"/>
                </a:solidFill>
                <a:latin typeface="Arial"/>
                <a:ea typeface="Arial"/>
                <a:cs typeface="Arial"/>
                <a:sym typeface="Arial"/>
              </a:rPr>
              <a:t>-Retina</a:t>
            </a:r>
            <a:r>
              <a:rPr lang="en-US" sz="1352">
                <a:solidFill>
                  <a:srgbClr val="7F7F7F"/>
                </a:solidFill>
                <a:latin typeface="Arial"/>
                <a:ea typeface="Arial"/>
                <a:cs typeface="Arial"/>
                <a:sym typeface="Arial"/>
              </a:rPr>
              <a:t>-Buch bezeichnet es als „diffuse Photorezeptordystrophie“ à la RP </a:t>
            </a:r>
            <a:endParaRPr/>
          </a:p>
          <a:p>
            <a:pPr indent="0" lvl="0" marL="0" marR="0" rtl="0" algn="l">
              <a:spcBef>
                <a:spcPts val="0"/>
              </a:spcBef>
              <a:spcAft>
                <a:spcPts val="0"/>
              </a:spcAft>
              <a:buNone/>
            </a:pPr>
            <a:r>
              <a:t/>
            </a:r>
            <a:endParaRPr i="1"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äußert sich diese Erkrankung?</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Mit verminderter Sehschärfe sowie Nachtblindheit</a:t>
            </a:r>
            <a:endParaRPr/>
          </a:p>
          <a:p>
            <a:pPr indent="0" lvl="0" marL="0" marR="0" rtl="0" algn="l">
              <a:spcBef>
                <a:spcPts val="0"/>
              </a:spcBef>
              <a:spcAft>
                <a:spcPts val="0"/>
              </a:spcAft>
              <a:buNone/>
            </a:pPr>
            <a:r>
              <a:t/>
            </a:r>
            <a:endParaRPr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sieht das Enhanced-S-Cone-Syndrom in der Funduskopie aus?</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Im Gegensatz zum relativ normalen Erscheinungsbild des hinteren Pols beim S-Zapfen-Monochromasie ist der hintere Pol beim Enhanced-S-Cone-Syndrom eindeutig abnormal – Retinoschisis sowie RP-ähnliche Veränderungen sind die Regel</a:t>
            </a:r>
            <a:endParaRPr/>
          </a:p>
        </p:txBody>
      </p:sp>
      <p:sp>
        <p:nvSpPr>
          <p:cNvPr id="2935" name="Google Shape;2935;p106"/>
          <p:cNvSpPr txBox="1"/>
          <p:nvPr/>
        </p:nvSpPr>
        <p:spPr>
          <a:xfrm>
            <a:off x="4507314" y="3988329"/>
            <a:ext cx="3519613" cy="1273537"/>
          </a:xfrm>
          <a:prstGeom prst="rect">
            <a:avLst/>
          </a:prstGeom>
          <a:solidFill>
            <a:srgbClr val="BAD2D2"/>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Wie sehen die ERG-Befunde aus?</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 Stäbchenreaktion: Nicht nachweisbar</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 Reaktion der Rot-/Grün-Zapfen: abgeschwächt</a:t>
            </a:r>
            <a:endParaRPr sz="1546">
              <a:solidFill>
                <a:srgbClr val="1A5FB4"/>
              </a:solidFill>
              <a:latin typeface="Arial"/>
              <a:ea typeface="Arial"/>
              <a:cs typeface="Arial"/>
              <a:sym typeface="Arial"/>
            </a:endParaRPr>
          </a:p>
          <a:p>
            <a:pPr indent="0" lvl="0" marL="0" marR="0" rtl="0" algn="l">
              <a:spcBef>
                <a:spcPts val="0"/>
              </a:spcBef>
              <a:spcAft>
                <a:spcPts val="0"/>
              </a:spcAft>
              <a:buNone/>
            </a:pPr>
            <a:r>
              <a:rPr lang="en-US" sz="1352">
                <a:solidFill>
                  <a:srgbClr val="1A5FB4"/>
                </a:solidFill>
                <a:latin typeface="Arial"/>
                <a:ea typeface="Arial"/>
                <a:cs typeface="Arial"/>
                <a:sym typeface="Arial"/>
              </a:rPr>
              <a:t>– Blaue </a:t>
            </a:r>
            <a:r>
              <a:rPr lang="en-US" sz="1352">
                <a:solidFill>
                  <a:schemeClr val="dk1"/>
                </a:solidFill>
                <a:latin typeface="Arial"/>
                <a:ea typeface="Arial"/>
                <a:cs typeface="Arial"/>
                <a:sym typeface="Arial"/>
              </a:rPr>
              <a:t>Zapfen: </a:t>
            </a:r>
            <a:r>
              <a:rPr b="1" lang="en-US" sz="1352">
                <a:solidFill>
                  <a:schemeClr val="dk1"/>
                </a:solidFill>
                <a:latin typeface="Arial"/>
                <a:ea typeface="Arial"/>
                <a:cs typeface="Arial"/>
                <a:sym typeface="Arial"/>
              </a:rPr>
              <a:t>verstärkt </a:t>
            </a:r>
            <a:r>
              <a:rPr lang="en-US" sz="1352">
                <a:solidFill>
                  <a:schemeClr val="dk1"/>
                </a:solidFill>
                <a:latin typeface="Arial"/>
                <a:ea typeface="Arial"/>
                <a:cs typeface="Arial"/>
                <a:sym typeface="Arial"/>
              </a:rPr>
              <a:t>(daher der Name des Syndroms)</a:t>
            </a:r>
            <a:endParaRPr/>
          </a:p>
        </p:txBody>
      </p:sp>
      <p:sp>
        <p:nvSpPr>
          <p:cNvPr id="2936" name="Google Shape;2936;p106"/>
          <p:cNvSpPr txBox="1"/>
          <p:nvPr/>
        </p:nvSpPr>
        <p:spPr>
          <a:xfrm>
            <a:off x="4507325" y="2403950"/>
            <a:ext cx="3650700" cy="857100"/>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A5A5A5"/>
                </a:solidFill>
                <a:latin typeface="Arial"/>
                <a:ea typeface="Arial"/>
                <a:cs typeface="Arial"/>
                <a:sym typeface="Arial"/>
              </a:rPr>
              <a:t>Inwiefern sind die Photorezeptoren betroffen?</a:t>
            </a:r>
            <a:endParaRPr/>
          </a:p>
          <a:p>
            <a:pPr indent="0" lvl="0" marL="0" marR="0" rtl="0" algn="l">
              <a:spcBef>
                <a:spcPts val="0"/>
              </a:spcBef>
              <a:spcAft>
                <a:spcPts val="0"/>
              </a:spcAft>
              <a:buNone/>
            </a:pPr>
            <a:r>
              <a:rPr lang="en-US" sz="1352">
                <a:solidFill>
                  <a:srgbClr val="A5A5A5"/>
                </a:solidFill>
                <a:latin typeface="Arial"/>
                <a:ea typeface="Arial"/>
                <a:cs typeface="Arial"/>
                <a:sym typeface="Arial"/>
              </a:rPr>
              <a:t>--Stäbchen: Nicht funktionsfähig </a:t>
            </a:r>
            <a:endParaRPr/>
          </a:p>
          <a:p>
            <a:pPr indent="0" lvl="0" marL="0" marR="0" rtl="0" algn="l">
              <a:spcBef>
                <a:spcPts val="0"/>
              </a:spcBef>
              <a:spcAft>
                <a:spcPts val="0"/>
              </a:spcAft>
              <a:buNone/>
            </a:pPr>
            <a:r>
              <a:rPr lang="en-US" sz="1352">
                <a:solidFill>
                  <a:srgbClr val="A5A5A5"/>
                </a:solidFill>
                <a:latin typeface="Arial"/>
                <a:ea typeface="Arial"/>
                <a:cs typeface="Arial"/>
                <a:sym typeface="Arial"/>
              </a:rPr>
              <a:t>--Rot-/Grün-Zapfen: Verringerte Anzahl </a:t>
            </a:r>
            <a:endParaRPr/>
          </a:p>
          <a:p>
            <a:pPr indent="0" lvl="0" marL="0" marR="0" rtl="0" algn="l">
              <a:spcBef>
                <a:spcPts val="0"/>
              </a:spcBef>
              <a:spcAft>
                <a:spcPts val="0"/>
              </a:spcAft>
              <a:buNone/>
            </a:pPr>
            <a:r>
              <a:rPr b="1" lang="en-US" sz="1352">
                <a:solidFill>
                  <a:srgbClr val="1A5FB4"/>
                </a:solidFill>
                <a:latin typeface="Arial"/>
                <a:ea typeface="Arial"/>
                <a:cs typeface="Arial"/>
                <a:sym typeface="Arial"/>
              </a:rPr>
              <a:t>--Blaue </a:t>
            </a:r>
            <a:r>
              <a:rPr b="1" lang="en-US" sz="1352">
                <a:solidFill>
                  <a:schemeClr val="dk1"/>
                </a:solidFill>
                <a:latin typeface="Arial"/>
                <a:ea typeface="Arial"/>
                <a:cs typeface="Arial"/>
                <a:sym typeface="Arial"/>
              </a:rPr>
              <a:t>Zapfen: </a:t>
            </a:r>
            <a:r>
              <a:rPr b="1" i="1" lang="en-US" sz="1352">
                <a:solidFill>
                  <a:schemeClr val="dk1"/>
                </a:solidFill>
                <a:latin typeface="Arial"/>
                <a:ea typeface="Arial"/>
                <a:cs typeface="Arial"/>
                <a:sym typeface="Arial"/>
              </a:rPr>
              <a:t>Erhöhte </a:t>
            </a:r>
            <a:r>
              <a:rPr b="1" lang="en-US" sz="1352">
                <a:solidFill>
                  <a:schemeClr val="dk1"/>
                </a:solidFill>
                <a:latin typeface="Arial"/>
                <a:ea typeface="Arial"/>
                <a:cs typeface="Arial"/>
                <a:sym typeface="Arial"/>
              </a:rPr>
              <a:t>Anzahl</a:t>
            </a:r>
            <a:endParaRPr/>
          </a:p>
        </p:txBody>
      </p:sp>
      <p:sp>
        <p:nvSpPr>
          <p:cNvPr id="2937" name="Google Shape;2937;p106"/>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938" name="Google Shape;2938;p106"/>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939" name="Google Shape;2939;p106"/>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940" name="Google Shape;2940;p106"/>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2941" name="Google Shape;2941;p106"/>
          <p:cNvSpPr/>
          <p:nvPr/>
        </p:nvSpPr>
        <p:spPr>
          <a:xfrm>
            <a:off x="4613710" y="5747953"/>
            <a:ext cx="2810373" cy="59020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5" name="Shape 2945"/>
        <p:cNvGrpSpPr/>
        <p:nvPr/>
      </p:nvGrpSpPr>
      <p:grpSpPr>
        <a:xfrm>
          <a:off x="0" y="0"/>
          <a:ext cx="0" cy="0"/>
          <a:chOff x="0" y="0"/>
          <a:chExt cx="0" cy="0"/>
        </a:xfrm>
      </p:grpSpPr>
      <p:sp>
        <p:nvSpPr>
          <p:cNvPr id="2946" name="Google Shape;2946;p107"/>
          <p:cNvSpPr txBox="1"/>
          <p:nvPr/>
        </p:nvSpPr>
        <p:spPr>
          <a:xfrm>
            <a:off x="2452202" y="5089751"/>
            <a:ext cx="7287595" cy="121407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0" i="0" lang="en-US" sz="1546">
                <a:solidFill>
                  <a:srgbClr val="000000"/>
                </a:solidFill>
                <a:latin typeface="Arial"/>
                <a:ea typeface="Arial"/>
                <a:cs typeface="Arial"/>
                <a:sym typeface="Arial"/>
              </a:rPr>
              <a:t>Full-field-ERG als Reaktion auf Farbreize bei einer nicht betroffenen Person und einem Patienten mit </a:t>
            </a:r>
            <a:r>
              <a:rPr b="1" i="0" lang="en-US" sz="1546">
                <a:solidFill>
                  <a:srgbClr val="1A5FB4"/>
                </a:solidFill>
                <a:latin typeface="Arial"/>
                <a:ea typeface="Arial"/>
                <a:cs typeface="Arial"/>
                <a:sym typeface="Arial"/>
              </a:rPr>
              <a:t>verstärktem Enhanced S-Cone-Syndrom</a:t>
            </a:r>
            <a:r>
              <a:rPr b="0" i="0" lang="en-US" sz="1546">
                <a:solidFill>
                  <a:srgbClr val="000000"/>
                </a:solidFill>
                <a:latin typeface="Arial"/>
                <a:ea typeface="Arial"/>
                <a:cs typeface="Arial"/>
                <a:sym typeface="Arial"/>
              </a:rPr>
              <a:t>. </a:t>
            </a:r>
            <a:r>
              <a:rPr lang="en-US" sz="1546">
                <a:solidFill>
                  <a:srgbClr val="000000"/>
                </a:solidFill>
                <a:latin typeface="Arial"/>
                <a:ea typeface="Arial"/>
                <a:cs typeface="Arial"/>
                <a:sym typeface="Arial"/>
              </a:rPr>
              <a:t>Beachten Sie</a:t>
            </a:r>
            <a:r>
              <a:rPr b="0" i="0" lang="en-US" sz="1546">
                <a:solidFill>
                  <a:srgbClr val="000000"/>
                </a:solidFill>
                <a:latin typeface="Arial"/>
                <a:ea typeface="Arial"/>
                <a:cs typeface="Arial"/>
                <a:sym typeface="Arial"/>
              </a:rPr>
              <a:t>,</a:t>
            </a:r>
            <a:r>
              <a:rPr lang="en-US" sz="1546">
                <a:solidFill>
                  <a:srgbClr val="000000"/>
                </a:solidFill>
                <a:latin typeface="Arial"/>
                <a:ea typeface="Arial"/>
                <a:cs typeface="Arial"/>
                <a:sym typeface="Arial"/>
              </a:rPr>
              <a:t> dass bei </a:t>
            </a:r>
            <a:r>
              <a:rPr b="0" i="0" lang="en-US" sz="1546">
                <a:solidFill>
                  <a:srgbClr val="000000"/>
                </a:solidFill>
                <a:latin typeface="Arial"/>
                <a:ea typeface="Arial"/>
                <a:cs typeface="Arial"/>
                <a:sym typeface="Arial"/>
              </a:rPr>
              <a:t>dem Patienten die Reaktionen auf blaue Reize </a:t>
            </a:r>
            <a:r>
              <a:rPr b="1" i="0" lang="en-US" sz="1546">
                <a:solidFill>
                  <a:srgbClr val="000000"/>
                </a:solidFill>
                <a:latin typeface="Arial"/>
                <a:ea typeface="Arial"/>
                <a:cs typeface="Arial"/>
                <a:sym typeface="Arial"/>
              </a:rPr>
              <a:t>stärker</a:t>
            </a:r>
            <a:r>
              <a:rPr b="0" i="0" lang="en-US" sz="1546">
                <a:solidFill>
                  <a:srgbClr val="000000"/>
                </a:solidFill>
                <a:latin typeface="Arial"/>
                <a:ea typeface="Arial"/>
                <a:cs typeface="Arial"/>
                <a:sym typeface="Arial"/>
              </a:rPr>
              <a:t> sind als </a:t>
            </a:r>
            <a:r>
              <a:rPr lang="en-US" sz="1546">
                <a:solidFill>
                  <a:srgbClr val="000000"/>
                </a:solidFill>
                <a:latin typeface="Arial"/>
                <a:ea typeface="Arial"/>
                <a:cs typeface="Arial"/>
                <a:sym typeface="Arial"/>
              </a:rPr>
              <a:t>bei der nicht betroffenen Person. Beachten Sie ferner, dass die Reaktion des Patienten auf den roten Reiz praktisch nicht vorhanden ist</a:t>
            </a:r>
            <a:r>
              <a:rPr b="0" i="0" lang="en-US" sz="1546">
                <a:solidFill>
                  <a:srgbClr val="000000"/>
                </a:solidFill>
                <a:latin typeface="Arial"/>
                <a:ea typeface="Arial"/>
                <a:cs typeface="Arial"/>
                <a:sym typeface="Arial"/>
              </a:rPr>
              <a:t>. </a:t>
            </a:r>
            <a:endParaRPr sz="1932">
              <a:solidFill>
                <a:schemeClr val="dk1"/>
              </a:solidFill>
              <a:latin typeface="Arial"/>
              <a:ea typeface="Arial"/>
              <a:cs typeface="Arial"/>
              <a:sym typeface="Arial"/>
            </a:endParaRPr>
          </a:p>
        </p:txBody>
      </p:sp>
      <p:pic>
        <p:nvPicPr>
          <p:cNvPr id="2947" name="Google Shape;2947;p107"/>
          <p:cNvPicPr preferRelativeResize="0"/>
          <p:nvPr/>
        </p:nvPicPr>
        <p:blipFill rotWithShape="1">
          <a:blip r:embed="rId3">
            <a:alphaModFix/>
          </a:blip>
          <a:srcRect b="0" l="0" r="0" t="0"/>
          <a:stretch/>
        </p:blipFill>
        <p:spPr>
          <a:xfrm>
            <a:off x="3077905" y="2671543"/>
            <a:ext cx="6349927" cy="1463244"/>
          </a:xfrm>
          <a:prstGeom prst="rect">
            <a:avLst/>
          </a:prstGeom>
          <a:noFill/>
          <a:ln>
            <a:noFill/>
          </a:ln>
        </p:spPr>
      </p:pic>
      <p:sp>
        <p:nvSpPr>
          <p:cNvPr id="2948" name="Google Shape;2948;p107"/>
          <p:cNvSpPr txBox="1"/>
          <p:nvPr/>
        </p:nvSpPr>
        <p:spPr>
          <a:xfrm>
            <a:off x="3347967" y="2420484"/>
            <a:ext cx="2271132" cy="32705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b="1" lang="en-US" sz="1159">
                <a:solidFill>
                  <a:schemeClr val="dk1"/>
                </a:solidFill>
                <a:latin typeface="Arial"/>
                <a:ea typeface="Arial"/>
                <a:cs typeface="Arial"/>
                <a:sym typeface="Arial"/>
              </a:rPr>
              <a:t>Nicht betroffene Person</a:t>
            </a:r>
            <a:endParaRPr/>
          </a:p>
        </p:txBody>
      </p:sp>
      <p:sp>
        <p:nvSpPr>
          <p:cNvPr id="2949" name="Google Shape;2949;p107"/>
          <p:cNvSpPr txBox="1"/>
          <p:nvPr/>
        </p:nvSpPr>
        <p:spPr>
          <a:xfrm>
            <a:off x="6356280" y="2418099"/>
            <a:ext cx="3206834" cy="381542"/>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b="1" lang="en-US" sz="1159">
                <a:solidFill>
                  <a:srgbClr val="1A5FB4"/>
                </a:solidFill>
                <a:latin typeface="Arial"/>
                <a:ea typeface="Arial"/>
                <a:cs typeface="Arial"/>
                <a:sym typeface="Arial"/>
              </a:rPr>
              <a:t>Patient mit verstärktem Enhanced S-Cone-Syndrom</a:t>
            </a:r>
            <a:endParaRPr b="1" sz="1546">
              <a:solidFill>
                <a:srgbClr val="1A5FB4"/>
              </a:solidFill>
              <a:latin typeface="Arial"/>
              <a:ea typeface="Arial"/>
              <a:cs typeface="Arial"/>
              <a:sym typeface="Arial"/>
            </a:endParaRPr>
          </a:p>
        </p:txBody>
      </p:sp>
      <p:sp>
        <p:nvSpPr>
          <p:cNvPr id="2950" name="Google Shape;2950;p107"/>
          <p:cNvSpPr txBox="1"/>
          <p:nvPr/>
        </p:nvSpPr>
        <p:spPr>
          <a:xfrm>
            <a:off x="1868128" y="2892379"/>
            <a:ext cx="1360158" cy="510406"/>
          </a:xfrm>
          <a:prstGeom prst="rect">
            <a:avLst/>
          </a:prstGeom>
          <a:noFill/>
          <a:ln>
            <a:noFill/>
          </a:ln>
        </p:spPr>
        <p:txBody>
          <a:bodyPr anchorCtr="0" anchor="t" bIns="12250" lIns="24525" spcFirstLastPara="1" rIns="24525" wrap="square" tIns="12250">
            <a:spAutoFit/>
          </a:bodyPr>
          <a:lstStyle/>
          <a:p>
            <a:pPr indent="0" lvl="0" marL="0" marR="0" rtl="0" algn="r">
              <a:lnSpc>
                <a:spcPct val="141673"/>
              </a:lnSpc>
              <a:spcBef>
                <a:spcPts val="0"/>
              </a:spcBef>
              <a:spcAft>
                <a:spcPts val="0"/>
              </a:spcAft>
              <a:buNone/>
            </a:pPr>
            <a:r>
              <a:rPr b="1" lang="en-US" sz="1159">
                <a:solidFill>
                  <a:srgbClr val="1A5FB4"/>
                </a:solidFill>
                <a:latin typeface="Arial"/>
                <a:ea typeface="Arial"/>
                <a:cs typeface="Arial"/>
                <a:sym typeface="Arial"/>
              </a:rPr>
              <a:t>Blauer Reiz</a:t>
            </a:r>
            <a:endParaRPr/>
          </a:p>
        </p:txBody>
      </p:sp>
      <p:sp>
        <p:nvSpPr>
          <p:cNvPr id="2951" name="Google Shape;2951;p107"/>
          <p:cNvSpPr txBox="1"/>
          <p:nvPr/>
        </p:nvSpPr>
        <p:spPr>
          <a:xfrm>
            <a:off x="1826500" y="3556606"/>
            <a:ext cx="1360158" cy="510406"/>
          </a:xfrm>
          <a:prstGeom prst="rect">
            <a:avLst/>
          </a:prstGeom>
          <a:noFill/>
          <a:ln>
            <a:noFill/>
          </a:ln>
        </p:spPr>
        <p:txBody>
          <a:bodyPr anchorCtr="0" anchor="t" bIns="12250" lIns="24525" spcFirstLastPara="1" rIns="24525" wrap="square" tIns="12250">
            <a:spAutoFit/>
          </a:bodyPr>
          <a:lstStyle/>
          <a:p>
            <a:pPr indent="0" lvl="0" marL="0" marR="0" rtl="0" algn="r">
              <a:lnSpc>
                <a:spcPct val="141673"/>
              </a:lnSpc>
              <a:spcBef>
                <a:spcPts val="0"/>
              </a:spcBef>
              <a:spcAft>
                <a:spcPts val="0"/>
              </a:spcAft>
              <a:buNone/>
            </a:pPr>
            <a:r>
              <a:rPr b="1" lang="en-US" sz="1159">
                <a:solidFill>
                  <a:srgbClr val="FF0000"/>
                </a:solidFill>
                <a:latin typeface="Arial"/>
                <a:ea typeface="Arial"/>
                <a:cs typeface="Arial"/>
                <a:sym typeface="Arial"/>
              </a:rPr>
              <a:t>Roter Reiz</a:t>
            </a:r>
            <a:endParaRPr/>
          </a:p>
        </p:txBody>
      </p:sp>
      <p:sp>
        <p:nvSpPr>
          <p:cNvPr id="2952" name="Google Shape;2952;p107"/>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953" name="Google Shape;2953;p107"/>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954" name="Google Shape;2954;p107"/>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955" name="Google Shape;2955;p107"/>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9" name="Shape 2959"/>
        <p:cNvGrpSpPr/>
        <p:nvPr/>
      </p:nvGrpSpPr>
      <p:grpSpPr>
        <a:xfrm>
          <a:off x="0" y="0"/>
          <a:ext cx="0" cy="0"/>
          <a:chOff x="0" y="0"/>
          <a:chExt cx="0" cy="0"/>
        </a:xfrm>
      </p:grpSpPr>
      <p:sp>
        <p:nvSpPr>
          <p:cNvPr id="2960" name="Google Shape;2960;p108"/>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961" name="Google Shape;2961;p108"/>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962" name="Google Shape;2962;p108"/>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2963" name="Google Shape;2963;p108"/>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964" name="Google Shape;2964;p108"/>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965" name="Google Shape;2965;p108"/>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966" name="Google Shape;2966;p108"/>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2967" name="Google Shape;2967;p108"/>
          <p:cNvCxnSpPr>
            <a:stCxn id="2960"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968" name="Google Shape;2968;p108"/>
          <p:cNvCxnSpPr>
            <a:stCxn id="2960"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2969" name="Google Shape;2969;p108"/>
          <p:cNvCxnSpPr>
            <a:stCxn id="2960"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2970" name="Google Shape;2970;p108"/>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2971" name="Google Shape;2971;p108"/>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2972" name="Google Shape;2972;p108"/>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2973" name="Google Shape;2973;p108"/>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BFBFBF"/>
                </a:solidFill>
                <a:latin typeface="Arial"/>
                <a:ea typeface="Arial"/>
                <a:cs typeface="Arial"/>
                <a:sym typeface="Arial"/>
              </a:rPr>
              <a:t>Blauzapfen-Monochromasie</a:t>
            </a:r>
            <a:endParaRPr/>
          </a:p>
        </p:txBody>
      </p:sp>
      <p:sp>
        <p:nvSpPr>
          <p:cNvPr id="2974" name="Google Shape;2974;p108"/>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2975" name="Google Shape;2975;p108"/>
          <p:cNvCxnSpPr>
            <a:stCxn id="2973" idx="1"/>
          </p:cNvCxnSpPr>
          <p:nvPr/>
        </p:nvCxnSpPr>
        <p:spPr>
          <a:xfrm>
            <a:off x="3254267" y="3833430"/>
            <a:ext cx="1001400" cy="15900"/>
          </a:xfrm>
          <a:prstGeom prst="straightConnector1">
            <a:avLst/>
          </a:prstGeom>
          <a:noFill/>
          <a:ln cap="flat" cmpd="sng" w="21450">
            <a:solidFill>
              <a:srgbClr val="BFBFBF"/>
            </a:solidFill>
            <a:prstDash val="solid"/>
            <a:round/>
            <a:headEnd len="sm" w="sm" type="none"/>
            <a:tailEnd len="sm" w="sm" type="none"/>
          </a:ln>
        </p:spPr>
      </p:cxnSp>
      <p:sp>
        <p:nvSpPr>
          <p:cNvPr id="2976" name="Google Shape;2976;p108"/>
          <p:cNvSpPr txBox="1"/>
          <p:nvPr/>
        </p:nvSpPr>
        <p:spPr>
          <a:xfrm>
            <a:off x="2857069" y="4143785"/>
            <a:ext cx="5674239"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Abschließend </a:t>
            </a:r>
            <a:r>
              <a:rPr b="1" lang="en-US" sz="1546" u="sng">
                <a:solidFill>
                  <a:srgbClr val="BFBFBF"/>
                </a:solidFill>
                <a:latin typeface="Arial"/>
                <a:ea typeface="Arial"/>
                <a:cs typeface="Arial"/>
                <a:sym typeface="Arial"/>
              </a:rPr>
              <a:t>sei angemerkt</a:t>
            </a:r>
            <a:r>
              <a:rPr lang="en-US" sz="1546">
                <a:solidFill>
                  <a:srgbClr val="BFBFBF"/>
                </a:solidFill>
                <a:latin typeface="Arial"/>
                <a:ea typeface="Arial"/>
                <a:cs typeface="Arial"/>
                <a:sym typeface="Arial"/>
              </a:rPr>
              <a:t>,</a:t>
            </a:r>
            <a:r>
              <a:rPr b="1" lang="en-US" sz="1546" u="sng">
                <a:solidFill>
                  <a:srgbClr val="BFBFBF"/>
                </a:solidFill>
                <a:latin typeface="Arial"/>
                <a:ea typeface="Arial"/>
                <a:cs typeface="Arial"/>
                <a:sym typeface="Arial"/>
              </a:rPr>
              <a:t> dass </a:t>
            </a:r>
            <a:r>
              <a:rPr lang="en-US" sz="1546">
                <a:solidFill>
                  <a:srgbClr val="BFBFBF"/>
                </a:solidFill>
                <a:latin typeface="Arial"/>
                <a:ea typeface="Arial"/>
                <a:cs typeface="Arial"/>
                <a:sym typeface="Arial"/>
              </a:rPr>
              <a:t>der Blauzapfen-Monochromatismus auch als</a:t>
            </a:r>
            <a:endParaRPr/>
          </a:p>
          <a:p>
            <a:pPr indent="0" lvl="0" marL="0" marR="0" rtl="0" algn="l">
              <a:spcBef>
                <a:spcPts val="0"/>
              </a:spcBef>
              <a:spcAft>
                <a:spcPts val="0"/>
              </a:spcAft>
              <a:buNone/>
            </a:pPr>
            <a:r>
              <a:rPr b="1" lang="en-US" sz="1546">
                <a:solidFill>
                  <a:srgbClr val="BFBFBF"/>
                </a:solidFill>
                <a:latin typeface="Arial"/>
                <a:ea typeface="Arial"/>
                <a:cs typeface="Arial"/>
                <a:sym typeface="Arial"/>
              </a:rPr>
              <a:t>S-Zapfen-Monochromasie</a:t>
            </a:r>
            <a:endParaRPr/>
          </a:p>
        </p:txBody>
      </p:sp>
      <p:sp>
        <p:nvSpPr>
          <p:cNvPr id="2977" name="Google Shape;2977;p108"/>
          <p:cNvSpPr txBox="1"/>
          <p:nvPr/>
        </p:nvSpPr>
        <p:spPr>
          <a:xfrm>
            <a:off x="1796086" y="4806293"/>
            <a:ext cx="5410865" cy="145193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Warum wird er auch als S-Zapfen-Monochromasie bezeichnet? Wofür steht das </a:t>
            </a:r>
            <a:r>
              <a:rPr lang="en-US" sz="1546">
                <a:solidFill>
                  <a:srgbClr val="BFBFBF"/>
                </a:solidFill>
                <a:latin typeface="Arial"/>
                <a:ea typeface="Arial"/>
                <a:cs typeface="Arial"/>
                <a:sym typeface="Arial"/>
              </a:rPr>
              <a:t>„S“</a:t>
            </a:r>
            <a:r>
              <a:rPr i="1" lang="en-US" sz="1546">
                <a:solidFill>
                  <a:srgbClr val="BFBFBF"/>
                </a:solidFill>
                <a:latin typeface="Arial"/>
                <a:ea typeface="Arial"/>
                <a:cs typeface="Arial"/>
                <a:sym typeface="Arial"/>
              </a:rPr>
              <a:t>?</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Wie bereits in der Folienreihe erwähnt, hat blaues Licht eine kurze Wellenlänge, </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daher werden blaue Zapfen auch als </a:t>
            </a:r>
            <a:r>
              <a:rPr i="1" lang="en-US" sz="1546">
                <a:solidFill>
                  <a:srgbClr val="BFBFBF"/>
                </a:solidFill>
                <a:latin typeface="Arial"/>
                <a:ea typeface="Arial"/>
                <a:cs typeface="Arial"/>
                <a:sym typeface="Arial"/>
              </a:rPr>
              <a:t>kurzwellige Zapfen </a:t>
            </a:r>
            <a:r>
              <a:rPr lang="en-US" sz="1546">
                <a:solidFill>
                  <a:srgbClr val="BFBFBF"/>
                </a:solidFill>
                <a:latin typeface="Arial"/>
                <a:ea typeface="Arial"/>
                <a:cs typeface="Arial"/>
                <a:sym typeface="Arial"/>
              </a:rPr>
              <a:t>bezeichnet – kurz S-Zapfen (verstehen Sie, was ich meine?)</a:t>
            </a:r>
            <a:endParaRPr/>
          </a:p>
        </p:txBody>
      </p:sp>
      <p:sp>
        <p:nvSpPr>
          <p:cNvPr id="2978" name="Google Shape;2978;p108"/>
          <p:cNvSpPr txBox="1"/>
          <p:nvPr/>
        </p:nvSpPr>
        <p:spPr>
          <a:xfrm>
            <a:off x="2142230" y="4717384"/>
            <a:ext cx="5794072" cy="1689790"/>
          </a:xfrm>
          <a:prstGeom prst="rect">
            <a:avLst/>
          </a:prstGeom>
          <a:solidFill>
            <a:srgbClr val="FFEC8F"/>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A5A5A5"/>
                </a:solidFill>
                <a:latin typeface="Arial"/>
                <a:ea typeface="Arial"/>
                <a:cs typeface="Arial"/>
                <a:sym typeface="Arial"/>
              </a:rPr>
              <a:t>Gibt es außer der Tatsache, dass diese Erkrankung zwei Namen hat, noch einen weiteren Grund, warum die Kenntnis des Begriffs </a:t>
            </a:r>
            <a:r>
              <a:rPr lang="en-US" sz="1546">
                <a:solidFill>
                  <a:srgbClr val="A5A5A5"/>
                </a:solidFill>
                <a:latin typeface="Arial"/>
                <a:ea typeface="Arial"/>
                <a:cs typeface="Arial"/>
                <a:sym typeface="Arial"/>
              </a:rPr>
              <a:t>S-Zapfen-Monochromasie </a:t>
            </a:r>
            <a:r>
              <a:rPr i="1" lang="en-US" sz="1546">
                <a:solidFill>
                  <a:srgbClr val="A5A5A5"/>
                </a:solidFill>
                <a:latin typeface="Arial"/>
                <a:ea typeface="Arial"/>
                <a:cs typeface="Arial"/>
                <a:sym typeface="Arial"/>
              </a:rPr>
              <a:t>bemerkenswert ist?</a:t>
            </a:r>
            <a:endParaRPr/>
          </a:p>
          <a:p>
            <a:pPr indent="0" lvl="0" marL="0" marR="0" rtl="0" algn="l">
              <a:spcBef>
                <a:spcPts val="0"/>
              </a:spcBef>
              <a:spcAft>
                <a:spcPts val="0"/>
              </a:spcAft>
              <a:buNone/>
            </a:pPr>
            <a:r>
              <a:rPr lang="en-US" sz="1546">
                <a:solidFill>
                  <a:srgbClr val="A5A5A5"/>
                </a:solidFill>
                <a:latin typeface="Arial"/>
                <a:ea typeface="Arial"/>
                <a:cs typeface="Arial"/>
                <a:sym typeface="Arial"/>
              </a:rPr>
              <a:t>Ja, den gibt es, und zwar diesen: Um sicherzustellen, dass der S-Zapfen-Monochromasie nicht mit dem ähnlich benannten, aber völlig anderen Zustand</a:t>
            </a:r>
            <a:r>
              <a:rPr b="1" i="1" lang="en-US" sz="1546">
                <a:solidFill>
                  <a:srgbClr val="1A5FB4"/>
                </a:solidFill>
                <a:latin typeface="Arial"/>
                <a:ea typeface="Arial"/>
                <a:cs typeface="Arial"/>
                <a:sym typeface="Arial"/>
              </a:rPr>
              <a:t>, dem Enhanced S-Cone-Syndrom, </a:t>
            </a:r>
            <a:r>
              <a:rPr lang="en-US" sz="1546">
                <a:solidFill>
                  <a:srgbClr val="A5A5A5"/>
                </a:solidFill>
                <a:latin typeface="Arial"/>
                <a:ea typeface="Arial"/>
                <a:cs typeface="Arial"/>
                <a:sym typeface="Arial"/>
              </a:rPr>
              <a:t>verwechselt wird</a:t>
            </a:r>
            <a:endParaRPr b="1" sz="1546">
              <a:solidFill>
                <a:srgbClr val="1A5FB4"/>
              </a:solidFill>
              <a:latin typeface="Arial"/>
              <a:ea typeface="Arial"/>
              <a:cs typeface="Arial"/>
              <a:sym typeface="Arial"/>
            </a:endParaRPr>
          </a:p>
        </p:txBody>
      </p:sp>
      <p:sp>
        <p:nvSpPr>
          <p:cNvPr id="2979" name="Google Shape;2979;p108"/>
          <p:cNvSpPr txBox="1"/>
          <p:nvPr/>
        </p:nvSpPr>
        <p:spPr>
          <a:xfrm>
            <a:off x="3321490" y="3576966"/>
            <a:ext cx="989840"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rgbClr val="BFBFBF"/>
                </a:solidFill>
                <a:latin typeface="Caveat"/>
                <a:ea typeface="Caveat"/>
                <a:cs typeface="Caveat"/>
                <a:sym typeface="Caveat"/>
              </a:rPr>
              <a:t>S-Zapfen</a:t>
            </a:r>
            <a:endParaRPr/>
          </a:p>
        </p:txBody>
      </p:sp>
      <p:sp>
        <p:nvSpPr>
          <p:cNvPr id="2980" name="Google Shape;2980;p108"/>
          <p:cNvSpPr txBox="1"/>
          <p:nvPr/>
        </p:nvSpPr>
        <p:spPr>
          <a:xfrm>
            <a:off x="1950628" y="2478395"/>
            <a:ext cx="5794068" cy="3354804"/>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Apropos Erkrankungen mit zwei Namen… Wie lautet die andere Bezeichnung für das „Enhanced S-Cone-Syndrom“?</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Goldmann-Favre-Syndrom</a:t>
            </a:r>
            <a:endParaRPr/>
          </a:p>
          <a:p>
            <a:pPr indent="0" lvl="0" marL="0" marR="0" rtl="0" algn="l">
              <a:spcBef>
                <a:spcPts val="0"/>
              </a:spcBef>
              <a:spcAft>
                <a:spcPts val="0"/>
              </a:spcAft>
              <a:buNone/>
            </a:pPr>
            <a:r>
              <a:t/>
            </a:r>
            <a:endParaRPr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Um welche Art von Erkrankung handelt es sich dabei?</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Das BCSC</a:t>
            </a:r>
            <a:r>
              <a:rPr i="1" lang="en-US" sz="1352">
                <a:solidFill>
                  <a:srgbClr val="1A5FB4"/>
                </a:solidFill>
                <a:latin typeface="Arial"/>
                <a:ea typeface="Arial"/>
                <a:cs typeface="Arial"/>
                <a:sym typeface="Arial"/>
              </a:rPr>
              <a:t>-Retina</a:t>
            </a:r>
            <a:r>
              <a:rPr lang="en-US" sz="1352">
                <a:solidFill>
                  <a:srgbClr val="1A5FB4"/>
                </a:solidFill>
                <a:latin typeface="Arial"/>
                <a:ea typeface="Arial"/>
                <a:cs typeface="Arial"/>
                <a:sym typeface="Arial"/>
              </a:rPr>
              <a:t>-Buch bezeichnet es als „diffuse Photorezeptordystrophie“ à la RP </a:t>
            </a:r>
            <a:endParaRPr/>
          </a:p>
          <a:p>
            <a:pPr indent="0" lvl="0" marL="0" marR="0" rtl="0" algn="l">
              <a:spcBef>
                <a:spcPts val="0"/>
              </a:spcBef>
              <a:spcAft>
                <a:spcPts val="0"/>
              </a:spcAft>
              <a:buNone/>
            </a:pPr>
            <a:r>
              <a:t/>
            </a:r>
            <a:endParaRPr i="1"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Wie äußert sich diese Erkrankung?</a:t>
            </a:r>
            <a:endParaRPr i="1" sz="1352">
              <a:solidFill>
                <a:srgbClr val="C8C860"/>
              </a:solidFill>
              <a:latin typeface="Arial"/>
              <a:ea typeface="Arial"/>
              <a:cs typeface="Arial"/>
              <a:sym typeface="Arial"/>
            </a:endParaRPr>
          </a:p>
          <a:p>
            <a:pPr indent="0" lvl="0" marL="0" marR="0" rtl="0" algn="l">
              <a:spcBef>
                <a:spcPts val="0"/>
              </a:spcBef>
              <a:spcAft>
                <a:spcPts val="0"/>
              </a:spcAft>
              <a:buNone/>
            </a:pPr>
            <a:r>
              <a:rPr lang="en-US" sz="1352">
                <a:solidFill>
                  <a:srgbClr val="C8C860"/>
                </a:solidFill>
                <a:latin typeface="Arial"/>
                <a:ea typeface="Arial"/>
                <a:cs typeface="Arial"/>
                <a:sym typeface="Arial"/>
              </a:rPr>
              <a:t>Mit verminderter Sehschärfe sowie Nachtblindheit</a:t>
            </a:r>
            <a:endParaRPr/>
          </a:p>
          <a:p>
            <a:pPr indent="0" lvl="0" marL="0" marR="0" rtl="0" algn="l">
              <a:spcBef>
                <a:spcPts val="0"/>
              </a:spcBef>
              <a:spcAft>
                <a:spcPts val="0"/>
              </a:spcAft>
              <a:buNone/>
            </a:pPr>
            <a:r>
              <a:t/>
            </a:r>
            <a:endParaRPr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sieht das Enhanced-S-Cone-Syndrom in der Funduskopie aus?</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Im Gegensatz zum relativ normalen Erscheinungsbild des hinteren Pols beim S-Zapfen-Monochromasie ist der hintere Pol beim Enhanced-S-Cone-Syndrom eindeutig abnormal – Retinoschisis sowie RP-ähnliche Veränderungen sind die Regel</a:t>
            </a:r>
            <a:endParaRPr/>
          </a:p>
        </p:txBody>
      </p:sp>
      <p:sp>
        <p:nvSpPr>
          <p:cNvPr id="2981" name="Google Shape;2981;p108"/>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2982" name="Google Shape;2982;p108"/>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2983" name="Google Shape;2983;p108"/>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2984" name="Google Shape;2984;p108"/>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2985" name="Google Shape;2985;p108"/>
          <p:cNvSpPr/>
          <p:nvPr/>
        </p:nvSpPr>
        <p:spPr>
          <a:xfrm>
            <a:off x="4613710" y="5747953"/>
            <a:ext cx="2810373" cy="59020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9" name="Shape 2989"/>
        <p:cNvGrpSpPr/>
        <p:nvPr/>
      </p:nvGrpSpPr>
      <p:grpSpPr>
        <a:xfrm>
          <a:off x="0" y="0"/>
          <a:ext cx="0" cy="0"/>
          <a:chOff x="0" y="0"/>
          <a:chExt cx="0" cy="0"/>
        </a:xfrm>
      </p:grpSpPr>
      <p:sp>
        <p:nvSpPr>
          <p:cNvPr id="2990" name="Google Shape;2990;p109"/>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2991" name="Google Shape;2991;p109"/>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2992" name="Google Shape;2992;p109"/>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2993" name="Google Shape;2993;p109"/>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2994" name="Google Shape;2994;p109"/>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2995" name="Google Shape;2995;p109"/>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2996" name="Google Shape;2996;p109"/>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2997" name="Google Shape;2997;p109"/>
          <p:cNvCxnSpPr>
            <a:stCxn id="2990"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2998" name="Google Shape;2998;p109"/>
          <p:cNvCxnSpPr>
            <a:stCxn id="2990"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2999" name="Google Shape;2999;p109"/>
          <p:cNvCxnSpPr>
            <a:stCxn id="2990"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000" name="Google Shape;3000;p109"/>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3001" name="Google Shape;3001;p109"/>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3002" name="Google Shape;3002;p109"/>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3003" name="Google Shape;3003;p109"/>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BFBFBF"/>
                </a:solidFill>
                <a:latin typeface="Arial"/>
                <a:ea typeface="Arial"/>
                <a:cs typeface="Arial"/>
                <a:sym typeface="Arial"/>
              </a:rPr>
              <a:t>Blauzapfen-Monochromasie</a:t>
            </a:r>
            <a:endParaRPr/>
          </a:p>
        </p:txBody>
      </p:sp>
      <p:sp>
        <p:nvSpPr>
          <p:cNvPr id="3004" name="Google Shape;3004;p109"/>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3005" name="Google Shape;3005;p109"/>
          <p:cNvCxnSpPr>
            <a:stCxn id="3003" idx="1"/>
          </p:cNvCxnSpPr>
          <p:nvPr/>
        </p:nvCxnSpPr>
        <p:spPr>
          <a:xfrm>
            <a:off x="3254267" y="3833430"/>
            <a:ext cx="1001400" cy="15900"/>
          </a:xfrm>
          <a:prstGeom prst="straightConnector1">
            <a:avLst/>
          </a:prstGeom>
          <a:noFill/>
          <a:ln cap="flat" cmpd="sng" w="21450">
            <a:solidFill>
              <a:srgbClr val="BFBFBF"/>
            </a:solidFill>
            <a:prstDash val="solid"/>
            <a:round/>
            <a:headEnd len="sm" w="sm" type="none"/>
            <a:tailEnd len="sm" w="sm" type="none"/>
          </a:ln>
        </p:spPr>
      </p:cxnSp>
      <p:sp>
        <p:nvSpPr>
          <p:cNvPr id="3006" name="Google Shape;3006;p109"/>
          <p:cNvSpPr txBox="1"/>
          <p:nvPr/>
        </p:nvSpPr>
        <p:spPr>
          <a:xfrm>
            <a:off x="2857069" y="4143785"/>
            <a:ext cx="5674239"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Abschließend: </a:t>
            </a:r>
            <a:r>
              <a:rPr b="1" lang="en-US" sz="1546" u="sng">
                <a:solidFill>
                  <a:srgbClr val="BFBFBF"/>
                </a:solidFill>
                <a:latin typeface="Arial"/>
                <a:ea typeface="Arial"/>
                <a:cs typeface="Arial"/>
                <a:sym typeface="Arial"/>
              </a:rPr>
              <a:t>Beachten Sie, dass </a:t>
            </a:r>
            <a:r>
              <a:rPr lang="en-US" sz="1546">
                <a:solidFill>
                  <a:srgbClr val="BFBFBF"/>
                </a:solidFill>
                <a:latin typeface="Arial"/>
                <a:ea typeface="Arial"/>
                <a:cs typeface="Arial"/>
                <a:sym typeface="Arial"/>
              </a:rPr>
              <a:t>der Blauzapfen-Monochromatismus auch als</a:t>
            </a:r>
            <a:endParaRPr/>
          </a:p>
          <a:p>
            <a:pPr indent="0" lvl="0" marL="0" marR="0" rtl="0" algn="l">
              <a:spcBef>
                <a:spcPts val="0"/>
              </a:spcBef>
              <a:spcAft>
                <a:spcPts val="0"/>
              </a:spcAft>
              <a:buNone/>
            </a:pPr>
            <a:r>
              <a:rPr b="1" lang="en-US" sz="1546">
                <a:solidFill>
                  <a:srgbClr val="BFBFBF"/>
                </a:solidFill>
                <a:latin typeface="Arial"/>
                <a:ea typeface="Arial"/>
                <a:cs typeface="Arial"/>
                <a:sym typeface="Arial"/>
              </a:rPr>
              <a:t>S-Zapfen-Monochromasie</a:t>
            </a:r>
            <a:endParaRPr/>
          </a:p>
        </p:txBody>
      </p:sp>
      <p:sp>
        <p:nvSpPr>
          <p:cNvPr id="3007" name="Google Shape;3007;p109"/>
          <p:cNvSpPr txBox="1"/>
          <p:nvPr/>
        </p:nvSpPr>
        <p:spPr>
          <a:xfrm>
            <a:off x="1796086" y="4806293"/>
            <a:ext cx="5410865" cy="145193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Warum wird er auch als S-Zapfen-Monochromasie bezeichnet? Wofür steht das </a:t>
            </a:r>
            <a:r>
              <a:rPr lang="en-US" sz="1546">
                <a:solidFill>
                  <a:srgbClr val="BFBFBF"/>
                </a:solidFill>
                <a:latin typeface="Arial"/>
                <a:ea typeface="Arial"/>
                <a:cs typeface="Arial"/>
                <a:sym typeface="Arial"/>
              </a:rPr>
              <a:t>„S“</a:t>
            </a:r>
            <a:r>
              <a:rPr i="1" lang="en-US" sz="1546">
                <a:solidFill>
                  <a:srgbClr val="BFBFBF"/>
                </a:solidFill>
                <a:latin typeface="Arial"/>
                <a:ea typeface="Arial"/>
                <a:cs typeface="Arial"/>
                <a:sym typeface="Arial"/>
              </a:rPr>
              <a:t>?</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Wie bereits in der Folienreihe erwähnt, hat blaues Licht eine kurze Wellenlänge, </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daher werden Blauzellen auch als </a:t>
            </a:r>
            <a:r>
              <a:rPr i="1" lang="en-US" sz="1546">
                <a:solidFill>
                  <a:srgbClr val="BFBFBF"/>
                </a:solidFill>
                <a:latin typeface="Arial"/>
                <a:ea typeface="Arial"/>
                <a:cs typeface="Arial"/>
                <a:sym typeface="Arial"/>
              </a:rPr>
              <a:t>kurzwellige Zap</a:t>
            </a:r>
            <a:r>
              <a:rPr lang="en-US" sz="1546">
                <a:solidFill>
                  <a:srgbClr val="BFBFBF"/>
                </a:solidFill>
                <a:latin typeface="Arial"/>
                <a:ea typeface="Arial"/>
                <a:cs typeface="Arial"/>
                <a:sym typeface="Arial"/>
              </a:rPr>
              <a:t>fen bezeichnet – kurz S-Zapfen (verstehen Sie, was ich meine?)</a:t>
            </a:r>
            <a:endParaRPr/>
          </a:p>
        </p:txBody>
      </p:sp>
      <p:sp>
        <p:nvSpPr>
          <p:cNvPr id="3008" name="Google Shape;3008;p109"/>
          <p:cNvSpPr txBox="1"/>
          <p:nvPr/>
        </p:nvSpPr>
        <p:spPr>
          <a:xfrm>
            <a:off x="2142230" y="4717384"/>
            <a:ext cx="5794072" cy="1689790"/>
          </a:xfrm>
          <a:prstGeom prst="rect">
            <a:avLst/>
          </a:prstGeom>
          <a:solidFill>
            <a:srgbClr val="FFEC8F"/>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A5A5A5"/>
                </a:solidFill>
                <a:latin typeface="Arial"/>
                <a:ea typeface="Arial"/>
                <a:cs typeface="Arial"/>
                <a:sym typeface="Arial"/>
              </a:rPr>
              <a:t>Gibt es außer der Tatsache, dass diese Erkrankung zwei Namen hat, noch einen weiteren Grund, warum die Kenntnis des Begriffs </a:t>
            </a:r>
            <a:r>
              <a:rPr lang="en-US" sz="1546">
                <a:solidFill>
                  <a:srgbClr val="A5A5A5"/>
                </a:solidFill>
                <a:latin typeface="Arial"/>
                <a:ea typeface="Arial"/>
                <a:cs typeface="Arial"/>
                <a:sym typeface="Arial"/>
              </a:rPr>
              <a:t>S-Zapfen-Monochromasie </a:t>
            </a:r>
            <a:r>
              <a:rPr i="1" lang="en-US" sz="1546">
                <a:solidFill>
                  <a:srgbClr val="A5A5A5"/>
                </a:solidFill>
                <a:latin typeface="Arial"/>
                <a:ea typeface="Arial"/>
                <a:cs typeface="Arial"/>
                <a:sym typeface="Arial"/>
              </a:rPr>
              <a:t>bemerkenswert ist?</a:t>
            </a:r>
            <a:endParaRPr/>
          </a:p>
          <a:p>
            <a:pPr indent="0" lvl="0" marL="0" marR="0" rtl="0" algn="l">
              <a:spcBef>
                <a:spcPts val="0"/>
              </a:spcBef>
              <a:spcAft>
                <a:spcPts val="0"/>
              </a:spcAft>
              <a:buNone/>
            </a:pPr>
            <a:r>
              <a:rPr lang="en-US" sz="1546">
                <a:solidFill>
                  <a:srgbClr val="A5A5A5"/>
                </a:solidFill>
                <a:latin typeface="Arial"/>
                <a:ea typeface="Arial"/>
                <a:cs typeface="Arial"/>
                <a:sym typeface="Arial"/>
              </a:rPr>
              <a:t>Ja, den gibt es, und zwar diesen: Um sicherzustellen, dass der S-Zapfen-Monochromasie nicht mit dem ähnlich benannten, aber völlig anderen Zustand</a:t>
            </a:r>
            <a:r>
              <a:rPr b="1" i="1" lang="en-US" sz="1546">
                <a:solidFill>
                  <a:srgbClr val="1A5FB4"/>
                </a:solidFill>
                <a:latin typeface="Arial"/>
                <a:ea typeface="Arial"/>
                <a:cs typeface="Arial"/>
                <a:sym typeface="Arial"/>
              </a:rPr>
              <a:t>, dem Enhanced S-Cone-Syndrom, </a:t>
            </a:r>
            <a:r>
              <a:rPr lang="en-US" sz="1546">
                <a:solidFill>
                  <a:srgbClr val="A5A5A5"/>
                </a:solidFill>
                <a:latin typeface="Arial"/>
                <a:ea typeface="Arial"/>
                <a:cs typeface="Arial"/>
                <a:sym typeface="Arial"/>
              </a:rPr>
              <a:t>verwechselt wird</a:t>
            </a:r>
            <a:endParaRPr b="1" sz="1546">
              <a:solidFill>
                <a:srgbClr val="1A5FB4"/>
              </a:solidFill>
              <a:latin typeface="Arial"/>
              <a:ea typeface="Arial"/>
              <a:cs typeface="Arial"/>
              <a:sym typeface="Arial"/>
            </a:endParaRPr>
          </a:p>
        </p:txBody>
      </p:sp>
      <p:sp>
        <p:nvSpPr>
          <p:cNvPr id="3009" name="Google Shape;3009;p109"/>
          <p:cNvSpPr txBox="1"/>
          <p:nvPr/>
        </p:nvSpPr>
        <p:spPr>
          <a:xfrm>
            <a:off x="3321490" y="3576966"/>
            <a:ext cx="989840"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rgbClr val="BFBFBF"/>
                </a:solidFill>
                <a:latin typeface="Caveat"/>
                <a:ea typeface="Caveat"/>
                <a:cs typeface="Caveat"/>
                <a:sym typeface="Caveat"/>
              </a:rPr>
              <a:t>S-Zapfen</a:t>
            </a:r>
            <a:endParaRPr/>
          </a:p>
        </p:txBody>
      </p:sp>
      <p:sp>
        <p:nvSpPr>
          <p:cNvPr id="3010" name="Google Shape;3010;p109"/>
          <p:cNvSpPr txBox="1"/>
          <p:nvPr/>
        </p:nvSpPr>
        <p:spPr>
          <a:xfrm>
            <a:off x="1950628" y="2478395"/>
            <a:ext cx="5794068" cy="3354804"/>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Apropos Erkrankungen mit zwei Namen… Wie lautet die andere Bezeichnung für das „Enhanced S-Cone-Syndrom“?</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Goldmann-Favre-Syndrom</a:t>
            </a:r>
            <a:endParaRPr/>
          </a:p>
          <a:p>
            <a:pPr indent="0" lvl="0" marL="0" marR="0" rtl="0" algn="l">
              <a:spcBef>
                <a:spcPts val="0"/>
              </a:spcBef>
              <a:spcAft>
                <a:spcPts val="0"/>
              </a:spcAft>
              <a:buNone/>
            </a:pPr>
            <a:r>
              <a:t/>
            </a:r>
            <a:endParaRPr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Um welche Art von Erkrankung handelt es sich dabei?</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Das BCSC</a:t>
            </a:r>
            <a:r>
              <a:rPr i="1" lang="en-US" sz="1352">
                <a:solidFill>
                  <a:srgbClr val="1A5FB4"/>
                </a:solidFill>
                <a:latin typeface="Arial"/>
                <a:ea typeface="Arial"/>
                <a:cs typeface="Arial"/>
                <a:sym typeface="Arial"/>
              </a:rPr>
              <a:t>-Retina</a:t>
            </a:r>
            <a:r>
              <a:rPr lang="en-US" sz="1352">
                <a:solidFill>
                  <a:srgbClr val="1A5FB4"/>
                </a:solidFill>
                <a:latin typeface="Arial"/>
                <a:ea typeface="Arial"/>
                <a:cs typeface="Arial"/>
                <a:sym typeface="Arial"/>
              </a:rPr>
              <a:t>-Buch bezeichnet es als „diffuse Photorezeptordystrophie“ à la RP </a:t>
            </a:r>
            <a:endParaRPr/>
          </a:p>
          <a:p>
            <a:pPr indent="0" lvl="0" marL="0" marR="0" rtl="0" algn="l">
              <a:spcBef>
                <a:spcPts val="0"/>
              </a:spcBef>
              <a:spcAft>
                <a:spcPts val="0"/>
              </a:spcAft>
              <a:buNone/>
            </a:pPr>
            <a:r>
              <a:t/>
            </a:r>
            <a:endParaRPr i="1"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Wie äußert sich diese Erkrankung?</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Mit verminderter Sehschärfe sowie Nachtblindheit</a:t>
            </a:r>
            <a:endParaRPr sz="1352">
              <a:solidFill>
                <a:srgbClr val="C8C860"/>
              </a:solidFill>
              <a:latin typeface="Arial"/>
              <a:ea typeface="Arial"/>
              <a:cs typeface="Arial"/>
              <a:sym typeface="Arial"/>
            </a:endParaRPr>
          </a:p>
          <a:p>
            <a:pPr indent="0" lvl="0" marL="0" marR="0" rtl="0" algn="l">
              <a:spcBef>
                <a:spcPts val="0"/>
              </a:spcBef>
              <a:spcAft>
                <a:spcPts val="0"/>
              </a:spcAft>
              <a:buNone/>
            </a:pPr>
            <a:r>
              <a:t/>
            </a:r>
            <a:endParaRPr sz="1352">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Wie sieht das Enhanced-S-Cone-Syndrom in der Funduskopie aus?</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Im Gegensatz zum relativ normalen Erscheinungsbild des hinteren Pols beim S-Zapfen-Monochromasie ist der hintere Pol beim Enhanced-S-Cone-Syndrom eindeutig abnormal – Retinoschisis sowie RP-ähnliche Veränderungen sind die Regel</a:t>
            </a:r>
            <a:endParaRPr/>
          </a:p>
        </p:txBody>
      </p:sp>
      <p:sp>
        <p:nvSpPr>
          <p:cNvPr id="3011" name="Google Shape;3011;p109"/>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012" name="Google Shape;3012;p109"/>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013" name="Google Shape;3013;p109"/>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014" name="Google Shape;3014;p109"/>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3015" name="Google Shape;3015;p109"/>
          <p:cNvSpPr/>
          <p:nvPr/>
        </p:nvSpPr>
        <p:spPr>
          <a:xfrm>
            <a:off x="4613710" y="5747953"/>
            <a:ext cx="2810373" cy="59020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9" name="Shape 3019"/>
        <p:cNvGrpSpPr/>
        <p:nvPr/>
      </p:nvGrpSpPr>
      <p:grpSpPr>
        <a:xfrm>
          <a:off x="0" y="0"/>
          <a:ext cx="0" cy="0"/>
          <a:chOff x="0" y="0"/>
          <a:chExt cx="0" cy="0"/>
        </a:xfrm>
      </p:grpSpPr>
      <p:sp>
        <p:nvSpPr>
          <p:cNvPr id="3020" name="Google Shape;3020;p110"/>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021" name="Google Shape;3021;p110"/>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3022" name="Google Shape;3022;p110"/>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023" name="Google Shape;3023;p110"/>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3024" name="Google Shape;3024;p110"/>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025" name="Google Shape;3025;p110"/>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026" name="Google Shape;3026;p110"/>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027" name="Google Shape;3027;p110"/>
          <p:cNvCxnSpPr>
            <a:stCxn id="3020"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028" name="Google Shape;3028;p110"/>
          <p:cNvCxnSpPr>
            <a:stCxn id="3020"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029" name="Google Shape;3029;p110"/>
          <p:cNvCxnSpPr>
            <a:stCxn id="3020"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030" name="Google Shape;3030;p110"/>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3031" name="Google Shape;3031;p110"/>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3032" name="Google Shape;3032;p110"/>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3033" name="Google Shape;3033;p110"/>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BFBFBF"/>
                </a:solidFill>
                <a:latin typeface="Arial"/>
                <a:ea typeface="Arial"/>
                <a:cs typeface="Arial"/>
                <a:sym typeface="Arial"/>
              </a:rPr>
              <a:t>Blauzapfen-Monochromasie</a:t>
            </a:r>
            <a:endParaRPr/>
          </a:p>
        </p:txBody>
      </p:sp>
      <p:sp>
        <p:nvSpPr>
          <p:cNvPr id="3034" name="Google Shape;3034;p110"/>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3035" name="Google Shape;3035;p110"/>
          <p:cNvCxnSpPr>
            <a:stCxn id="3033" idx="1"/>
          </p:cNvCxnSpPr>
          <p:nvPr/>
        </p:nvCxnSpPr>
        <p:spPr>
          <a:xfrm>
            <a:off x="3254267" y="3833430"/>
            <a:ext cx="1001400" cy="15900"/>
          </a:xfrm>
          <a:prstGeom prst="straightConnector1">
            <a:avLst/>
          </a:prstGeom>
          <a:noFill/>
          <a:ln cap="flat" cmpd="sng" w="21450">
            <a:solidFill>
              <a:srgbClr val="BFBFBF"/>
            </a:solidFill>
            <a:prstDash val="solid"/>
            <a:round/>
            <a:headEnd len="sm" w="sm" type="none"/>
            <a:tailEnd len="sm" w="sm" type="none"/>
          </a:ln>
        </p:spPr>
      </p:cxnSp>
      <p:sp>
        <p:nvSpPr>
          <p:cNvPr id="3036" name="Google Shape;3036;p110"/>
          <p:cNvSpPr txBox="1"/>
          <p:nvPr/>
        </p:nvSpPr>
        <p:spPr>
          <a:xfrm>
            <a:off x="2857069" y="4143785"/>
            <a:ext cx="5674239"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Abschließend: </a:t>
            </a:r>
            <a:r>
              <a:rPr b="1" lang="en-US" sz="1546" u="sng">
                <a:solidFill>
                  <a:srgbClr val="BFBFBF"/>
                </a:solidFill>
                <a:latin typeface="Arial"/>
                <a:ea typeface="Arial"/>
                <a:cs typeface="Arial"/>
                <a:sym typeface="Arial"/>
              </a:rPr>
              <a:t>Beachten Sie, dass </a:t>
            </a:r>
            <a:r>
              <a:rPr lang="en-US" sz="1546">
                <a:solidFill>
                  <a:srgbClr val="BFBFBF"/>
                </a:solidFill>
                <a:latin typeface="Arial"/>
                <a:ea typeface="Arial"/>
                <a:cs typeface="Arial"/>
                <a:sym typeface="Arial"/>
              </a:rPr>
              <a:t>der Blauzapfen-Monochromasie auch als</a:t>
            </a:r>
            <a:endParaRPr/>
          </a:p>
          <a:p>
            <a:pPr indent="0" lvl="0" marL="0" marR="0" rtl="0" algn="l">
              <a:spcBef>
                <a:spcPts val="0"/>
              </a:spcBef>
              <a:spcAft>
                <a:spcPts val="0"/>
              </a:spcAft>
              <a:buNone/>
            </a:pPr>
            <a:r>
              <a:rPr b="1" lang="en-US" sz="1546">
                <a:solidFill>
                  <a:srgbClr val="BFBFBF"/>
                </a:solidFill>
                <a:latin typeface="Arial"/>
                <a:ea typeface="Arial"/>
                <a:cs typeface="Arial"/>
                <a:sym typeface="Arial"/>
              </a:rPr>
              <a:t>S-Zapfen-Monochromasie</a:t>
            </a:r>
            <a:endParaRPr/>
          </a:p>
        </p:txBody>
      </p:sp>
      <p:sp>
        <p:nvSpPr>
          <p:cNvPr id="3037" name="Google Shape;3037;p110"/>
          <p:cNvSpPr txBox="1"/>
          <p:nvPr/>
        </p:nvSpPr>
        <p:spPr>
          <a:xfrm>
            <a:off x="1796086" y="4806293"/>
            <a:ext cx="5410865" cy="145193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Warum wird er auch als S-Zapfen-Monochromasie bezeichnet? Wofür steht das </a:t>
            </a:r>
            <a:r>
              <a:rPr lang="en-US" sz="1546">
                <a:solidFill>
                  <a:srgbClr val="BFBFBF"/>
                </a:solidFill>
                <a:latin typeface="Arial"/>
                <a:ea typeface="Arial"/>
                <a:cs typeface="Arial"/>
                <a:sym typeface="Arial"/>
              </a:rPr>
              <a:t>„S“</a:t>
            </a:r>
            <a:r>
              <a:rPr i="1" lang="en-US" sz="1546">
                <a:solidFill>
                  <a:srgbClr val="BFBFBF"/>
                </a:solidFill>
                <a:latin typeface="Arial"/>
                <a:ea typeface="Arial"/>
                <a:cs typeface="Arial"/>
                <a:sym typeface="Arial"/>
              </a:rPr>
              <a:t>?</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Wie bereits in der Folienreihe erwähnt, hat blaues Licht eine kurze Wellenlänge, </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daher werden blaue Zapfen auch als </a:t>
            </a:r>
            <a:r>
              <a:rPr i="1" lang="en-US" sz="1546">
                <a:solidFill>
                  <a:srgbClr val="BFBFBF"/>
                </a:solidFill>
                <a:latin typeface="Arial"/>
                <a:ea typeface="Arial"/>
                <a:cs typeface="Arial"/>
                <a:sym typeface="Arial"/>
              </a:rPr>
              <a:t>kurzwellige Zapfen </a:t>
            </a:r>
            <a:r>
              <a:rPr lang="en-US" sz="1546">
                <a:solidFill>
                  <a:srgbClr val="BFBFBF"/>
                </a:solidFill>
                <a:latin typeface="Arial"/>
                <a:ea typeface="Arial"/>
                <a:cs typeface="Arial"/>
                <a:sym typeface="Arial"/>
              </a:rPr>
              <a:t>bezeichnet – kurz S-Zapfen (verstehen Sie, was ich meine?)</a:t>
            </a:r>
            <a:endParaRPr/>
          </a:p>
        </p:txBody>
      </p:sp>
      <p:sp>
        <p:nvSpPr>
          <p:cNvPr id="3038" name="Google Shape;3038;p110"/>
          <p:cNvSpPr txBox="1"/>
          <p:nvPr/>
        </p:nvSpPr>
        <p:spPr>
          <a:xfrm>
            <a:off x="2142230" y="4717384"/>
            <a:ext cx="5794072" cy="1689790"/>
          </a:xfrm>
          <a:prstGeom prst="rect">
            <a:avLst/>
          </a:prstGeom>
          <a:solidFill>
            <a:srgbClr val="FFEC8F"/>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A5A5A5"/>
                </a:solidFill>
                <a:latin typeface="Arial"/>
                <a:ea typeface="Arial"/>
                <a:cs typeface="Arial"/>
                <a:sym typeface="Arial"/>
              </a:rPr>
              <a:t>Gibt es außer der Tatsache, dass diese Erkrankung zwei Namen hat, noch einen weiteren Grund, warum die Kenntnis des Begriffs </a:t>
            </a:r>
            <a:r>
              <a:rPr lang="en-US" sz="1546">
                <a:solidFill>
                  <a:srgbClr val="A5A5A5"/>
                </a:solidFill>
                <a:latin typeface="Arial"/>
                <a:ea typeface="Arial"/>
                <a:cs typeface="Arial"/>
                <a:sym typeface="Arial"/>
              </a:rPr>
              <a:t>S-Zapfen-Monochromasie </a:t>
            </a:r>
            <a:r>
              <a:rPr i="1" lang="en-US" sz="1546">
                <a:solidFill>
                  <a:srgbClr val="A5A5A5"/>
                </a:solidFill>
                <a:latin typeface="Arial"/>
                <a:ea typeface="Arial"/>
                <a:cs typeface="Arial"/>
                <a:sym typeface="Arial"/>
              </a:rPr>
              <a:t>bemerkenswert ist?</a:t>
            </a:r>
            <a:endParaRPr/>
          </a:p>
          <a:p>
            <a:pPr indent="0" lvl="0" marL="0" marR="0" rtl="0" algn="l">
              <a:spcBef>
                <a:spcPts val="0"/>
              </a:spcBef>
              <a:spcAft>
                <a:spcPts val="0"/>
              </a:spcAft>
              <a:buNone/>
            </a:pPr>
            <a:r>
              <a:rPr lang="en-US" sz="1546">
                <a:solidFill>
                  <a:srgbClr val="A5A5A5"/>
                </a:solidFill>
                <a:latin typeface="Arial"/>
                <a:ea typeface="Arial"/>
                <a:cs typeface="Arial"/>
                <a:sym typeface="Arial"/>
              </a:rPr>
              <a:t>Ja, den gibt es, und zwar diesen: Um sicherzustellen, dass der S-Zapfen-Monochromasie nicht mit der ähnlich benannten, aber völlig anderen Zustand</a:t>
            </a:r>
            <a:r>
              <a:rPr b="1" i="1" lang="en-US" sz="1546">
                <a:solidFill>
                  <a:srgbClr val="1A5FB4"/>
                </a:solidFill>
                <a:latin typeface="Arial"/>
                <a:ea typeface="Arial"/>
                <a:cs typeface="Arial"/>
                <a:sym typeface="Arial"/>
              </a:rPr>
              <a:t>, dem Enhanced S-Cone-Syndrom, </a:t>
            </a:r>
            <a:r>
              <a:rPr lang="en-US" sz="1546">
                <a:solidFill>
                  <a:srgbClr val="A5A5A5"/>
                </a:solidFill>
                <a:latin typeface="Arial"/>
                <a:ea typeface="Arial"/>
                <a:cs typeface="Arial"/>
                <a:sym typeface="Arial"/>
              </a:rPr>
              <a:t>verwechselt wird</a:t>
            </a:r>
            <a:endParaRPr b="1" sz="1546">
              <a:solidFill>
                <a:srgbClr val="1A5FB4"/>
              </a:solidFill>
              <a:latin typeface="Arial"/>
              <a:ea typeface="Arial"/>
              <a:cs typeface="Arial"/>
              <a:sym typeface="Arial"/>
            </a:endParaRPr>
          </a:p>
        </p:txBody>
      </p:sp>
      <p:sp>
        <p:nvSpPr>
          <p:cNvPr id="3039" name="Google Shape;3039;p110"/>
          <p:cNvSpPr txBox="1"/>
          <p:nvPr/>
        </p:nvSpPr>
        <p:spPr>
          <a:xfrm>
            <a:off x="3321490" y="3576966"/>
            <a:ext cx="989840"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rgbClr val="BFBFBF"/>
                </a:solidFill>
                <a:latin typeface="Caveat"/>
                <a:ea typeface="Caveat"/>
                <a:cs typeface="Caveat"/>
                <a:sym typeface="Caveat"/>
              </a:rPr>
              <a:t>S-Zapfen</a:t>
            </a:r>
            <a:endParaRPr/>
          </a:p>
        </p:txBody>
      </p:sp>
      <p:sp>
        <p:nvSpPr>
          <p:cNvPr id="3040" name="Google Shape;3040;p110"/>
          <p:cNvSpPr txBox="1"/>
          <p:nvPr/>
        </p:nvSpPr>
        <p:spPr>
          <a:xfrm>
            <a:off x="1950628" y="2478395"/>
            <a:ext cx="5794068" cy="3354804"/>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Apropos Erkrankungen mit zwei Namen… Wie lautet die andere Bezeichnung für das „Enhanced S-Cone-Syndrom“?</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Goldmann-Favre-Syndrom</a:t>
            </a:r>
            <a:endParaRPr/>
          </a:p>
          <a:p>
            <a:pPr indent="0" lvl="0" marL="0" marR="0" rtl="0" algn="l">
              <a:spcBef>
                <a:spcPts val="0"/>
              </a:spcBef>
              <a:spcAft>
                <a:spcPts val="0"/>
              </a:spcAft>
              <a:buNone/>
            </a:pPr>
            <a:r>
              <a:t/>
            </a:r>
            <a:endParaRPr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Um welche Art von Erkrankung handelt es sich dabei?</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Das BCSC</a:t>
            </a:r>
            <a:r>
              <a:rPr i="1" lang="en-US" sz="1352">
                <a:solidFill>
                  <a:srgbClr val="1A5FB4"/>
                </a:solidFill>
                <a:latin typeface="Arial"/>
                <a:ea typeface="Arial"/>
                <a:cs typeface="Arial"/>
                <a:sym typeface="Arial"/>
              </a:rPr>
              <a:t>-Retina</a:t>
            </a:r>
            <a:r>
              <a:rPr lang="en-US" sz="1352">
                <a:solidFill>
                  <a:srgbClr val="1A5FB4"/>
                </a:solidFill>
                <a:latin typeface="Arial"/>
                <a:ea typeface="Arial"/>
                <a:cs typeface="Arial"/>
                <a:sym typeface="Arial"/>
              </a:rPr>
              <a:t>-Buch bezeichnet es als „diffuse Photorezeptordystrophie“ à la RP </a:t>
            </a:r>
            <a:endParaRPr/>
          </a:p>
          <a:p>
            <a:pPr indent="0" lvl="0" marL="0" marR="0" rtl="0" algn="l">
              <a:spcBef>
                <a:spcPts val="0"/>
              </a:spcBef>
              <a:spcAft>
                <a:spcPts val="0"/>
              </a:spcAft>
              <a:buNone/>
            </a:pPr>
            <a:r>
              <a:t/>
            </a:r>
            <a:endParaRPr i="1"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Wie äußert sich diese Erkrankung?</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Mit verminderter Sehschärfe sowie Nachtblindheit</a:t>
            </a:r>
            <a:endParaRPr/>
          </a:p>
          <a:p>
            <a:pPr indent="0" lvl="0" marL="0" marR="0" rtl="0" algn="l">
              <a:spcBef>
                <a:spcPts val="0"/>
              </a:spcBef>
              <a:spcAft>
                <a:spcPts val="0"/>
              </a:spcAft>
              <a:buNone/>
            </a:pPr>
            <a:r>
              <a:t/>
            </a:r>
            <a:endParaRPr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Wie sieht das Enhanced-S-Cone-Syndrom in der Funduskopie aus?</a:t>
            </a:r>
            <a:endParaRPr i="1" sz="1352">
              <a:solidFill>
                <a:srgbClr val="C8C860"/>
              </a:solidFill>
              <a:latin typeface="Arial"/>
              <a:ea typeface="Arial"/>
              <a:cs typeface="Arial"/>
              <a:sym typeface="Arial"/>
            </a:endParaRPr>
          </a:p>
          <a:p>
            <a:pPr indent="0" lvl="0" marL="0" marR="0" rtl="0" algn="l">
              <a:spcBef>
                <a:spcPts val="0"/>
              </a:spcBef>
              <a:spcAft>
                <a:spcPts val="0"/>
              </a:spcAft>
              <a:buNone/>
            </a:pPr>
            <a:r>
              <a:rPr lang="en-US" sz="1352">
                <a:solidFill>
                  <a:srgbClr val="C8C860"/>
                </a:solidFill>
                <a:latin typeface="Arial"/>
                <a:ea typeface="Arial"/>
                <a:cs typeface="Arial"/>
                <a:sym typeface="Arial"/>
              </a:rPr>
              <a:t>Im Gegensatz zum relativ normalen Erscheinungsbild des hinteren Pols beim S-Zapfen-Monochromasie ist der hintere Pol beim Enhanced-S-Cone-Syndrom eindeutig abnormal – Retinoschisis sowie RP-ähnliche Veränderungen sind die Regel</a:t>
            </a:r>
            <a:endParaRPr/>
          </a:p>
        </p:txBody>
      </p:sp>
      <p:sp>
        <p:nvSpPr>
          <p:cNvPr id="3041" name="Google Shape;3041;p110"/>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042" name="Google Shape;3042;p110"/>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043" name="Google Shape;3043;p110"/>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044" name="Google Shape;3044;p110"/>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3045" name="Google Shape;3045;p110"/>
          <p:cNvSpPr/>
          <p:nvPr/>
        </p:nvSpPr>
        <p:spPr>
          <a:xfrm>
            <a:off x="4613710" y="5747953"/>
            <a:ext cx="2810373" cy="59020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9" name="Shape 3049"/>
        <p:cNvGrpSpPr/>
        <p:nvPr/>
      </p:nvGrpSpPr>
      <p:grpSpPr>
        <a:xfrm>
          <a:off x="0" y="0"/>
          <a:ext cx="0" cy="0"/>
          <a:chOff x="0" y="0"/>
          <a:chExt cx="0" cy="0"/>
        </a:xfrm>
      </p:grpSpPr>
      <p:sp>
        <p:nvSpPr>
          <p:cNvPr id="3050" name="Google Shape;3050;p111"/>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051" name="Google Shape;3051;p111"/>
          <p:cNvSpPr txBox="1"/>
          <p:nvPr/>
        </p:nvSpPr>
        <p:spPr>
          <a:xfrm>
            <a:off x="6684838" y="1264080"/>
            <a:ext cx="3830889" cy="30177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(Nachtsicht)</a:t>
            </a:r>
            <a:endParaRPr/>
          </a:p>
        </p:txBody>
      </p:sp>
      <p:cxnSp>
        <p:nvCxnSpPr>
          <p:cNvPr id="3052" name="Google Shape;3052;p111"/>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053" name="Google Shape;3053;p111"/>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3054" name="Google Shape;3054;p111"/>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055" name="Google Shape;3055;p111"/>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056" name="Google Shape;3056;p111"/>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057" name="Google Shape;3057;p111"/>
          <p:cNvCxnSpPr>
            <a:stCxn id="3050"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058" name="Google Shape;3058;p111"/>
          <p:cNvCxnSpPr>
            <a:stCxn id="3050"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059" name="Google Shape;3059;p111"/>
          <p:cNvCxnSpPr>
            <a:stCxn id="3050"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060" name="Google Shape;3060;p111"/>
          <p:cNvCxnSpPr/>
          <p:nvPr/>
        </p:nvCxnSpPr>
        <p:spPr>
          <a:xfrm>
            <a:off x="3134647" y="3039604"/>
            <a:ext cx="0" cy="794397"/>
          </a:xfrm>
          <a:prstGeom prst="straightConnector1">
            <a:avLst/>
          </a:prstGeom>
          <a:noFill/>
          <a:ln cap="flat" cmpd="sng" w="9525">
            <a:solidFill>
              <a:srgbClr val="BFBFBF"/>
            </a:solidFill>
            <a:prstDash val="solid"/>
            <a:round/>
            <a:headEnd len="med" w="med" type="none"/>
            <a:tailEnd len="med" w="med" type="none"/>
          </a:ln>
        </p:spPr>
      </p:cxnSp>
      <p:cxnSp>
        <p:nvCxnSpPr>
          <p:cNvPr id="3061" name="Google Shape;3061;p111"/>
          <p:cNvCxnSpPr/>
          <p:nvPr/>
        </p:nvCxnSpPr>
        <p:spPr>
          <a:xfrm>
            <a:off x="3134647" y="3334052"/>
            <a:ext cx="147224" cy="0"/>
          </a:xfrm>
          <a:prstGeom prst="straightConnector1">
            <a:avLst/>
          </a:prstGeom>
          <a:noFill/>
          <a:ln cap="flat" cmpd="sng" w="9525">
            <a:solidFill>
              <a:srgbClr val="BFBFBF"/>
            </a:solidFill>
            <a:prstDash val="solid"/>
            <a:round/>
            <a:headEnd len="med" w="med" type="none"/>
            <a:tailEnd len="med" w="med" type="none"/>
          </a:ln>
        </p:spPr>
      </p:cxnSp>
      <p:cxnSp>
        <p:nvCxnSpPr>
          <p:cNvPr id="3062" name="Google Shape;3062;p111"/>
          <p:cNvCxnSpPr/>
          <p:nvPr/>
        </p:nvCxnSpPr>
        <p:spPr>
          <a:xfrm>
            <a:off x="3134647" y="3849336"/>
            <a:ext cx="147224" cy="0"/>
          </a:xfrm>
          <a:prstGeom prst="straightConnector1">
            <a:avLst/>
          </a:prstGeom>
          <a:noFill/>
          <a:ln cap="flat" cmpd="sng" w="9525">
            <a:solidFill>
              <a:srgbClr val="BFBFBF"/>
            </a:solidFill>
            <a:prstDash val="solid"/>
            <a:round/>
            <a:headEnd len="med" w="med" type="none"/>
            <a:tailEnd len="med" w="med" type="none"/>
          </a:ln>
        </p:spPr>
      </p:cxnSp>
      <p:sp>
        <p:nvSpPr>
          <p:cNvPr id="3063" name="Google Shape;3063;p111"/>
          <p:cNvSpPr txBox="1"/>
          <p:nvPr/>
        </p:nvSpPr>
        <p:spPr>
          <a:xfrm>
            <a:off x="3254267" y="3702112"/>
            <a:ext cx="2968480"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rgbClr val="BFBFBF"/>
                </a:solidFill>
                <a:latin typeface="Arial"/>
                <a:ea typeface="Arial"/>
                <a:cs typeface="Arial"/>
                <a:sym typeface="Arial"/>
              </a:rPr>
              <a:t>Blauzapfen-Monochromasie</a:t>
            </a:r>
            <a:endParaRPr/>
          </a:p>
        </p:txBody>
      </p:sp>
      <p:sp>
        <p:nvSpPr>
          <p:cNvPr id="3064" name="Google Shape;3064;p111"/>
          <p:cNvSpPr txBox="1"/>
          <p:nvPr/>
        </p:nvSpPr>
        <p:spPr>
          <a:xfrm>
            <a:off x="3252734" y="3186828"/>
            <a:ext cx="2117193"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Stäbchen-Monochromatismus</a:t>
            </a:r>
            <a:endParaRPr/>
          </a:p>
        </p:txBody>
      </p:sp>
      <p:cxnSp>
        <p:nvCxnSpPr>
          <p:cNvPr id="3065" name="Google Shape;3065;p111"/>
          <p:cNvCxnSpPr>
            <a:stCxn id="3063" idx="1"/>
          </p:cNvCxnSpPr>
          <p:nvPr/>
        </p:nvCxnSpPr>
        <p:spPr>
          <a:xfrm>
            <a:off x="3254267" y="3833430"/>
            <a:ext cx="1001400" cy="15900"/>
          </a:xfrm>
          <a:prstGeom prst="straightConnector1">
            <a:avLst/>
          </a:prstGeom>
          <a:noFill/>
          <a:ln cap="flat" cmpd="sng" w="21450">
            <a:solidFill>
              <a:srgbClr val="BFBFBF"/>
            </a:solidFill>
            <a:prstDash val="solid"/>
            <a:round/>
            <a:headEnd len="sm" w="sm" type="none"/>
            <a:tailEnd len="sm" w="sm" type="none"/>
          </a:ln>
        </p:spPr>
      </p:cxnSp>
      <p:sp>
        <p:nvSpPr>
          <p:cNvPr id="3066" name="Google Shape;3066;p111"/>
          <p:cNvSpPr txBox="1"/>
          <p:nvPr/>
        </p:nvSpPr>
        <p:spPr>
          <a:xfrm>
            <a:off x="2857069" y="4143785"/>
            <a:ext cx="5674239"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Abschließend: </a:t>
            </a:r>
            <a:r>
              <a:rPr b="1" lang="en-US" sz="1546" u="sng">
                <a:solidFill>
                  <a:srgbClr val="BFBFBF"/>
                </a:solidFill>
                <a:latin typeface="Arial"/>
                <a:ea typeface="Arial"/>
                <a:cs typeface="Arial"/>
                <a:sym typeface="Arial"/>
              </a:rPr>
              <a:t>Beachten Sie, dass </a:t>
            </a:r>
            <a:r>
              <a:rPr lang="en-US" sz="1546">
                <a:solidFill>
                  <a:srgbClr val="BFBFBF"/>
                </a:solidFill>
                <a:latin typeface="Arial"/>
                <a:ea typeface="Arial"/>
                <a:cs typeface="Arial"/>
                <a:sym typeface="Arial"/>
              </a:rPr>
              <a:t>der Blauzapfen-Monochromasie auch als</a:t>
            </a:r>
            <a:endParaRPr/>
          </a:p>
          <a:p>
            <a:pPr indent="0" lvl="0" marL="0" marR="0" rtl="0" algn="l">
              <a:spcBef>
                <a:spcPts val="0"/>
              </a:spcBef>
              <a:spcAft>
                <a:spcPts val="0"/>
              </a:spcAft>
              <a:buNone/>
            </a:pPr>
            <a:r>
              <a:rPr b="1" lang="en-US" sz="1546">
                <a:solidFill>
                  <a:srgbClr val="BFBFBF"/>
                </a:solidFill>
                <a:latin typeface="Arial"/>
                <a:ea typeface="Arial"/>
                <a:cs typeface="Arial"/>
                <a:sym typeface="Arial"/>
              </a:rPr>
              <a:t>S-Zapfen-Monochromasie</a:t>
            </a:r>
            <a:endParaRPr/>
          </a:p>
        </p:txBody>
      </p:sp>
      <p:sp>
        <p:nvSpPr>
          <p:cNvPr id="3067" name="Google Shape;3067;p111"/>
          <p:cNvSpPr txBox="1"/>
          <p:nvPr/>
        </p:nvSpPr>
        <p:spPr>
          <a:xfrm>
            <a:off x="1796086" y="4806293"/>
            <a:ext cx="5410865" cy="145193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BFBFBF"/>
                </a:solidFill>
                <a:latin typeface="Arial"/>
                <a:ea typeface="Arial"/>
                <a:cs typeface="Arial"/>
                <a:sym typeface="Arial"/>
              </a:rPr>
              <a:t>Warum wird er auch als S-Zapfen-Monochromasie bezeichnet? Wofür steht das </a:t>
            </a:r>
            <a:r>
              <a:rPr lang="en-US" sz="1546">
                <a:solidFill>
                  <a:srgbClr val="BFBFBF"/>
                </a:solidFill>
                <a:latin typeface="Arial"/>
                <a:ea typeface="Arial"/>
                <a:cs typeface="Arial"/>
                <a:sym typeface="Arial"/>
              </a:rPr>
              <a:t>„S“</a:t>
            </a:r>
            <a:r>
              <a:rPr i="1" lang="en-US" sz="1546">
                <a:solidFill>
                  <a:srgbClr val="BFBFBF"/>
                </a:solidFill>
                <a:latin typeface="Arial"/>
                <a:ea typeface="Arial"/>
                <a:cs typeface="Arial"/>
                <a:sym typeface="Arial"/>
              </a:rPr>
              <a:t>?</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Wie bereits in der Folienreihe erwähnt, hat blaues Licht eine kurze Wellenlänge, </a:t>
            </a:r>
            <a:endParaRPr/>
          </a:p>
          <a:p>
            <a:pPr indent="0" lvl="0" marL="0" marR="0" rtl="0" algn="l">
              <a:spcBef>
                <a:spcPts val="0"/>
              </a:spcBef>
              <a:spcAft>
                <a:spcPts val="0"/>
              </a:spcAft>
              <a:buNone/>
            </a:pPr>
            <a:r>
              <a:rPr lang="en-US" sz="1546">
                <a:solidFill>
                  <a:srgbClr val="BFBFBF"/>
                </a:solidFill>
                <a:latin typeface="Arial"/>
                <a:ea typeface="Arial"/>
                <a:cs typeface="Arial"/>
                <a:sym typeface="Arial"/>
              </a:rPr>
              <a:t>daher werden Blauzellen auch als </a:t>
            </a:r>
            <a:r>
              <a:rPr i="1" lang="en-US" sz="1546">
                <a:solidFill>
                  <a:srgbClr val="BFBFBF"/>
                </a:solidFill>
                <a:latin typeface="Arial"/>
                <a:ea typeface="Arial"/>
                <a:cs typeface="Arial"/>
                <a:sym typeface="Arial"/>
              </a:rPr>
              <a:t>kurzwellige Zap</a:t>
            </a:r>
            <a:r>
              <a:rPr lang="en-US" sz="1546">
                <a:solidFill>
                  <a:srgbClr val="BFBFBF"/>
                </a:solidFill>
                <a:latin typeface="Arial"/>
                <a:ea typeface="Arial"/>
                <a:cs typeface="Arial"/>
                <a:sym typeface="Arial"/>
              </a:rPr>
              <a:t>fen bezeichnet – kurz S-Zapfen (verstehen Sie, was ich meine?)</a:t>
            </a:r>
            <a:endParaRPr/>
          </a:p>
        </p:txBody>
      </p:sp>
      <p:sp>
        <p:nvSpPr>
          <p:cNvPr id="3068" name="Google Shape;3068;p111"/>
          <p:cNvSpPr txBox="1"/>
          <p:nvPr/>
        </p:nvSpPr>
        <p:spPr>
          <a:xfrm>
            <a:off x="2142230" y="4717384"/>
            <a:ext cx="5794072" cy="1689790"/>
          </a:xfrm>
          <a:prstGeom prst="rect">
            <a:avLst/>
          </a:prstGeom>
          <a:solidFill>
            <a:srgbClr val="FFEC8F"/>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A5A5A5"/>
                </a:solidFill>
                <a:latin typeface="Arial"/>
                <a:ea typeface="Arial"/>
                <a:cs typeface="Arial"/>
                <a:sym typeface="Arial"/>
              </a:rPr>
              <a:t>Gibt es außer der Tatsache, dass diese Erkrankung zwei Namen hat, noch einen weiteren Grund, warum die Kenntnis des Begriffs </a:t>
            </a:r>
            <a:r>
              <a:rPr lang="en-US" sz="1546">
                <a:solidFill>
                  <a:srgbClr val="A5A5A5"/>
                </a:solidFill>
                <a:latin typeface="Arial"/>
                <a:ea typeface="Arial"/>
                <a:cs typeface="Arial"/>
                <a:sym typeface="Arial"/>
              </a:rPr>
              <a:t>S-Zapfen-Monochromasie </a:t>
            </a:r>
            <a:r>
              <a:rPr i="1" lang="en-US" sz="1546">
                <a:solidFill>
                  <a:srgbClr val="A5A5A5"/>
                </a:solidFill>
                <a:latin typeface="Arial"/>
                <a:ea typeface="Arial"/>
                <a:cs typeface="Arial"/>
                <a:sym typeface="Arial"/>
              </a:rPr>
              <a:t>bemerkenswert ist?</a:t>
            </a:r>
            <a:endParaRPr/>
          </a:p>
          <a:p>
            <a:pPr indent="0" lvl="0" marL="0" marR="0" rtl="0" algn="l">
              <a:spcBef>
                <a:spcPts val="0"/>
              </a:spcBef>
              <a:spcAft>
                <a:spcPts val="0"/>
              </a:spcAft>
              <a:buNone/>
            </a:pPr>
            <a:r>
              <a:rPr lang="en-US" sz="1546">
                <a:solidFill>
                  <a:srgbClr val="A5A5A5"/>
                </a:solidFill>
                <a:latin typeface="Arial"/>
                <a:ea typeface="Arial"/>
                <a:cs typeface="Arial"/>
                <a:sym typeface="Arial"/>
              </a:rPr>
              <a:t>Ja, den gibt es, und zwar diesen: Um sicherzustellen, dass der S-Zapfen-Monochromasie nicht mit dem ähnlich benannten, aber völlig anderen Zustand</a:t>
            </a:r>
            <a:r>
              <a:rPr b="1" i="1" lang="en-US" sz="1546">
                <a:solidFill>
                  <a:srgbClr val="1A5FB4"/>
                </a:solidFill>
                <a:latin typeface="Arial"/>
                <a:ea typeface="Arial"/>
                <a:cs typeface="Arial"/>
                <a:sym typeface="Arial"/>
              </a:rPr>
              <a:t>, dem Enhanced S-Cone-Syndrom, </a:t>
            </a:r>
            <a:r>
              <a:rPr lang="en-US" sz="1546">
                <a:solidFill>
                  <a:srgbClr val="A5A5A5"/>
                </a:solidFill>
                <a:latin typeface="Arial"/>
                <a:ea typeface="Arial"/>
                <a:cs typeface="Arial"/>
                <a:sym typeface="Arial"/>
              </a:rPr>
              <a:t>verwechselt wird</a:t>
            </a:r>
            <a:endParaRPr b="1" sz="1546">
              <a:solidFill>
                <a:srgbClr val="1A5FB4"/>
              </a:solidFill>
              <a:latin typeface="Arial"/>
              <a:ea typeface="Arial"/>
              <a:cs typeface="Arial"/>
              <a:sym typeface="Arial"/>
            </a:endParaRPr>
          </a:p>
        </p:txBody>
      </p:sp>
      <p:sp>
        <p:nvSpPr>
          <p:cNvPr id="3069" name="Google Shape;3069;p111"/>
          <p:cNvSpPr txBox="1"/>
          <p:nvPr/>
        </p:nvSpPr>
        <p:spPr>
          <a:xfrm>
            <a:off x="3321490" y="3576966"/>
            <a:ext cx="989840"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rgbClr val="BFBFBF"/>
                </a:solidFill>
                <a:latin typeface="Caveat"/>
                <a:ea typeface="Caveat"/>
                <a:cs typeface="Caveat"/>
                <a:sym typeface="Caveat"/>
              </a:rPr>
              <a:t>S-Zapfen</a:t>
            </a:r>
            <a:endParaRPr/>
          </a:p>
        </p:txBody>
      </p:sp>
      <p:sp>
        <p:nvSpPr>
          <p:cNvPr id="3070" name="Google Shape;3070;p111"/>
          <p:cNvSpPr txBox="1"/>
          <p:nvPr/>
        </p:nvSpPr>
        <p:spPr>
          <a:xfrm>
            <a:off x="1950628" y="2478395"/>
            <a:ext cx="5794068" cy="3354804"/>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Apropos Erkrankungen mit zwei Namen… Wie lautet die andere Bezeichnung für das „Enhanced S-Cone-Syndrom“?</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Goldmann-Favre-Syndrom</a:t>
            </a:r>
            <a:endParaRPr/>
          </a:p>
          <a:p>
            <a:pPr indent="0" lvl="0" marL="0" marR="0" rtl="0" algn="l">
              <a:spcBef>
                <a:spcPts val="0"/>
              </a:spcBef>
              <a:spcAft>
                <a:spcPts val="0"/>
              </a:spcAft>
              <a:buNone/>
            </a:pPr>
            <a:r>
              <a:t/>
            </a:r>
            <a:endParaRPr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Um welche Art von Erkrankung handelt es sich dabei?</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Das BCSC</a:t>
            </a:r>
            <a:r>
              <a:rPr i="1" lang="en-US" sz="1352">
                <a:solidFill>
                  <a:srgbClr val="1A5FB4"/>
                </a:solidFill>
                <a:latin typeface="Arial"/>
                <a:ea typeface="Arial"/>
                <a:cs typeface="Arial"/>
                <a:sym typeface="Arial"/>
              </a:rPr>
              <a:t>-Retina</a:t>
            </a:r>
            <a:r>
              <a:rPr lang="en-US" sz="1352">
                <a:solidFill>
                  <a:srgbClr val="1A5FB4"/>
                </a:solidFill>
                <a:latin typeface="Arial"/>
                <a:ea typeface="Arial"/>
                <a:cs typeface="Arial"/>
                <a:sym typeface="Arial"/>
              </a:rPr>
              <a:t>-Buch bezeichnet es als „diffuse Photorezeptordystrophie“ à la RP </a:t>
            </a:r>
            <a:endParaRPr/>
          </a:p>
          <a:p>
            <a:pPr indent="0" lvl="0" marL="0" marR="0" rtl="0" algn="l">
              <a:spcBef>
                <a:spcPts val="0"/>
              </a:spcBef>
              <a:spcAft>
                <a:spcPts val="0"/>
              </a:spcAft>
              <a:buNone/>
            </a:pPr>
            <a:r>
              <a:t/>
            </a:r>
            <a:endParaRPr i="1"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Wie äußert sich diese Erkrankung?</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Mit verminderter Sehschärfe sowie Nachtblindheit</a:t>
            </a:r>
            <a:endParaRPr/>
          </a:p>
          <a:p>
            <a:pPr indent="0" lvl="0" marL="0" marR="0" rtl="0" algn="l">
              <a:spcBef>
                <a:spcPts val="0"/>
              </a:spcBef>
              <a:spcAft>
                <a:spcPts val="0"/>
              </a:spcAft>
              <a:buNone/>
            </a:pPr>
            <a:r>
              <a:t/>
            </a:r>
            <a:endParaRPr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Wie sieht das Enhanced-S-Cone-Syndrom im FF aus?</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Im Gegensatz zum relativ normalen Erscheinungsbild des hinteren Pols beim S-Zapfen-Monochromasie ist der hintere Pol beim Enhanced-S-Cone-Syndrom eindeutig abnormal – Retinoschisis sowie RP-ähnliche Veränderungen sind die Regel</a:t>
            </a:r>
            <a:endParaRPr/>
          </a:p>
        </p:txBody>
      </p:sp>
      <p:sp>
        <p:nvSpPr>
          <p:cNvPr id="3071" name="Google Shape;3071;p111"/>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072" name="Google Shape;3072;p111"/>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073" name="Google Shape;3073;p111"/>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074" name="Google Shape;3074;p111"/>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3075" name="Google Shape;3075;p111"/>
          <p:cNvSpPr/>
          <p:nvPr/>
        </p:nvSpPr>
        <p:spPr>
          <a:xfrm>
            <a:off x="4613710" y="5747953"/>
            <a:ext cx="2810373" cy="59020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9" name="Shape 3079"/>
        <p:cNvGrpSpPr/>
        <p:nvPr/>
      </p:nvGrpSpPr>
      <p:grpSpPr>
        <a:xfrm>
          <a:off x="0" y="0"/>
          <a:ext cx="0" cy="0"/>
          <a:chOff x="0" y="0"/>
          <a:chExt cx="0" cy="0"/>
        </a:xfrm>
      </p:grpSpPr>
      <p:pic>
        <p:nvPicPr>
          <p:cNvPr descr="Image result for enhanced s cone syndrome" id="3080" name="Google Shape;3080;p112"/>
          <p:cNvPicPr preferRelativeResize="0"/>
          <p:nvPr/>
        </p:nvPicPr>
        <p:blipFill rotWithShape="1">
          <a:blip r:embed="rId3">
            <a:alphaModFix/>
          </a:blip>
          <a:srcRect b="0" l="0" r="0" t="0"/>
          <a:stretch/>
        </p:blipFill>
        <p:spPr>
          <a:xfrm>
            <a:off x="3077905" y="1120526"/>
            <a:ext cx="6036190" cy="4279826"/>
          </a:xfrm>
          <a:prstGeom prst="rect">
            <a:avLst/>
          </a:prstGeom>
          <a:noFill/>
          <a:ln>
            <a:noFill/>
          </a:ln>
        </p:spPr>
      </p:pic>
      <p:sp>
        <p:nvSpPr>
          <p:cNvPr id="3081" name="Google Shape;3081;p112"/>
          <p:cNvSpPr txBox="1"/>
          <p:nvPr/>
        </p:nvSpPr>
        <p:spPr>
          <a:xfrm>
            <a:off x="4600709" y="5848134"/>
            <a:ext cx="2990582" cy="203160"/>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Enhanced S-Cone-Syndrom</a:t>
            </a:r>
            <a:endParaRPr/>
          </a:p>
        </p:txBody>
      </p:sp>
      <p:sp>
        <p:nvSpPr>
          <p:cNvPr id="3082" name="Google Shape;3082;p112"/>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083" name="Google Shape;3083;p112"/>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084" name="Google Shape;3084;p112"/>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085" name="Google Shape;3085;p112"/>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9" name="Shape 3089"/>
        <p:cNvGrpSpPr/>
        <p:nvPr/>
      </p:nvGrpSpPr>
      <p:grpSpPr>
        <a:xfrm>
          <a:off x="0" y="0"/>
          <a:ext cx="0" cy="0"/>
          <a:chOff x="0" y="0"/>
          <a:chExt cx="0" cy="0"/>
        </a:xfrm>
      </p:grpSpPr>
      <p:sp>
        <p:nvSpPr>
          <p:cNvPr id="3090" name="Google Shape;3090;p113"/>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091" name="Google Shape;3091;p113"/>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092" name="Google Shape;3092;p113"/>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3093" name="Google Shape;3093;p113"/>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094" name="Google Shape;3094;p113"/>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1A5FB4"/>
                </a:solidFill>
                <a:latin typeface="Arial"/>
                <a:ea typeface="Arial"/>
                <a:cs typeface="Arial"/>
                <a:sym typeface="Arial"/>
              </a:rPr>
              <a:t>Trichromatismus</a:t>
            </a:r>
            <a:endParaRPr/>
          </a:p>
        </p:txBody>
      </p:sp>
      <p:sp>
        <p:nvSpPr>
          <p:cNvPr id="3095" name="Google Shape;3095;p113"/>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33CC33"/>
                </a:solidFill>
                <a:latin typeface="Arial"/>
                <a:ea typeface="Arial"/>
                <a:cs typeface="Arial"/>
                <a:sym typeface="Arial"/>
              </a:rPr>
              <a:t>Dichromatismus</a:t>
            </a:r>
            <a:endParaRPr/>
          </a:p>
        </p:txBody>
      </p:sp>
      <p:sp>
        <p:nvSpPr>
          <p:cNvPr id="3096" name="Google Shape;3096;p113"/>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3097" name="Google Shape;3097;p113"/>
          <p:cNvCxnSpPr>
            <a:stCxn id="3090" idx="2"/>
          </p:cNvCxnSpPr>
          <p:nvPr/>
        </p:nvCxnSpPr>
        <p:spPr>
          <a:xfrm flipH="1">
            <a:off x="3406118" y="1555584"/>
            <a:ext cx="291600" cy="498900"/>
          </a:xfrm>
          <a:prstGeom prst="straightConnector1">
            <a:avLst/>
          </a:prstGeom>
          <a:noFill/>
          <a:ln cap="flat" cmpd="sng" w="9525">
            <a:solidFill>
              <a:schemeClr val="dk1"/>
            </a:solidFill>
            <a:prstDash val="solid"/>
            <a:round/>
            <a:headEnd len="sm" w="sm" type="none"/>
            <a:tailEnd len="med" w="med" type="triangle"/>
          </a:ln>
        </p:spPr>
      </p:cxnSp>
      <p:cxnSp>
        <p:nvCxnSpPr>
          <p:cNvPr id="3098" name="Google Shape;3098;p113"/>
          <p:cNvCxnSpPr>
            <a:stCxn id="3090"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3099" name="Google Shape;3099;p113"/>
          <p:cNvCxnSpPr>
            <a:stCxn id="3090" idx="2"/>
          </p:cNvCxnSpPr>
          <p:nvPr/>
        </p:nvCxnSpPr>
        <p:spPr>
          <a:xfrm>
            <a:off x="3697718" y="1555584"/>
            <a:ext cx="297300" cy="498900"/>
          </a:xfrm>
          <a:prstGeom prst="straightConnector1">
            <a:avLst/>
          </a:prstGeom>
          <a:noFill/>
          <a:ln cap="flat" cmpd="sng" w="9525">
            <a:solidFill>
              <a:schemeClr val="dk1"/>
            </a:solidFill>
            <a:prstDash val="solid"/>
            <a:round/>
            <a:headEnd len="sm" w="sm" type="none"/>
            <a:tailEnd len="med" w="med" type="triangle"/>
          </a:ln>
        </p:spPr>
      </p:cxnSp>
      <p:cxnSp>
        <p:nvCxnSpPr>
          <p:cNvPr id="3100" name="Google Shape;3100;p113"/>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sp>
        <p:nvSpPr>
          <p:cNvPr id="3101" name="Google Shape;3101;p113"/>
          <p:cNvSpPr txBox="1"/>
          <p:nvPr/>
        </p:nvSpPr>
        <p:spPr>
          <a:xfrm>
            <a:off x="9088491" y="2094916"/>
            <a:ext cx="327253" cy="238850"/>
          </a:xfrm>
          <a:prstGeom prst="rect">
            <a:avLst/>
          </a:prstGeom>
          <a:noFill/>
          <a:ln>
            <a:noFill/>
          </a:ln>
        </p:spPr>
        <p:txBody>
          <a:bodyPr anchorCtr="0" anchor="t" bIns="12250" lIns="24525" spcFirstLastPara="1" rIns="24525" wrap="square" tIns="12250">
            <a:spAutoFit/>
          </a:bodyPr>
          <a:lstStyle/>
          <a:p>
            <a:pPr indent="0" lvl="0" marL="0" marR="0" rtl="0" algn="ctr">
              <a:lnSpc>
                <a:spcPct val="80000"/>
              </a:lnSpc>
              <a:spcBef>
                <a:spcPts val="0"/>
              </a:spcBef>
              <a:spcAft>
                <a:spcPts val="0"/>
              </a:spcAft>
              <a:buNone/>
            </a:pPr>
            <a:r>
              <a:rPr b="1" i="1" lang="en-US" sz="1800">
                <a:solidFill>
                  <a:schemeClr val="dk1"/>
                </a:solidFill>
                <a:latin typeface="Arial"/>
                <a:ea typeface="Arial"/>
                <a:cs typeface="Arial"/>
                <a:sym typeface="Arial"/>
              </a:rPr>
              <a:t>?</a:t>
            </a:r>
            <a:endParaRPr/>
          </a:p>
        </p:txBody>
      </p:sp>
      <p:cxnSp>
        <p:nvCxnSpPr>
          <p:cNvPr id="3102" name="Google Shape;3102;p113"/>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103" name="Google Shape;3103;p113"/>
          <p:cNvSpPr txBox="1"/>
          <p:nvPr/>
        </p:nvSpPr>
        <p:spPr>
          <a:xfrm>
            <a:off x="7909790" y="2074980"/>
            <a:ext cx="327253" cy="238850"/>
          </a:xfrm>
          <a:prstGeom prst="rect">
            <a:avLst/>
          </a:prstGeom>
          <a:noFill/>
          <a:ln>
            <a:noFill/>
          </a:ln>
        </p:spPr>
        <p:txBody>
          <a:bodyPr anchorCtr="0" anchor="t" bIns="12250" lIns="24525" spcFirstLastPara="1" rIns="24525" wrap="square" tIns="12250">
            <a:spAutoFit/>
          </a:bodyPr>
          <a:lstStyle/>
          <a:p>
            <a:pPr indent="0" lvl="0" marL="0" marR="0" rtl="0" algn="ctr">
              <a:lnSpc>
                <a:spcPct val="80000"/>
              </a:lnSpc>
              <a:spcBef>
                <a:spcPts val="0"/>
              </a:spcBef>
              <a:spcAft>
                <a:spcPts val="0"/>
              </a:spcAft>
              <a:buNone/>
            </a:pPr>
            <a:r>
              <a:rPr b="1" i="1" lang="en-US" sz="1800">
                <a:solidFill>
                  <a:schemeClr val="dk1"/>
                </a:solidFill>
                <a:latin typeface="Arial"/>
                <a:ea typeface="Arial"/>
                <a:cs typeface="Arial"/>
                <a:sym typeface="Arial"/>
              </a:rPr>
              <a:t>?</a:t>
            </a:r>
            <a:endParaRPr/>
          </a:p>
        </p:txBody>
      </p:sp>
      <p:sp>
        <p:nvSpPr>
          <p:cNvPr id="3104" name="Google Shape;3104;p113"/>
          <p:cNvSpPr txBox="1"/>
          <p:nvPr/>
        </p:nvSpPr>
        <p:spPr>
          <a:xfrm>
            <a:off x="7052564" y="3287297"/>
            <a:ext cx="3239714" cy="827551"/>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i="1" lang="en-US" sz="1800">
                <a:solidFill>
                  <a:schemeClr val="dk1"/>
                </a:solidFill>
                <a:latin typeface="Arial"/>
                <a:ea typeface="Arial"/>
                <a:cs typeface="Arial"/>
                <a:sym typeface="Arial"/>
              </a:rPr>
              <a:t>Zwei allgemeine Kategorien, keine spezifischen Erkrankungen</a:t>
            </a:r>
            <a:endParaRPr/>
          </a:p>
        </p:txBody>
      </p:sp>
      <p:grpSp>
        <p:nvGrpSpPr>
          <p:cNvPr id="3105" name="Google Shape;3105;p113"/>
          <p:cNvGrpSpPr/>
          <p:nvPr/>
        </p:nvGrpSpPr>
        <p:grpSpPr>
          <a:xfrm rot="10800000">
            <a:off x="8304362" y="2946055"/>
            <a:ext cx="736124" cy="314384"/>
            <a:chOff x="7010397" y="1981200"/>
            <a:chExt cx="762003" cy="325437"/>
          </a:xfrm>
        </p:grpSpPr>
        <p:cxnSp>
          <p:nvCxnSpPr>
            <p:cNvPr id="3106" name="Google Shape;3106;p113"/>
            <p:cNvCxnSpPr/>
            <p:nvPr/>
          </p:nvCxnSpPr>
          <p:spPr>
            <a:xfrm>
              <a:off x="7391400" y="1981201"/>
              <a:ext cx="381000" cy="304800"/>
            </a:xfrm>
            <a:prstGeom prst="straightConnector1">
              <a:avLst/>
            </a:prstGeom>
            <a:noFill/>
            <a:ln cap="flat" cmpd="sng" w="9525">
              <a:solidFill>
                <a:schemeClr val="dk1"/>
              </a:solidFill>
              <a:prstDash val="solid"/>
              <a:round/>
              <a:headEnd len="med" w="med" type="none"/>
              <a:tailEnd len="med" w="med" type="triangle"/>
            </a:ln>
          </p:spPr>
        </p:cxnSp>
        <p:cxnSp>
          <p:nvCxnSpPr>
            <p:cNvPr id="3107" name="Google Shape;3107;p113"/>
            <p:cNvCxnSpPr/>
            <p:nvPr/>
          </p:nvCxnSpPr>
          <p:spPr>
            <a:xfrm flipH="1">
              <a:off x="7010397" y="1981200"/>
              <a:ext cx="381001" cy="325437"/>
            </a:xfrm>
            <a:prstGeom prst="straightConnector1">
              <a:avLst/>
            </a:prstGeom>
            <a:noFill/>
            <a:ln cap="flat" cmpd="sng" w="9525">
              <a:solidFill>
                <a:schemeClr val="dk1"/>
              </a:solidFill>
              <a:prstDash val="solid"/>
              <a:round/>
              <a:headEnd len="med" w="med" type="none"/>
              <a:tailEnd len="med" w="med" type="triangle"/>
            </a:ln>
          </p:spPr>
        </p:cxnSp>
      </p:grpSp>
      <p:sp>
        <p:nvSpPr>
          <p:cNvPr id="3108" name="Google Shape;3108;p113"/>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109" name="Google Shape;3109;p113"/>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110" name="Google Shape;3110;p113"/>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111" name="Google Shape;3111;p113"/>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5" name="Shape 3115"/>
        <p:cNvGrpSpPr/>
        <p:nvPr/>
      </p:nvGrpSpPr>
      <p:grpSpPr>
        <a:xfrm>
          <a:off x="0" y="0"/>
          <a:ext cx="0" cy="0"/>
          <a:chOff x="0" y="0"/>
          <a:chExt cx="0" cy="0"/>
        </a:xfrm>
      </p:grpSpPr>
      <p:sp>
        <p:nvSpPr>
          <p:cNvPr id="3116" name="Google Shape;3116;p114"/>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117" name="Google Shape;3117;p114"/>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118" name="Google Shape;3118;p114"/>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3119" name="Google Shape;3119;p114"/>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120" name="Google Shape;3120;p114"/>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1A5FB4"/>
                </a:solidFill>
                <a:latin typeface="Arial"/>
                <a:ea typeface="Arial"/>
                <a:cs typeface="Arial"/>
                <a:sym typeface="Arial"/>
              </a:rPr>
              <a:t>Trichromatismus</a:t>
            </a:r>
            <a:endParaRPr/>
          </a:p>
        </p:txBody>
      </p:sp>
      <p:sp>
        <p:nvSpPr>
          <p:cNvPr id="3121" name="Google Shape;3121;p114"/>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33CC33"/>
                </a:solidFill>
                <a:latin typeface="Arial"/>
                <a:ea typeface="Arial"/>
                <a:cs typeface="Arial"/>
                <a:sym typeface="Arial"/>
              </a:rPr>
              <a:t>Dichromatismus</a:t>
            </a:r>
            <a:endParaRPr/>
          </a:p>
        </p:txBody>
      </p:sp>
      <p:sp>
        <p:nvSpPr>
          <p:cNvPr id="3122" name="Google Shape;3122;p114"/>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3123" name="Google Shape;3123;p114"/>
          <p:cNvCxnSpPr>
            <a:stCxn id="3116" idx="2"/>
          </p:cNvCxnSpPr>
          <p:nvPr/>
        </p:nvCxnSpPr>
        <p:spPr>
          <a:xfrm flipH="1">
            <a:off x="3406118" y="1555584"/>
            <a:ext cx="291600" cy="498900"/>
          </a:xfrm>
          <a:prstGeom prst="straightConnector1">
            <a:avLst/>
          </a:prstGeom>
          <a:noFill/>
          <a:ln cap="flat" cmpd="sng" w="9525">
            <a:solidFill>
              <a:schemeClr val="dk1"/>
            </a:solidFill>
            <a:prstDash val="solid"/>
            <a:round/>
            <a:headEnd len="sm" w="sm" type="none"/>
            <a:tailEnd len="med" w="med" type="triangle"/>
          </a:ln>
        </p:spPr>
      </p:cxnSp>
      <p:cxnSp>
        <p:nvCxnSpPr>
          <p:cNvPr id="3124" name="Google Shape;3124;p114"/>
          <p:cNvCxnSpPr>
            <a:stCxn id="3116"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3125" name="Google Shape;3125;p114"/>
          <p:cNvCxnSpPr>
            <a:stCxn id="3116" idx="2"/>
          </p:cNvCxnSpPr>
          <p:nvPr/>
        </p:nvCxnSpPr>
        <p:spPr>
          <a:xfrm>
            <a:off x="3697718" y="1555584"/>
            <a:ext cx="297300" cy="498900"/>
          </a:xfrm>
          <a:prstGeom prst="straightConnector1">
            <a:avLst/>
          </a:prstGeom>
          <a:noFill/>
          <a:ln cap="flat" cmpd="sng" w="9525">
            <a:solidFill>
              <a:schemeClr val="dk1"/>
            </a:solidFill>
            <a:prstDash val="solid"/>
            <a:round/>
            <a:headEnd len="sm" w="sm" type="none"/>
            <a:tailEnd len="med" w="med" type="triangle"/>
          </a:ln>
        </p:spPr>
      </p:cxnSp>
      <p:cxnSp>
        <p:nvCxnSpPr>
          <p:cNvPr id="3126" name="Google Shape;3126;p114"/>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127" name="Google Shape;3127;p114"/>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128" name="Google Shape;3128;p114"/>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3129" name="Google Shape;3129;p114"/>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130" name="Google Shape;3130;p114"/>
          <p:cNvSpPr txBox="1"/>
          <p:nvPr/>
        </p:nvSpPr>
        <p:spPr>
          <a:xfrm>
            <a:off x="8005180" y="2941934"/>
            <a:ext cx="311149" cy="292368"/>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i="1" lang="en-US" sz="1800">
                <a:solidFill>
                  <a:schemeClr val="dk1"/>
                </a:solidFill>
                <a:latin typeface="Arial"/>
                <a:ea typeface="Arial"/>
                <a:cs typeface="Arial"/>
                <a:sym typeface="Arial"/>
              </a:rPr>
              <a:t>?</a:t>
            </a:r>
            <a:endParaRPr/>
          </a:p>
        </p:txBody>
      </p:sp>
      <p:cxnSp>
        <p:nvCxnSpPr>
          <p:cNvPr id="3131" name="Google Shape;3131;p114"/>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132" name="Google Shape;3132;p114"/>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133" name="Google Shape;3133;p114"/>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134" name="Google Shape;3134;p114"/>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135" name="Google Shape;3135;p114"/>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136" name="Google Shape;3136;p114"/>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0" name="Shape 3140"/>
        <p:cNvGrpSpPr/>
        <p:nvPr/>
      </p:nvGrpSpPr>
      <p:grpSpPr>
        <a:xfrm>
          <a:off x="0" y="0"/>
          <a:ext cx="0" cy="0"/>
          <a:chOff x="0" y="0"/>
          <a:chExt cx="0" cy="0"/>
        </a:xfrm>
      </p:grpSpPr>
      <p:sp>
        <p:nvSpPr>
          <p:cNvPr id="3141" name="Google Shape;3141;p115"/>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142" name="Google Shape;3142;p115"/>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143" name="Google Shape;3143;p115"/>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144" name="Google Shape;3144;p115"/>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145" name="Google Shape;3145;p115"/>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146" name="Google Shape;3146;p115"/>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147" name="Google Shape;3147;p115"/>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148" name="Google Shape;3148;p115"/>
          <p:cNvCxnSpPr>
            <a:stCxn id="3141"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149" name="Google Shape;3149;p115"/>
          <p:cNvCxnSpPr>
            <a:stCxn id="3141"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150" name="Google Shape;3150;p115"/>
          <p:cNvCxnSpPr>
            <a:stCxn id="3141"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151" name="Google Shape;3151;p115"/>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152" name="Google Shape;3152;p115"/>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153" name="Google Shape;3153;p115"/>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154" name="Google Shape;3154;p115"/>
          <p:cNvSpPr txBox="1"/>
          <p:nvPr/>
        </p:nvSpPr>
        <p:spPr>
          <a:xfrm>
            <a:off x="7995192" y="2977769"/>
            <a:ext cx="753316" cy="265003"/>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chemeClr val="dk1"/>
                </a:solidFill>
                <a:latin typeface="Arial"/>
                <a:ea typeface="Arial"/>
                <a:cs typeface="Arial"/>
                <a:sym typeface="Arial"/>
              </a:rPr>
              <a:t>CSNB</a:t>
            </a:r>
            <a:endParaRPr/>
          </a:p>
        </p:txBody>
      </p:sp>
      <p:sp>
        <p:nvSpPr>
          <p:cNvPr id="3155" name="Google Shape;3155;p115"/>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cxnSp>
        <p:nvCxnSpPr>
          <p:cNvPr id="3156" name="Google Shape;3156;p115"/>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157" name="Google Shape;3157;p115"/>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158" name="Google Shape;3158;p115"/>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159" name="Google Shape;3159;p115"/>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160" name="Google Shape;3160;p115"/>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161" name="Google Shape;3161;p115"/>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5" name="Shape 3165"/>
        <p:cNvGrpSpPr/>
        <p:nvPr/>
      </p:nvGrpSpPr>
      <p:grpSpPr>
        <a:xfrm>
          <a:off x="0" y="0"/>
          <a:ext cx="0" cy="0"/>
          <a:chOff x="0" y="0"/>
          <a:chExt cx="0" cy="0"/>
        </a:xfrm>
      </p:grpSpPr>
      <p:sp>
        <p:nvSpPr>
          <p:cNvPr id="3166" name="Google Shape;3166;p116"/>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167" name="Google Shape;3167;p116"/>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168" name="Google Shape;3168;p116"/>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169" name="Google Shape;3169;p116"/>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170" name="Google Shape;3170;p116"/>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171" name="Google Shape;3171;p116"/>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172" name="Google Shape;3172;p116"/>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173" name="Google Shape;3173;p116"/>
          <p:cNvCxnSpPr>
            <a:stCxn id="3166"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174" name="Google Shape;3174;p116"/>
          <p:cNvCxnSpPr>
            <a:stCxn id="3166"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175" name="Google Shape;3175;p116"/>
          <p:cNvCxnSpPr>
            <a:stCxn id="3166"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176" name="Google Shape;3176;p116"/>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177" name="Google Shape;3177;p116"/>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178" name="Google Shape;3178;p116"/>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179" name="Google Shape;3179;p116"/>
          <p:cNvSpPr txBox="1"/>
          <p:nvPr/>
        </p:nvSpPr>
        <p:spPr>
          <a:xfrm>
            <a:off x="6054103" y="3360435"/>
            <a:ext cx="3936754"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dk1"/>
                </a:solidFill>
                <a:latin typeface="Arial"/>
                <a:ea typeface="Arial"/>
                <a:cs typeface="Arial"/>
                <a:sym typeface="Arial"/>
              </a:rPr>
              <a:t>Wofür steht </a:t>
            </a:r>
            <a:r>
              <a:rPr lang="en-US" sz="1546">
                <a:solidFill>
                  <a:schemeClr val="dk1"/>
                </a:solidFill>
                <a:latin typeface="Arial"/>
                <a:ea typeface="Arial"/>
                <a:cs typeface="Arial"/>
                <a:sym typeface="Arial"/>
              </a:rPr>
              <a:t>CSNB </a:t>
            </a:r>
            <a:r>
              <a:rPr i="1" lang="en-US" sz="1546">
                <a:solidFill>
                  <a:schemeClr val="dk1"/>
                </a:solidFill>
                <a:latin typeface="Arial"/>
                <a:ea typeface="Arial"/>
                <a:cs typeface="Arial"/>
                <a:sym typeface="Arial"/>
              </a:rPr>
              <a:t>in diesem Zusammenhang?</a:t>
            </a:r>
            <a:endParaRPr/>
          </a:p>
        </p:txBody>
      </p:sp>
      <p:sp>
        <p:nvSpPr>
          <p:cNvPr id="3180" name="Google Shape;3180;p116"/>
          <p:cNvSpPr txBox="1"/>
          <p:nvPr/>
        </p:nvSpPr>
        <p:spPr>
          <a:xfrm>
            <a:off x="7995192" y="2977769"/>
            <a:ext cx="753316" cy="265003"/>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chemeClr val="dk1"/>
                </a:solidFill>
                <a:latin typeface="Arial"/>
                <a:ea typeface="Arial"/>
                <a:cs typeface="Arial"/>
                <a:sym typeface="Arial"/>
              </a:rPr>
              <a:t>CSNB</a:t>
            </a:r>
            <a:endParaRPr/>
          </a:p>
        </p:txBody>
      </p:sp>
      <p:sp>
        <p:nvSpPr>
          <p:cNvPr id="3181" name="Google Shape;3181;p116"/>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cxnSp>
        <p:nvCxnSpPr>
          <p:cNvPr id="3182" name="Google Shape;3182;p116"/>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183" name="Google Shape;3183;p116"/>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184" name="Google Shape;3184;p116"/>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185" name="Google Shape;3185;p116"/>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186" name="Google Shape;3186;p116"/>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187" name="Google Shape;3187;p116"/>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1" name="Shape 3191"/>
        <p:cNvGrpSpPr/>
        <p:nvPr/>
      </p:nvGrpSpPr>
      <p:grpSpPr>
        <a:xfrm>
          <a:off x="0" y="0"/>
          <a:ext cx="0" cy="0"/>
          <a:chOff x="0" y="0"/>
          <a:chExt cx="0" cy="0"/>
        </a:xfrm>
      </p:grpSpPr>
      <p:sp>
        <p:nvSpPr>
          <p:cNvPr id="3192" name="Google Shape;3192;p117"/>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193" name="Google Shape;3193;p117"/>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194" name="Google Shape;3194;p117"/>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195" name="Google Shape;3195;p117"/>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196" name="Google Shape;3196;p117"/>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197" name="Google Shape;3197;p117"/>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198" name="Google Shape;3198;p117"/>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199" name="Google Shape;3199;p117"/>
          <p:cNvCxnSpPr>
            <a:stCxn id="3192"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200" name="Google Shape;3200;p117"/>
          <p:cNvCxnSpPr>
            <a:stCxn id="3192"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201" name="Google Shape;3201;p117"/>
          <p:cNvCxnSpPr>
            <a:stCxn id="3192"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202" name="Google Shape;3202;p117"/>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203" name="Google Shape;3203;p117"/>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204" name="Google Shape;3204;p117"/>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205" name="Google Shape;3205;p117"/>
          <p:cNvSpPr txBox="1"/>
          <p:nvPr/>
        </p:nvSpPr>
        <p:spPr>
          <a:xfrm>
            <a:off x="6054103" y="3360435"/>
            <a:ext cx="3936754"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dk1"/>
                </a:solidFill>
                <a:latin typeface="Arial"/>
                <a:ea typeface="Arial"/>
                <a:cs typeface="Arial"/>
                <a:sym typeface="Arial"/>
              </a:rPr>
              <a:t>Wofür steht </a:t>
            </a:r>
            <a:r>
              <a:rPr lang="en-US" sz="1546">
                <a:solidFill>
                  <a:schemeClr val="dk1"/>
                </a:solidFill>
                <a:latin typeface="Arial"/>
                <a:ea typeface="Arial"/>
                <a:cs typeface="Arial"/>
                <a:sym typeface="Arial"/>
              </a:rPr>
              <a:t>CSNB </a:t>
            </a:r>
            <a:r>
              <a:rPr i="1" lang="en-US" sz="1546">
                <a:solidFill>
                  <a:schemeClr val="dk1"/>
                </a:solidFill>
                <a:latin typeface="Arial"/>
                <a:ea typeface="Arial"/>
                <a:cs typeface="Arial"/>
                <a:sym typeface="Arial"/>
              </a:rPr>
              <a:t>in diesem Zusammenhang?</a:t>
            </a:r>
            <a:endParaRPr/>
          </a:p>
          <a:p>
            <a:pPr indent="0" lvl="0" marL="0" marR="0" rtl="0" algn="l">
              <a:spcBef>
                <a:spcPts val="0"/>
              </a:spcBef>
              <a:spcAft>
                <a:spcPts val="0"/>
              </a:spcAft>
              <a:buNone/>
            </a:pPr>
            <a:r>
              <a:rPr lang="en-US" sz="1546">
                <a:solidFill>
                  <a:schemeClr val="dk1"/>
                </a:solidFill>
                <a:latin typeface="Arial"/>
                <a:ea typeface="Arial"/>
                <a:cs typeface="Arial"/>
                <a:sym typeface="Arial"/>
              </a:rPr>
              <a:t>Kongenitale stationäre Nachtblindheit</a:t>
            </a:r>
            <a:endParaRPr/>
          </a:p>
        </p:txBody>
      </p:sp>
      <p:sp>
        <p:nvSpPr>
          <p:cNvPr id="3206" name="Google Shape;3206;p117"/>
          <p:cNvSpPr txBox="1"/>
          <p:nvPr/>
        </p:nvSpPr>
        <p:spPr>
          <a:xfrm>
            <a:off x="7995192" y="2977769"/>
            <a:ext cx="753316" cy="265003"/>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chemeClr val="dk1"/>
                </a:solidFill>
                <a:latin typeface="Arial"/>
                <a:ea typeface="Arial"/>
                <a:cs typeface="Arial"/>
                <a:sym typeface="Arial"/>
              </a:rPr>
              <a:t>CSNB</a:t>
            </a:r>
            <a:endParaRPr/>
          </a:p>
        </p:txBody>
      </p:sp>
      <p:sp>
        <p:nvSpPr>
          <p:cNvPr id="3207" name="Google Shape;3207;p117"/>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cxnSp>
        <p:nvCxnSpPr>
          <p:cNvPr id="3208" name="Google Shape;3208;p117"/>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209" name="Google Shape;3209;p117"/>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210" name="Google Shape;3210;p117"/>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211" name="Google Shape;3211;p117"/>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212" name="Google Shape;3212;p117"/>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213" name="Google Shape;3213;p117"/>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7" name="Shape 3217"/>
        <p:cNvGrpSpPr/>
        <p:nvPr/>
      </p:nvGrpSpPr>
      <p:grpSpPr>
        <a:xfrm>
          <a:off x="0" y="0"/>
          <a:ext cx="0" cy="0"/>
          <a:chOff x="0" y="0"/>
          <a:chExt cx="0" cy="0"/>
        </a:xfrm>
      </p:grpSpPr>
      <p:sp>
        <p:nvSpPr>
          <p:cNvPr id="3218" name="Google Shape;3218;p118"/>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219" name="Google Shape;3219;p118"/>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220" name="Google Shape;3220;p118"/>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221" name="Google Shape;3221;p118"/>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222" name="Google Shape;3222;p118"/>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223" name="Google Shape;3223;p118"/>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224" name="Google Shape;3224;p118"/>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225" name="Google Shape;3225;p118"/>
          <p:cNvCxnSpPr>
            <a:stCxn id="3218"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226" name="Google Shape;3226;p118"/>
          <p:cNvCxnSpPr>
            <a:stCxn id="3218"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227" name="Google Shape;3227;p118"/>
          <p:cNvCxnSpPr>
            <a:stCxn id="3218"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228" name="Google Shape;3228;p118"/>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229" name="Google Shape;3229;p118"/>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230" name="Google Shape;3230;p118"/>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231" name="Google Shape;3231;p118"/>
          <p:cNvSpPr txBox="1"/>
          <p:nvPr/>
        </p:nvSpPr>
        <p:spPr>
          <a:xfrm>
            <a:off x="3844311" y="3447385"/>
            <a:ext cx="6005905"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1A5FB4"/>
                </a:solidFill>
                <a:latin typeface="Arial"/>
                <a:ea typeface="Arial"/>
                <a:cs typeface="Arial"/>
                <a:sym typeface="Arial"/>
              </a:rPr>
              <a:t>Vorwarnung: </a:t>
            </a:r>
            <a:r>
              <a:rPr lang="en-US" sz="1546">
                <a:solidFill>
                  <a:srgbClr val="1A5FB4"/>
                </a:solidFill>
                <a:latin typeface="Arial"/>
                <a:ea typeface="Arial"/>
                <a:cs typeface="Arial"/>
                <a:sym typeface="Arial"/>
              </a:rPr>
              <a:t>Wir werden bald sehen, dass der </a:t>
            </a:r>
            <a:r>
              <a:rPr i="1" lang="en-US" sz="1546">
                <a:solidFill>
                  <a:srgbClr val="1A5FB4"/>
                </a:solidFill>
                <a:latin typeface="Arial"/>
                <a:ea typeface="Arial"/>
                <a:cs typeface="Arial"/>
                <a:sym typeface="Arial"/>
              </a:rPr>
              <a:t>Fundus </a:t>
            </a:r>
            <a:r>
              <a:rPr lang="en-US" sz="1546">
                <a:solidFill>
                  <a:srgbClr val="1A5FB4"/>
                </a:solidFill>
                <a:latin typeface="Arial"/>
                <a:ea typeface="Arial"/>
                <a:cs typeface="Arial"/>
                <a:sym typeface="Arial"/>
              </a:rPr>
              <a:t>bei CSNB zwar streng genommen normal erscheint, der </a:t>
            </a:r>
            <a:r>
              <a:rPr i="1" lang="en-US" sz="1546">
                <a:solidFill>
                  <a:srgbClr val="1A5FB4"/>
                </a:solidFill>
                <a:latin typeface="Arial"/>
                <a:ea typeface="Arial"/>
                <a:cs typeface="Arial"/>
                <a:sym typeface="Arial"/>
              </a:rPr>
              <a:t>hintere Pol </a:t>
            </a:r>
            <a:r>
              <a:rPr lang="en-US" sz="1546">
                <a:solidFill>
                  <a:srgbClr val="1A5FB4"/>
                </a:solidFill>
                <a:latin typeface="Arial"/>
                <a:ea typeface="Arial"/>
                <a:cs typeface="Arial"/>
                <a:sym typeface="Arial"/>
              </a:rPr>
              <a:t>jedoch möglicherweise nicht!</a:t>
            </a:r>
            <a:endParaRPr/>
          </a:p>
        </p:txBody>
      </p:sp>
      <p:sp>
        <p:nvSpPr>
          <p:cNvPr id="3232" name="Google Shape;3232;p118"/>
          <p:cNvSpPr/>
          <p:nvPr/>
        </p:nvSpPr>
        <p:spPr>
          <a:xfrm>
            <a:off x="6597440" y="2589411"/>
            <a:ext cx="830426" cy="773256"/>
          </a:xfrm>
          <a:prstGeom prst="bentArrow">
            <a:avLst>
              <a:gd fmla="val 20033" name="adj1"/>
              <a:gd fmla="val 17550" name="adj2"/>
              <a:gd fmla="val 25000" name="adj3"/>
              <a:gd fmla="val 43750" name="adj4"/>
            </a:avLst>
          </a:prstGeom>
          <a:solidFill>
            <a:srgbClr val="C6F0CF"/>
          </a:solid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3233" name="Google Shape;3233;p118"/>
          <p:cNvSpPr txBox="1"/>
          <p:nvPr/>
        </p:nvSpPr>
        <p:spPr>
          <a:xfrm>
            <a:off x="7995192" y="2977769"/>
            <a:ext cx="753316" cy="265003"/>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chemeClr val="dk1"/>
                </a:solidFill>
                <a:latin typeface="Arial"/>
                <a:ea typeface="Arial"/>
                <a:cs typeface="Arial"/>
                <a:sym typeface="Arial"/>
              </a:rPr>
              <a:t>CSNB</a:t>
            </a:r>
            <a:endParaRPr/>
          </a:p>
        </p:txBody>
      </p:sp>
      <p:sp>
        <p:nvSpPr>
          <p:cNvPr id="3234" name="Google Shape;3234;p118"/>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cxnSp>
        <p:nvCxnSpPr>
          <p:cNvPr id="3235" name="Google Shape;3235;p118"/>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236" name="Google Shape;3236;p118"/>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237" name="Google Shape;3237;p118"/>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238" name="Google Shape;3238;p118"/>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239" name="Google Shape;3239;p118"/>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240" name="Google Shape;3240;p118"/>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4" name="Shape 3244"/>
        <p:cNvGrpSpPr/>
        <p:nvPr/>
      </p:nvGrpSpPr>
      <p:grpSpPr>
        <a:xfrm>
          <a:off x="0" y="0"/>
          <a:ext cx="0" cy="0"/>
          <a:chOff x="0" y="0"/>
          <a:chExt cx="0" cy="0"/>
        </a:xfrm>
      </p:grpSpPr>
      <p:sp>
        <p:nvSpPr>
          <p:cNvPr id="3245" name="Google Shape;3245;p119"/>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246" name="Google Shape;3246;p119"/>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247" name="Google Shape;3247;p119"/>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248" name="Google Shape;3248;p119"/>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249" name="Google Shape;3249;p119"/>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250" name="Google Shape;3250;p119"/>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251" name="Google Shape;3251;p119"/>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252" name="Google Shape;3252;p119"/>
          <p:cNvCxnSpPr>
            <a:stCxn id="3245"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253" name="Google Shape;3253;p119"/>
          <p:cNvCxnSpPr>
            <a:stCxn id="3245"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254" name="Google Shape;3254;p119"/>
          <p:cNvCxnSpPr>
            <a:stCxn id="3245"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255" name="Google Shape;3255;p119"/>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256" name="Google Shape;3256;p119"/>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257" name="Google Shape;3257;p119"/>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258" name="Google Shape;3258;p119"/>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--Verschiedene Vererbungsmuster; am häufigsten = </a:t>
            </a:r>
            <a:r>
              <a:rPr b="0" i="0" lang="en-US" sz="1546" u="none" cap="none" strike="noStrike">
                <a:solidFill>
                  <a:srgbClr val="C6F0CF"/>
                </a:solidFill>
                <a:latin typeface="Arial"/>
                <a:ea typeface="Arial"/>
                <a:cs typeface="Arial"/>
                <a:sym typeface="Arial"/>
              </a:rPr>
              <a:t>X-chromosomal</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--Sehschärfe 20/20 – 20/200</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--Refraktionsfehler: In der Regel Kurzsichtigkeit</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--Klassifiziert nach…ERG-Muster</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--„Häufigstes Muster: ‚Negatives‘ ERG</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--„Negatives“ ERG = große a-Welle, keine b-Welle </a:t>
            </a:r>
            <a:endParaRPr/>
          </a:p>
        </p:txBody>
      </p:sp>
      <p:sp>
        <p:nvSpPr>
          <p:cNvPr id="3259" name="Google Shape;3259;p119"/>
          <p:cNvSpPr txBox="1"/>
          <p:nvPr/>
        </p:nvSpPr>
        <p:spPr>
          <a:xfrm>
            <a:off x="7995192" y="2977769"/>
            <a:ext cx="753316" cy="265003"/>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chemeClr val="dk1"/>
                </a:solidFill>
                <a:latin typeface="Arial"/>
                <a:ea typeface="Arial"/>
                <a:cs typeface="Arial"/>
                <a:sym typeface="Arial"/>
              </a:rPr>
              <a:t>CSNB</a:t>
            </a:r>
            <a:endParaRPr/>
          </a:p>
        </p:txBody>
      </p:sp>
      <p:sp>
        <p:nvSpPr>
          <p:cNvPr id="3260" name="Google Shape;3260;p119"/>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cxnSp>
        <p:nvCxnSpPr>
          <p:cNvPr id="3261" name="Google Shape;3261;p119"/>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262" name="Google Shape;3262;p119"/>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263" name="Google Shape;3263;p119"/>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264" name="Google Shape;3264;p119"/>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265" name="Google Shape;3265;p119"/>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266" name="Google Shape;3266;p119"/>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0" name="Shape 3270"/>
        <p:cNvGrpSpPr/>
        <p:nvPr/>
      </p:nvGrpSpPr>
      <p:grpSpPr>
        <a:xfrm>
          <a:off x="0" y="0"/>
          <a:ext cx="0" cy="0"/>
          <a:chOff x="0" y="0"/>
          <a:chExt cx="0" cy="0"/>
        </a:xfrm>
      </p:grpSpPr>
      <p:sp>
        <p:nvSpPr>
          <p:cNvPr id="3271" name="Google Shape;3271;p120"/>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272" name="Google Shape;3272;p120"/>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273" name="Google Shape;3273;p120"/>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274" name="Google Shape;3274;p120"/>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275" name="Google Shape;3275;p120"/>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276" name="Google Shape;3276;p120"/>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277" name="Google Shape;3277;p120"/>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278" name="Google Shape;3278;p120"/>
          <p:cNvCxnSpPr>
            <a:stCxn id="3271"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279" name="Google Shape;3279;p120"/>
          <p:cNvCxnSpPr>
            <a:stCxn id="3271"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280" name="Google Shape;3280;p120"/>
          <p:cNvCxnSpPr>
            <a:stCxn id="3271"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281" name="Google Shape;3281;p120"/>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282" name="Google Shape;3282;p120"/>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283" name="Google Shape;3283;p120"/>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3284" name="Google Shape;3284;p120"/>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285" name="Google Shape;3285;p120"/>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3286" name="Google Shape;3286;p120"/>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--Verschiedene Vererbungsmuster; am häufigsten = </a:t>
            </a:r>
            <a:r>
              <a:rPr b="0" i="0" lang="en-US" sz="1546" u="none" cap="none" strike="noStrike">
                <a:solidFill>
                  <a:srgbClr val="1A5FB4"/>
                </a:solidFill>
                <a:latin typeface="Arial"/>
                <a:ea typeface="Arial"/>
                <a:cs typeface="Arial"/>
                <a:sym typeface="Arial"/>
              </a:rPr>
              <a:t>X-chromosomal</a:t>
            </a:r>
            <a:endParaRPr b="0" i="0" sz="1546" u="none" cap="none" strike="noStrike">
              <a:solidFill>
                <a:schemeClr val="dk1"/>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--Sehschärfe 20/20 – 20/200</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--Refraktionsfehler: In der Regel Kurzsichtigkeit</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--Klassifiziert nach…ERG-Muster</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--„Häufigstes Muster: ‚Negatives‘ ERG</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--„Negatives“ ERG = große a-Welle, keine b-Welle </a:t>
            </a:r>
            <a:endParaRPr/>
          </a:p>
        </p:txBody>
      </p:sp>
      <p:cxnSp>
        <p:nvCxnSpPr>
          <p:cNvPr id="3287" name="Google Shape;3287;p120"/>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288" name="Google Shape;3288;p120"/>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289" name="Google Shape;3289;p120"/>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290" name="Google Shape;3290;p120"/>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291" name="Google Shape;3291;p120"/>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292" name="Google Shape;3292;p120"/>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6" name="Shape 3296"/>
        <p:cNvGrpSpPr/>
        <p:nvPr/>
      </p:nvGrpSpPr>
      <p:grpSpPr>
        <a:xfrm>
          <a:off x="0" y="0"/>
          <a:ext cx="0" cy="0"/>
          <a:chOff x="0" y="0"/>
          <a:chExt cx="0" cy="0"/>
        </a:xfrm>
      </p:grpSpPr>
      <p:sp>
        <p:nvSpPr>
          <p:cNvPr id="3297" name="Google Shape;3297;p121"/>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298" name="Google Shape;3298;p121"/>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299" name="Google Shape;3299;p121"/>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300" name="Google Shape;3300;p121"/>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301" name="Google Shape;3301;p121"/>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302" name="Google Shape;3302;p121"/>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303" name="Google Shape;3303;p121"/>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304" name="Google Shape;3304;p121"/>
          <p:cNvCxnSpPr>
            <a:stCxn id="3297"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305" name="Google Shape;3305;p121"/>
          <p:cNvCxnSpPr>
            <a:stCxn id="3297"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306" name="Google Shape;3306;p121"/>
          <p:cNvCxnSpPr>
            <a:stCxn id="3297"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307" name="Google Shape;3307;p121"/>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308" name="Google Shape;3308;p121"/>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309" name="Google Shape;3309;p121"/>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3310" name="Google Shape;3310;p121"/>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311" name="Google Shape;3311;p121"/>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3312" name="Google Shape;3312;p121"/>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--Verschiedene Vererbungsmuster; am häufigsten = </a:t>
            </a:r>
            <a:r>
              <a:rPr b="0" i="0" lang="en-US" sz="1546" u="none" cap="none" strike="noStrike">
                <a:solidFill>
                  <a:srgbClr val="1A5FB4"/>
                </a:solidFill>
                <a:latin typeface="Arial"/>
                <a:ea typeface="Arial"/>
                <a:cs typeface="Arial"/>
                <a:sym typeface="Arial"/>
              </a:rPr>
              <a:t>X-chromosomal</a:t>
            </a:r>
            <a:endParaRPr b="0" i="0" sz="1546" u="none" cap="none" strike="noStrike">
              <a:solidFill>
                <a:schemeClr val="dk1"/>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1" lang="en-US" sz="1546" u="none" cap="none" strike="noStrike">
                <a:solidFill>
                  <a:schemeClr val="dk1"/>
                </a:solidFill>
                <a:latin typeface="Arial"/>
                <a:ea typeface="Arial"/>
                <a:cs typeface="Arial"/>
                <a:sym typeface="Arial"/>
              </a:rPr>
              <a:t>  [</a:t>
            </a:r>
            <a:r>
              <a:rPr b="0" i="1" lang="en-US" sz="1546" u="none" cap="none" strike="noStrike">
                <a:solidFill>
                  <a:srgbClr val="1A5FB4"/>
                </a:solidFill>
                <a:latin typeface="Arial"/>
                <a:ea typeface="Arial"/>
                <a:cs typeface="Arial"/>
                <a:sym typeface="Arial"/>
              </a:rPr>
              <a:t>zwei Zelltypen</a:t>
            </a:r>
            <a:r>
              <a:rPr b="0" i="1" lang="en-US" sz="1546" u="none" cap="none" strike="noStrike">
                <a:solidFill>
                  <a:schemeClr val="dk1"/>
                </a:solidFill>
                <a:latin typeface="Arial"/>
                <a:ea typeface="Arial"/>
                <a:cs typeface="Arial"/>
                <a:sym typeface="Arial"/>
              </a:rPr>
              <a:t>] </a:t>
            </a:r>
            <a:r>
              <a:rPr b="0" i="1" lang="en-US" sz="1546" u="none" cap="none" strike="noStrike">
                <a:solidFill>
                  <a:srgbClr val="C6F0CF"/>
                </a:solidFill>
                <a:latin typeface="Arial"/>
                <a:ea typeface="Arial"/>
                <a:cs typeface="Arial"/>
                <a:sym typeface="Arial"/>
              </a:rPr>
              <a:t>Photorezeptoren </a:t>
            </a:r>
            <a:r>
              <a:rPr b="0" i="0" lang="en-US" sz="1546" u="none" cap="none" strike="noStrike">
                <a:solidFill>
                  <a:srgbClr val="C6F0CF"/>
                </a:solidFill>
                <a:latin typeface="Arial"/>
                <a:ea typeface="Arial"/>
                <a:cs typeface="Arial"/>
                <a:sym typeface="Arial"/>
              </a:rPr>
              <a:t>und Bipolarzellen</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--Sehschärfe 20/20 – 20/200</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--Refraktionsfehler: In der Regel Kurzsichtigkeit</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--Klassifiziert nach…ERG-Muster</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--„Häufigstes Muster: ‚Negatives‘ ERG</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--„Negatives“ ERG = große a-Welle, keine b-Welle </a:t>
            </a:r>
            <a:endParaRPr/>
          </a:p>
        </p:txBody>
      </p:sp>
      <p:cxnSp>
        <p:nvCxnSpPr>
          <p:cNvPr id="3313" name="Google Shape;3313;p121"/>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314" name="Google Shape;3314;p121"/>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315" name="Google Shape;3315;p121"/>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316" name="Google Shape;3316;p121"/>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317" name="Google Shape;3317;p121"/>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318" name="Google Shape;3318;p121"/>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2" name="Shape 3322"/>
        <p:cNvGrpSpPr/>
        <p:nvPr/>
      </p:nvGrpSpPr>
      <p:grpSpPr>
        <a:xfrm>
          <a:off x="0" y="0"/>
          <a:ext cx="0" cy="0"/>
          <a:chOff x="0" y="0"/>
          <a:chExt cx="0" cy="0"/>
        </a:xfrm>
      </p:grpSpPr>
      <p:sp>
        <p:nvSpPr>
          <p:cNvPr id="3323" name="Google Shape;3323;p122"/>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324" name="Google Shape;3324;p122"/>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325" name="Google Shape;3325;p122"/>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326" name="Google Shape;3326;p122"/>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327" name="Google Shape;3327;p122"/>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328" name="Google Shape;3328;p122"/>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329" name="Google Shape;3329;p122"/>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330" name="Google Shape;3330;p122"/>
          <p:cNvCxnSpPr>
            <a:stCxn id="3323"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331" name="Google Shape;3331;p122"/>
          <p:cNvCxnSpPr>
            <a:stCxn id="3323"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332" name="Google Shape;3332;p122"/>
          <p:cNvCxnSpPr>
            <a:stCxn id="3323"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333" name="Google Shape;3333;p122"/>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334" name="Google Shape;3334;p122"/>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335" name="Google Shape;3335;p122"/>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3336" name="Google Shape;3336;p122"/>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337" name="Google Shape;3337;p122"/>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3338" name="Google Shape;3338;p122"/>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--Verschiedene Vererbungsmuster; am häufigsten = </a:t>
            </a:r>
            <a:r>
              <a:rPr b="0" i="0" lang="en-US" sz="1546" u="none" cap="none" strike="noStrike">
                <a:solidFill>
                  <a:srgbClr val="1A5FB4"/>
                </a:solidFill>
                <a:latin typeface="Arial"/>
                <a:ea typeface="Arial"/>
                <a:cs typeface="Arial"/>
                <a:sym typeface="Arial"/>
              </a:rPr>
              <a:t>X-chromosomal</a:t>
            </a:r>
            <a:endParaRPr b="0" i="0" sz="1546" u="none" cap="none" strike="noStrike">
              <a:solidFill>
                <a:schemeClr val="dk1"/>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0" lang="en-US" sz="1546" u="none" cap="none" strike="noStrike">
                <a:solidFill>
                  <a:srgbClr val="1A5FB4"/>
                </a:solidFill>
                <a:latin typeface="Arial"/>
                <a:ea typeface="Arial"/>
                <a:cs typeface="Arial"/>
                <a:sym typeface="Arial"/>
              </a:rPr>
              <a:t>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--Sehschärfe 20/20 – 20/200</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--Refraktionsfehler: In der Regel Kurzsichtigkeit</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--Klassifiziert nach…ERG-Muster</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--„Häufigstes Muster: ‚Negatives‘ ERG</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--„Negatives“ ERG = große a-Welle, keine b-Welle </a:t>
            </a:r>
            <a:endParaRPr/>
          </a:p>
        </p:txBody>
      </p:sp>
      <p:cxnSp>
        <p:nvCxnSpPr>
          <p:cNvPr id="3339" name="Google Shape;3339;p122"/>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340" name="Google Shape;3340;p122"/>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341" name="Google Shape;3341;p122"/>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342" name="Google Shape;3342;p122"/>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343" name="Google Shape;3343;p122"/>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344" name="Google Shape;3344;p122"/>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8" name="Shape 3348"/>
        <p:cNvGrpSpPr/>
        <p:nvPr/>
      </p:nvGrpSpPr>
      <p:grpSpPr>
        <a:xfrm>
          <a:off x="0" y="0"/>
          <a:ext cx="0" cy="0"/>
          <a:chOff x="0" y="0"/>
          <a:chExt cx="0" cy="0"/>
        </a:xfrm>
      </p:grpSpPr>
      <p:cxnSp>
        <p:nvCxnSpPr>
          <p:cNvPr id="3349" name="Google Shape;3349;p123"/>
          <p:cNvCxnSpPr/>
          <p:nvPr/>
        </p:nvCxnSpPr>
        <p:spPr>
          <a:xfrm>
            <a:off x="7804660" y="3154213"/>
            <a:ext cx="0" cy="1210301"/>
          </a:xfrm>
          <a:prstGeom prst="straightConnector1">
            <a:avLst/>
          </a:prstGeom>
          <a:noFill/>
          <a:ln cap="flat" cmpd="sng" w="26675">
            <a:solidFill>
              <a:schemeClr val="dk1"/>
            </a:solidFill>
            <a:prstDash val="solid"/>
            <a:round/>
            <a:headEnd len="med" w="med" type="none"/>
            <a:tailEnd len="med" w="med" type="none"/>
          </a:ln>
        </p:spPr>
      </p:cxnSp>
      <p:sp>
        <p:nvSpPr>
          <p:cNvPr id="3350" name="Google Shape;3350;p123"/>
          <p:cNvSpPr txBox="1"/>
          <p:nvPr>
            <p:ph idx="1" type="body"/>
          </p:nvPr>
        </p:nvSpPr>
        <p:spPr>
          <a:xfrm>
            <a:off x="2251515" y="1659135"/>
            <a:ext cx="7688969" cy="4698815"/>
          </a:xfrm>
          <a:prstGeom prst="rect">
            <a:avLst/>
          </a:prstGeom>
          <a:noFill/>
          <a:ln>
            <a:noFill/>
          </a:ln>
        </p:spPr>
        <p:txBody>
          <a:bodyPr anchorCtr="0" anchor="t" bIns="11850" lIns="23725" spcFirstLastPara="1" rIns="23725" wrap="square" tIns="11850">
            <a:noAutofit/>
          </a:bodyPr>
          <a:lstStyle/>
          <a:p>
            <a:pPr indent="-331254" lvl="0" marL="331254" rtl="0" algn="l">
              <a:lnSpc>
                <a:spcPct val="85000"/>
              </a:lnSpc>
              <a:spcBef>
                <a:spcPts val="0"/>
              </a:spcBef>
              <a:spcAft>
                <a:spcPts val="0"/>
              </a:spcAft>
              <a:buSzPts val="916"/>
              <a:buChar char="●"/>
            </a:pPr>
            <a:r>
              <a:rPr b="1" lang="en-US" sz="1308">
                <a:solidFill>
                  <a:srgbClr val="BFBFBF"/>
                </a:solidFill>
              </a:rPr>
              <a:t>Schichten der Netzhaut</a:t>
            </a:r>
            <a:endParaRPr sz="2616">
              <a:solidFill>
                <a:srgbClr val="BFBFBF"/>
              </a:solidFill>
            </a:endParaRPr>
          </a:p>
          <a:p>
            <a:pPr indent="-304059" lvl="1" marL="625915" rtl="0" algn="l">
              <a:lnSpc>
                <a:spcPct val="85000"/>
              </a:lnSpc>
              <a:spcBef>
                <a:spcPts val="262"/>
              </a:spcBef>
              <a:spcAft>
                <a:spcPts val="0"/>
              </a:spcAft>
              <a:buSzPts val="916"/>
              <a:buChar char="●"/>
            </a:pPr>
            <a:r>
              <a:rPr lang="en-US" sz="1308">
                <a:solidFill>
                  <a:srgbClr val="BFBFBF"/>
                </a:solidFill>
              </a:rPr>
              <a:t>Innere Begrenzungsmembran</a:t>
            </a:r>
            <a:endParaRPr/>
          </a:p>
          <a:p>
            <a:pPr indent="-304059" lvl="1" marL="625915" rtl="0" algn="l">
              <a:lnSpc>
                <a:spcPct val="85000"/>
              </a:lnSpc>
              <a:spcBef>
                <a:spcPts val="262"/>
              </a:spcBef>
              <a:spcAft>
                <a:spcPts val="0"/>
              </a:spcAft>
              <a:buSzPts val="916"/>
              <a:buChar char="●"/>
            </a:pPr>
            <a:r>
              <a:rPr lang="en-US" sz="1308">
                <a:solidFill>
                  <a:srgbClr val="BFBFBF"/>
                </a:solidFill>
              </a:rPr>
              <a:t>Nervenfaserschicht</a:t>
            </a:r>
            <a:endParaRPr/>
          </a:p>
          <a:p>
            <a:pPr indent="-304059" lvl="1" marL="625915" rtl="0" algn="l">
              <a:lnSpc>
                <a:spcPct val="85000"/>
              </a:lnSpc>
              <a:spcBef>
                <a:spcPts val="262"/>
              </a:spcBef>
              <a:spcAft>
                <a:spcPts val="0"/>
              </a:spcAft>
              <a:buSzPts val="916"/>
              <a:buChar char="●"/>
            </a:pPr>
            <a:r>
              <a:rPr lang="en-US" sz="1308">
                <a:solidFill>
                  <a:srgbClr val="BFBFBF"/>
                </a:solidFill>
              </a:rPr>
              <a:t>Ganglienzellschicht</a:t>
            </a:r>
            <a:endParaRPr/>
          </a:p>
          <a:p>
            <a:pPr indent="-304059" lvl="1" marL="625915" rtl="0" algn="l">
              <a:lnSpc>
                <a:spcPct val="85000"/>
              </a:lnSpc>
              <a:spcBef>
                <a:spcPts val="262"/>
              </a:spcBef>
              <a:spcAft>
                <a:spcPts val="0"/>
              </a:spcAft>
              <a:buSzPts val="916"/>
              <a:buChar char="●"/>
            </a:pPr>
            <a:r>
              <a:rPr lang="en-US" sz="1308">
                <a:solidFill>
                  <a:srgbClr val="BFBFBF"/>
                </a:solidFill>
              </a:rPr>
              <a:t>Innere plexiforme Schicht</a:t>
            </a:r>
            <a:endParaRPr/>
          </a:p>
          <a:p>
            <a:pPr indent="-304059" lvl="1" marL="625915" rtl="0" algn="l">
              <a:lnSpc>
                <a:spcPct val="85000"/>
              </a:lnSpc>
              <a:spcBef>
                <a:spcPts val="262"/>
              </a:spcBef>
              <a:spcAft>
                <a:spcPts val="0"/>
              </a:spcAft>
              <a:buSzPts val="916"/>
              <a:buChar char="●"/>
            </a:pPr>
            <a:r>
              <a:rPr lang="en-US" sz="1308">
                <a:solidFill>
                  <a:srgbClr val="BFBFBF"/>
                </a:solidFill>
              </a:rPr>
              <a:t>Innere Kernschicht</a:t>
            </a:r>
            <a:endParaRPr/>
          </a:p>
          <a:p>
            <a:pPr indent="-304059" lvl="1" marL="625915" rtl="0" algn="l">
              <a:lnSpc>
                <a:spcPct val="85000"/>
              </a:lnSpc>
              <a:spcBef>
                <a:spcPts val="262"/>
              </a:spcBef>
              <a:spcAft>
                <a:spcPts val="0"/>
              </a:spcAft>
              <a:buSzPts val="916"/>
              <a:buChar char="●"/>
            </a:pPr>
            <a:r>
              <a:rPr lang="en-US" sz="1308">
                <a:solidFill>
                  <a:srgbClr val="BFBFBF"/>
                </a:solidFill>
              </a:rPr>
              <a:t>Äußere plexiforme Schicht (Henle-Schicht)</a:t>
            </a:r>
            <a:endParaRPr/>
          </a:p>
          <a:p>
            <a:pPr indent="-304059" lvl="1" marL="625915" rtl="0" algn="l">
              <a:lnSpc>
                <a:spcPct val="85000"/>
              </a:lnSpc>
              <a:spcBef>
                <a:spcPts val="262"/>
              </a:spcBef>
              <a:spcAft>
                <a:spcPts val="0"/>
              </a:spcAft>
              <a:buSzPts val="916"/>
              <a:buChar char="●"/>
            </a:pPr>
            <a:r>
              <a:rPr lang="en-US" sz="1308">
                <a:solidFill>
                  <a:srgbClr val="BFBFBF"/>
                </a:solidFill>
              </a:rPr>
              <a:t>Äußere Kernschicht</a:t>
            </a:r>
            <a:endParaRPr/>
          </a:p>
          <a:p>
            <a:pPr indent="-304059" lvl="1" marL="625915" rtl="0" algn="l">
              <a:lnSpc>
                <a:spcPct val="85000"/>
              </a:lnSpc>
              <a:spcBef>
                <a:spcPts val="262"/>
              </a:spcBef>
              <a:spcAft>
                <a:spcPts val="0"/>
              </a:spcAft>
              <a:buSzPts val="916"/>
              <a:buChar char="●"/>
            </a:pPr>
            <a:r>
              <a:rPr lang="en-US" sz="1308">
                <a:solidFill>
                  <a:srgbClr val="BFBFBF"/>
                </a:solidFill>
              </a:rPr>
              <a:t>Äußere Begrenzungsmembran</a:t>
            </a:r>
            <a:endParaRPr/>
          </a:p>
          <a:p>
            <a:pPr indent="-304059" lvl="1" marL="625915" rtl="0" algn="l">
              <a:lnSpc>
                <a:spcPct val="85000"/>
              </a:lnSpc>
              <a:spcBef>
                <a:spcPts val="262"/>
              </a:spcBef>
              <a:spcAft>
                <a:spcPts val="0"/>
              </a:spcAft>
              <a:buSzPts val="916"/>
              <a:buChar char="●"/>
            </a:pPr>
            <a:r>
              <a:rPr lang="en-US" sz="1308">
                <a:solidFill>
                  <a:srgbClr val="BFBFBF"/>
                </a:solidFill>
              </a:rPr>
              <a:t>Innen- und Außensegmente der Stäbchen und Zapfen</a:t>
            </a:r>
            <a:endParaRPr/>
          </a:p>
          <a:p>
            <a:pPr indent="-331254" lvl="0" marL="331254" rtl="0" algn="l">
              <a:lnSpc>
                <a:spcPct val="85000"/>
              </a:lnSpc>
              <a:spcBef>
                <a:spcPts val="262"/>
              </a:spcBef>
              <a:spcAft>
                <a:spcPts val="0"/>
              </a:spcAft>
              <a:buSzPts val="916"/>
              <a:buChar char="●"/>
            </a:pPr>
            <a:r>
              <a:rPr b="1" lang="en-US" sz="1308">
                <a:solidFill>
                  <a:srgbClr val="BFBFBF"/>
                </a:solidFill>
              </a:rPr>
              <a:t>RPE</a:t>
            </a:r>
            <a:endParaRPr/>
          </a:p>
          <a:p>
            <a:pPr indent="-331254" lvl="0" marL="331254" rtl="0" algn="l">
              <a:lnSpc>
                <a:spcPct val="85000"/>
              </a:lnSpc>
              <a:spcBef>
                <a:spcPts val="262"/>
              </a:spcBef>
              <a:spcAft>
                <a:spcPts val="0"/>
              </a:spcAft>
              <a:buSzPts val="916"/>
              <a:buChar char="●"/>
            </a:pPr>
            <a:r>
              <a:rPr b="1" lang="en-US" sz="1308">
                <a:solidFill>
                  <a:srgbClr val="BFBFBF"/>
                </a:solidFill>
              </a:rPr>
              <a:t>Bruchsche Membran</a:t>
            </a:r>
            <a:endParaRPr/>
          </a:p>
        </p:txBody>
      </p:sp>
      <p:sp>
        <p:nvSpPr>
          <p:cNvPr id="3351" name="Google Shape;3351;p123"/>
          <p:cNvSpPr txBox="1"/>
          <p:nvPr/>
        </p:nvSpPr>
        <p:spPr>
          <a:xfrm>
            <a:off x="2826454" y="5907206"/>
            <a:ext cx="6310582" cy="627834"/>
          </a:xfrm>
          <a:prstGeom prst="rect">
            <a:avLst/>
          </a:prstGeom>
          <a:solidFill>
            <a:srgbClr val="E2F6E6"/>
          </a:solidFill>
          <a:ln>
            <a:noFill/>
          </a:ln>
        </p:spPr>
        <p:txBody>
          <a:bodyPr anchorCtr="0" anchor="t" bIns="11850" lIns="23725" spcFirstLastPara="1" rIns="23725" wrap="square" tIns="11850">
            <a:spAutoFit/>
          </a:bodyPr>
          <a:lstStyle/>
          <a:p>
            <a:pPr indent="0" lvl="0" marL="0" marR="0" rtl="0" algn="l">
              <a:spcBef>
                <a:spcPts val="0"/>
              </a:spcBef>
              <a:spcAft>
                <a:spcPts val="0"/>
              </a:spcAft>
              <a:buNone/>
            </a:pPr>
            <a:r>
              <a:rPr lang="en-US" sz="1308">
                <a:solidFill>
                  <a:srgbClr val="1A5FB4"/>
                </a:solidFill>
                <a:latin typeface="Arial"/>
                <a:ea typeface="Arial"/>
                <a:cs typeface="Arial"/>
                <a:sym typeface="Arial"/>
              </a:rPr>
              <a:t>Die </a:t>
            </a:r>
            <a:r>
              <a:rPr b="1" i="1" lang="en-US" sz="1308">
                <a:solidFill>
                  <a:srgbClr val="1A5FB4"/>
                </a:solidFill>
                <a:latin typeface="Arial"/>
                <a:ea typeface="Arial"/>
                <a:cs typeface="Arial"/>
                <a:sym typeface="Arial"/>
              </a:rPr>
              <a:t>Photorezeptoren</a:t>
            </a:r>
            <a:r>
              <a:rPr lang="en-US" sz="1308">
                <a:solidFill>
                  <a:srgbClr val="1A5FB4"/>
                </a:solidFill>
                <a:latin typeface="Arial"/>
                <a:ea typeface="Arial"/>
                <a:cs typeface="Arial"/>
                <a:sym typeface="Arial"/>
              </a:rPr>
              <a:t>, </a:t>
            </a:r>
            <a:r>
              <a:rPr b="1" i="1" lang="en-US" sz="1308">
                <a:solidFill>
                  <a:srgbClr val="1A5FB4"/>
                </a:solidFill>
                <a:latin typeface="Arial"/>
                <a:ea typeface="Arial"/>
                <a:cs typeface="Arial"/>
                <a:sym typeface="Arial"/>
              </a:rPr>
              <a:t>Bipolar- </a:t>
            </a:r>
            <a:r>
              <a:rPr lang="en-US" sz="1308">
                <a:solidFill>
                  <a:srgbClr val="1A5FB4"/>
                </a:solidFill>
                <a:latin typeface="Arial"/>
                <a:ea typeface="Arial"/>
                <a:cs typeface="Arial"/>
                <a:sym typeface="Arial"/>
              </a:rPr>
              <a:t>und </a:t>
            </a:r>
            <a:r>
              <a:rPr b="1" i="1" lang="en-US" sz="1308">
                <a:solidFill>
                  <a:srgbClr val="1A5FB4"/>
                </a:solidFill>
                <a:latin typeface="Arial"/>
                <a:ea typeface="Arial"/>
                <a:cs typeface="Arial"/>
                <a:sym typeface="Arial"/>
              </a:rPr>
              <a:t>Ganglienzellen </a:t>
            </a:r>
            <a:r>
              <a:rPr lang="en-US" sz="1308">
                <a:solidFill>
                  <a:srgbClr val="1A5FB4"/>
                </a:solidFill>
                <a:latin typeface="Arial"/>
                <a:ea typeface="Arial"/>
                <a:cs typeface="Arial"/>
                <a:sym typeface="Arial"/>
              </a:rPr>
              <a:t>bilden den </a:t>
            </a:r>
            <a:r>
              <a:rPr lang="en-US" sz="1308">
                <a:solidFill>
                  <a:schemeClr val="dk1"/>
                </a:solidFill>
                <a:latin typeface="Arial"/>
                <a:ea typeface="Arial"/>
                <a:cs typeface="Arial"/>
                <a:sym typeface="Arial"/>
              </a:rPr>
              <a:t>vertikalen Netzhautpfad </a:t>
            </a:r>
            <a:r>
              <a:rPr lang="en-US" sz="1308">
                <a:solidFill>
                  <a:srgbClr val="1A5FB4"/>
                </a:solidFill>
                <a:latin typeface="Arial"/>
                <a:ea typeface="Arial"/>
                <a:cs typeface="Arial"/>
                <a:sym typeface="Arial"/>
              </a:rPr>
              <a:t>– </a:t>
            </a:r>
            <a:r>
              <a:rPr i="1" lang="en-US" sz="1308">
                <a:solidFill>
                  <a:srgbClr val="1A5FB4"/>
                </a:solidFill>
                <a:latin typeface="Arial"/>
                <a:ea typeface="Arial"/>
                <a:cs typeface="Arial"/>
                <a:sym typeface="Arial"/>
              </a:rPr>
              <a:t>vertikal </a:t>
            </a:r>
            <a:r>
              <a:rPr lang="en-US" sz="1308">
                <a:solidFill>
                  <a:srgbClr val="1A5FB4"/>
                </a:solidFill>
                <a:latin typeface="Arial"/>
                <a:ea typeface="Arial"/>
                <a:cs typeface="Arial"/>
                <a:sym typeface="Arial"/>
              </a:rPr>
              <a:t>in dem Sinne, dass es sich um den direkten Weg von der Lichtstimulation zu den Verarbeitungszentren des Zentralnervensystems handelt. </a:t>
            </a:r>
            <a:endParaRPr/>
          </a:p>
        </p:txBody>
      </p:sp>
      <p:sp>
        <p:nvSpPr>
          <p:cNvPr id="3352" name="Google Shape;3352;p123"/>
          <p:cNvSpPr/>
          <p:nvPr/>
        </p:nvSpPr>
        <p:spPr>
          <a:xfrm>
            <a:off x="7591077" y="3652572"/>
            <a:ext cx="427165" cy="355971"/>
          </a:xfrm>
          <a:prstGeom prst="star32">
            <a:avLst>
              <a:gd fmla="val 37500" name="adj"/>
            </a:avLst>
          </a:prstGeom>
          <a:solidFill>
            <a:schemeClr val="accent1"/>
          </a:solidFill>
          <a:ln cap="flat" cmpd="sng" w="9525">
            <a:solidFill>
              <a:schemeClr val="dk1"/>
            </a:solidFill>
            <a:prstDash val="solid"/>
            <a:miter lim="8000"/>
            <a:headEnd len="sm" w="sm" type="none"/>
            <a:tailEnd len="sm" w="sm" type="none"/>
          </a:ln>
        </p:spPr>
        <p:txBody>
          <a:bodyPr anchorCtr="0" anchor="ctr" bIns="42700" lIns="85425" spcFirstLastPara="1" rIns="85425" wrap="square" tIns="42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cxnSp>
        <p:nvCxnSpPr>
          <p:cNvPr id="3353" name="Google Shape;3353;p123"/>
          <p:cNvCxnSpPr/>
          <p:nvPr/>
        </p:nvCxnSpPr>
        <p:spPr>
          <a:xfrm flipH="1">
            <a:off x="7733466" y="4364514"/>
            <a:ext cx="71194" cy="142388"/>
          </a:xfrm>
          <a:prstGeom prst="straightConnector1">
            <a:avLst/>
          </a:prstGeom>
          <a:noFill/>
          <a:ln cap="flat" cmpd="sng" w="9525">
            <a:solidFill>
              <a:schemeClr val="dk1"/>
            </a:solidFill>
            <a:prstDash val="solid"/>
            <a:round/>
            <a:headEnd len="med" w="med" type="none"/>
            <a:tailEnd len="med" w="med" type="none"/>
          </a:ln>
        </p:spPr>
      </p:cxnSp>
      <p:cxnSp>
        <p:nvCxnSpPr>
          <p:cNvPr id="3354" name="Google Shape;3354;p123"/>
          <p:cNvCxnSpPr/>
          <p:nvPr/>
        </p:nvCxnSpPr>
        <p:spPr>
          <a:xfrm>
            <a:off x="7804660" y="4364514"/>
            <a:ext cx="71194" cy="142388"/>
          </a:xfrm>
          <a:prstGeom prst="straightConnector1">
            <a:avLst/>
          </a:prstGeom>
          <a:noFill/>
          <a:ln cap="flat" cmpd="sng" w="9525">
            <a:solidFill>
              <a:schemeClr val="dk1"/>
            </a:solidFill>
            <a:prstDash val="solid"/>
            <a:round/>
            <a:headEnd len="med" w="med" type="none"/>
            <a:tailEnd len="med" w="med" type="none"/>
          </a:ln>
        </p:spPr>
      </p:cxnSp>
      <p:grpSp>
        <p:nvGrpSpPr>
          <p:cNvPr id="3355" name="Google Shape;3355;p123"/>
          <p:cNvGrpSpPr/>
          <p:nvPr/>
        </p:nvGrpSpPr>
        <p:grpSpPr>
          <a:xfrm rot="10800000">
            <a:off x="7733466" y="3011824"/>
            <a:ext cx="142388" cy="142388"/>
            <a:chOff x="4080" y="2640"/>
            <a:chExt cx="96" cy="96"/>
          </a:xfrm>
        </p:grpSpPr>
        <p:cxnSp>
          <p:nvCxnSpPr>
            <p:cNvPr id="3356" name="Google Shape;3356;p123"/>
            <p:cNvCxnSpPr/>
            <p:nvPr/>
          </p:nvCxnSpPr>
          <p:spPr>
            <a:xfrm flipH="1">
              <a:off x="4080" y="2640"/>
              <a:ext cx="48" cy="96"/>
            </a:xfrm>
            <a:prstGeom prst="straightConnector1">
              <a:avLst/>
            </a:prstGeom>
            <a:noFill/>
            <a:ln cap="flat" cmpd="sng" w="9525">
              <a:solidFill>
                <a:schemeClr val="dk1"/>
              </a:solidFill>
              <a:prstDash val="solid"/>
              <a:round/>
              <a:headEnd len="med" w="med" type="none"/>
              <a:tailEnd len="med" w="med" type="none"/>
            </a:ln>
          </p:spPr>
        </p:cxnSp>
        <p:cxnSp>
          <p:nvCxnSpPr>
            <p:cNvPr id="3357" name="Google Shape;3357;p123"/>
            <p:cNvCxnSpPr/>
            <p:nvPr/>
          </p:nvCxnSpPr>
          <p:spPr>
            <a:xfrm>
              <a:off x="4128" y="2640"/>
              <a:ext cx="48" cy="96"/>
            </a:xfrm>
            <a:prstGeom prst="straightConnector1">
              <a:avLst/>
            </a:prstGeom>
            <a:noFill/>
            <a:ln cap="flat" cmpd="sng" w="9525">
              <a:solidFill>
                <a:schemeClr val="dk1"/>
              </a:solidFill>
              <a:prstDash val="solid"/>
              <a:round/>
              <a:headEnd len="med" w="med" type="none"/>
              <a:tailEnd len="med" w="med" type="none"/>
            </a:ln>
          </p:spPr>
        </p:cxnSp>
      </p:grpSp>
      <p:cxnSp>
        <p:nvCxnSpPr>
          <p:cNvPr id="3358" name="Google Shape;3358;p123"/>
          <p:cNvCxnSpPr/>
          <p:nvPr/>
        </p:nvCxnSpPr>
        <p:spPr>
          <a:xfrm>
            <a:off x="9513320" y="3225407"/>
            <a:ext cx="0" cy="1210301"/>
          </a:xfrm>
          <a:prstGeom prst="straightConnector1">
            <a:avLst/>
          </a:prstGeom>
          <a:noFill/>
          <a:ln cap="flat" cmpd="sng" w="26675">
            <a:solidFill>
              <a:schemeClr val="dk1"/>
            </a:solidFill>
            <a:prstDash val="solid"/>
            <a:round/>
            <a:headEnd len="med" w="med" type="none"/>
            <a:tailEnd len="med" w="med" type="none"/>
          </a:ln>
        </p:spPr>
      </p:cxnSp>
      <p:sp>
        <p:nvSpPr>
          <p:cNvPr id="3359" name="Google Shape;3359;p123"/>
          <p:cNvSpPr/>
          <p:nvPr/>
        </p:nvSpPr>
        <p:spPr>
          <a:xfrm>
            <a:off x="9299737" y="3652572"/>
            <a:ext cx="427165" cy="355971"/>
          </a:xfrm>
          <a:prstGeom prst="star32">
            <a:avLst>
              <a:gd fmla="val 37500" name="adj"/>
            </a:avLst>
          </a:prstGeom>
          <a:solidFill>
            <a:schemeClr val="accent1"/>
          </a:solidFill>
          <a:ln cap="flat" cmpd="sng" w="9525">
            <a:solidFill>
              <a:schemeClr val="dk1"/>
            </a:solidFill>
            <a:prstDash val="solid"/>
            <a:miter lim="8000"/>
            <a:headEnd len="sm" w="sm" type="none"/>
            <a:tailEnd len="sm" w="sm" type="none"/>
          </a:ln>
        </p:spPr>
        <p:txBody>
          <a:bodyPr anchorCtr="0" anchor="ctr" bIns="42700" lIns="85425" spcFirstLastPara="1" rIns="85425" wrap="square" tIns="42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cxnSp>
        <p:nvCxnSpPr>
          <p:cNvPr id="3360" name="Google Shape;3360;p123"/>
          <p:cNvCxnSpPr/>
          <p:nvPr/>
        </p:nvCxnSpPr>
        <p:spPr>
          <a:xfrm flipH="1">
            <a:off x="9442126" y="4435708"/>
            <a:ext cx="71194" cy="142388"/>
          </a:xfrm>
          <a:prstGeom prst="straightConnector1">
            <a:avLst/>
          </a:prstGeom>
          <a:noFill/>
          <a:ln cap="flat" cmpd="sng" w="9525">
            <a:solidFill>
              <a:schemeClr val="dk1"/>
            </a:solidFill>
            <a:prstDash val="solid"/>
            <a:round/>
            <a:headEnd len="med" w="med" type="none"/>
            <a:tailEnd len="med" w="med" type="none"/>
          </a:ln>
        </p:spPr>
      </p:cxnSp>
      <p:cxnSp>
        <p:nvCxnSpPr>
          <p:cNvPr id="3361" name="Google Shape;3361;p123"/>
          <p:cNvCxnSpPr/>
          <p:nvPr/>
        </p:nvCxnSpPr>
        <p:spPr>
          <a:xfrm>
            <a:off x="9513320" y="4435708"/>
            <a:ext cx="71194" cy="142388"/>
          </a:xfrm>
          <a:prstGeom prst="straightConnector1">
            <a:avLst/>
          </a:prstGeom>
          <a:noFill/>
          <a:ln cap="flat" cmpd="sng" w="9525">
            <a:solidFill>
              <a:schemeClr val="dk1"/>
            </a:solidFill>
            <a:prstDash val="solid"/>
            <a:round/>
            <a:headEnd len="med" w="med" type="none"/>
            <a:tailEnd len="med" w="med" type="none"/>
          </a:ln>
        </p:spPr>
      </p:cxnSp>
      <p:grpSp>
        <p:nvGrpSpPr>
          <p:cNvPr id="3362" name="Google Shape;3362;p123"/>
          <p:cNvGrpSpPr/>
          <p:nvPr/>
        </p:nvGrpSpPr>
        <p:grpSpPr>
          <a:xfrm rot="10800000">
            <a:off x="9442126" y="3083019"/>
            <a:ext cx="142388" cy="142388"/>
            <a:chOff x="4080" y="2640"/>
            <a:chExt cx="96" cy="96"/>
          </a:xfrm>
        </p:grpSpPr>
        <p:cxnSp>
          <p:nvCxnSpPr>
            <p:cNvPr id="3363" name="Google Shape;3363;p123"/>
            <p:cNvCxnSpPr/>
            <p:nvPr/>
          </p:nvCxnSpPr>
          <p:spPr>
            <a:xfrm flipH="1">
              <a:off x="4080" y="2640"/>
              <a:ext cx="48" cy="96"/>
            </a:xfrm>
            <a:prstGeom prst="straightConnector1">
              <a:avLst/>
            </a:prstGeom>
            <a:noFill/>
            <a:ln cap="flat" cmpd="sng" w="9525">
              <a:solidFill>
                <a:schemeClr val="dk1"/>
              </a:solidFill>
              <a:prstDash val="solid"/>
              <a:round/>
              <a:headEnd len="med" w="med" type="none"/>
              <a:tailEnd len="med" w="med" type="none"/>
            </a:ln>
          </p:spPr>
        </p:cxnSp>
        <p:cxnSp>
          <p:nvCxnSpPr>
            <p:cNvPr id="3364" name="Google Shape;3364;p123"/>
            <p:cNvCxnSpPr/>
            <p:nvPr/>
          </p:nvCxnSpPr>
          <p:spPr>
            <a:xfrm>
              <a:off x="4128" y="2640"/>
              <a:ext cx="48" cy="96"/>
            </a:xfrm>
            <a:prstGeom prst="straightConnector1">
              <a:avLst/>
            </a:prstGeom>
            <a:noFill/>
            <a:ln cap="flat" cmpd="sng" w="9525">
              <a:solidFill>
                <a:schemeClr val="dk1"/>
              </a:solidFill>
              <a:prstDash val="solid"/>
              <a:round/>
              <a:headEnd len="med" w="med" type="none"/>
              <a:tailEnd len="med" w="med" type="none"/>
            </a:ln>
          </p:spPr>
        </p:cxnSp>
      </p:grpSp>
      <p:cxnSp>
        <p:nvCxnSpPr>
          <p:cNvPr id="3365" name="Google Shape;3365;p123"/>
          <p:cNvCxnSpPr/>
          <p:nvPr/>
        </p:nvCxnSpPr>
        <p:spPr>
          <a:xfrm>
            <a:off x="7804660" y="4720484"/>
            <a:ext cx="0" cy="569553"/>
          </a:xfrm>
          <a:prstGeom prst="straightConnector1">
            <a:avLst/>
          </a:prstGeom>
          <a:noFill/>
          <a:ln cap="flat" cmpd="sng" w="26675">
            <a:solidFill>
              <a:schemeClr val="dk1"/>
            </a:solidFill>
            <a:prstDash val="solid"/>
            <a:round/>
            <a:headEnd len="med" w="med" type="none"/>
            <a:tailEnd len="med" w="med" type="none"/>
          </a:ln>
        </p:spPr>
      </p:cxnSp>
      <p:grpSp>
        <p:nvGrpSpPr>
          <p:cNvPr id="3366" name="Google Shape;3366;p123"/>
          <p:cNvGrpSpPr/>
          <p:nvPr/>
        </p:nvGrpSpPr>
        <p:grpSpPr>
          <a:xfrm rot="10800000">
            <a:off x="7733466" y="4578096"/>
            <a:ext cx="142388" cy="142388"/>
            <a:chOff x="4080" y="2640"/>
            <a:chExt cx="96" cy="96"/>
          </a:xfrm>
        </p:grpSpPr>
        <p:cxnSp>
          <p:nvCxnSpPr>
            <p:cNvPr id="3367" name="Google Shape;3367;p123"/>
            <p:cNvCxnSpPr/>
            <p:nvPr/>
          </p:nvCxnSpPr>
          <p:spPr>
            <a:xfrm flipH="1">
              <a:off x="4080" y="2640"/>
              <a:ext cx="48" cy="96"/>
            </a:xfrm>
            <a:prstGeom prst="straightConnector1">
              <a:avLst/>
            </a:prstGeom>
            <a:noFill/>
            <a:ln cap="flat" cmpd="sng" w="9525">
              <a:solidFill>
                <a:schemeClr val="dk1"/>
              </a:solidFill>
              <a:prstDash val="solid"/>
              <a:round/>
              <a:headEnd len="med" w="med" type="none"/>
              <a:tailEnd len="med" w="med" type="none"/>
            </a:ln>
          </p:spPr>
        </p:cxnSp>
        <p:cxnSp>
          <p:nvCxnSpPr>
            <p:cNvPr id="3368" name="Google Shape;3368;p123"/>
            <p:cNvCxnSpPr/>
            <p:nvPr/>
          </p:nvCxnSpPr>
          <p:spPr>
            <a:xfrm>
              <a:off x="4128" y="2640"/>
              <a:ext cx="48" cy="96"/>
            </a:xfrm>
            <a:prstGeom prst="straightConnector1">
              <a:avLst/>
            </a:prstGeom>
            <a:noFill/>
            <a:ln cap="flat" cmpd="sng" w="9525">
              <a:solidFill>
                <a:schemeClr val="dk1"/>
              </a:solidFill>
              <a:prstDash val="solid"/>
              <a:round/>
              <a:headEnd len="med" w="med" type="none"/>
              <a:tailEnd len="med" w="med" type="none"/>
            </a:ln>
          </p:spPr>
        </p:cxnSp>
      </p:grpSp>
      <p:pic>
        <p:nvPicPr>
          <p:cNvPr descr="MCED00213_0000[1]" id="3369" name="Google Shape;3369;p123"/>
          <p:cNvPicPr preferRelativeResize="0"/>
          <p:nvPr/>
        </p:nvPicPr>
        <p:blipFill rotWithShape="1">
          <a:blip r:embed="rId3">
            <a:alphaModFix/>
          </a:blip>
          <a:srcRect b="0" l="0" r="0" t="0"/>
          <a:stretch/>
        </p:blipFill>
        <p:spPr>
          <a:xfrm rot="10800000">
            <a:off x="7662272" y="5218843"/>
            <a:ext cx="332239" cy="307025"/>
          </a:xfrm>
          <a:prstGeom prst="rect">
            <a:avLst/>
          </a:prstGeom>
          <a:noFill/>
          <a:ln>
            <a:noFill/>
          </a:ln>
        </p:spPr>
      </p:pic>
      <p:cxnSp>
        <p:nvCxnSpPr>
          <p:cNvPr id="3370" name="Google Shape;3370;p123"/>
          <p:cNvCxnSpPr/>
          <p:nvPr/>
        </p:nvCxnSpPr>
        <p:spPr>
          <a:xfrm flipH="1">
            <a:off x="7733466" y="2798242"/>
            <a:ext cx="71194" cy="142388"/>
          </a:xfrm>
          <a:prstGeom prst="straightConnector1">
            <a:avLst/>
          </a:prstGeom>
          <a:noFill/>
          <a:ln cap="flat" cmpd="sng" w="9525">
            <a:solidFill>
              <a:schemeClr val="dk1"/>
            </a:solidFill>
            <a:prstDash val="solid"/>
            <a:round/>
            <a:headEnd len="med" w="med" type="none"/>
            <a:tailEnd len="med" w="med" type="none"/>
          </a:ln>
        </p:spPr>
      </p:cxnSp>
      <p:cxnSp>
        <p:nvCxnSpPr>
          <p:cNvPr id="3371" name="Google Shape;3371;p123"/>
          <p:cNvCxnSpPr/>
          <p:nvPr/>
        </p:nvCxnSpPr>
        <p:spPr>
          <a:xfrm>
            <a:off x="7804660" y="2798242"/>
            <a:ext cx="71194" cy="142388"/>
          </a:xfrm>
          <a:prstGeom prst="straightConnector1">
            <a:avLst/>
          </a:prstGeom>
          <a:noFill/>
          <a:ln cap="flat" cmpd="sng" w="9525">
            <a:solidFill>
              <a:schemeClr val="dk1"/>
            </a:solidFill>
            <a:prstDash val="solid"/>
            <a:round/>
            <a:headEnd len="med" w="med" type="none"/>
            <a:tailEnd len="med" w="med" type="none"/>
          </a:ln>
        </p:spPr>
      </p:cxnSp>
      <p:cxnSp>
        <p:nvCxnSpPr>
          <p:cNvPr id="3372" name="Google Shape;3372;p123"/>
          <p:cNvCxnSpPr/>
          <p:nvPr/>
        </p:nvCxnSpPr>
        <p:spPr>
          <a:xfrm rot="10800000">
            <a:off x="7804660" y="2299883"/>
            <a:ext cx="0" cy="498359"/>
          </a:xfrm>
          <a:prstGeom prst="straightConnector1">
            <a:avLst/>
          </a:prstGeom>
          <a:noFill/>
          <a:ln cap="flat" cmpd="sng" w="26675">
            <a:solidFill>
              <a:schemeClr val="dk1"/>
            </a:solidFill>
            <a:prstDash val="solid"/>
            <a:round/>
            <a:headEnd len="med" w="med" type="none"/>
            <a:tailEnd len="med" w="med" type="none"/>
          </a:ln>
        </p:spPr>
      </p:cxnSp>
      <p:sp>
        <p:nvSpPr>
          <p:cNvPr id="3373" name="Google Shape;3373;p123"/>
          <p:cNvSpPr/>
          <p:nvPr/>
        </p:nvSpPr>
        <p:spPr>
          <a:xfrm>
            <a:off x="4956893" y="733611"/>
            <a:ext cx="3049483" cy="1423883"/>
          </a:xfrm>
          <a:custGeom>
            <a:rect b="b" l="l" r="r" t="t"/>
            <a:pathLst>
              <a:path extrusionOk="0" h="960" w="3064">
                <a:moveTo>
                  <a:pt x="2832" y="960"/>
                </a:moveTo>
                <a:cubicBezTo>
                  <a:pt x="2852" y="888"/>
                  <a:pt x="2872" y="816"/>
                  <a:pt x="2832" y="672"/>
                </a:cubicBezTo>
                <a:cubicBezTo>
                  <a:pt x="2792" y="528"/>
                  <a:pt x="3064" y="192"/>
                  <a:pt x="2592" y="96"/>
                </a:cubicBezTo>
                <a:cubicBezTo>
                  <a:pt x="2120" y="0"/>
                  <a:pt x="432" y="96"/>
                  <a:pt x="0" y="96"/>
                </a:cubicBezTo>
              </a:path>
            </a:pathLst>
          </a:custGeom>
          <a:noFill/>
          <a:ln cap="flat" cmpd="sng" w="26675">
            <a:solidFill>
              <a:schemeClr val="dk1"/>
            </a:solidFill>
            <a:prstDash val="solid"/>
            <a:round/>
            <a:headEnd len="sm" w="sm" type="none"/>
            <a:tailEnd len="sm" w="sm" type="none"/>
          </a:ln>
        </p:spPr>
        <p:txBody>
          <a:bodyPr anchorCtr="0" anchor="t" bIns="42700" lIns="85425" spcFirstLastPara="1" rIns="85425" wrap="square" tIns="42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cxnSp>
        <p:nvCxnSpPr>
          <p:cNvPr id="3374" name="Google Shape;3374;p123"/>
          <p:cNvCxnSpPr/>
          <p:nvPr/>
        </p:nvCxnSpPr>
        <p:spPr>
          <a:xfrm flipH="1">
            <a:off x="9442126" y="2869436"/>
            <a:ext cx="71194" cy="142388"/>
          </a:xfrm>
          <a:prstGeom prst="straightConnector1">
            <a:avLst/>
          </a:prstGeom>
          <a:noFill/>
          <a:ln cap="flat" cmpd="sng" w="9525">
            <a:solidFill>
              <a:schemeClr val="dk1"/>
            </a:solidFill>
            <a:prstDash val="solid"/>
            <a:round/>
            <a:headEnd len="med" w="med" type="none"/>
            <a:tailEnd len="med" w="med" type="none"/>
          </a:ln>
        </p:spPr>
      </p:cxnSp>
      <p:cxnSp>
        <p:nvCxnSpPr>
          <p:cNvPr id="3375" name="Google Shape;3375;p123"/>
          <p:cNvCxnSpPr/>
          <p:nvPr/>
        </p:nvCxnSpPr>
        <p:spPr>
          <a:xfrm>
            <a:off x="9513320" y="2869436"/>
            <a:ext cx="71194" cy="142388"/>
          </a:xfrm>
          <a:prstGeom prst="straightConnector1">
            <a:avLst/>
          </a:prstGeom>
          <a:noFill/>
          <a:ln cap="flat" cmpd="sng" w="9525">
            <a:solidFill>
              <a:schemeClr val="dk1"/>
            </a:solidFill>
            <a:prstDash val="solid"/>
            <a:round/>
            <a:headEnd len="med" w="med" type="none"/>
            <a:tailEnd len="med" w="med" type="none"/>
          </a:ln>
        </p:spPr>
      </p:cxnSp>
      <p:cxnSp>
        <p:nvCxnSpPr>
          <p:cNvPr id="3376" name="Google Shape;3376;p123"/>
          <p:cNvCxnSpPr/>
          <p:nvPr/>
        </p:nvCxnSpPr>
        <p:spPr>
          <a:xfrm rot="10800000">
            <a:off x="9513320" y="2371077"/>
            <a:ext cx="0" cy="498359"/>
          </a:xfrm>
          <a:prstGeom prst="straightConnector1">
            <a:avLst/>
          </a:prstGeom>
          <a:noFill/>
          <a:ln cap="flat" cmpd="sng" w="26675">
            <a:solidFill>
              <a:schemeClr val="dk1"/>
            </a:solidFill>
            <a:prstDash val="solid"/>
            <a:round/>
            <a:headEnd len="med" w="med" type="none"/>
            <a:tailEnd len="med" w="med" type="none"/>
          </a:ln>
        </p:spPr>
      </p:cxnSp>
      <p:sp>
        <p:nvSpPr>
          <p:cNvPr id="3377" name="Google Shape;3377;p123"/>
          <p:cNvSpPr/>
          <p:nvPr/>
        </p:nvSpPr>
        <p:spPr>
          <a:xfrm>
            <a:off x="4956893" y="626820"/>
            <a:ext cx="4663218" cy="1673063"/>
          </a:xfrm>
          <a:custGeom>
            <a:rect b="b" l="l" r="r" t="t"/>
            <a:pathLst>
              <a:path extrusionOk="0" h="1128" w="4152">
                <a:moveTo>
                  <a:pt x="3984" y="1128"/>
                </a:moveTo>
                <a:cubicBezTo>
                  <a:pt x="4068" y="928"/>
                  <a:pt x="4152" y="728"/>
                  <a:pt x="3936" y="552"/>
                </a:cubicBezTo>
                <a:cubicBezTo>
                  <a:pt x="3720" y="376"/>
                  <a:pt x="3344" y="144"/>
                  <a:pt x="2688" y="72"/>
                </a:cubicBezTo>
                <a:cubicBezTo>
                  <a:pt x="2032" y="0"/>
                  <a:pt x="448" y="112"/>
                  <a:pt x="0" y="120"/>
                </a:cubicBezTo>
              </a:path>
            </a:pathLst>
          </a:custGeom>
          <a:noFill/>
          <a:ln cap="flat" cmpd="sng" w="26675">
            <a:solidFill>
              <a:schemeClr val="dk1"/>
            </a:solidFill>
            <a:prstDash val="solid"/>
            <a:round/>
            <a:headEnd len="sm" w="sm" type="none"/>
            <a:tailEnd len="sm" w="sm" type="none"/>
          </a:ln>
        </p:spPr>
        <p:txBody>
          <a:bodyPr anchorCtr="0" anchor="t" bIns="42700" lIns="85425" spcFirstLastPara="1" rIns="85425" wrap="square" tIns="42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78" name="Google Shape;3378;p123"/>
          <p:cNvSpPr/>
          <p:nvPr/>
        </p:nvSpPr>
        <p:spPr>
          <a:xfrm>
            <a:off x="7591077" y="2015106"/>
            <a:ext cx="427165" cy="427165"/>
          </a:xfrm>
          <a:prstGeom prst="star8">
            <a:avLst>
              <a:gd fmla="val 38250" name="adj"/>
            </a:avLst>
          </a:prstGeom>
          <a:solidFill>
            <a:srgbClr val="66FFFF"/>
          </a:solidFill>
          <a:ln cap="flat" cmpd="sng" w="9525">
            <a:solidFill>
              <a:schemeClr val="dk1"/>
            </a:solidFill>
            <a:prstDash val="solid"/>
            <a:miter lim="8000"/>
            <a:headEnd len="sm" w="sm" type="none"/>
            <a:tailEnd len="sm" w="sm" type="none"/>
          </a:ln>
        </p:spPr>
        <p:txBody>
          <a:bodyPr anchorCtr="0" anchor="ctr" bIns="42700" lIns="85425" spcFirstLastPara="1" rIns="85425" wrap="square" tIns="42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379" name="Google Shape;3379;p123"/>
          <p:cNvSpPr/>
          <p:nvPr/>
        </p:nvSpPr>
        <p:spPr>
          <a:xfrm>
            <a:off x="9299737" y="2086300"/>
            <a:ext cx="427165" cy="427165"/>
          </a:xfrm>
          <a:prstGeom prst="star8">
            <a:avLst>
              <a:gd fmla="val 38250" name="adj"/>
            </a:avLst>
          </a:prstGeom>
          <a:solidFill>
            <a:srgbClr val="66FFFF"/>
          </a:solidFill>
          <a:ln cap="flat" cmpd="sng" w="9525">
            <a:solidFill>
              <a:schemeClr val="dk1"/>
            </a:solidFill>
            <a:prstDash val="solid"/>
            <a:miter lim="8000"/>
            <a:headEnd len="sm" w="sm" type="none"/>
            <a:tailEnd len="sm" w="sm" type="none"/>
          </a:ln>
        </p:spPr>
        <p:txBody>
          <a:bodyPr anchorCtr="0" anchor="ctr" bIns="42700" lIns="85425" spcFirstLastPara="1" rIns="85425" wrap="square" tIns="42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cxnSp>
        <p:nvCxnSpPr>
          <p:cNvPr id="3380" name="Google Shape;3380;p123"/>
          <p:cNvCxnSpPr/>
          <p:nvPr/>
        </p:nvCxnSpPr>
        <p:spPr>
          <a:xfrm>
            <a:off x="9513320" y="4769431"/>
            <a:ext cx="0" cy="569553"/>
          </a:xfrm>
          <a:prstGeom prst="straightConnector1">
            <a:avLst/>
          </a:prstGeom>
          <a:noFill/>
          <a:ln cap="flat" cmpd="sng" w="26675">
            <a:solidFill>
              <a:schemeClr val="dk1"/>
            </a:solidFill>
            <a:prstDash val="solid"/>
            <a:round/>
            <a:headEnd len="med" w="med" type="none"/>
            <a:tailEnd len="med" w="med" type="none"/>
          </a:ln>
        </p:spPr>
      </p:cxnSp>
      <p:grpSp>
        <p:nvGrpSpPr>
          <p:cNvPr id="3381" name="Google Shape;3381;p123"/>
          <p:cNvGrpSpPr/>
          <p:nvPr/>
        </p:nvGrpSpPr>
        <p:grpSpPr>
          <a:xfrm rot="10800000">
            <a:off x="9442126" y="4627042"/>
            <a:ext cx="142388" cy="142388"/>
            <a:chOff x="4080" y="2640"/>
            <a:chExt cx="96" cy="96"/>
          </a:xfrm>
        </p:grpSpPr>
        <p:cxnSp>
          <p:nvCxnSpPr>
            <p:cNvPr id="3382" name="Google Shape;3382;p123"/>
            <p:cNvCxnSpPr/>
            <p:nvPr/>
          </p:nvCxnSpPr>
          <p:spPr>
            <a:xfrm flipH="1">
              <a:off x="4080" y="2640"/>
              <a:ext cx="48" cy="96"/>
            </a:xfrm>
            <a:prstGeom prst="straightConnector1">
              <a:avLst/>
            </a:prstGeom>
            <a:noFill/>
            <a:ln cap="flat" cmpd="sng" w="9525">
              <a:solidFill>
                <a:schemeClr val="dk1"/>
              </a:solidFill>
              <a:prstDash val="solid"/>
              <a:round/>
              <a:headEnd len="med" w="med" type="none"/>
              <a:tailEnd len="med" w="med" type="none"/>
            </a:ln>
          </p:spPr>
        </p:cxnSp>
        <p:cxnSp>
          <p:nvCxnSpPr>
            <p:cNvPr id="3383" name="Google Shape;3383;p123"/>
            <p:cNvCxnSpPr/>
            <p:nvPr/>
          </p:nvCxnSpPr>
          <p:spPr>
            <a:xfrm>
              <a:off x="4128" y="2640"/>
              <a:ext cx="48" cy="96"/>
            </a:xfrm>
            <a:prstGeom prst="straightConnector1">
              <a:avLst/>
            </a:prstGeom>
            <a:noFill/>
            <a:ln cap="flat" cmpd="sng" w="9525">
              <a:solidFill>
                <a:schemeClr val="dk1"/>
              </a:solidFill>
              <a:prstDash val="solid"/>
              <a:round/>
              <a:headEnd len="med" w="med" type="none"/>
              <a:tailEnd len="med" w="med" type="none"/>
            </a:ln>
          </p:spPr>
        </p:cxnSp>
      </p:grpSp>
      <p:sp>
        <p:nvSpPr>
          <p:cNvPr id="3384" name="Google Shape;3384;p123"/>
          <p:cNvSpPr txBox="1"/>
          <p:nvPr/>
        </p:nvSpPr>
        <p:spPr>
          <a:xfrm>
            <a:off x="8093887" y="5104637"/>
            <a:ext cx="1180042" cy="256595"/>
          </a:xfrm>
          <a:prstGeom prst="rect">
            <a:avLst/>
          </a:prstGeom>
          <a:noFill/>
          <a:ln>
            <a:noFill/>
          </a:ln>
        </p:spPr>
        <p:txBody>
          <a:bodyPr anchorCtr="0" anchor="t" bIns="11850" lIns="23725" spcFirstLastPara="1" rIns="23725" wrap="square" tIns="11850">
            <a:spAutoFit/>
          </a:bodyPr>
          <a:lstStyle/>
          <a:p>
            <a:pPr indent="0" lvl="0" marL="0" marR="0" rtl="0" algn="l">
              <a:spcBef>
                <a:spcPts val="0"/>
              </a:spcBef>
              <a:spcAft>
                <a:spcPts val="0"/>
              </a:spcAft>
              <a:buNone/>
            </a:pPr>
            <a:r>
              <a:rPr lang="en-US" sz="1121">
                <a:solidFill>
                  <a:schemeClr val="dk1"/>
                </a:solidFill>
                <a:latin typeface="Arial"/>
                <a:ea typeface="Arial"/>
                <a:cs typeface="Arial"/>
                <a:sym typeface="Arial"/>
              </a:rPr>
              <a:t>Photorezeptoren</a:t>
            </a:r>
            <a:endParaRPr/>
          </a:p>
        </p:txBody>
      </p:sp>
      <p:sp>
        <p:nvSpPr>
          <p:cNvPr id="3385" name="Google Shape;3385;p123"/>
          <p:cNvSpPr txBox="1"/>
          <p:nvPr/>
        </p:nvSpPr>
        <p:spPr>
          <a:xfrm>
            <a:off x="8221443" y="3680753"/>
            <a:ext cx="973342" cy="256595"/>
          </a:xfrm>
          <a:prstGeom prst="rect">
            <a:avLst/>
          </a:prstGeom>
          <a:noFill/>
          <a:ln>
            <a:noFill/>
          </a:ln>
        </p:spPr>
        <p:txBody>
          <a:bodyPr anchorCtr="0" anchor="t" bIns="11850" lIns="23725" spcFirstLastPara="1" rIns="23725" wrap="square" tIns="11850">
            <a:spAutoFit/>
          </a:bodyPr>
          <a:lstStyle/>
          <a:p>
            <a:pPr indent="0" lvl="0" marL="0" marR="0" rtl="0" algn="l">
              <a:spcBef>
                <a:spcPts val="0"/>
              </a:spcBef>
              <a:spcAft>
                <a:spcPts val="0"/>
              </a:spcAft>
              <a:buNone/>
            </a:pPr>
            <a:r>
              <a:rPr lang="en-US" sz="1121">
                <a:solidFill>
                  <a:schemeClr val="dk1"/>
                </a:solidFill>
                <a:latin typeface="Arial"/>
                <a:ea typeface="Arial"/>
                <a:cs typeface="Arial"/>
                <a:sym typeface="Arial"/>
              </a:rPr>
              <a:t>Bipolare Zellen</a:t>
            </a:r>
            <a:endParaRPr/>
          </a:p>
        </p:txBody>
      </p:sp>
      <p:sp>
        <p:nvSpPr>
          <p:cNvPr id="3386" name="Google Shape;3386;p123"/>
          <p:cNvSpPr txBox="1"/>
          <p:nvPr/>
        </p:nvSpPr>
        <p:spPr>
          <a:xfrm>
            <a:off x="8160631" y="2157495"/>
            <a:ext cx="1104459" cy="256596"/>
          </a:xfrm>
          <a:prstGeom prst="rect">
            <a:avLst/>
          </a:prstGeom>
          <a:noFill/>
          <a:ln>
            <a:noFill/>
          </a:ln>
        </p:spPr>
        <p:txBody>
          <a:bodyPr anchorCtr="0" anchor="t" bIns="11850" lIns="23725" spcFirstLastPara="1" rIns="23725" wrap="square" tIns="11850">
            <a:spAutoFit/>
          </a:bodyPr>
          <a:lstStyle/>
          <a:p>
            <a:pPr indent="0" lvl="0" marL="0" marR="0" rtl="0" algn="l">
              <a:spcBef>
                <a:spcPts val="0"/>
              </a:spcBef>
              <a:spcAft>
                <a:spcPts val="0"/>
              </a:spcAft>
              <a:buNone/>
            </a:pPr>
            <a:r>
              <a:rPr lang="en-US" sz="1121">
                <a:solidFill>
                  <a:schemeClr val="dk1"/>
                </a:solidFill>
                <a:latin typeface="Arial"/>
                <a:ea typeface="Arial"/>
                <a:cs typeface="Arial"/>
                <a:sym typeface="Arial"/>
              </a:rPr>
              <a:t>Ganglienzellen</a:t>
            </a:r>
            <a:endParaRPr/>
          </a:p>
        </p:txBody>
      </p:sp>
      <p:sp>
        <p:nvSpPr>
          <p:cNvPr id="3387" name="Google Shape;3387;p123"/>
          <p:cNvSpPr txBox="1"/>
          <p:nvPr/>
        </p:nvSpPr>
        <p:spPr>
          <a:xfrm>
            <a:off x="3954242" y="696532"/>
            <a:ext cx="943323" cy="342621"/>
          </a:xfrm>
          <a:prstGeom prst="rect">
            <a:avLst/>
          </a:prstGeom>
          <a:noFill/>
          <a:ln>
            <a:noFill/>
          </a:ln>
        </p:spPr>
        <p:txBody>
          <a:bodyPr anchorCtr="0" anchor="t" bIns="11850" lIns="23725" spcFirstLastPara="1" rIns="23725" wrap="square" tIns="11850">
            <a:spAutoFit/>
          </a:bodyPr>
          <a:lstStyle/>
          <a:p>
            <a:pPr indent="0" lvl="0" marL="0" marR="0" rtl="0" algn="l">
              <a:spcBef>
                <a:spcPts val="0"/>
              </a:spcBef>
              <a:spcAft>
                <a:spcPts val="0"/>
              </a:spcAft>
              <a:buNone/>
            </a:pPr>
            <a:r>
              <a:rPr b="1" i="1" lang="en-US" sz="1121">
                <a:solidFill>
                  <a:schemeClr val="dk1"/>
                </a:solidFill>
                <a:latin typeface="Arial"/>
                <a:ea typeface="Arial"/>
                <a:cs typeface="Arial"/>
                <a:sym typeface="Arial"/>
              </a:rPr>
              <a:t>Zum ZNS</a:t>
            </a:r>
            <a:endParaRPr/>
          </a:p>
        </p:txBody>
      </p:sp>
      <p:sp>
        <p:nvSpPr>
          <p:cNvPr id="3388" name="Google Shape;3388;p123"/>
          <p:cNvSpPr txBox="1"/>
          <p:nvPr/>
        </p:nvSpPr>
        <p:spPr>
          <a:xfrm>
            <a:off x="5455253" y="876000"/>
            <a:ext cx="1473126" cy="256596"/>
          </a:xfrm>
          <a:prstGeom prst="rect">
            <a:avLst/>
          </a:prstGeom>
          <a:noFill/>
          <a:ln>
            <a:noFill/>
          </a:ln>
        </p:spPr>
        <p:txBody>
          <a:bodyPr anchorCtr="0" anchor="t" bIns="11850" lIns="23725" spcFirstLastPara="1" rIns="23725" wrap="square" tIns="11850">
            <a:spAutoFit/>
          </a:bodyPr>
          <a:lstStyle/>
          <a:p>
            <a:pPr indent="0" lvl="0" marL="0" marR="0" rtl="0" algn="l">
              <a:spcBef>
                <a:spcPts val="0"/>
              </a:spcBef>
              <a:spcAft>
                <a:spcPts val="0"/>
              </a:spcAft>
              <a:buNone/>
            </a:pPr>
            <a:r>
              <a:rPr lang="en-US" sz="1121">
                <a:solidFill>
                  <a:schemeClr val="dk1"/>
                </a:solidFill>
                <a:latin typeface="Arial"/>
                <a:ea typeface="Arial"/>
                <a:cs typeface="Arial"/>
                <a:sym typeface="Arial"/>
              </a:rPr>
              <a:t>Axone der Ganglienzellen</a:t>
            </a:r>
            <a:endParaRPr/>
          </a:p>
        </p:txBody>
      </p:sp>
      <p:sp>
        <p:nvSpPr>
          <p:cNvPr id="3389" name="Google Shape;3389;p123"/>
          <p:cNvSpPr/>
          <p:nvPr/>
        </p:nvSpPr>
        <p:spPr>
          <a:xfrm>
            <a:off x="9414266" y="5284428"/>
            <a:ext cx="207892" cy="427165"/>
          </a:xfrm>
          <a:prstGeom prst="can">
            <a:avLst>
              <a:gd fmla="val 25000" name="adj"/>
            </a:avLst>
          </a:prstGeom>
          <a:solidFill>
            <a:srgbClr val="92ECEE"/>
          </a:solidFill>
          <a:ln cap="flat" cmpd="sng" w="25400">
            <a:solidFill>
              <a:srgbClr val="949400"/>
            </a:solidFill>
            <a:prstDash val="solid"/>
            <a:round/>
            <a:headEnd len="sm" w="sm" type="none"/>
            <a:tailEnd len="sm" w="sm" type="none"/>
          </a:ln>
        </p:spPr>
        <p:txBody>
          <a:bodyPr anchorCtr="0" anchor="ctr" bIns="42700" lIns="85425" spcFirstLastPara="1" rIns="85425" wrap="square" tIns="42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390" name="Google Shape;3390;p123"/>
          <p:cNvSpPr/>
          <p:nvPr/>
        </p:nvSpPr>
        <p:spPr>
          <a:xfrm>
            <a:off x="3248235" y="4086650"/>
            <a:ext cx="3986873" cy="1017987"/>
          </a:xfrm>
          <a:prstGeom prst="rightArrow">
            <a:avLst>
              <a:gd fmla="val 50000" name="adj1"/>
              <a:gd fmla="val 50000" name="adj2"/>
            </a:avLst>
          </a:prstGeom>
          <a:solidFill>
            <a:srgbClr val="002060"/>
          </a:solidFill>
          <a:ln cap="flat" cmpd="sng" w="25400">
            <a:solidFill>
              <a:srgbClr val="949400"/>
            </a:solidFill>
            <a:prstDash val="solid"/>
            <a:round/>
            <a:headEnd len="sm" w="sm" type="none"/>
            <a:tailEnd len="sm" w="sm" type="none"/>
          </a:ln>
        </p:spPr>
        <p:txBody>
          <a:bodyPr anchorCtr="0" anchor="ctr" bIns="11850" lIns="23725" spcFirstLastPara="1" rIns="23725" wrap="square" tIns="11850">
            <a:noAutofit/>
          </a:bodyPr>
          <a:lstStyle/>
          <a:p>
            <a:pPr indent="0" lvl="0" marL="0" marR="0" rtl="0" algn="ctr">
              <a:lnSpc>
                <a:spcPct val="141659"/>
              </a:lnSpc>
              <a:spcBef>
                <a:spcPts val="0"/>
              </a:spcBef>
              <a:spcAft>
                <a:spcPts val="0"/>
              </a:spcAft>
              <a:buNone/>
            </a:pPr>
            <a:r>
              <a:rPr i="1" lang="en-US" sz="1121">
                <a:solidFill>
                  <a:schemeClr val="lt1"/>
                </a:solidFill>
                <a:latin typeface="Arial"/>
                <a:ea typeface="Arial"/>
                <a:cs typeface="Arial"/>
                <a:sym typeface="Arial"/>
              </a:rPr>
              <a:t>Die Pathologie der CSNB liegt an der Schnittstelle zwischen PR- und Bipolarzellen</a:t>
            </a:r>
            <a:endParaRPr/>
          </a:p>
        </p:txBody>
      </p:sp>
      <p:sp>
        <p:nvSpPr>
          <p:cNvPr id="3391" name="Google Shape;3391;p123"/>
          <p:cNvSpPr/>
          <p:nvPr/>
        </p:nvSpPr>
        <p:spPr>
          <a:xfrm>
            <a:off x="7377495" y="4216516"/>
            <a:ext cx="2562990" cy="665792"/>
          </a:xfrm>
          <a:prstGeom prst="ellipse">
            <a:avLst/>
          </a:prstGeom>
          <a:noFill/>
          <a:ln cap="flat" cmpd="sng" w="25400">
            <a:solidFill>
              <a:schemeClr val="dk1"/>
            </a:solidFill>
            <a:prstDash val="solid"/>
            <a:round/>
            <a:headEnd len="sm" w="sm" type="none"/>
            <a:tailEnd len="sm" w="sm" type="none"/>
          </a:ln>
        </p:spPr>
        <p:txBody>
          <a:bodyPr anchorCtr="0" anchor="ctr" bIns="42700" lIns="85425" spcFirstLastPara="1" rIns="85425" wrap="square" tIns="42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392" name="Google Shape;3392;p123"/>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393" name="Google Shape;3393;p123"/>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394" name="Google Shape;3394;p123"/>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395" name="Google Shape;3395;p123"/>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9" name="Shape 3399"/>
        <p:cNvGrpSpPr/>
        <p:nvPr/>
      </p:nvGrpSpPr>
      <p:grpSpPr>
        <a:xfrm>
          <a:off x="0" y="0"/>
          <a:ext cx="0" cy="0"/>
          <a:chOff x="0" y="0"/>
          <a:chExt cx="0" cy="0"/>
        </a:xfrm>
      </p:grpSpPr>
      <p:sp>
        <p:nvSpPr>
          <p:cNvPr id="3400" name="Google Shape;3400;p124"/>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401" name="Google Shape;3401;p124"/>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402" name="Google Shape;3402;p124"/>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403" name="Google Shape;3403;p124"/>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404" name="Google Shape;3404;p124"/>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405" name="Google Shape;3405;p124"/>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406" name="Google Shape;3406;p124"/>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407" name="Google Shape;3407;p124"/>
          <p:cNvCxnSpPr>
            <a:stCxn id="3400"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408" name="Google Shape;3408;p124"/>
          <p:cNvCxnSpPr>
            <a:stCxn id="3400"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409" name="Google Shape;3409;p124"/>
          <p:cNvCxnSpPr>
            <a:stCxn id="3400"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410" name="Google Shape;3410;p124"/>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411" name="Google Shape;3411;p124"/>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412" name="Google Shape;3412;p124"/>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3413" name="Google Shape;3413;p124"/>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414" name="Google Shape;3414;p124"/>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3415" name="Google Shape;3415;p124"/>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--Verschiedene Vererbungsmuster; am häufigsten = </a:t>
            </a:r>
            <a:r>
              <a:rPr b="0" i="0" lang="en-US" sz="1546" u="none" cap="none" strike="noStrike">
                <a:solidFill>
                  <a:srgbClr val="1A5FB4"/>
                </a:solidFill>
                <a:latin typeface="Arial"/>
                <a:ea typeface="Arial"/>
                <a:cs typeface="Arial"/>
                <a:sym typeface="Arial"/>
              </a:rPr>
              <a:t>X-chromosomal</a:t>
            </a:r>
            <a:endParaRPr b="0" i="0" sz="1546" u="none" cap="none" strike="noStrike">
              <a:solidFill>
                <a:schemeClr val="dk1"/>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0" lang="en-US" sz="1546" u="none" cap="none" strike="noStrike">
                <a:solidFill>
                  <a:srgbClr val="1A5FB4"/>
                </a:solidFill>
                <a:latin typeface="Arial"/>
                <a:ea typeface="Arial"/>
                <a:cs typeface="Arial"/>
                <a:sym typeface="Arial"/>
              </a:rPr>
              <a:t>Photorezeptoren und Bipolarzellen</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--Sehschärfebereich: </a:t>
            </a:r>
            <a:r>
              <a:rPr b="1" i="1" lang="en-US" sz="1546" u="none" cap="none" strike="noStrike">
                <a:solidFill>
                  <a:srgbClr val="1A5FB4"/>
                </a:solidFill>
                <a:latin typeface="Arial"/>
                <a:ea typeface="Arial"/>
                <a:cs typeface="Arial"/>
                <a:sym typeface="Arial"/>
              </a:rPr>
              <a:t>?</a:t>
            </a:r>
            <a:r>
              <a:rPr b="0" i="0" lang="en-US" sz="1546" u="none" cap="none" strike="noStrike">
                <a:solidFill>
                  <a:srgbClr val="C6F0CF"/>
                </a:solidFill>
                <a:latin typeface="Arial"/>
                <a:ea typeface="Arial"/>
                <a:cs typeface="Arial"/>
                <a:sym typeface="Arial"/>
              </a:rPr>
              <a:t>/20 – 20/200</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--Refraktionsfehler: In der Regel Kurzsichtigkeit</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--Klassifiziert nach…ERG-Muster</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--„Häufigstes Muster: ‚Negatives‘ ERG</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--„Negatives“ ERG = große a-Welle, keine b-Welle </a:t>
            </a:r>
            <a:endParaRPr/>
          </a:p>
        </p:txBody>
      </p:sp>
      <p:cxnSp>
        <p:nvCxnSpPr>
          <p:cNvPr id="3416" name="Google Shape;3416;p124"/>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417" name="Google Shape;3417;p124"/>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418" name="Google Shape;3418;p124"/>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419" name="Google Shape;3419;p124"/>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420" name="Google Shape;3420;p124"/>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421" name="Google Shape;3421;p124"/>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5" name="Shape 3425"/>
        <p:cNvGrpSpPr/>
        <p:nvPr/>
      </p:nvGrpSpPr>
      <p:grpSpPr>
        <a:xfrm>
          <a:off x="0" y="0"/>
          <a:ext cx="0" cy="0"/>
          <a:chOff x="0" y="0"/>
          <a:chExt cx="0" cy="0"/>
        </a:xfrm>
      </p:grpSpPr>
      <p:sp>
        <p:nvSpPr>
          <p:cNvPr id="3426" name="Google Shape;3426;p125"/>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427" name="Google Shape;3427;p125"/>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428" name="Google Shape;3428;p125"/>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429" name="Google Shape;3429;p125"/>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430" name="Google Shape;3430;p125"/>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431" name="Google Shape;3431;p125"/>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432" name="Google Shape;3432;p125"/>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433" name="Google Shape;3433;p125"/>
          <p:cNvCxnSpPr>
            <a:stCxn id="3426"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434" name="Google Shape;3434;p125"/>
          <p:cNvCxnSpPr>
            <a:stCxn id="3426"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435" name="Google Shape;3435;p125"/>
          <p:cNvCxnSpPr>
            <a:stCxn id="3426"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436" name="Google Shape;3436;p125"/>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437" name="Google Shape;3437;p125"/>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438" name="Google Shape;3438;p125"/>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3439" name="Google Shape;3439;p125"/>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440" name="Google Shape;3440;p125"/>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3441" name="Google Shape;3441;p125"/>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--Verschiedene Vererbungsmuster; am häufigsten = </a:t>
            </a:r>
            <a:r>
              <a:rPr b="0" i="0" lang="en-US" sz="1546" u="none" cap="none" strike="noStrike">
                <a:solidFill>
                  <a:srgbClr val="1A5FB4"/>
                </a:solidFill>
                <a:latin typeface="Arial"/>
                <a:ea typeface="Arial"/>
                <a:cs typeface="Arial"/>
                <a:sym typeface="Arial"/>
              </a:rPr>
              <a:t>X-chromosomal</a:t>
            </a:r>
            <a:endParaRPr b="0" i="0" sz="1546" u="none" cap="none" strike="noStrike">
              <a:solidFill>
                <a:schemeClr val="dk1"/>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0" lang="en-US" sz="1546" u="none" cap="none" strike="noStrike">
                <a:solidFill>
                  <a:srgbClr val="1A5FB4"/>
                </a:solidFill>
                <a:latin typeface="Arial"/>
                <a:ea typeface="Arial"/>
                <a:cs typeface="Arial"/>
                <a:sym typeface="Arial"/>
              </a:rPr>
              <a:t>Photorezeptoren und Bipolarzellen</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--Sehschärfebereich:</a:t>
            </a:r>
            <a:r>
              <a:rPr b="0" i="0" lang="en-US" sz="1546" u="none" cap="none" strike="noStrike">
                <a:solidFill>
                  <a:srgbClr val="1A5FB4"/>
                </a:solidFill>
                <a:latin typeface="Arial"/>
                <a:ea typeface="Arial"/>
                <a:cs typeface="Arial"/>
                <a:sym typeface="Arial"/>
              </a:rPr>
              <a:t> 20/20 – 20/200</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--Refraktionsfehler: In der Regel Kurzsichtigkeit</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--Klassifiziert nach…ERG-Muster</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--„Häufigstes Muster: ‚Negatives‘ ERG</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--„Negatives“ ERG = große a-Welle, keine b-Welle </a:t>
            </a:r>
            <a:endParaRPr/>
          </a:p>
        </p:txBody>
      </p:sp>
      <p:cxnSp>
        <p:nvCxnSpPr>
          <p:cNvPr id="3442" name="Google Shape;3442;p125"/>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443" name="Google Shape;3443;p125"/>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444" name="Google Shape;3444;p125"/>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445" name="Google Shape;3445;p125"/>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446" name="Google Shape;3446;p125"/>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447" name="Google Shape;3447;p125"/>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1" name="Shape 3451"/>
        <p:cNvGrpSpPr/>
        <p:nvPr/>
      </p:nvGrpSpPr>
      <p:grpSpPr>
        <a:xfrm>
          <a:off x="0" y="0"/>
          <a:ext cx="0" cy="0"/>
          <a:chOff x="0" y="0"/>
          <a:chExt cx="0" cy="0"/>
        </a:xfrm>
      </p:grpSpPr>
      <p:sp>
        <p:nvSpPr>
          <p:cNvPr id="3452" name="Google Shape;3452;p126"/>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453" name="Google Shape;3453;p126"/>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454" name="Google Shape;3454;p126"/>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455" name="Google Shape;3455;p126"/>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456" name="Google Shape;3456;p126"/>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457" name="Google Shape;3457;p126"/>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458" name="Google Shape;3458;p126"/>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459" name="Google Shape;3459;p126"/>
          <p:cNvCxnSpPr>
            <a:stCxn id="3452"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460" name="Google Shape;3460;p126"/>
          <p:cNvCxnSpPr>
            <a:stCxn id="3452"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461" name="Google Shape;3461;p126"/>
          <p:cNvCxnSpPr>
            <a:stCxn id="3452"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462" name="Google Shape;3462;p126"/>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463" name="Google Shape;3463;p126"/>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464" name="Google Shape;3464;p126"/>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3465" name="Google Shape;3465;p126"/>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466" name="Google Shape;3466;p126"/>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3467" name="Google Shape;3467;p126"/>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--Verschiedene Vererbungsmuster; am häufigsten = </a:t>
            </a:r>
            <a:r>
              <a:rPr b="0" i="0" lang="en-US" sz="1546" u="none" cap="none" strike="noStrike">
                <a:solidFill>
                  <a:srgbClr val="1A5FB4"/>
                </a:solidFill>
                <a:latin typeface="Arial"/>
                <a:ea typeface="Arial"/>
                <a:cs typeface="Arial"/>
                <a:sym typeface="Arial"/>
              </a:rPr>
              <a:t>X-chromosomal</a:t>
            </a:r>
            <a:endParaRPr b="0" i="0" sz="1546" u="none" cap="none" strike="noStrike">
              <a:solidFill>
                <a:schemeClr val="dk1"/>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0" lang="en-US" sz="1546" u="none" cap="none" strike="noStrike">
                <a:solidFill>
                  <a:srgbClr val="1A5FB4"/>
                </a:solidFill>
                <a:latin typeface="Arial"/>
                <a:ea typeface="Arial"/>
                <a:cs typeface="Arial"/>
                <a:sym typeface="Arial"/>
              </a:rPr>
              <a:t>Photorezeptoren und Bipolarzellen</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--Sehschärfebereich:</a:t>
            </a:r>
            <a:r>
              <a:rPr b="0" i="0" lang="en-US" sz="1546" u="none" cap="none" strike="noStrike">
                <a:solidFill>
                  <a:srgbClr val="1A5FB4"/>
                </a:solidFill>
                <a:latin typeface="Arial"/>
                <a:ea typeface="Arial"/>
                <a:cs typeface="Arial"/>
                <a:sym typeface="Arial"/>
              </a:rPr>
              <a:t> 20/20 – 20/200</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--Refraktionsfehler: In der Regel…</a:t>
            </a:r>
            <a:r>
              <a:rPr b="1" i="1" lang="en-US" sz="1546" u="none" cap="none" strike="noStrike">
                <a:solidFill>
                  <a:srgbClr val="1A5FB4"/>
                </a:solidFill>
                <a:latin typeface="Arial"/>
                <a:ea typeface="Arial"/>
                <a:cs typeface="Arial"/>
                <a:sym typeface="Arial"/>
              </a:rPr>
              <a:t>?</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--Klassifiziert nach…ERG-Muster</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--„Häufigstes Muster: ‚Negatives‘ ERG</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--„Negatives“ ERG = große a-Welle, keine b-Welle </a:t>
            </a:r>
            <a:endParaRPr/>
          </a:p>
        </p:txBody>
      </p:sp>
      <p:cxnSp>
        <p:nvCxnSpPr>
          <p:cNvPr id="3468" name="Google Shape;3468;p126"/>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469" name="Google Shape;3469;p126"/>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470" name="Google Shape;3470;p126"/>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471" name="Google Shape;3471;p126"/>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472" name="Google Shape;3472;p126"/>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473" name="Google Shape;3473;p126"/>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7" name="Shape 3477"/>
        <p:cNvGrpSpPr/>
        <p:nvPr/>
      </p:nvGrpSpPr>
      <p:grpSpPr>
        <a:xfrm>
          <a:off x="0" y="0"/>
          <a:ext cx="0" cy="0"/>
          <a:chOff x="0" y="0"/>
          <a:chExt cx="0" cy="0"/>
        </a:xfrm>
      </p:grpSpPr>
      <p:sp>
        <p:nvSpPr>
          <p:cNvPr id="3478" name="Google Shape;3478;p127"/>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479" name="Google Shape;3479;p127"/>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480" name="Google Shape;3480;p127"/>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481" name="Google Shape;3481;p127"/>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482" name="Google Shape;3482;p127"/>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483" name="Google Shape;3483;p127"/>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484" name="Google Shape;3484;p127"/>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485" name="Google Shape;3485;p127"/>
          <p:cNvCxnSpPr>
            <a:stCxn id="3478"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486" name="Google Shape;3486;p127"/>
          <p:cNvCxnSpPr>
            <a:stCxn id="3478"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487" name="Google Shape;3487;p127"/>
          <p:cNvCxnSpPr>
            <a:stCxn id="3478"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488" name="Google Shape;3488;p127"/>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489" name="Google Shape;3489;p127"/>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490" name="Google Shape;3490;p127"/>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3491" name="Google Shape;3491;p127"/>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492" name="Google Shape;3492;p127"/>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3493" name="Google Shape;3493;p127"/>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--Verschiedene Vererbungsmuster; am häufigsten = </a:t>
            </a:r>
            <a:r>
              <a:rPr b="0" i="0" lang="en-US" sz="1546" u="none" cap="none" strike="noStrike">
                <a:solidFill>
                  <a:srgbClr val="1A5FB4"/>
                </a:solidFill>
                <a:latin typeface="Arial"/>
                <a:ea typeface="Arial"/>
                <a:cs typeface="Arial"/>
                <a:sym typeface="Arial"/>
              </a:rPr>
              <a:t>X-chromosomal</a:t>
            </a:r>
            <a:endParaRPr b="0" i="0" sz="1546" u="none" cap="none" strike="noStrike">
              <a:solidFill>
                <a:schemeClr val="dk1"/>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0" lang="en-US" sz="1546" u="none" cap="none" strike="noStrike">
                <a:solidFill>
                  <a:srgbClr val="1A5FB4"/>
                </a:solidFill>
                <a:latin typeface="Arial"/>
                <a:ea typeface="Arial"/>
                <a:cs typeface="Arial"/>
                <a:sym typeface="Arial"/>
              </a:rPr>
              <a:t>Photorezeptoren und Bipolarzellen</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--Sehschärfebereich:</a:t>
            </a:r>
            <a:r>
              <a:rPr b="0" i="0" lang="en-US" sz="1546" u="none" cap="none" strike="noStrike">
                <a:solidFill>
                  <a:srgbClr val="1A5FB4"/>
                </a:solidFill>
                <a:latin typeface="Arial"/>
                <a:ea typeface="Arial"/>
                <a:cs typeface="Arial"/>
                <a:sym typeface="Arial"/>
              </a:rPr>
              <a:t> 20/20 – 20/200</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--Refraktionsfehler: In der Regel … </a:t>
            </a:r>
            <a:r>
              <a:rPr b="0" i="0" lang="en-US" sz="1546" u="none" cap="none" strike="noStrike">
                <a:solidFill>
                  <a:srgbClr val="1A5FB4"/>
                </a:solidFill>
                <a:latin typeface="Arial"/>
                <a:ea typeface="Arial"/>
                <a:cs typeface="Arial"/>
                <a:sym typeface="Arial"/>
              </a:rPr>
              <a:t>Kurzsichtigkeit</a:t>
            </a:r>
            <a:endParaRPr b="0" i="0" sz="1546" u="none" cap="none" strike="noStrike">
              <a:solidFill>
                <a:schemeClr val="dk1"/>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--Klassifiziert nach… dem ERG-Muster</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--„Häufigstes Muster: ‚Negatives‘ ERG</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--„Negatives“ ERG = große a-Welle, keine b-Welle </a:t>
            </a:r>
            <a:endParaRPr/>
          </a:p>
        </p:txBody>
      </p:sp>
      <p:cxnSp>
        <p:nvCxnSpPr>
          <p:cNvPr id="3494" name="Google Shape;3494;p127"/>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495" name="Google Shape;3495;p127"/>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496" name="Google Shape;3496;p127"/>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497" name="Google Shape;3497;p127"/>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498" name="Google Shape;3498;p127"/>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499" name="Google Shape;3499;p127"/>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3" name="Shape 3503"/>
        <p:cNvGrpSpPr/>
        <p:nvPr/>
      </p:nvGrpSpPr>
      <p:grpSpPr>
        <a:xfrm>
          <a:off x="0" y="0"/>
          <a:ext cx="0" cy="0"/>
          <a:chOff x="0" y="0"/>
          <a:chExt cx="0" cy="0"/>
        </a:xfrm>
      </p:grpSpPr>
      <p:sp>
        <p:nvSpPr>
          <p:cNvPr id="3504" name="Google Shape;3504;p128"/>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505" name="Google Shape;3505;p128"/>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506" name="Google Shape;3506;p128"/>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507" name="Google Shape;3507;p128"/>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508" name="Google Shape;3508;p128"/>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509" name="Google Shape;3509;p128"/>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510" name="Google Shape;3510;p128"/>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511" name="Google Shape;3511;p128"/>
          <p:cNvCxnSpPr>
            <a:stCxn id="3504"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512" name="Google Shape;3512;p128"/>
          <p:cNvCxnSpPr>
            <a:stCxn id="3504"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513" name="Google Shape;3513;p128"/>
          <p:cNvCxnSpPr>
            <a:stCxn id="3504"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514" name="Google Shape;3514;p128"/>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515" name="Google Shape;3515;p128"/>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516" name="Google Shape;3516;p128"/>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3517" name="Google Shape;3517;p128"/>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518" name="Google Shape;3518;p128"/>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3519" name="Google Shape;3519;p128"/>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a:t>
            </a:r>
            <a:r>
              <a:rPr b="1" i="0" lang="en-US" sz="1546" u="none" cap="none" strike="noStrike">
                <a:solidFill>
                  <a:srgbClr val="1A5FB4"/>
                </a:solidFill>
                <a:latin typeface="Arial"/>
                <a:ea typeface="Arial"/>
                <a:cs typeface="Arial"/>
                <a:sym typeface="Arial"/>
              </a:rPr>
              <a:t> 20/200</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--Refraktionsfehler: In der Regel … </a:t>
            </a:r>
            <a:r>
              <a:rPr b="1" i="0" lang="en-US" sz="1546" u="none" cap="none" strike="noStrike">
                <a:solidFill>
                  <a:srgbClr val="1A5FB4"/>
                </a:solidFill>
                <a:latin typeface="Arial"/>
                <a:ea typeface="Arial"/>
                <a:cs typeface="Arial"/>
                <a:sym typeface="Arial"/>
              </a:rPr>
              <a:t>Kurzsichtigkeit</a:t>
            </a:r>
            <a:endParaRPr b="1" i="0" sz="1546" u="none" cap="none" strike="noStrike">
              <a:solidFill>
                <a:schemeClr val="dk1"/>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--Klassifiziert nach… dem ERG-Muster</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--„Häufigstes Muster: ‚Negatives‘ ERG</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--„Negatives“ ERG = große a-Welle, keine b-Welle </a:t>
            </a:r>
            <a:endParaRPr/>
          </a:p>
        </p:txBody>
      </p:sp>
      <p:cxnSp>
        <p:nvCxnSpPr>
          <p:cNvPr id="3520" name="Google Shape;3520;p128"/>
          <p:cNvCxnSpPr/>
          <p:nvPr/>
        </p:nvCxnSpPr>
        <p:spPr>
          <a:xfrm rot="10800000">
            <a:off x="6029914" y="4212004"/>
            <a:ext cx="835800" cy="220800"/>
          </a:xfrm>
          <a:prstGeom prst="curvedConnector3">
            <a:avLst>
              <a:gd fmla="val -21999" name="adj1"/>
            </a:avLst>
          </a:prstGeom>
          <a:noFill/>
          <a:ln cap="flat" cmpd="sng" w="9525">
            <a:solidFill>
              <a:schemeClr val="dk1"/>
            </a:solidFill>
            <a:prstDash val="solid"/>
            <a:round/>
            <a:headEnd len="sm" w="sm" type="none"/>
            <a:tailEnd len="med" w="med" type="triangle"/>
          </a:ln>
        </p:spPr>
      </p:cxnSp>
      <p:sp>
        <p:nvSpPr>
          <p:cNvPr id="3521" name="Google Shape;3521;p128"/>
          <p:cNvSpPr txBox="1"/>
          <p:nvPr/>
        </p:nvSpPr>
        <p:spPr>
          <a:xfrm>
            <a:off x="7543800" y="4048357"/>
            <a:ext cx="3533371" cy="857283"/>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Wenn die Sehschärfe bei CSNB schlecht ist, liegt dies in der Regel an der (starken) Kurzsichtigkeit und nicht an den Photorezeptoren</a:t>
            </a:r>
            <a:endParaRPr/>
          </a:p>
        </p:txBody>
      </p:sp>
      <p:cxnSp>
        <p:nvCxnSpPr>
          <p:cNvPr id="3522" name="Google Shape;3522;p128"/>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523" name="Google Shape;3523;p128"/>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524" name="Google Shape;3524;p128"/>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525" name="Google Shape;3525;p128"/>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526" name="Google Shape;3526;p128"/>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527" name="Google Shape;3527;p128"/>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1" name="Shape 3531"/>
        <p:cNvGrpSpPr/>
        <p:nvPr/>
      </p:nvGrpSpPr>
      <p:grpSpPr>
        <a:xfrm>
          <a:off x="0" y="0"/>
          <a:ext cx="0" cy="0"/>
          <a:chOff x="0" y="0"/>
          <a:chExt cx="0" cy="0"/>
        </a:xfrm>
      </p:grpSpPr>
      <p:sp>
        <p:nvSpPr>
          <p:cNvPr id="3532" name="Google Shape;3532;p129"/>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533" name="Google Shape;3533;p129"/>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534" name="Google Shape;3534;p129"/>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535" name="Google Shape;3535;p129"/>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536" name="Google Shape;3536;p129"/>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537" name="Google Shape;3537;p129"/>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538" name="Google Shape;3538;p129"/>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539" name="Google Shape;3539;p129"/>
          <p:cNvCxnSpPr>
            <a:stCxn id="3532"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540" name="Google Shape;3540;p129"/>
          <p:cNvCxnSpPr>
            <a:stCxn id="3532"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541" name="Google Shape;3541;p129"/>
          <p:cNvCxnSpPr>
            <a:stCxn id="3532"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542" name="Google Shape;3542;p129"/>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543" name="Google Shape;3543;p129"/>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544" name="Google Shape;3544;p129"/>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3545" name="Google Shape;3545;p129"/>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546" name="Google Shape;3546;p129"/>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3547" name="Google Shape;3547;p129"/>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--Verschiedene Vererbungsmuster; am häufigsten = </a:t>
            </a:r>
            <a:r>
              <a:rPr b="0" i="0" lang="en-US" sz="1546" u="none" cap="none" strike="noStrike">
                <a:solidFill>
                  <a:srgbClr val="1A5FB4"/>
                </a:solidFill>
                <a:latin typeface="Arial"/>
                <a:ea typeface="Arial"/>
                <a:cs typeface="Arial"/>
                <a:sym typeface="Arial"/>
              </a:rPr>
              <a:t>X-chromosomal</a:t>
            </a:r>
            <a:endParaRPr b="0" i="0" sz="1546" u="none" cap="none" strike="noStrike">
              <a:solidFill>
                <a:schemeClr val="dk1"/>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0" lang="en-US" sz="1546" u="none" cap="none" strike="noStrike">
                <a:solidFill>
                  <a:srgbClr val="1A5FB4"/>
                </a:solidFill>
                <a:latin typeface="Arial"/>
                <a:ea typeface="Arial"/>
                <a:cs typeface="Arial"/>
                <a:sym typeface="Arial"/>
              </a:rPr>
              <a:t>Photorezeptoren und Bipolarzellen</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--Sehschärfebereich:</a:t>
            </a:r>
            <a:r>
              <a:rPr b="0" i="0" lang="en-US" sz="1546" u="none" cap="none" strike="noStrike">
                <a:solidFill>
                  <a:srgbClr val="1A5FB4"/>
                </a:solidFill>
                <a:latin typeface="Arial"/>
                <a:ea typeface="Arial"/>
                <a:cs typeface="Arial"/>
                <a:sym typeface="Arial"/>
              </a:rPr>
              <a:t> 20/20 – 20/200</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--Refraktionsfehler: In der Regel … </a:t>
            </a:r>
            <a:r>
              <a:rPr b="0" i="0" lang="en-US" sz="1546" u="none" cap="none" strike="noStrike">
                <a:solidFill>
                  <a:srgbClr val="1A5FB4"/>
                </a:solidFill>
                <a:latin typeface="Arial"/>
                <a:ea typeface="Arial"/>
                <a:cs typeface="Arial"/>
                <a:sym typeface="Arial"/>
              </a:rPr>
              <a:t>Kurzsichtigkeit</a:t>
            </a:r>
            <a:endParaRPr b="0" i="0" sz="1546" u="none" cap="none" strike="noStrike">
              <a:solidFill>
                <a:schemeClr val="dk1"/>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--Tritt im Kindesalter auf mit: </a:t>
            </a:r>
            <a:endParaRPr b="1" i="1" sz="1546" u="none" cap="none" strike="noStrike">
              <a:solidFill>
                <a:srgbClr val="1A5FB4"/>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1" i="1" lang="en-US" sz="1546" u="none" cap="none" strike="noStrike">
                <a:solidFill>
                  <a:srgbClr val="1A5FB4"/>
                </a:solidFill>
                <a:latin typeface="Arial"/>
                <a:ea typeface="Arial"/>
                <a:cs typeface="Arial"/>
                <a:sym typeface="Arial"/>
              </a:rPr>
              <a:t>?</a:t>
            </a:r>
            <a:r>
              <a:rPr b="0" i="0" lang="en-US" sz="1546" u="none" cap="none" strike="noStrike">
                <a:solidFill>
                  <a:srgbClr val="C6F0CF"/>
                </a:solidFill>
                <a:latin typeface="Arial"/>
                <a:ea typeface="Arial"/>
                <a:cs typeface="Arial"/>
                <a:sym typeface="Arial"/>
              </a:rPr>
              <a:t> </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1" i="1" lang="en-US" sz="1546" u="none" cap="none" strike="noStrike">
                <a:solidFill>
                  <a:srgbClr val="1A5FB4"/>
                </a:solidFill>
                <a:latin typeface="Arial"/>
                <a:ea typeface="Arial"/>
                <a:cs typeface="Arial"/>
                <a:sym typeface="Arial"/>
              </a:rPr>
              <a:t>? </a:t>
            </a:r>
            <a:r>
              <a:rPr b="0" i="0" lang="en-US" sz="1546" u="none" cap="none" strike="noStrike">
                <a:solidFill>
                  <a:srgbClr val="C6F0CF"/>
                </a:solidFill>
                <a:latin typeface="Arial"/>
                <a:ea typeface="Arial"/>
                <a:cs typeface="Arial"/>
                <a:sym typeface="Arial"/>
              </a:rPr>
              <a:t>Sehvermögen </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1" i="1" lang="en-US" sz="1546" u="none" cap="none" strike="noStrike">
                <a:solidFill>
                  <a:srgbClr val="1A5FB4"/>
                </a:solidFill>
                <a:latin typeface="Arial"/>
                <a:ea typeface="Arial"/>
                <a:cs typeface="Arial"/>
                <a:sym typeface="Arial"/>
              </a:rPr>
              <a:t>?</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--Klassifiziert nach… dem ERG-Muster</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--„Häufigstes Muster: ‚Negatives‘ ERG</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--„Negatives“ ERG = große a-Welle, keine b-Welle </a:t>
            </a:r>
            <a:endParaRPr/>
          </a:p>
        </p:txBody>
      </p:sp>
      <p:cxnSp>
        <p:nvCxnSpPr>
          <p:cNvPr id="3548" name="Google Shape;3548;p129"/>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549" name="Google Shape;3549;p129"/>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550" name="Google Shape;3550;p129"/>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551" name="Google Shape;3551;p129"/>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552" name="Google Shape;3552;p129"/>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553" name="Google Shape;3553;p129"/>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7" name="Shape 3557"/>
        <p:cNvGrpSpPr/>
        <p:nvPr/>
      </p:nvGrpSpPr>
      <p:grpSpPr>
        <a:xfrm>
          <a:off x="0" y="0"/>
          <a:ext cx="0" cy="0"/>
          <a:chOff x="0" y="0"/>
          <a:chExt cx="0" cy="0"/>
        </a:xfrm>
      </p:grpSpPr>
      <p:sp>
        <p:nvSpPr>
          <p:cNvPr id="3558" name="Google Shape;3558;p130"/>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559" name="Google Shape;3559;p130"/>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560" name="Google Shape;3560;p130"/>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561" name="Google Shape;3561;p130"/>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562" name="Google Shape;3562;p130"/>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563" name="Google Shape;3563;p130"/>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564" name="Google Shape;3564;p130"/>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565" name="Google Shape;3565;p130"/>
          <p:cNvCxnSpPr>
            <a:stCxn id="3558"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566" name="Google Shape;3566;p130"/>
          <p:cNvCxnSpPr>
            <a:stCxn id="3558"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567" name="Google Shape;3567;p130"/>
          <p:cNvCxnSpPr>
            <a:stCxn id="3558"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568" name="Google Shape;3568;p130"/>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569" name="Google Shape;3569;p130"/>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570" name="Google Shape;3570;p130"/>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3571" name="Google Shape;3571;p130"/>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572" name="Google Shape;3572;p130"/>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3573" name="Google Shape;3573;p130"/>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--Verschiedene Vererbungsmuster; am häufigsten = </a:t>
            </a:r>
            <a:r>
              <a:rPr b="0" i="0" lang="en-US" sz="1546" u="none" cap="none" strike="noStrike">
                <a:solidFill>
                  <a:srgbClr val="1A5FB4"/>
                </a:solidFill>
                <a:latin typeface="Arial"/>
                <a:ea typeface="Arial"/>
                <a:cs typeface="Arial"/>
                <a:sym typeface="Arial"/>
              </a:rPr>
              <a:t>X-chromosomal</a:t>
            </a:r>
            <a:endParaRPr b="0" i="0" sz="1546" u="none" cap="none" strike="noStrike">
              <a:solidFill>
                <a:schemeClr val="dk1"/>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0" lang="en-US" sz="1546" u="none" cap="none" strike="noStrike">
                <a:solidFill>
                  <a:srgbClr val="1A5FB4"/>
                </a:solidFill>
                <a:latin typeface="Arial"/>
                <a:ea typeface="Arial"/>
                <a:cs typeface="Arial"/>
                <a:sym typeface="Arial"/>
              </a:rPr>
              <a:t>Photorezeptoren und Bipolarzellen</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--Sehschärfebereich:</a:t>
            </a:r>
            <a:r>
              <a:rPr b="0" i="0" lang="en-US" sz="1546" u="none" cap="none" strike="noStrike">
                <a:solidFill>
                  <a:srgbClr val="1A5FB4"/>
                </a:solidFill>
                <a:latin typeface="Arial"/>
                <a:ea typeface="Arial"/>
                <a:cs typeface="Arial"/>
                <a:sym typeface="Arial"/>
              </a:rPr>
              <a:t> 20/20 – 20/200</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--Refraktionsfehler: In der Regel … </a:t>
            </a:r>
            <a:r>
              <a:rPr b="0" i="0" lang="en-US" sz="1546" u="none" cap="none" strike="noStrike">
                <a:solidFill>
                  <a:srgbClr val="1A5FB4"/>
                </a:solidFill>
                <a:latin typeface="Arial"/>
                <a:ea typeface="Arial"/>
                <a:cs typeface="Arial"/>
                <a:sym typeface="Arial"/>
              </a:rPr>
              <a:t>Kurzsichtigkeit</a:t>
            </a:r>
            <a:endParaRPr b="0" i="0" sz="1546" u="none" cap="none" strike="noStrike">
              <a:solidFill>
                <a:schemeClr val="dk1"/>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0" lang="en-US" sz="1546" u="none" cap="none" strike="noStrike">
                <a:solidFill>
                  <a:srgbClr val="1A5FB4"/>
                </a:solidFill>
                <a:latin typeface="Arial"/>
                <a:ea typeface="Arial"/>
                <a:cs typeface="Arial"/>
                <a:sym typeface="Arial"/>
              </a:rPr>
              <a:t>--Nystagmus </a:t>
            </a:r>
            <a:endParaRPr/>
          </a:p>
          <a:p>
            <a:pPr indent="0" lvl="2" marL="220836" marR="0" rtl="0" algn="l">
              <a:lnSpc>
                <a:spcPct val="90000"/>
              </a:lnSpc>
              <a:spcBef>
                <a:spcPts val="0"/>
              </a:spcBef>
              <a:spcAft>
                <a:spcPts val="0"/>
              </a:spcAft>
              <a:buNone/>
            </a:pPr>
            <a:r>
              <a:rPr b="0" i="0" lang="en-US" sz="1546" u="none" cap="none" strike="noStrike">
                <a:solidFill>
                  <a:srgbClr val="1A5FB4"/>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1A5FB4"/>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--Klassifiziert nach… dem ERG-Muster</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--„Häufigstes Muster: ‚Negatives‘ ERG</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--„Negatives“ ERG = große a-Welle, keine b-Welle </a:t>
            </a:r>
            <a:endParaRPr/>
          </a:p>
        </p:txBody>
      </p:sp>
      <p:cxnSp>
        <p:nvCxnSpPr>
          <p:cNvPr id="3574" name="Google Shape;3574;p130"/>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575" name="Google Shape;3575;p130"/>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576" name="Google Shape;3576;p130"/>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577" name="Google Shape;3577;p130"/>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578" name="Google Shape;3578;p130"/>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579" name="Google Shape;3579;p130"/>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3" name="Shape 3583"/>
        <p:cNvGrpSpPr/>
        <p:nvPr/>
      </p:nvGrpSpPr>
      <p:grpSpPr>
        <a:xfrm>
          <a:off x="0" y="0"/>
          <a:ext cx="0" cy="0"/>
          <a:chOff x="0" y="0"/>
          <a:chExt cx="0" cy="0"/>
        </a:xfrm>
      </p:grpSpPr>
      <p:sp>
        <p:nvSpPr>
          <p:cNvPr id="3584" name="Google Shape;3584;p131"/>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585" name="Google Shape;3585;p131"/>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586" name="Google Shape;3586;p131"/>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587" name="Google Shape;3587;p131"/>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588" name="Google Shape;3588;p131"/>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589" name="Google Shape;3589;p131"/>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590" name="Google Shape;3590;p131"/>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591" name="Google Shape;3591;p131"/>
          <p:cNvCxnSpPr>
            <a:stCxn id="3584"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592" name="Google Shape;3592;p131"/>
          <p:cNvCxnSpPr>
            <a:stCxn id="3584"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593" name="Google Shape;3593;p131"/>
          <p:cNvCxnSpPr>
            <a:stCxn id="3584"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594" name="Google Shape;3594;p131"/>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595" name="Google Shape;3595;p131"/>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596" name="Google Shape;3596;p131"/>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3597" name="Google Shape;3597;p131"/>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598" name="Google Shape;3598;p131"/>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3599" name="Google Shape;3599;p131"/>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1A5FB4"/>
                </a:solidFill>
                <a:latin typeface="Arial"/>
                <a:ea typeface="Arial"/>
                <a:cs typeface="Arial"/>
                <a:sym typeface="Arial"/>
              </a:rPr>
              <a:t>  </a:t>
            </a:r>
            <a:r>
              <a:rPr b="1" i="0" lang="en-US" sz="1546" u="none" cap="none" strike="noStrike">
                <a:solidFill>
                  <a:srgbClr val="1A5FB4"/>
                </a:solidFill>
                <a:latin typeface="Arial"/>
                <a:ea typeface="Arial"/>
                <a:cs typeface="Arial"/>
                <a:sym typeface="Arial"/>
              </a:rPr>
              <a:t>--Nyktalopie</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--Klassifiziert nach… dem ERG-Muster</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--„Häufigstes Muster: ‚Negatives‘ ERG</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--„Negatives“ ERG = große a-Welle, keine b-Welle </a:t>
            </a:r>
            <a:endParaRPr/>
          </a:p>
        </p:txBody>
      </p:sp>
      <p:sp>
        <p:nvSpPr>
          <p:cNvPr id="3600" name="Google Shape;3600;p131"/>
          <p:cNvSpPr txBox="1"/>
          <p:nvPr/>
        </p:nvSpPr>
        <p:spPr>
          <a:xfrm>
            <a:off x="3756214" y="4613532"/>
            <a:ext cx="4927832" cy="1719522"/>
          </a:xfrm>
          <a:prstGeom prst="rect">
            <a:avLst/>
          </a:prstGeom>
          <a:solidFill>
            <a:schemeClr val="dk1"/>
          </a:solidFill>
          <a:ln cap="flat" cmpd="sng" w="9525">
            <a:solidFill>
              <a:schemeClr val="dk1"/>
            </a:solidFill>
            <a:prstDash val="solid"/>
            <a:miter lim="8000"/>
            <a:headEnd len="sm" w="sm" type="none"/>
            <a:tailEnd len="sm" w="sm" type="none"/>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lt1"/>
                </a:solidFill>
                <a:latin typeface="Arial"/>
                <a:ea typeface="Arial"/>
                <a:cs typeface="Arial"/>
                <a:sym typeface="Arial"/>
              </a:rPr>
              <a:t>Was ist </a:t>
            </a:r>
            <a:r>
              <a:rPr lang="en-US" sz="1546">
                <a:solidFill>
                  <a:schemeClr val="lt1"/>
                </a:solidFill>
                <a:latin typeface="Arial"/>
                <a:ea typeface="Arial"/>
                <a:cs typeface="Arial"/>
                <a:sym typeface="Arial"/>
              </a:rPr>
              <a:t>Nyktalopie</a:t>
            </a:r>
            <a:r>
              <a:rPr i="1" lang="en-US" sz="1546">
                <a:solidFill>
                  <a:schemeClr val="lt1"/>
                </a:solidFill>
                <a:latin typeface="Arial"/>
                <a:ea typeface="Arial"/>
                <a:cs typeface="Arial"/>
                <a:sym typeface="Arial"/>
              </a:rPr>
              <a:t>?</a:t>
            </a:r>
            <a:endParaRPr i="1" sz="1800">
              <a:solidFill>
                <a:schemeClr val="dk1"/>
              </a:solidFill>
              <a:latin typeface="Arial"/>
              <a:ea typeface="Arial"/>
              <a:cs typeface="Arial"/>
              <a:sym typeface="Arial"/>
            </a:endParaRPr>
          </a:p>
          <a:p>
            <a:pPr indent="0" lvl="0" marL="0" marR="0" rtl="0" algn="l">
              <a:spcBef>
                <a:spcPts val="0"/>
              </a:spcBef>
              <a:spcAft>
                <a:spcPts val="0"/>
              </a:spcAft>
              <a:buNone/>
            </a:pPr>
            <a:r>
              <a:rPr lang="en-US" sz="1546">
                <a:solidFill>
                  <a:schemeClr val="dk1"/>
                </a:solidFill>
                <a:latin typeface="Arial"/>
                <a:ea typeface="Arial"/>
                <a:cs typeface="Arial"/>
                <a:sym typeface="Arial"/>
              </a:rPr>
              <a:t>Nachtblindheit</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i="1" lang="en-US" sz="1546">
                <a:solidFill>
                  <a:schemeClr val="dk1"/>
                </a:solidFill>
                <a:latin typeface="Arial"/>
                <a:ea typeface="Arial"/>
                <a:cs typeface="Arial"/>
                <a:sym typeface="Arial"/>
              </a:rPr>
              <a:t>Viele Kinder mit CSNB klagen </a:t>
            </a:r>
            <a:r>
              <a:rPr b="1" i="1" lang="en-US" sz="1546">
                <a:solidFill>
                  <a:schemeClr val="dk1"/>
                </a:solidFill>
                <a:latin typeface="Arial"/>
                <a:ea typeface="Arial"/>
                <a:cs typeface="Arial"/>
                <a:sym typeface="Arial"/>
              </a:rPr>
              <a:t>nicht </a:t>
            </a:r>
            <a:r>
              <a:rPr i="1" lang="en-US" sz="1546">
                <a:solidFill>
                  <a:schemeClr val="dk1"/>
                </a:solidFill>
                <a:latin typeface="Arial"/>
                <a:ea typeface="Arial"/>
                <a:cs typeface="Arial"/>
                <a:sym typeface="Arial"/>
              </a:rPr>
              <a:t>über Nyktalopie. Warum nicht?</a:t>
            </a:r>
            <a:endParaRPr/>
          </a:p>
          <a:p>
            <a:pPr indent="0" lvl="0" marL="0" marR="0" rtl="0" algn="l">
              <a:spcBef>
                <a:spcPts val="0"/>
              </a:spcBef>
              <a:spcAft>
                <a:spcPts val="0"/>
              </a:spcAft>
              <a:buNone/>
            </a:pPr>
            <a:r>
              <a:rPr lang="en-US" sz="1546">
                <a:solidFill>
                  <a:schemeClr val="dk1"/>
                </a:solidFill>
                <a:latin typeface="Arial"/>
                <a:ea typeface="Arial"/>
                <a:cs typeface="Arial"/>
                <a:sym typeface="Arial"/>
              </a:rPr>
              <a:t>Da sie ihr ganzes Leben lang eine extrem schlechte Nachtsicht hattenes ihnen normal – sie kennen es nicht</a:t>
            </a:r>
            <a:endParaRPr/>
          </a:p>
        </p:txBody>
      </p:sp>
      <p:cxnSp>
        <p:nvCxnSpPr>
          <p:cNvPr id="3601" name="Google Shape;3601;p131"/>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602" name="Google Shape;3602;p131"/>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603" name="Google Shape;3603;p131"/>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604" name="Google Shape;3604;p131"/>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605" name="Google Shape;3605;p131"/>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606" name="Google Shape;3606;p131"/>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0" name="Shape 3610"/>
        <p:cNvGrpSpPr/>
        <p:nvPr/>
      </p:nvGrpSpPr>
      <p:grpSpPr>
        <a:xfrm>
          <a:off x="0" y="0"/>
          <a:ext cx="0" cy="0"/>
          <a:chOff x="0" y="0"/>
          <a:chExt cx="0" cy="0"/>
        </a:xfrm>
      </p:grpSpPr>
      <p:sp>
        <p:nvSpPr>
          <p:cNvPr id="3611" name="Google Shape;3611;p132"/>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612" name="Google Shape;3612;p132"/>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613" name="Google Shape;3613;p132"/>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614" name="Google Shape;3614;p132"/>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615" name="Google Shape;3615;p132"/>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616" name="Google Shape;3616;p132"/>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617" name="Google Shape;3617;p132"/>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618" name="Google Shape;3618;p132"/>
          <p:cNvCxnSpPr>
            <a:stCxn id="3611"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619" name="Google Shape;3619;p132"/>
          <p:cNvCxnSpPr>
            <a:stCxn id="3611"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620" name="Google Shape;3620;p132"/>
          <p:cNvCxnSpPr>
            <a:stCxn id="3611"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621" name="Google Shape;3621;p132"/>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622" name="Google Shape;3622;p132"/>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623" name="Google Shape;3623;p132"/>
          <p:cNvSpPr txBox="1"/>
          <p:nvPr/>
        </p:nvSpPr>
        <p:spPr>
          <a:xfrm>
            <a:off x="7200181" y="2074980"/>
            <a:ext cx="1546149" cy="717275"/>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3624" name="Google Shape;3624;p132"/>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625" name="Google Shape;3625;p132"/>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3626" name="Google Shape;3626;p132"/>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1A5FB4"/>
                </a:solidFill>
                <a:latin typeface="Arial"/>
                <a:ea typeface="Arial"/>
                <a:cs typeface="Arial"/>
                <a:sym typeface="Arial"/>
              </a:rPr>
              <a:t>  </a:t>
            </a:r>
            <a:r>
              <a:rPr b="1" i="0" lang="en-US" sz="1546" u="none" cap="none" strike="noStrike">
                <a:solidFill>
                  <a:srgbClr val="1A5FB4"/>
                </a:solidFill>
                <a:latin typeface="Arial"/>
                <a:ea typeface="Arial"/>
                <a:cs typeface="Arial"/>
                <a:sym typeface="Arial"/>
              </a:rPr>
              <a:t>--Nyktalopie</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--Klassifiziert nach… dem ERG-Muster</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--„Häufigstes Muster: ‚Negatives‘ ERG</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--„Negatives“ ERG = große a-Welle, keine b-Welle </a:t>
            </a:r>
            <a:endParaRPr/>
          </a:p>
        </p:txBody>
      </p:sp>
      <p:sp>
        <p:nvSpPr>
          <p:cNvPr id="3627" name="Google Shape;3627;p132"/>
          <p:cNvSpPr txBox="1"/>
          <p:nvPr/>
        </p:nvSpPr>
        <p:spPr>
          <a:xfrm>
            <a:off x="3756214" y="4613532"/>
            <a:ext cx="4927832" cy="1719522"/>
          </a:xfrm>
          <a:prstGeom prst="rect">
            <a:avLst/>
          </a:prstGeom>
          <a:solidFill>
            <a:schemeClr val="dk1"/>
          </a:solidFill>
          <a:ln cap="flat" cmpd="sng" w="9525">
            <a:solidFill>
              <a:schemeClr val="dk1"/>
            </a:solidFill>
            <a:prstDash val="solid"/>
            <a:miter lim="8000"/>
            <a:headEnd len="sm" w="sm" type="none"/>
            <a:tailEnd len="sm" w="sm" type="none"/>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lt1"/>
                </a:solidFill>
                <a:latin typeface="Arial"/>
                <a:ea typeface="Arial"/>
                <a:cs typeface="Arial"/>
                <a:sym typeface="Arial"/>
              </a:rPr>
              <a:t>Was ist </a:t>
            </a:r>
            <a:r>
              <a:rPr lang="en-US" sz="1546">
                <a:solidFill>
                  <a:schemeClr val="lt1"/>
                </a:solidFill>
                <a:latin typeface="Arial"/>
                <a:ea typeface="Arial"/>
                <a:cs typeface="Arial"/>
                <a:sym typeface="Arial"/>
              </a:rPr>
              <a:t>Nyktalopie</a:t>
            </a:r>
            <a:r>
              <a:rPr i="1" lang="en-US" sz="1546">
                <a:solidFill>
                  <a:schemeClr val="lt1"/>
                </a:solidFill>
                <a:latin typeface="Arial"/>
                <a:ea typeface="Arial"/>
                <a:cs typeface="Arial"/>
                <a:sym typeface="Arial"/>
              </a:rPr>
              <a:t>?</a:t>
            </a:r>
            <a:endParaRPr/>
          </a:p>
          <a:p>
            <a:pPr indent="0" lvl="0" marL="0" marR="0" rtl="0" algn="l">
              <a:spcBef>
                <a:spcPts val="0"/>
              </a:spcBef>
              <a:spcAft>
                <a:spcPts val="0"/>
              </a:spcAft>
              <a:buNone/>
            </a:pPr>
            <a:r>
              <a:rPr lang="en-US" sz="1546">
                <a:solidFill>
                  <a:schemeClr val="lt1"/>
                </a:solidFill>
                <a:latin typeface="Arial"/>
                <a:ea typeface="Arial"/>
                <a:cs typeface="Arial"/>
                <a:sym typeface="Arial"/>
              </a:rPr>
              <a:t>Nachtblindheit</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i="1" lang="en-US" sz="1546">
                <a:solidFill>
                  <a:schemeClr val="dk1"/>
                </a:solidFill>
                <a:latin typeface="Arial"/>
                <a:ea typeface="Arial"/>
                <a:cs typeface="Arial"/>
                <a:sym typeface="Arial"/>
              </a:rPr>
              <a:t>Viele Kinder mit CSNB klagen </a:t>
            </a:r>
            <a:r>
              <a:rPr b="1" i="1" lang="en-US" sz="1546">
                <a:solidFill>
                  <a:schemeClr val="dk1"/>
                </a:solidFill>
                <a:latin typeface="Arial"/>
                <a:ea typeface="Arial"/>
                <a:cs typeface="Arial"/>
                <a:sym typeface="Arial"/>
              </a:rPr>
              <a:t>nicht </a:t>
            </a:r>
            <a:r>
              <a:rPr i="1" lang="en-US" sz="1546">
                <a:solidFill>
                  <a:schemeClr val="dk1"/>
                </a:solidFill>
                <a:latin typeface="Arial"/>
                <a:ea typeface="Arial"/>
                <a:cs typeface="Arial"/>
                <a:sym typeface="Arial"/>
              </a:rPr>
              <a:t>über Nyktalopie. Warum nicht?</a:t>
            </a:r>
            <a:endParaRPr/>
          </a:p>
          <a:p>
            <a:pPr indent="0" lvl="0" marL="0" marR="0" rtl="0" algn="l">
              <a:spcBef>
                <a:spcPts val="0"/>
              </a:spcBef>
              <a:spcAft>
                <a:spcPts val="0"/>
              </a:spcAft>
              <a:buNone/>
            </a:pPr>
            <a:r>
              <a:rPr lang="en-US" sz="1546">
                <a:solidFill>
                  <a:schemeClr val="dk1"/>
                </a:solidFill>
                <a:latin typeface="Arial"/>
                <a:ea typeface="Arial"/>
                <a:cs typeface="Arial"/>
                <a:sym typeface="Arial"/>
              </a:rPr>
              <a:t>Da sie ihr ganzes Leben lang eine extrem schlechte Nachtsicht hatten,</a:t>
            </a:r>
            <a:endParaRPr/>
          </a:p>
        </p:txBody>
      </p:sp>
      <p:cxnSp>
        <p:nvCxnSpPr>
          <p:cNvPr id="3628" name="Google Shape;3628;p132"/>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629" name="Google Shape;3629;p132"/>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630" name="Google Shape;3630;p132"/>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631" name="Google Shape;3631;p132"/>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632" name="Google Shape;3632;p132"/>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633" name="Google Shape;3633;p132"/>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7" name="Shape 3637"/>
        <p:cNvGrpSpPr/>
        <p:nvPr/>
      </p:nvGrpSpPr>
      <p:grpSpPr>
        <a:xfrm>
          <a:off x="0" y="0"/>
          <a:ext cx="0" cy="0"/>
          <a:chOff x="0" y="0"/>
          <a:chExt cx="0" cy="0"/>
        </a:xfrm>
      </p:grpSpPr>
      <p:sp>
        <p:nvSpPr>
          <p:cNvPr id="3638" name="Google Shape;3638;p133"/>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639" name="Google Shape;3639;p133"/>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640" name="Google Shape;3640;p133"/>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641" name="Google Shape;3641;p133"/>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642" name="Google Shape;3642;p133"/>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643" name="Google Shape;3643;p133"/>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644" name="Google Shape;3644;p133"/>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645" name="Google Shape;3645;p133"/>
          <p:cNvCxnSpPr>
            <a:stCxn id="3638"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646" name="Google Shape;3646;p133"/>
          <p:cNvCxnSpPr>
            <a:stCxn id="3638"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647" name="Google Shape;3647;p133"/>
          <p:cNvCxnSpPr>
            <a:stCxn id="3638"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648" name="Google Shape;3648;p133"/>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649" name="Google Shape;3649;p133"/>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650" name="Google Shape;3650;p133"/>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3651" name="Google Shape;3651;p133"/>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652" name="Google Shape;3652;p133"/>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3653" name="Google Shape;3653;p133"/>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1A5FB4"/>
                </a:solidFill>
                <a:latin typeface="Arial"/>
                <a:ea typeface="Arial"/>
                <a:cs typeface="Arial"/>
                <a:sym typeface="Arial"/>
              </a:rPr>
              <a:t>  </a:t>
            </a:r>
            <a:r>
              <a:rPr b="1" i="0" lang="en-US" sz="1546" u="none" cap="none" strike="noStrike">
                <a:solidFill>
                  <a:srgbClr val="1A5FB4"/>
                </a:solidFill>
                <a:latin typeface="Arial"/>
                <a:ea typeface="Arial"/>
                <a:cs typeface="Arial"/>
                <a:sym typeface="Arial"/>
              </a:rPr>
              <a:t>--Nyktalopie</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--Klassifiziert nach… dem ERG-Muster</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--„Häufigstes Muster: ‚Negatives‘ ERG</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--„Negatives“ ERG = große a-Welle, keine b-Welle </a:t>
            </a:r>
            <a:endParaRPr/>
          </a:p>
        </p:txBody>
      </p:sp>
      <p:sp>
        <p:nvSpPr>
          <p:cNvPr id="3654" name="Google Shape;3654;p133"/>
          <p:cNvSpPr txBox="1"/>
          <p:nvPr/>
        </p:nvSpPr>
        <p:spPr>
          <a:xfrm>
            <a:off x="3756214" y="4613532"/>
            <a:ext cx="4927832" cy="1932992"/>
          </a:xfrm>
          <a:prstGeom prst="rect">
            <a:avLst/>
          </a:prstGeom>
          <a:solidFill>
            <a:schemeClr val="dk1"/>
          </a:solidFill>
          <a:ln cap="flat" cmpd="sng" w="9525">
            <a:solidFill>
              <a:schemeClr val="dk1"/>
            </a:solidFill>
            <a:prstDash val="solid"/>
            <a:miter lim="8000"/>
            <a:headEnd len="sm" w="sm" type="none"/>
            <a:tailEnd len="sm" w="sm" type="none"/>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50">
                <a:solidFill>
                  <a:schemeClr val="lt1"/>
                </a:solidFill>
                <a:latin typeface="Arial"/>
                <a:ea typeface="Arial"/>
                <a:cs typeface="Arial"/>
                <a:sym typeface="Arial"/>
              </a:rPr>
              <a:t>Was ist </a:t>
            </a:r>
            <a:r>
              <a:rPr lang="en-US" sz="1550">
                <a:solidFill>
                  <a:schemeClr val="lt1"/>
                </a:solidFill>
                <a:latin typeface="Arial"/>
                <a:ea typeface="Arial"/>
                <a:cs typeface="Arial"/>
                <a:sym typeface="Arial"/>
              </a:rPr>
              <a:t>Nyktalopie</a:t>
            </a:r>
            <a:r>
              <a:rPr i="1" lang="en-US" sz="1550">
                <a:solidFill>
                  <a:schemeClr val="lt1"/>
                </a:solidFill>
                <a:latin typeface="Arial"/>
                <a:ea typeface="Arial"/>
                <a:cs typeface="Arial"/>
                <a:sym typeface="Arial"/>
              </a:rPr>
              <a:t>?</a:t>
            </a:r>
            <a:endParaRPr/>
          </a:p>
          <a:p>
            <a:pPr indent="0" lvl="0" marL="0" marR="0" rtl="0" algn="l">
              <a:spcBef>
                <a:spcPts val="0"/>
              </a:spcBef>
              <a:spcAft>
                <a:spcPts val="0"/>
              </a:spcAft>
              <a:buNone/>
            </a:pPr>
            <a:r>
              <a:rPr lang="en-US" sz="1550">
                <a:solidFill>
                  <a:schemeClr val="lt1"/>
                </a:solidFill>
                <a:latin typeface="Arial"/>
                <a:ea typeface="Arial"/>
                <a:cs typeface="Arial"/>
                <a:sym typeface="Arial"/>
              </a:rPr>
              <a:t>Nachtblindheit</a:t>
            </a:r>
            <a:endParaRPr/>
          </a:p>
          <a:p>
            <a:pPr indent="0" lvl="0" marL="0" marR="0" rtl="0" algn="l">
              <a:spcBef>
                <a:spcPts val="0"/>
              </a:spcBef>
              <a:spcAft>
                <a:spcPts val="0"/>
              </a:spcAft>
              <a:buNone/>
            </a:pPr>
            <a:r>
              <a:t/>
            </a:r>
            <a:endParaRPr sz="1550">
              <a:solidFill>
                <a:schemeClr val="lt1"/>
              </a:solidFill>
              <a:latin typeface="Arial"/>
              <a:ea typeface="Arial"/>
              <a:cs typeface="Arial"/>
              <a:sym typeface="Arial"/>
            </a:endParaRPr>
          </a:p>
          <a:p>
            <a:pPr indent="0" lvl="0" marL="0" marR="0" rtl="0" algn="l">
              <a:spcBef>
                <a:spcPts val="0"/>
              </a:spcBef>
              <a:spcAft>
                <a:spcPts val="0"/>
              </a:spcAft>
              <a:buNone/>
            </a:pPr>
            <a:r>
              <a:rPr i="1" lang="en-US" sz="1550">
                <a:solidFill>
                  <a:schemeClr val="lt1"/>
                </a:solidFill>
                <a:latin typeface="Arial"/>
                <a:ea typeface="Arial"/>
                <a:cs typeface="Arial"/>
                <a:sym typeface="Arial"/>
              </a:rPr>
              <a:t>Viele Kinder mit CSNB klagen </a:t>
            </a:r>
            <a:r>
              <a:rPr b="1" i="1" lang="en-US" sz="1550">
                <a:solidFill>
                  <a:schemeClr val="lt1"/>
                </a:solidFill>
                <a:latin typeface="Arial"/>
                <a:ea typeface="Arial"/>
                <a:cs typeface="Arial"/>
                <a:sym typeface="Arial"/>
              </a:rPr>
              <a:t>nicht </a:t>
            </a:r>
            <a:r>
              <a:rPr i="1" lang="en-US" sz="1550">
                <a:solidFill>
                  <a:schemeClr val="lt1"/>
                </a:solidFill>
                <a:latin typeface="Arial"/>
                <a:ea typeface="Arial"/>
                <a:cs typeface="Arial"/>
                <a:sym typeface="Arial"/>
              </a:rPr>
              <a:t>über Nyktalopie. Warum nicht?</a:t>
            </a:r>
            <a:endParaRPr/>
          </a:p>
          <a:p>
            <a:pPr indent="0" lvl="0" marL="0" marR="0" rtl="0" algn="l">
              <a:spcBef>
                <a:spcPts val="0"/>
              </a:spcBef>
              <a:spcAft>
                <a:spcPts val="0"/>
              </a:spcAft>
              <a:buNone/>
            </a:pPr>
            <a:r>
              <a:rPr lang="en-US" sz="1550">
                <a:solidFill>
                  <a:schemeClr val="dk1"/>
                </a:solidFill>
                <a:latin typeface="Arial"/>
                <a:ea typeface="Arial"/>
                <a:cs typeface="Arial"/>
                <a:sym typeface="Arial"/>
              </a:rPr>
              <a:t>Da sie ihr ganzes Leben lang eine extrem schlechte Nachtsicht hatten,</a:t>
            </a:r>
            <a:endParaRPr/>
          </a:p>
          <a:p>
            <a:pPr indent="0" lvl="0" marL="0" marR="0" rtl="0" algn="l">
              <a:spcBef>
                <a:spcPts val="0"/>
              </a:spcBef>
              <a:spcAft>
                <a:spcPts val="0"/>
              </a:spcAft>
              <a:buNone/>
            </a:pPr>
            <a:r>
              <a:rPr lang="en-US" sz="1550">
                <a:solidFill>
                  <a:schemeClr val="dk1"/>
                </a:solidFill>
                <a:latin typeface="Arial"/>
                <a:ea typeface="Arial"/>
                <a:cs typeface="Arial"/>
                <a:sym typeface="Arial"/>
              </a:rPr>
              <a:t>erscheint es ihnen normal – sie kennen es nicht anders</a:t>
            </a:r>
            <a:endParaRPr/>
          </a:p>
        </p:txBody>
      </p:sp>
      <p:cxnSp>
        <p:nvCxnSpPr>
          <p:cNvPr id="3655" name="Google Shape;3655;p133"/>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656" name="Google Shape;3656;p133"/>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657" name="Google Shape;3657;p133"/>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658" name="Google Shape;3658;p133"/>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659" name="Google Shape;3659;p133"/>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660" name="Google Shape;3660;p133"/>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4" name="Shape 3664"/>
        <p:cNvGrpSpPr/>
        <p:nvPr/>
      </p:nvGrpSpPr>
      <p:grpSpPr>
        <a:xfrm>
          <a:off x="0" y="0"/>
          <a:ext cx="0" cy="0"/>
          <a:chOff x="0" y="0"/>
          <a:chExt cx="0" cy="0"/>
        </a:xfrm>
      </p:grpSpPr>
      <p:sp>
        <p:nvSpPr>
          <p:cNvPr id="3665" name="Google Shape;3665;p134"/>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666" name="Google Shape;3666;p134"/>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667" name="Google Shape;3667;p134"/>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668" name="Google Shape;3668;p134"/>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669" name="Google Shape;3669;p134"/>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670" name="Google Shape;3670;p134"/>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671" name="Google Shape;3671;p134"/>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672" name="Google Shape;3672;p134"/>
          <p:cNvCxnSpPr>
            <a:stCxn id="3665"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673" name="Google Shape;3673;p134"/>
          <p:cNvCxnSpPr>
            <a:stCxn id="3665"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674" name="Google Shape;3674;p134"/>
          <p:cNvCxnSpPr>
            <a:stCxn id="3665"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675" name="Google Shape;3675;p134"/>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676" name="Google Shape;3676;p134"/>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677" name="Google Shape;3677;p134"/>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3678" name="Google Shape;3678;p134"/>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679" name="Google Shape;3679;p134"/>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3680" name="Google Shape;3680;p134"/>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1A5FB4"/>
                </a:solidFill>
                <a:latin typeface="Arial"/>
                <a:ea typeface="Arial"/>
                <a:cs typeface="Arial"/>
                <a:sym typeface="Arial"/>
              </a:rPr>
              <a:t>  </a:t>
            </a:r>
            <a:r>
              <a:rPr b="1" i="0" lang="en-US" sz="1546" u="none" cap="none" strike="noStrike">
                <a:solidFill>
                  <a:srgbClr val="1A5FB4"/>
                </a:solidFill>
                <a:latin typeface="Arial"/>
                <a:ea typeface="Arial"/>
                <a:cs typeface="Arial"/>
                <a:sym typeface="Arial"/>
              </a:rPr>
              <a:t>--Nyktalopie</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--Klassifiziert nach… dem ERG-Muster</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--„Häufigstes Muster: ‚Negatives‘ ERG</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--„Negatives“ ERG = große a-Welle, keine b-Welle </a:t>
            </a:r>
            <a:endParaRPr/>
          </a:p>
        </p:txBody>
      </p:sp>
      <p:sp>
        <p:nvSpPr>
          <p:cNvPr id="3681" name="Google Shape;3681;p134"/>
          <p:cNvSpPr txBox="1"/>
          <p:nvPr/>
        </p:nvSpPr>
        <p:spPr>
          <a:xfrm>
            <a:off x="3756214" y="4613532"/>
            <a:ext cx="4927832" cy="1957382"/>
          </a:xfrm>
          <a:prstGeom prst="rect">
            <a:avLst/>
          </a:prstGeom>
          <a:solidFill>
            <a:schemeClr val="dk1"/>
          </a:solidFill>
          <a:ln cap="flat" cmpd="sng" w="9525">
            <a:solidFill>
              <a:schemeClr val="dk1"/>
            </a:solidFill>
            <a:prstDash val="solid"/>
            <a:miter lim="8000"/>
            <a:headEnd len="sm" w="sm" type="none"/>
            <a:tailEnd len="sm" w="sm" type="none"/>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lt1"/>
                </a:solidFill>
                <a:latin typeface="Arial"/>
                <a:ea typeface="Arial"/>
                <a:cs typeface="Arial"/>
                <a:sym typeface="Arial"/>
              </a:rPr>
              <a:t>Was ist </a:t>
            </a:r>
            <a:r>
              <a:rPr lang="en-US" sz="1546">
                <a:solidFill>
                  <a:schemeClr val="lt1"/>
                </a:solidFill>
                <a:latin typeface="Arial"/>
                <a:ea typeface="Arial"/>
                <a:cs typeface="Arial"/>
                <a:sym typeface="Arial"/>
              </a:rPr>
              <a:t>Nyktalopie</a:t>
            </a:r>
            <a:r>
              <a:rPr i="1" lang="en-US" sz="1546">
                <a:solidFill>
                  <a:schemeClr val="lt1"/>
                </a:solidFill>
                <a:latin typeface="Arial"/>
                <a:ea typeface="Arial"/>
                <a:cs typeface="Arial"/>
                <a:sym typeface="Arial"/>
              </a:rPr>
              <a:t>?</a:t>
            </a:r>
            <a:endParaRPr/>
          </a:p>
          <a:p>
            <a:pPr indent="0" lvl="0" marL="0" marR="0" rtl="0" algn="l">
              <a:spcBef>
                <a:spcPts val="0"/>
              </a:spcBef>
              <a:spcAft>
                <a:spcPts val="0"/>
              </a:spcAft>
              <a:buNone/>
            </a:pPr>
            <a:r>
              <a:rPr lang="en-US" sz="1546">
                <a:solidFill>
                  <a:schemeClr val="lt1"/>
                </a:solidFill>
                <a:latin typeface="Arial"/>
                <a:ea typeface="Arial"/>
                <a:cs typeface="Arial"/>
                <a:sym typeface="Arial"/>
              </a:rPr>
              <a:t>Nachtblindheit</a:t>
            </a:r>
            <a:endParaRPr/>
          </a:p>
          <a:p>
            <a:pPr indent="0" lvl="0" marL="0" marR="0" rtl="0" algn="l">
              <a:spcBef>
                <a:spcPts val="0"/>
              </a:spcBef>
              <a:spcAft>
                <a:spcPts val="0"/>
              </a:spcAft>
              <a:buNone/>
            </a:pPr>
            <a:r>
              <a:t/>
            </a:r>
            <a:endParaRPr sz="1800">
              <a:solidFill>
                <a:schemeClr val="lt1"/>
              </a:solidFill>
              <a:latin typeface="Arial"/>
              <a:ea typeface="Arial"/>
              <a:cs typeface="Arial"/>
              <a:sym typeface="Arial"/>
            </a:endParaRPr>
          </a:p>
          <a:p>
            <a:pPr indent="0" lvl="0" marL="0" marR="0" rtl="0" algn="l">
              <a:spcBef>
                <a:spcPts val="0"/>
              </a:spcBef>
              <a:spcAft>
                <a:spcPts val="0"/>
              </a:spcAft>
              <a:buNone/>
            </a:pPr>
            <a:r>
              <a:rPr i="1" lang="en-US" sz="1546">
                <a:solidFill>
                  <a:schemeClr val="lt1"/>
                </a:solidFill>
                <a:latin typeface="Arial"/>
                <a:ea typeface="Arial"/>
                <a:cs typeface="Arial"/>
                <a:sym typeface="Arial"/>
              </a:rPr>
              <a:t>Viele Kinder mit CSNB klagen </a:t>
            </a:r>
            <a:r>
              <a:rPr b="1" i="1" lang="en-US" sz="1546">
                <a:solidFill>
                  <a:schemeClr val="lt1"/>
                </a:solidFill>
                <a:latin typeface="Arial"/>
                <a:ea typeface="Arial"/>
                <a:cs typeface="Arial"/>
                <a:sym typeface="Arial"/>
              </a:rPr>
              <a:t>nicht </a:t>
            </a:r>
            <a:r>
              <a:rPr i="1" lang="en-US" sz="1546">
                <a:solidFill>
                  <a:schemeClr val="lt1"/>
                </a:solidFill>
                <a:latin typeface="Arial"/>
                <a:ea typeface="Arial"/>
                <a:cs typeface="Arial"/>
                <a:sym typeface="Arial"/>
              </a:rPr>
              <a:t>über Nyktalopie. Warum nicht?</a:t>
            </a:r>
            <a:endParaRPr/>
          </a:p>
          <a:p>
            <a:pPr indent="0" lvl="0" marL="0" marR="0" rtl="0" algn="l">
              <a:spcBef>
                <a:spcPts val="0"/>
              </a:spcBef>
              <a:spcAft>
                <a:spcPts val="0"/>
              </a:spcAft>
              <a:buNone/>
            </a:pPr>
            <a:r>
              <a:rPr lang="en-US" sz="1546">
                <a:solidFill>
                  <a:schemeClr val="lt1"/>
                </a:solidFill>
                <a:latin typeface="Arial"/>
                <a:ea typeface="Arial"/>
                <a:cs typeface="Arial"/>
                <a:sym typeface="Arial"/>
              </a:rPr>
              <a:t>Da sie ihr ganzes Leben lang eine extrem schlechte Nachtsicht hatten,</a:t>
            </a:r>
            <a:endParaRPr/>
          </a:p>
          <a:p>
            <a:pPr indent="0" lvl="0" marL="0" marR="0" rtl="0" algn="l">
              <a:spcBef>
                <a:spcPts val="0"/>
              </a:spcBef>
              <a:spcAft>
                <a:spcPts val="0"/>
              </a:spcAft>
              <a:buNone/>
            </a:pPr>
            <a:r>
              <a:rPr lang="en-US" sz="1546">
                <a:solidFill>
                  <a:schemeClr val="lt1"/>
                </a:solidFill>
                <a:latin typeface="Arial"/>
                <a:ea typeface="Arial"/>
                <a:cs typeface="Arial"/>
                <a:sym typeface="Arial"/>
              </a:rPr>
              <a:t>erscheint es ihnen normal – sie kennen es nicht anders</a:t>
            </a:r>
            <a:endParaRPr/>
          </a:p>
        </p:txBody>
      </p:sp>
      <p:cxnSp>
        <p:nvCxnSpPr>
          <p:cNvPr id="3682" name="Google Shape;3682;p134"/>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683" name="Google Shape;3683;p134"/>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684" name="Google Shape;3684;p134"/>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685" name="Google Shape;3685;p134"/>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686" name="Google Shape;3686;p134"/>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687" name="Google Shape;3687;p134"/>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1" name="Shape 3691"/>
        <p:cNvGrpSpPr/>
        <p:nvPr/>
      </p:nvGrpSpPr>
      <p:grpSpPr>
        <a:xfrm>
          <a:off x="0" y="0"/>
          <a:ext cx="0" cy="0"/>
          <a:chOff x="0" y="0"/>
          <a:chExt cx="0" cy="0"/>
        </a:xfrm>
      </p:grpSpPr>
      <p:sp>
        <p:nvSpPr>
          <p:cNvPr id="3692" name="Google Shape;3692;p135"/>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693" name="Google Shape;3693;p135"/>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694" name="Google Shape;3694;p135"/>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695" name="Google Shape;3695;p135"/>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696" name="Google Shape;3696;p135"/>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697" name="Google Shape;3697;p135"/>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698" name="Google Shape;3698;p135"/>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699" name="Google Shape;3699;p135"/>
          <p:cNvCxnSpPr>
            <a:stCxn id="3692"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700" name="Google Shape;3700;p135"/>
          <p:cNvCxnSpPr>
            <a:stCxn id="3692"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701" name="Google Shape;3701;p135"/>
          <p:cNvCxnSpPr>
            <a:stCxn id="3692"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702" name="Google Shape;3702;p135"/>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703" name="Google Shape;3703;p135"/>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704" name="Google Shape;3704;p135"/>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3705" name="Google Shape;3705;p135"/>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706" name="Google Shape;3706;p135"/>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3707" name="Google Shape;3707;p135"/>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--Verschiedene Vererbungsmuster; am häufigsten = </a:t>
            </a:r>
            <a:r>
              <a:rPr b="0" i="0" lang="en-US" sz="1546" u="none" cap="none" strike="noStrike">
                <a:solidFill>
                  <a:srgbClr val="1A5FB4"/>
                </a:solidFill>
                <a:latin typeface="Arial"/>
                <a:ea typeface="Arial"/>
                <a:cs typeface="Arial"/>
                <a:sym typeface="Arial"/>
              </a:rPr>
              <a:t>X-chromosomal</a:t>
            </a:r>
            <a:endParaRPr b="0" i="0" sz="1546" u="none" cap="none" strike="noStrike">
              <a:solidFill>
                <a:schemeClr val="dk1"/>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0" lang="en-US" sz="1546" u="none" cap="none" strike="noStrike">
                <a:solidFill>
                  <a:srgbClr val="1A5FB4"/>
                </a:solidFill>
                <a:latin typeface="Arial"/>
                <a:ea typeface="Arial"/>
                <a:cs typeface="Arial"/>
                <a:sym typeface="Arial"/>
              </a:rPr>
              <a:t>Photorezeptoren und Bipolarzellen</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--Sehschärfebereich:</a:t>
            </a:r>
            <a:r>
              <a:rPr b="0" i="0" lang="en-US" sz="1546" u="none" cap="none" strike="noStrike">
                <a:solidFill>
                  <a:srgbClr val="1A5FB4"/>
                </a:solidFill>
                <a:latin typeface="Arial"/>
                <a:ea typeface="Arial"/>
                <a:cs typeface="Arial"/>
                <a:sym typeface="Arial"/>
              </a:rPr>
              <a:t> 20/20 – 20/200</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--Refraktionsfehler: In der Regel … </a:t>
            </a:r>
            <a:r>
              <a:rPr b="0" i="0" lang="en-US" sz="1546" u="none" cap="none" strike="noStrike">
                <a:solidFill>
                  <a:srgbClr val="1A5FB4"/>
                </a:solidFill>
                <a:latin typeface="Arial"/>
                <a:ea typeface="Arial"/>
                <a:cs typeface="Arial"/>
                <a:sym typeface="Arial"/>
              </a:rPr>
              <a:t>Kurzsichtigkeit</a:t>
            </a:r>
            <a:endParaRPr b="0" i="0" sz="1546" u="none" cap="none" strike="noStrike">
              <a:solidFill>
                <a:schemeClr val="dk1"/>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0" lang="en-US" sz="1546" u="none" cap="none" strike="noStrike">
                <a:solidFill>
                  <a:srgbClr val="1A5FB4"/>
                </a:solidFill>
                <a:latin typeface="Arial"/>
                <a:ea typeface="Arial"/>
                <a:cs typeface="Arial"/>
                <a:sym typeface="Arial"/>
              </a:rPr>
              <a:t>--Nystagmus </a:t>
            </a:r>
            <a:endParaRPr/>
          </a:p>
          <a:p>
            <a:pPr indent="0" lvl="2" marL="220836" marR="0" rtl="0" algn="l">
              <a:lnSpc>
                <a:spcPct val="90000"/>
              </a:lnSpc>
              <a:spcBef>
                <a:spcPts val="0"/>
              </a:spcBef>
              <a:spcAft>
                <a:spcPts val="0"/>
              </a:spcAft>
              <a:buNone/>
            </a:pPr>
            <a:r>
              <a:rPr b="0" i="0" lang="en-US" sz="1546" u="none" cap="none" strike="noStrike">
                <a:solidFill>
                  <a:srgbClr val="1A5FB4"/>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1A5FB4"/>
                </a:solidFill>
                <a:latin typeface="Arial"/>
                <a:ea typeface="Arial"/>
                <a:cs typeface="Arial"/>
                <a:sym typeface="Arial"/>
              </a:rPr>
              <a:t>  --Nyktalopie</a:t>
            </a:r>
            <a:endParaRPr b="0" i="0" sz="1546" u="none" cap="none" strike="noStrike">
              <a:solidFill>
                <a:schemeClr val="dk1"/>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--Klassifiziert nach…</a:t>
            </a:r>
            <a:r>
              <a:rPr b="0" i="1" lang="en-US" sz="1546" u="none" cap="none" strike="noStrike">
                <a:solidFill>
                  <a:schemeClr val="dk1"/>
                </a:solidFill>
                <a:latin typeface="Arial"/>
                <a:ea typeface="Arial"/>
                <a:cs typeface="Arial"/>
                <a:sym typeface="Arial"/>
              </a:rPr>
              <a:t>[</a:t>
            </a:r>
            <a:r>
              <a:rPr b="0" i="1" lang="en-US" sz="1546" u="none" cap="none" strike="noStrike">
                <a:solidFill>
                  <a:srgbClr val="1A5FB4"/>
                </a:solidFill>
                <a:latin typeface="Arial"/>
                <a:ea typeface="Arial"/>
                <a:cs typeface="Arial"/>
                <a:sym typeface="Arial"/>
              </a:rPr>
              <a:t>Psychophysikalischer Test</a:t>
            </a:r>
            <a:r>
              <a:rPr b="0" i="1" lang="en-US" sz="1546" u="none" cap="none" strike="noStrike">
                <a:solidFill>
                  <a:schemeClr val="dk1"/>
                </a:solidFill>
                <a:latin typeface="Arial"/>
                <a:ea typeface="Arial"/>
                <a:cs typeface="Arial"/>
                <a:sym typeface="Arial"/>
              </a:rPr>
              <a:t>]</a:t>
            </a:r>
            <a:endParaRPr b="0" i="0" sz="1546" u="none" cap="none" strike="noStrike">
              <a:solidFill>
                <a:schemeClr val="dk1"/>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0" lang="en-US" sz="1546" u="none" cap="none" strike="noStrike">
                <a:solidFill>
                  <a:srgbClr val="C6F0CF"/>
                </a:solidFill>
                <a:latin typeface="Arial"/>
                <a:ea typeface="Arial"/>
                <a:cs typeface="Arial"/>
                <a:sym typeface="Arial"/>
              </a:rPr>
              <a:t>--„Häufigstes Muster: ‚Negatives‘ ERG</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--„Negatives“ ERG = große a-Welle, keine b-Welle </a:t>
            </a:r>
            <a:endParaRPr/>
          </a:p>
        </p:txBody>
      </p:sp>
      <p:cxnSp>
        <p:nvCxnSpPr>
          <p:cNvPr id="3708" name="Google Shape;3708;p135"/>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709" name="Google Shape;3709;p135"/>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710" name="Google Shape;3710;p135"/>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711" name="Google Shape;3711;p135"/>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712" name="Google Shape;3712;p135"/>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713" name="Google Shape;3713;p135"/>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7" name="Shape 3717"/>
        <p:cNvGrpSpPr/>
        <p:nvPr/>
      </p:nvGrpSpPr>
      <p:grpSpPr>
        <a:xfrm>
          <a:off x="0" y="0"/>
          <a:ext cx="0" cy="0"/>
          <a:chOff x="0" y="0"/>
          <a:chExt cx="0" cy="0"/>
        </a:xfrm>
      </p:grpSpPr>
      <p:sp>
        <p:nvSpPr>
          <p:cNvPr id="3718" name="Google Shape;3718;p136"/>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719" name="Google Shape;3719;p136"/>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720" name="Google Shape;3720;p136"/>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721" name="Google Shape;3721;p136"/>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722" name="Google Shape;3722;p136"/>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723" name="Google Shape;3723;p136"/>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724" name="Google Shape;3724;p136"/>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725" name="Google Shape;3725;p136"/>
          <p:cNvCxnSpPr>
            <a:stCxn id="3718"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726" name="Google Shape;3726;p136"/>
          <p:cNvCxnSpPr>
            <a:stCxn id="3718"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727" name="Google Shape;3727;p136"/>
          <p:cNvCxnSpPr>
            <a:stCxn id="3718"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728" name="Google Shape;3728;p136"/>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729" name="Google Shape;3729;p136"/>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730" name="Google Shape;3730;p136"/>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3731" name="Google Shape;3731;p136"/>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732" name="Google Shape;3732;p136"/>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3733" name="Google Shape;3733;p136"/>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--Verschiedene Vererbungsmuster; am häufigsten = </a:t>
            </a:r>
            <a:r>
              <a:rPr b="0" i="0" lang="en-US" sz="1546" u="none" cap="none" strike="noStrike">
                <a:solidFill>
                  <a:srgbClr val="1A5FB4"/>
                </a:solidFill>
                <a:latin typeface="Arial"/>
                <a:ea typeface="Arial"/>
                <a:cs typeface="Arial"/>
                <a:sym typeface="Arial"/>
              </a:rPr>
              <a:t>X-chromosomal</a:t>
            </a:r>
            <a:endParaRPr b="0" i="0" sz="1546" u="none" cap="none" strike="noStrike">
              <a:solidFill>
                <a:schemeClr val="dk1"/>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0" lang="en-US" sz="1546" u="none" cap="none" strike="noStrike">
                <a:solidFill>
                  <a:srgbClr val="1A5FB4"/>
                </a:solidFill>
                <a:latin typeface="Arial"/>
                <a:ea typeface="Arial"/>
                <a:cs typeface="Arial"/>
                <a:sym typeface="Arial"/>
              </a:rPr>
              <a:t>Photorezeptoren und Bipolarzellen</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--Sehschärfebereich:</a:t>
            </a:r>
            <a:r>
              <a:rPr b="0" i="0" lang="en-US" sz="1546" u="none" cap="none" strike="noStrike">
                <a:solidFill>
                  <a:srgbClr val="1A5FB4"/>
                </a:solidFill>
                <a:latin typeface="Arial"/>
                <a:ea typeface="Arial"/>
                <a:cs typeface="Arial"/>
                <a:sym typeface="Arial"/>
              </a:rPr>
              <a:t> 20/20 – 20/200</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--Refraktionsfehler: In der Regel … </a:t>
            </a:r>
            <a:r>
              <a:rPr b="0" i="0" lang="en-US" sz="1546" u="none" cap="none" strike="noStrike">
                <a:solidFill>
                  <a:srgbClr val="1A5FB4"/>
                </a:solidFill>
                <a:latin typeface="Arial"/>
                <a:ea typeface="Arial"/>
                <a:cs typeface="Arial"/>
                <a:sym typeface="Arial"/>
              </a:rPr>
              <a:t>Kurzsichtigkeit</a:t>
            </a:r>
            <a:endParaRPr b="0" i="0" sz="1546" u="none" cap="none" strike="noStrike">
              <a:solidFill>
                <a:schemeClr val="dk1"/>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0" lang="en-US" sz="1546" u="none" cap="none" strike="noStrike">
                <a:solidFill>
                  <a:srgbClr val="1A5FB4"/>
                </a:solidFill>
                <a:latin typeface="Arial"/>
                <a:ea typeface="Arial"/>
                <a:cs typeface="Arial"/>
                <a:sym typeface="Arial"/>
              </a:rPr>
              <a:t>--Nystagmus </a:t>
            </a:r>
            <a:endParaRPr/>
          </a:p>
          <a:p>
            <a:pPr indent="0" lvl="2" marL="220836" marR="0" rtl="0" algn="l">
              <a:lnSpc>
                <a:spcPct val="90000"/>
              </a:lnSpc>
              <a:spcBef>
                <a:spcPts val="0"/>
              </a:spcBef>
              <a:spcAft>
                <a:spcPts val="0"/>
              </a:spcAft>
              <a:buNone/>
            </a:pPr>
            <a:r>
              <a:rPr b="0" i="0" lang="en-US" sz="1546" u="none" cap="none" strike="noStrike">
                <a:solidFill>
                  <a:srgbClr val="1A5FB4"/>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1A5FB4"/>
                </a:solidFill>
                <a:latin typeface="Arial"/>
                <a:ea typeface="Arial"/>
                <a:cs typeface="Arial"/>
                <a:sym typeface="Arial"/>
              </a:rPr>
              <a:t>  --Nyktalopie</a:t>
            </a:r>
            <a:endParaRPr b="0" i="0" sz="1546" u="none" cap="none" strike="noStrike">
              <a:solidFill>
                <a:schemeClr val="dk1"/>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--Klassifiziert nach… </a:t>
            </a:r>
            <a:r>
              <a:rPr b="0" i="0" lang="en-US" sz="1546" u="none" cap="none" strike="noStrike">
                <a:solidFill>
                  <a:srgbClr val="1A5FB4"/>
                </a:solidFill>
                <a:latin typeface="Arial"/>
                <a:ea typeface="Arial"/>
                <a:cs typeface="Arial"/>
                <a:sym typeface="Arial"/>
              </a:rPr>
              <a:t>dem skotopischen ERG-Muster</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0" lang="en-US" sz="1546" u="none" cap="none" strike="noStrike">
                <a:solidFill>
                  <a:srgbClr val="C6F0CF"/>
                </a:solidFill>
                <a:latin typeface="Arial"/>
                <a:ea typeface="Arial"/>
                <a:cs typeface="Arial"/>
                <a:sym typeface="Arial"/>
              </a:rPr>
              <a:t>--„Häufigstes Muster: ‚Negatives‘ ERG</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--„Negatives“ ERG = große a-Welle, keine b-Welle </a:t>
            </a:r>
            <a:endParaRPr/>
          </a:p>
        </p:txBody>
      </p:sp>
      <p:cxnSp>
        <p:nvCxnSpPr>
          <p:cNvPr id="3734" name="Google Shape;3734;p136"/>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735" name="Google Shape;3735;p136"/>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736" name="Google Shape;3736;p136"/>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737" name="Google Shape;3737;p136"/>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738" name="Google Shape;3738;p136"/>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739" name="Google Shape;3739;p136"/>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3" name="Shape 3743"/>
        <p:cNvGrpSpPr/>
        <p:nvPr/>
      </p:nvGrpSpPr>
      <p:grpSpPr>
        <a:xfrm>
          <a:off x="0" y="0"/>
          <a:ext cx="0" cy="0"/>
          <a:chOff x="0" y="0"/>
          <a:chExt cx="0" cy="0"/>
        </a:xfrm>
      </p:grpSpPr>
      <p:sp>
        <p:nvSpPr>
          <p:cNvPr id="3744" name="Google Shape;3744;p137"/>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745" name="Google Shape;3745;p137"/>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746" name="Google Shape;3746;p137"/>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747" name="Google Shape;3747;p137"/>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748" name="Google Shape;3748;p137"/>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749" name="Google Shape;3749;p137"/>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750" name="Google Shape;3750;p137"/>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751" name="Google Shape;3751;p137"/>
          <p:cNvCxnSpPr>
            <a:stCxn id="3744"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752" name="Google Shape;3752;p137"/>
          <p:cNvCxnSpPr>
            <a:stCxn id="3744"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753" name="Google Shape;3753;p137"/>
          <p:cNvCxnSpPr>
            <a:stCxn id="3744"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754" name="Google Shape;3754;p137"/>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755" name="Google Shape;3755;p137"/>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756" name="Google Shape;3756;p137"/>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3757" name="Google Shape;3757;p137"/>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758" name="Google Shape;3758;p137"/>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3759" name="Google Shape;3759;p137"/>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a:t>
            </a:r>
            <a:r>
              <a:rPr b="1" i="0" lang="en-US" sz="1546" u="none" cap="none" strike="noStrike">
                <a:solidFill>
                  <a:srgbClr val="1A5FB4"/>
                </a:solidFill>
                <a:latin typeface="Arial"/>
                <a:ea typeface="Arial"/>
                <a:cs typeface="Arial"/>
                <a:sym typeface="Arial"/>
              </a:rPr>
              <a:t>dem skotopischen ERG-Muster</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0" lang="en-US" sz="1546" u="none" cap="none" strike="noStrike">
                <a:solidFill>
                  <a:srgbClr val="C6F0CF"/>
                </a:solidFill>
                <a:latin typeface="Arial"/>
                <a:ea typeface="Arial"/>
                <a:cs typeface="Arial"/>
                <a:sym typeface="Arial"/>
              </a:rPr>
              <a:t>--„Häufigstes Muster: ‚Negatives‘ ERG</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--„Negatives“ ERG = große a-Welle, keine b-Welle </a:t>
            </a:r>
            <a:endParaRPr/>
          </a:p>
        </p:txBody>
      </p:sp>
      <p:sp>
        <p:nvSpPr>
          <p:cNvPr id="3760" name="Google Shape;3760;p137"/>
          <p:cNvSpPr txBox="1"/>
          <p:nvPr/>
        </p:nvSpPr>
        <p:spPr>
          <a:xfrm>
            <a:off x="1900112" y="5689638"/>
            <a:ext cx="7972985" cy="817641"/>
          </a:xfrm>
          <a:prstGeom prst="rect">
            <a:avLst/>
          </a:prstGeom>
          <a:solidFill>
            <a:srgbClr val="FFEC8F"/>
          </a:solidFill>
          <a:ln>
            <a:noFill/>
          </a:ln>
        </p:spPr>
        <p:txBody>
          <a:bodyPr anchorCtr="0" anchor="t" bIns="12250" lIns="24525" spcFirstLastPara="1" rIns="24525" wrap="square" tIns="12250">
            <a:spAutoFit/>
          </a:bodyPr>
          <a:lstStyle/>
          <a:p>
            <a:pPr indent="0" lvl="0" marL="0" marR="0" rtl="0" algn="l">
              <a:lnSpc>
                <a:spcPct val="114349"/>
              </a:lnSpc>
              <a:spcBef>
                <a:spcPts val="0"/>
              </a:spcBef>
              <a:spcAft>
                <a:spcPts val="0"/>
              </a:spcAft>
              <a:buNone/>
            </a:pPr>
            <a:r>
              <a:rPr lang="en-US" sz="1352">
                <a:solidFill>
                  <a:srgbClr val="1A5FB4"/>
                </a:solidFill>
                <a:latin typeface="Arial"/>
                <a:ea typeface="Arial"/>
                <a:cs typeface="Arial"/>
                <a:sym typeface="Arial"/>
              </a:rPr>
              <a:t>Mit anderen Worten: das </a:t>
            </a:r>
            <a:r>
              <a:rPr i="1" lang="en-US" sz="1352">
                <a:solidFill>
                  <a:srgbClr val="1A5FB4"/>
                </a:solidFill>
                <a:latin typeface="Arial"/>
                <a:ea typeface="Arial"/>
                <a:cs typeface="Arial"/>
                <a:sym typeface="Arial"/>
              </a:rPr>
              <a:t>an Dunkelheit angepasste </a:t>
            </a:r>
            <a:r>
              <a:rPr lang="en-US" sz="1352">
                <a:solidFill>
                  <a:srgbClr val="1A5FB4"/>
                </a:solidFill>
                <a:latin typeface="Arial"/>
                <a:ea typeface="Arial"/>
                <a:cs typeface="Arial"/>
                <a:sym typeface="Arial"/>
              </a:rPr>
              <a:t>ERG. (Denken Sie daran, dass CSNB-Patienten gerade im Dunkeln Schwierigkeiten haben.)</a:t>
            </a:r>
            <a:endParaRPr/>
          </a:p>
          <a:p>
            <a:pPr indent="0" lvl="0" marL="0" marR="0" rtl="0" algn="l">
              <a:lnSpc>
                <a:spcPct val="114349"/>
              </a:lnSpc>
              <a:spcBef>
                <a:spcPts val="0"/>
              </a:spcBef>
              <a:spcAft>
                <a:spcPts val="0"/>
              </a:spcAft>
              <a:buNone/>
            </a:pPr>
            <a:r>
              <a:rPr lang="en-US" sz="1352">
                <a:solidFill>
                  <a:srgbClr val="1A5FB4"/>
                </a:solidFill>
                <a:latin typeface="Arial"/>
                <a:ea typeface="Arial"/>
                <a:cs typeface="Arial"/>
                <a:sym typeface="Arial"/>
              </a:rPr>
              <a:t>Anomalien des photopischen oder an Licht angepassten ERG treten bei CSNB ebenfalls auf, sind jedoch wesentlich subtiler.</a:t>
            </a:r>
            <a:endParaRPr/>
          </a:p>
        </p:txBody>
      </p:sp>
      <p:sp>
        <p:nvSpPr>
          <p:cNvPr id="3761" name="Google Shape;3761;p137"/>
          <p:cNvSpPr/>
          <p:nvPr/>
        </p:nvSpPr>
        <p:spPr>
          <a:xfrm>
            <a:off x="3995093" y="5181600"/>
            <a:ext cx="3278700" cy="497944"/>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3762" name="Google Shape;3762;p137"/>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763" name="Google Shape;3763;p137"/>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764" name="Google Shape;3764;p137"/>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765" name="Google Shape;3765;p137"/>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766" name="Google Shape;3766;p137"/>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767" name="Google Shape;3767;p137"/>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1" name="Shape 3771"/>
        <p:cNvGrpSpPr/>
        <p:nvPr/>
      </p:nvGrpSpPr>
      <p:grpSpPr>
        <a:xfrm>
          <a:off x="0" y="0"/>
          <a:ext cx="0" cy="0"/>
          <a:chOff x="0" y="0"/>
          <a:chExt cx="0" cy="0"/>
        </a:xfrm>
      </p:grpSpPr>
      <p:sp>
        <p:nvSpPr>
          <p:cNvPr id="3772" name="Google Shape;3772;p138"/>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773" name="Google Shape;3773;p138"/>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774" name="Google Shape;3774;p138"/>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775" name="Google Shape;3775;p138"/>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776" name="Google Shape;3776;p138"/>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777" name="Google Shape;3777;p138"/>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778" name="Google Shape;3778;p138"/>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779" name="Google Shape;3779;p138"/>
          <p:cNvCxnSpPr>
            <a:stCxn id="3772"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780" name="Google Shape;3780;p138"/>
          <p:cNvCxnSpPr>
            <a:stCxn id="3772"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781" name="Google Shape;3781;p138"/>
          <p:cNvCxnSpPr>
            <a:stCxn id="3772"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782" name="Google Shape;3782;p138"/>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783" name="Google Shape;3783;p138"/>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784" name="Google Shape;3784;p138"/>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3785" name="Google Shape;3785;p138"/>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786" name="Google Shape;3786;p138"/>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3787" name="Google Shape;3787;p138"/>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--Verschiedene Vererbungsmuster; am häufigsten = </a:t>
            </a:r>
            <a:r>
              <a:rPr b="0" i="0" lang="en-US" sz="1546" u="none" cap="none" strike="noStrike">
                <a:solidFill>
                  <a:srgbClr val="1A5FB4"/>
                </a:solidFill>
                <a:latin typeface="Arial"/>
                <a:ea typeface="Arial"/>
                <a:cs typeface="Arial"/>
                <a:sym typeface="Arial"/>
              </a:rPr>
              <a:t>X-chromosomal</a:t>
            </a:r>
            <a:endParaRPr b="0" i="0" sz="1546" u="none" cap="none" strike="noStrike">
              <a:solidFill>
                <a:schemeClr val="dk1"/>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0" lang="en-US" sz="1546" u="none" cap="none" strike="noStrike">
                <a:solidFill>
                  <a:srgbClr val="1A5FB4"/>
                </a:solidFill>
                <a:latin typeface="Arial"/>
                <a:ea typeface="Arial"/>
                <a:cs typeface="Arial"/>
                <a:sym typeface="Arial"/>
              </a:rPr>
              <a:t>Photorezeptoren und Bipolarzellen</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--Sehschärfebereich:</a:t>
            </a:r>
            <a:r>
              <a:rPr b="0" i="0" lang="en-US" sz="1546" u="none" cap="none" strike="noStrike">
                <a:solidFill>
                  <a:srgbClr val="1A5FB4"/>
                </a:solidFill>
                <a:latin typeface="Arial"/>
                <a:ea typeface="Arial"/>
                <a:cs typeface="Arial"/>
                <a:sym typeface="Arial"/>
              </a:rPr>
              <a:t> 20/20 – 20/200</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--Refraktionsfehler: In der Regel … </a:t>
            </a:r>
            <a:r>
              <a:rPr b="0" i="0" lang="en-US" sz="1546" u="none" cap="none" strike="noStrike">
                <a:solidFill>
                  <a:srgbClr val="1A5FB4"/>
                </a:solidFill>
                <a:latin typeface="Arial"/>
                <a:ea typeface="Arial"/>
                <a:cs typeface="Arial"/>
                <a:sym typeface="Arial"/>
              </a:rPr>
              <a:t>Kurzsichtigkeit</a:t>
            </a:r>
            <a:endParaRPr b="0" i="0" sz="1546" u="none" cap="none" strike="noStrike">
              <a:solidFill>
                <a:schemeClr val="dk1"/>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0" lang="en-US" sz="1546" u="none" cap="none" strike="noStrike">
                <a:solidFill>
                  <a:srgbClr val="1A5FB4"/>
                </a:solidFill>
                <a:latin typeface="Arial"/>
                <a:ea typeface="Arial"/>
                <a:cs typeface="Arial"/>
                <a:sym typeface="Arial"/>
              </a:rPr>
              <a:t>--Nystagmus </a:t>
            </a:r>
            <a:endParaRPr/>
          </a:p>
          <a:p>
            <a:pPr indent="0" lvl="2" marL="220836" marR="0" rtl="0" algn="l">
              <a:lnSpc>
                <a:spcPct val="90000"/>
              </a:lnSpc>
              <a:spcBef>
                <a:spcPts val="0"/>
              </a:spcBef>
              <a:spcAft>
                <a:spcPts val="0"/>
              </a:spcAft>
              <a:buNone/>
            </a:pPr>
            <a:r>
              <a:rPr b="0" i="0" lang="en-US" sz="1546" u="none" cap="none" strike="noStrike">
                <a:solidFill>
                  <a:srgbClr val="1A5FB4"/>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1A5FB4"/>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--Klassifiziert nach… </a:t>
            </a:r>
            <a:r>
              <a:rPr b="0" i="0" lang="en-US" sz="1546" u="none" cap="none" strike="noStrike">
                <a:solidFill>
                  <a:srgbClr val="1A5FB4"/>
                </a:solidFill>
                <a:latin typeface="Arial"/>
                <a:ea typeface="Arial"/>
                <a:cs typeface="Arial"/>
                <a:sym typeface="Arial"/>
              </a:rPr>
              <a:t>dem skotopischen ERG-Muster</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--Häufigstes Muster: </a:t>
            </a:r>
            <a:r>
              <a:rPr b="1" i="1" lang="en-US" sz="1546" u="none" cap="none" strike="noStrike">
                <a:solidFill>
                  <a:srgbClr val="1A5FB4"/>
                </a:solidFill>
                <a:latin typeface="Arial"/>
                <a:ea typeface="Arial"/>
                <a:cs typeface="Arial"/>
                <a:sym typeface="Arial"/>
              </a:rPr>
              <a:t>? </a:t>
            </a:r>
            <a:r>
              <a:rPr b="0" i="0" lang="en-US" sz="1546" u="none" cap="none" strike="noStrike">
                <a:solidFill>
                  <a:srgbClr val="C6F0CF"/>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C6F0CF"/>
                </a:solidFill>
                <a:latin typeface="Arial"/>
                <a:ea typeface="Arial"/>
                <a:cs typeface="Arial"/>
                <a:sym typeface="Arial"/>
              </a:rPr>
              <a:t>    </a:t>
            </a:r>
            <a:r>
              <a:rPr b="0" i="1" lang="en-US" sz="1546" u="none" cap="none" strike="noStrike">
                <a:solidFill>
                  <a:srgbClr val="C6F0CF"/>
                </a:solidFill>
                <a:latin typeface="Arial"/>
                <a:ea typeface="Arial"/>
                <a:cs typeface="Arial"/>
                <a:sym typeface="Arial"/>
              </a:rPr>
              <a:t>--Negatives </a:t>
            </a:r>
            <a:r>
              <a:rPr b="0" i="0" lang="en-US" sz="1546" u="none" cap="none" strike="noStrike">
                <a:solidFill>
                  <a:srgbClr val="C6F0CF"/>
                </a:solidFill>
                <a:latin typeface="Arial"/>
                <a:ea typeface="Arial"/>
                <a:cs typeface="Arial"/>
                <a:sym typeface="Arial"/>
              </a:rPr>
              <a:t>ERG = große a-Welle, keine b-Welle </a:t>
            </a:r>
            <a:endParaRPr/>
          </a:p>
        </p:txBody>
      </p:sp>
      <p:cxnSp>
        <p:nvCxnSpPr>
          <p:cNvPr id="3788" name="Google Shape;3788;p138"/>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789" name="Google Shape;3789;p138"/>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790" name="Google Shape;3790;p138"/>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791" name="Google Shape;3791;p138"/>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792" name="Google Shape;3792;p138"/>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793" name="Google Shape;3793;p138"/>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7" name="Shape 3797"/>
        <p:cNvGrpSpPr/>
        <p:nvPr/>
      </p:nvGrpSpPr>
      <p:grpSpPr>
        <a:xfrm>
          <a:off x="0" y="0"/>
          <a:ext cx="0" cy="0"/>
          <a:chOff x="0" y="0"/>
          <a:chExt cx="0" cy="0"/>
        </a:xfrm>
      </p:grpSpPr>
      <p:sp>
        <p:nvSpPr>
          <p:cNvPr id="3798" name="Google Shape;3798;p139"/>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799" name="Google Shape;3799;p139"/>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800" name="Google Shape;3800;p139"/>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801" name="Google Shape;3801;p139"/>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802" name="Google Shape;3802;p139"/>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803" name="Google Shape;3803;p139"/>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804" name="Google Shape;3804;p139"/>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805" name="Google Shape;3805;p139"/>
          <p:cNvCxnSpPr>
            <a:stCxn id="3798"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806" name="Google Shape;3806;p139"/>
          <p:cNvCxnSpPr>
            <a:stCxn id="3798"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807" name="Google Shape;3807;p139"/>
          <p:cNvCxnSpPr>
            <a:stCxn id="3798"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808" name="Google Shape;3808;p139"/>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809" name="Google Shape;3809;p139"/>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810" name="Google Shape;3810;p139"/>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3811" name="Google Shape;3811;p139"/>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812" name="Google Shape;3812;p139"/>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3813" name="Google Shape;3813;p139"/>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--Verschiedene Vererbungsmuster; am häufigsten = </a:t>
            </a:r>
            <a:r>
              <a:rPr b="0" i="0" lang="en-US" sz="1546" u="none" cap="none" strike="noStrike">
                <a:solidFill>
                  <a:srgbClr val="1A5FB4"/>
                </a:solidFill>
                <a:latin typeface="Arial"/>
                <a:ea typeface="Arial"/>
                <a:cs typeface="Arial"/>
                <a:sym typeface="Arial"/>
              </a:rPr>
              <a:t>X-chromosomal</a:t>
            </a:r>
            <a:endParaRPr b="0" i="0" sz="1546" u="none" cap="none" strike="noStrike">
              <a:solidFill>
                <a:schemeClr val="dk1"/>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0" lang="en-US" sz="1546" u="none" cap="none" strike="noStrike">
                <a:solidFill>
                  <a:srgbClr val="1A5FB4"/>
                </a:solidFill>
                <a:latin typeface="Arial"/>
                <a:ea typeface="Arial"/>
                <a:cs typeface="Arial"/>
                <a:sym typeface="Arial"/>
              </a:rPr>
              <a:t>Photorezeptoren und Bipolarzellen</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--Sehschärfebereich:</a:t>
            </a:r>
            <a:r>
              <a:rPr b="0" i="0" lang="en-US" sz="1546" u="none" cap="none" strike="noStrike">
                <a:solidFill>
                  <a:srgbClr val="1A5FB4"/>
                </a:solidFill>
                <a:latin typeface="Arial"/>
                <a:ea typeface="Arial"/>
                <a:cs typeface="Arial"/>
                <a:sym typeface="Arial"/>
              </a:rPr>
              <a:t> 20/20 – 20/200</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--Refraktionsfehler: In der Regel … </a:t>
            </a:r>
            <a:r>
              <a:rPr b="0" i="0" lang="en-US" sz="1546" u="none" cap="none" strike="noStrike">
                <a:solidFill>
                  <a:srgbClr val="1A5FB4"/>
                </a:solidFill>
                <a:latin typeface="Arial"/>
                <a:ea typeface="Arial"/>
                <a:cs typeface="Arial"/>
                <a:sym typeface="Arial"/>
              </a:rPr>
              <a:t>Kurzsichtigkeit</a:t>
            </a:r>
            <a:endParaRPr b="0" i="0" sz="1546" u="none" cap="none" strike="noStrike">
              <a:solidFill>
                <a:schemeClr val="dk1"/>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0" lang="en-US" sz="1546" u="none" cap="none" strike="noStrike">
                <a:solidFill>
                  <a:srgbClr val="1A5FB4"/>
                </a:solidFill>
                <a:latin typeface="Arial"/>
                <a:ea typeface="Arial"/>
                <a:cs typeface="Arial"/>
                <a:sym typeface="Arial"/>
              </a:rPr>
              <a:t>--Nystagmus </a:t>
            </a:r>
            <a:endParaRPr/>
          </a:p>
          <a:p>
            <a:pPr indent="0" lvl="2" marL="220836" marR="0" rtl="0" algn="l">
              <a:lnSpc>
                <a:spcPct val="90000"/>
              </a:lnSpc>
              <a:spcBef>
                <a:spcPts val="0"/>
              </a:spcBef>
              <a:spcAft>
                <a:spcPts val="0"/>
              </a:spcAft>
              <a:buNone/>
            </a:pPr>
            <a:r>
              <a:rPr b="0" i="0" lang="en-US" sz="1546" u="none" cap="none" strike="noStrike">
                <a:solidFill>
                  <a:srgbClr val="1A5FB4"/>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1A5FB4"/>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--Klassifiziert nach… </a:t>
            </a:r>
            <a:r>
              <a:rPr b="0" i="0" lang="en-US" sz="1546" u="none" cap="none" strike="noStrike">
                <a:solidFill>
                  <a:srgbClr val="1A5FB4"/>
                </a:solidFill>
                <a:latin typeface="Arial"/>
                <a:ea typeface="Arial"/>
                <a:cs typeface="Arial"/>
                <a:sym typeface="Arial"/>
              </a:rPr>
              <a:t>dem skotopischen ERG-Muster</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--Häufigstes Muster: </a:t>
            </a:r>
            <a:r>
              <a:rPr b="0" i="1" lang="en-US" sz="1546" u="none" cap="none" strike="noStrike">
                <a:solidFill>
                  <a:srgbClr val="1A5FB4"/>
                </a:solidFill>
                <a:latin typeface="Arial"/>
                <a:ea typeface="Arial"/>
                <a:cs typeface="Arial"/>
                <a:sym typeface="Arial"/>
              </a:rPr>
              <a:t>Negatives </a:t>
            </a:r>
            <a:r>
              <a:rPr b="0" i="0" lang="en-US" sz="1546" u="none" cap="none" strike="noStrike">
                <a:solidFill>
                  <a:srgbClr val="1A5FB4"/>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1" lang="en-US" sz="1546" u="none" cap="none" strike="noStrike">
                <a:solidFill>
                  <a:srgbClr val="C6F0CF"/>
                </a:solidFill>
                <a:latin typeface="Arial"/>
                <a:ea typeface="Arial"/>
                <a:cs typeface="Arial"/>
                <a:sym typeface="Arial"/>
              </a:rPr>
              <a:t>--Negatives </a:t>
            </a:r>
            <a:r>
              <a:rPr b="0" i="0" lang="en-US" sz="1546" u="none" cap="none" strike="noStrike">
                <a:solidFill>
                  <a:srgbClr val="C6F0CF"/>
                </a:solidFill>
                <a:latin typeface="Arial"/>
                <a:ea typeface="Arial"/>
                <a:cs typeface="Arial"/>
                <a:sym typeface="Arial"/>
              </a:rPr>
              <a:t>ERG = große a-Welle, keine b-Welle </a:t>
            </a:r>
            <a:endParaRPr/>
          </a:p>
        </p:txBody>
      </p:sp>
      <p:cxnSp>
        <p:nvCxnSpPr>
          <p:cNvPr id="3814" name="Google Shape;3814;p139"/>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815" name="Google Shape;3815;p139"/>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816" name="Google Shape;3816;p139"/>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817" name="Google Shape;3817;p139"/>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818" name="Google Shape;3818;p139"/>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819" name="Google Shape;3819;p139"/>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3" name="Shape 3823"/>
        <p:cNvGrpSpPr/>
        <p:nvPr/>
      </p:nvGrpSpPr>
      <p:grpSpPr>
        <a:xfrm>
          <a:off x="0" y="0"/>
          <a:ext cx="0" cy="0"/>
          <a:chOff x="0" y="0"/>
          <a:chExt cx="0" cy="0"/>
        </a:xfrm>
      </p:grpSpPr>
      <p:sp>
        <p:nvSpPr>
          <p:cNvPr id="3824" name="Google Shape;3824;p140"/>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825" name="Google Shape;3825;p140"/>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826" name="Google Shape;3826;p140"/>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827" name="Google Shape;3827;p140"/>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828" name="Google Shape;3828;p140"/>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829" name="Google Shape;3829;p140"/>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830" name="Google Shape;3830;p140"/>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831" name="Google Shape;3831;p140"/>
          <p:cNvCxnSpPr>
            <a:stCxn id="3824"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832" name="Google Shape;3832;p140"/>
          <p:cNvCxnSpPr>
            <a:stCxn id="3824"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833" name="Google Shape;3833;p140"/>
          <p:cNvCxnSpPr>
            <a:stCxn id="3824"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834" name="Google Shape;3834;p140"/>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835" name="Google Shape;3835;p140"/>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836" name="Google Shape;3836;p140"/>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3837" name="Google Shape;3837;p140"/>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838" name="Google Shape;3838;p140"/>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3839" name="Google Shape;3839;p140"/>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--Verschiedene Vererbungsmuster; am häufigsten = </a:t>
            </a:r>
            <a:r>
              <a:rPr b="0" i="0" lang="en-US" sz="1546" u="none" cap="none" strike="noStrike">
                <a:solidFill>
                  <a:srgbClr val="1A5FB4"/>
                </a:solidFill>
                <a:latin typeface="Arial"/>
                <a:ea typeface="Arial"/>
                <a:cs typeface="Arial"/>
                <a:sym typeface="Arial"/>
              </a:rPr>
              <a:t>X-chromosomal</a:t>
            </a:r>
            <a:endParaRPr b="0" i="0" sz="1546" u="none" cap="none" strike="noStrike">
              <a:solidFill>
                <a:schemeClr val="dk1"/>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0" lang="en-US" sz="1546" u="none" cap="none" strike="noStrike">
                <a:solidFill>
                  <a:srgbClr val="1A5FB4"/>
                </a:solidFill>
                <a:latin typeface="Arial"/>
                <a:ea typeface="Arial"/>
                <a:cs typeface="Arial"/>
                <a:sym typeface="Arial"/>
              </a:rPr>
              <a:t>Photorezeptoren und Bipolarzellen</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--Sehschärfebereich:</a:t>
            </a:r>
            <a:r>
              <a:rPr b="0" i="0" lang="en-US" sz="1546" u="none" cap="none" strike="noStrike">
                <a:solidFill>
                  <a:srgbClr val="1A5FB4"/>
                </a:solidFill>
                <a:latin typeface="Arial"/>
                <a:ea typeface="Arial"/>
                <a:cs typeface="Arial"/>
                <a:sym typeface="Arial"/>
              </a:rPr>
              <a:t> 20/20 – 20/200</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--Refraktionsfehler: In der Regel … </a:t>
            </a:r>
            <a:r>
              <a:rPr b="0" i="0" lang="en-US" sz="1546" u="none" cap="none" strike="noStrike">
                <a:solidFill>
                  <a:srgbClr val="1A5FB4"/>
                </a:solidFill>
                <a:latin typeface="Arial"/>
                <a:ea typeface="Arial"/>
                <a:cs typeface="Arial"/>
                <a:sym typeface="Arial"/>
              </a:rPr>
              <a:t>Kurzsichtigkeit</a:t>
            </a:r>
            <a:endParaRPr b="0" i="0" sz="1546" u="none" cap="none" strike="noStrike">
              <a:solidFill>
                <a:schemeClr val="dk1"/>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0" lang="en-US" sz="1546" u="none" cap="none" strike="noStrike">
                <a:solidFill>
                  <a:srgbClr val="1A5FB4"/>
                </a:solidFill>
                <a:latin typeface="Arial"/>
                <a:ea typeface="Arial"/>
                <a:cs typeface="Arial"/>
                <a:sym typeface="Arial"/>
              </a:rPr>
              <a:t>--Nystagmus </a:t>
            </a:r>
            <a:endParaRPr/>
          </a:p>
          <a:p>
            <a:pPr indent="0" lvl="2" marL="220836" marR="0" rtl="0" algn="l">
              <a:lnSpc>
                <a:spcPct val="90000"/>
              </a:lnSpc>
              <a:spcBef>
                <a:spcPts val="0"/>
              </a:spcBef>
              <a:spcAft>
                <a:spcPts val="0"/>
              </a:spcAft>
              <a:buNone/>
            </a:pPr>
            <a:r>
              <a:rPr b="0" i="0" lang="en-US" sz="1546" u="none" cap="none" strike="noStrike">
                <a:solidFill>
                  <a:srgbClr val="1A5FB4"/>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1A5FB4"/>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--Klassifiziert nach… </a:t>
            </a:r>
            <a:r>
              <a:rPr b="0" i="0" lang="en-US" sz="1546" u="none" cap="none" strike="noStrike">
                <a:solidFill>
                  <a:srgbClr val="1A5FB4"/>
                </a:solidFill>
                <a:latin typeface="Arial"/>
                <a:ea typeface="Arial"/>
                <a:cs typeface="Arial"/>
                <a:sym typeface="Arial"/>
              </a:rPr>
              <a:t>dem skotopischen ERG-Muster</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--Häufigstes Muster: </a:t>
            </a:r>
            <a:r>
              <a:rPr b="0" i="1" lang="en-US" sz="1546" u="none" cap="none" strike="noStrike">
                <a:solidFill>
                  <a:srgbClr val="1A5FB4"/>
                </a:solidFill>
                <a:latin typeface="Arial"/>
                <a:ea typeface="Arial"/>
                <a:cs typeface="Arial"/>
                <a:sym typeface="Arial"/>
              </a:rPr>
              <a:t>Negatives </a:t>
            </a:r>
            <a:r>
              <a:rPr b="0" i="0" lang="en-US" sz="1546" u="none" cap="none" strike="noStrike">
                <a:solidFill>
                  <a:srgbClr val="1A5FB4"/>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1" lang="en-US" sz="1546" u="none" cap="none" strike="noStrike">
                <a:solidFill>
                  <a:schemeClr val="dk1"/>
                </a:solidFill>
                <a:latin typeface="Arial"/>
                <a:ea typeface="Arial"/>
                <a:cs typeface="Arial"/>
                <a:sym typeface="Arial"/>
              </a:rPr>
              <a:t>--Negatives </a:t>
            </a:r>
            <a:r>
              <a:rPr b="0" i="0" lang="en-US" sz="1546" u="none" cap="none" strike="noStrike">
                <a:solidFill>
                  <a:schemeClr val="dk1"/>
                </a:solidFill>
                <a:latin typeface="Arial"/>
                <a:ea typeface="Arial"/>
                <a:cs typeface="Arial"/>
                <a:sym typeface="Arial"/>
              </a:rPr>
              <a:t>ERG = </a:t>
            </a:r>
            <a:r>
              <a:rPr b="0" i="0" lang="en-US" sz="1546" u="none" cap="none" strike="noStrike">
                <a:solidFill>
                  <a:srgbClr val="C6F0CF"/>
                </a:solidFill>
                <a:latin typeface="Arial"/>
                <a:ea typeface="Arial"/>
                <a:cs typeface="Arial"/>
                <a:sym typeface="Arial"/>
              </a:rPr>
              <a:t>große a-Welle, keine b-Welle </a:t>
            </a:r>
            <a:endParaRPr/>
          </a:p>
        </p:txBody>
      </p:sp>
      <p:cxnSp>
        <p:nvCxnSpPr>
          <p:cNvPr id="3840" name="Google Shape;3840;p140"/>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841" name="Google Shape;3841;p140"/>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842" name="Google Shape;3842;p140"/>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843" name="Google Shape;3843;p140"/>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844" name="Google Shape;3844;p140"/>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845" name="Google Shape;3845;p140"/>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9" name="Shape 3849"/>
        <p:cNvGrpSpPr/>
        <p:nvPr/>
      </p:nvGrpSpPr>
      <p:grpSpPr>
        <a:xfrm>
          <a:off x="0" y="0"/>
          <a:ext cx="0" cy="0"/>
          <a:chOff x="0" y="0"/>
          <a:chExt cx="0" cy="0"/>
        </a:xfrm>
      </p:grpSpPr>
      <p:sp>
        <p:nvSpPr>
          <p:cNvPr id="3850" name="Google Shape;3850;p141"/>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851" name="Google Shape;3851;p141"/>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852" name="Google Shape;3852;p141"/>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853" name="Google Shape;3853;p141"/>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854" name="Google Shape;3854;p141"/>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855" name="Google Shape;3855;p141"/>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856" name="Google Shape;3856;p141"/>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857" name="Google Shape;3857;p141"/>
          <p:cNvCxnSpPr>
            <a:stCxn id="3850"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858" name="Google Shape;3858;p141"/>
          <p:cNvCxnSpPr>
            <a:stCxn id="3850"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859" name="Google Shape;3859;p141"/>
          <p:cNvCxnSpPr>
            <a:stCxn id="3850"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860" name="Google Shape;3860;p141"/>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861" name="Google Shape;3861;p141"/>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862" name="Google Shape;3862;p141"/>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3863" name="Google Shape;3863;p141"/>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864" name="Google Shape;3864;p141"/>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3865" name="Google Shape;3865;p141"/>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--Verschiedene Vererbungsmuster; am häufigsten = </a:t>
            </a:r>
            <a:r>
              <a:rPr b="0" i="0" lang="en-US" sz="1546" u="none" cap="none" strike="noStrike">
                <a:solidFill>
                  <a:srgbClr val="1A5FB4"/>
                </a:solidFill>
                <a:latin typeface="Arial"/>
                <a:ea typeface="Arial"/>
                <a:cs typeface="Arial"/>
                <a:sym typeface="Arial"/>
              </a:rPr>
              <a:t>X-chromosomal</a:t>
            </a:r>
            <a:endParaRPr b="0" i="0" sz="1546" u="none" cap="none" strike="noStrike">
              <a:solidFill>
                <a:schemeClr val="dk1"/>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0" lang="en-US" sz="1546" u="none" cap="none" strike="noStrike">
                <a:solidFill>
                  <a:srgbClr val="1A5FB4"/>
                </a:solidFill>
                <a:latin typeface="Arial"/>
                <a:ea typeface="Arial"/>
                <a:cs typeface="Arial"/>
                <a:sym typeface="Arial"/>
              </a:rPr>
              <a:t>Photorezeptoren und Bipolarzellen</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--Sehschärfebereich:</a:t>
            </a:r>
            <a:r>
              <a:rPr b="0" i="0" lang="en-US" sz="1546" u="none" cap="none" strike="noStrike">
                <a:solidFill>
                  <a:srgbClr val="1A5FB4"/>
                </a:solidFill>
                <a:latin typeface="Arial"/>
                <a:ea typeface="Arial"/>
                <a:cs typeface="Arial"/>
                <a:sym typeface="Arial"/>
              </a:rPr>
              <a:t> 20/20 – 20/200</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--Refraktionsfehler: In der Regel … </a:t>
            </a:r>
            <a:r>
              <a:rPr b="0" i="0" lang="en-US" sz="1546" u="none" cap="none" strike="noStrike">
                <a:solidFill>
                  <a:srgbClr val="1A5FB4"/>
                </a:solidFill>
                <a:latin typeface="Arial"/>
                <a:ea typeface="Arial"/>
                <a:cs typeface="Arial"/>
                <a:sym typeface="Arial"/>
              </a:rPr>
              <a:t>Kurzsichtigkeit</a:t>
            </a:r>
            <a:endParaRPr b="0" i="0" sz="1546" u="none" cap="none" strike="noStrike">
              <a:solidFill>
                <a:schemeClr val="dk1"/>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0" lang="en-US" sz="1546" u="none" cap="none" strike="noStrike">
                <a:solidFill>
                  <a:srgbClr val="1A5FB4"/>
                </a:solidFill>
                <a:latin typeface="Arial"/>
                <a:ea typeface="Arial"/>
                <a:cs typeface="Arial"/>
                <a:sym typeface="Arial"/>
              </a:rPr>
              <a:t>--Nystagmus </a:t>
            </a:r>
            <a:endParaRPr/>
          </a:p>
          <a:p>
            <a:pPr indent="0" lvl="2" marL="220836" marR="0" rtl="0" algn="l">
              <a:lnSpc>
                <a:spcPct val="90000"/>
              </a:lnSpc>
              <a:spcBef>
                <a:spcPts val="0"/>
              </a:spcBef>
              <a:spcAft>
                <a:spcPts val="0"/>
              </a:spcAft>
              <a:buNone/>
            </a:pPr>
            <a:r>
              <a:rPr b="0" i="0" lang="en-US" sz="1546" u="none" cap="none" strike="noStrike">
                <a:solidFill>
                  <a:srgbClr val="1A5FB4"/>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1A5FB4"/>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--Klassifiziert nach… </a:t>
            </a:r>
            <a:r>
              <a:rPr b="0" i="0" lang="en-US" sz="1546" u="none" cap="none" strike="noStrike">
                <a:solidFill>
                  <a:srgbClr val="1A5FB4"/>
                </a:solidFill>
                <a:latin typeface="Arial"/>
                <a:ea typeface="Arial"/>
                <a:cs typeface="Arial"/>
                <a:sym typeface="Arial"/>
              </a:rPr>
              <a:t>dem skotopischen ERG-Muster</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--Häufigstes Muster: </a:t>
            </a:r>
            <a:r>
              <a:rPr b="0" i="1" lang="en-US" sz="1546" u="none" cap="none" strike="noStrike">
                <a:solidFill>
                  <a:srgbClr val="1A5FB4"/>
                </a:solidFill>
                <a:latin typeface="Arial"/>
                <a:ea typeface="Arial"/>
                <a:cs typeface="Arial"/>
                <a:sym typeface="Arial"/>
              </a:rPr>
              <a:t>Negatives </a:t>
            </a:r>
            <a:r>
              <a:rPr b="0" i="0" lang="en-US" sz="1546" u="none" cap="none" strike="noStrike">
                <a:solidFill>
                  <a:srgbClr val="1A5FB4"/>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1" lang="en-US" sz="1546" u="none" cap="none" strike="noStrike">
                <a:solidFill>
                  <a:schemeClr val="dk1"/>
                </a:solidFill>
                <a:latin typeface="Arial"/>
                <a:ea typeface="Arial"/>
                <a:cs typeface="Arial"/>
                <a:sym typeface="Arial"/>
              </a:rPr>
              <a:t>--Negatives </a:t>
            </a:r>
            <a:r>
              <a:rPr b="0" i="0" lang="en-US" sz="1546" u="none" cap="none" strike="noStrike">
                <a:solidFill>
                  <a:schemeClr val="dk1"/>
                </a:solidFill>
                <a:latin typeface="Arial"/>
                <a:ea typeface="Arial"/>
                <a:cs typeface="Arial"/>
                <a:sym typeface="Arial"/>
              </a:rPr>
              <a:t>ERG = </a:t>
            </a:r>
            <a:r>
              <a:rPr b="0" i="0" lang="en-US" sz="1546" u="none" cap="none" strike="noStrike">
                <a:solidFill>
                  <a:srgbClr val="1A5FB4"/>
                </a:solidFill>
                <a:latin typeface="Arial"/>
                <a:ea typeface="Arial"/>
                <a:cs typeface="Arial"/>
                <a:sym typeface="Arial"/>
              </a:rPr>
              <a:t>große a-Welle, kleinere b-Welle </a:t>
            </a:r>
            <a:endParaRPr/>
          </a:p>
        </p:txBody>
      </p:sp>
      <p:cxnSp>
        <p:nvCxnSpPr>
          <p:cNvPr id="3866" name="Google Shape;3866;p141"/>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867" name="Google Shape;3867;p141"/>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868" name="Google Shape;3868;p141"/>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869" name="Google Shape;3869;p141"/>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870" name="Google Shape;3870;p141"/>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871" name="Google Shape;3871;p141"/>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5" name="Shape 3875"/>
        <p:cNvGrpSpPr/>
        <p:nvPr/>
      </p:nvGrpSpPr>
      <p:grpSpPr>
        <a:xfrm>
          <a:off x="0" y="0"/>
          <a:ext cx="0" cy="0"/>
          <a:chOff x="0" y="0"/>
          <a:chExt cx="0" cy="0"/>
        </a:xfrm>
      </p:grpSpPr>
      <p:pic>
        <p:nvPicPr>
          <p:cNvPr id="3876" name="Google Shape;3876;p142"/>
          <p:cNvPicPr preferRelativeResize="0"/>
          <p:nvPr/>
        </p:nvPicPr>
        <p:blipFill rotWithShape="1">
          <a:blip r:embed="rId3">
            <a:alphaModFix/>
          </a:blip>
          <a:srcRect b="0" l="0" r="0" t="0"/>
          <a:stretch/>
        </p:blipFill>
        <p:spPr>
          <a:xfrm>
            <a:off x="2798522" y="1135421"/>
            <a:ext cx="2345221" cy="3592556"/>
          </a:xfrm>
          <a:prstGeom prst="rect">
            <a:avLst/>
          </a:prstGeom>
          <a:noFill/>
          <a:ln>
            <a:noFill/>
          </a:ln>
        </p:spPr>
      </p:pic>
      <p:sp>
        <p:nvSpPr>
          <p:cNvPr id="3877" name="Google Shape;3877;p142"/>
          <p:cNvSpPr/>
          <p:nvPr/>
        </p:nvSpPr>
        <p:spPr>
          <a:xfrm>
            <a:off x="4357169" y="3799762"/>
            <a:ext cx="581739" cy="552186"/>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3878" name="Google Shape;3878;p142"/>
          <p:cNvSpPr txBox="1"/>
          <p:nvPr/>
        </p:nvSpPr>
        <p:spPr>
          <a:xfrm>
            <a:off x="2636371" y="3564163"/>
            <a:ext cx="673205" cy="306906"/>
          </a:xfrm>
          <a:prstGeom prst="rect">
            <a:avLst/>
          </a:prstGeom>
          <a:noFill/>
          <a:ln>
            <a:noFill/>
          </a:ln>
        </p:spPr>
        <p:txBody>
          <a:bodyPr anchorCtr="0" anchor="t" bIns="12250" lIns="24525" spcFirstLastPara="1" rIns="24525" wrap="square" tIns="12250">
            <a:spAutoFit/>
          </a:bodyPr>
          <a:lstStyle/>
          <a:p>
            <a:pPr indent="0" lvl="0" marL="0" marR="0" rtl="0" algn="ctr">
              <a:lnSpc>
                <a:spcPct val="91716"/>
              </a:lnSpc>
              <a:spcBef>
                <a:spcPts val="0"/>
              </a:spcBef>
              <a:spcAft>
                <a:spcPts val="0"/>
              </a:spcAft>
              <a:buNone/>
            </a:pPr>
            <a:r>
              <a:rPr lang="en-US" sz="1159">
                <a:solidFill>
                  <a:schemeClr val="dk1"/>
                </a:solidFill>
                <a:latin typeface="Arial"/>
                <a:ea typeface="Arial"/>
                <a:cs typeface="Arial"/>
                <a:sym typeface="Arial"/>
              </a:rPr>
              <a:t>Normal</a:t>
            </a:r>
            <a:endParaRPr/>
          </a:p>
          <a:p>
            <a:pPr indent="0" lvl="0" marL="0" marR="0" rtl="0" algn="ctr">
              <a:lnSpc>
                <a:spcPct val="91716"/>
              </a:lnSpc>
              <a:spcBef>
                <a:spcPts val="0"/>
              </a:spcBef>
              <a:spcAft>
                <a:spcPts val="0"/>
              </a:spcAft>
              <a:buNone/>
            </a:pPr>
            <a:r>
              <a:rPr lang="en-US" sz="1159">
                <a:solidFill>
                  <a:schemeClr val="dk1"/>
                </a:solidFill>
                <a:latin typeface="Arial"/>
                <a:ea typeface="Arial"/>
                <a:cs typeface="Arial"/>
                <a:sym typeface="Arial"/>
              </a:rPr>
              <a:t>a-Welle</a:t>
            </a:r>
            <a:endParaRPr/>
          </a:p>
        </p:txBody>
      </p:sp>
      <p:sp>
        <p:nvSpPr>
          <p:cNvPr id="3879" name="Google Shape;3879;p142"/>
          <p:cNvSpPr txBox="1"/>
          <p:nvPr/>
        </p:nvSpPr>
        <p:spPr>
          <a:xfrm>
            <a:off x="4173123" y="3145701"/>
            <a:ext cx="673205" cy="361743"/>
          </a:xfrm>
          <a:prstGeom prst="rect">
            <a:avLst/>
          </a:prstGeom>
          <a:noFill/>
          <a:ln>
            <a:noFill/>
          </a:ln>
        </p:spPr>
        <p:txBody>
          <a:bodyPr anchorCtr="0" anchor="t" bIns="12250" lIns="24525" spcFirstLastPara="1" rIns="24525" wrap="square" tIns="12250">
            <a:spAutoFit/>
          </a:bodyPr>
          <a:lstStyle/>
          <a:p>
            <a:pPr indent="0" lvl="0" marL="0" marR="0" rtl="0" algn="ctr">
              <a:lnSpc>
                <a:spcPct val="91716"/>
              </a:lnSpc>
              <a:spcBef>
                <a:spcPts val="0"/>
              </a:spcBef>
              <a:spcAft>
                <a:spcPts val="0"/>
              </a:spcAft>
              <a:buNone/>
            </a:pPr>
            <a:r>
              <a:rPr lang="en-US" sz="1159">
                <a:solidFill>
                  <a:schemeClr val="dk1"/>
                </a:solidFill>
                <a:latin typeface="Arial"/>
                <a:ea typeface="Arial"/>
                <a:cs typeface="Arial"/>
                <a:sym typeface="Arial"/>
              </a:rPr>
              <a:t>Normal</a:t>
            </a:r>
            <a:endParaRPr/>
          </a:p>
          <a:p>
            <a:pPr indent="0" lvl="0" marL="0" marR="0" rtl="0" algn="ctr">
              <a:lnSpc>
                <a:spcPct val="91716"/>
              </a:lnSpc>
              <a:spcBef>
                <a:spcPts val="0"/>
              </a:spcBef>
              <a:spcAft>
                <a:spcPts val="0"/>
              </a:spcAft>
              <a:buNone/>
            </a:pPr>
            <a:r>
              <a:rPr lang="en-US" sz="1159">
                <a:solidFill>
                  <a:schemeClr val="dk1"/>
                </a:solidFill>
                <a:latin typeface="Arial"/>
                <a:ea typeface="Arial"/>
                <a:cs typeface="Arial"/>
                <a:sym typeface="Arial"/>
              </a:rPr>
              <a:t>b-Welle</a:t>
            </a:r>
            <a:endParaRPr/>
          </a:p>
        </p:txBody>
      </p:sp>
      <p:sp>
        <p:nvSpPr>
          <p:cNvPr id="3880" name="Google Shape;3880;p142"/>
          <p:cNvSpPr txBox="1"/>
          <p:nvPr/>
        </p:nvSpPr>
        <p:spPr>
          <a:xfrm>
            <a:off x="3220120" y="2059974"/>
            <a:ext cx="673204" cy="178666"/>
          </a:xfrm>
          <a:prstGeom prst="rect">
            <a:avLst/>
          </a:prstGeom>
          <a:noFill/>
          <a:ln>
            <a:noFill/>
          </a:ln>
        </p:spPr>
        <p:txBody>
          <a:bodyPr anchorCtr="0" anchor="t" bIns="12250" lIns="24525" spcFirstLastPara="1" rIns="24525" wrap="square" tIns="12250">
            <a:spAutoFit/>
          </a:bodyPr>
          <a:lstStyle/>
          <a:p>
            <a:pPr indent="0" lvl="0" marL="0" marR="0" rtl="0" algn="ctr">
              <a:lnSpc>
                <a:spcPct val="100000"/>
              </a:lnSpc>
              <a:spcBef>
                <a:spcPts val="0"/>
              </a:spcBef>
              <a:spcAft>
                <a:spcPts val="0"/>
              </a:spcAft>
              <a:buNone/>
            </a:pPr>
            <a:r>
              <a:rPr i="1" lang="en-US" sz="1159">
                <a:solidFill>
                  <a:schemeClr val="dk1"/>
                </a:solidFill>
                <a:latin typeface="Arial"/>
                <a:ea typeface="Arial"/>
                <a:cs typeface="Arial"/>
                <a:sym typeface="Arial"/>
              </a:rPr>
              <a:t>Lichtblitz</a:t>
            </a:r>
            <a:endParaRPr/>
          </a:p>
        </p:txBody>
      </p:sp>
      <p:cxnSp>
        <p:nvCxnSpPr>
          <p:cNvPr id="3881" name="Google Shape;3881;p142"/>
          <p:cNvCxnSpPr/>
          <p:nvPr/>
        </p:nvCxnSpPr>
        <p:spPr>
          <a:xfrm>
            <a:off x="3251262" y="2837685"/>
            <a:ext cx="0" cy="1814701"/>
          </a:xfrm>
          <a:prstGeom prst="straightConnector1">
            <a:avLst/>
          </a:prstGeom>
          <a:noFill/>
          <a:ln cap="flat" cmpd="sng" w="9525">
            <a:solidFill>
              <a:schemeClr val="dk1"/>
            </a:solidFill>
            <a:prstDash val="solid"/>
            <a:round/>
            <a:headEnd len="med" w="med" type="triangle"/>
            <a:tailEnd len="med" w="med" type="triangle"/>
          </a:ln>
        </p:spPr>
      </p:cxnSp>
      <p:cxnSp>
        <p:nvCxnSpPr>
          <p:cNvPr id="3882" name="Google Shape;3882;p142"/>
          <p:cNvCxnSpPr/>
          <p:nvPr/>
        </p:nvCxnSpPr>
        <p:spPr>
          <a:xfrm>
            <a:off x="4179524" y="1990660"/>
            <a:ext cx="0" cy="2652540"/>
          </a:xfrm>
          <a:prstGeom prst="straightConnector1">
            <a:avLst/>
          </a:prstGeom>
          <a:noFill/>
          <a:ln cap="flat" cmpd="sng" w="9525">
            <a:solidFill>
              <a:schemeClr val="dk1"/>
            </a:solidFill>
            <a:prstDash val="solid"/>
            <a:round/>
            <a:headEnd len="med" w="med" type="triangle"/>
            <a:tailEnd len="med" w="med" type="triangle"/>
          </a:ln>
        </p:spPr>
      </p:cxnSp>
      <p:sp>
        <p:nvSpPr>
          <p:cNvPr id="3883" name="Google Shape;3883;p142"/>
          <p:cNvSpPr/>
          <p:nvPr/>
        </p:nvSpPr>
        <p:spPr>
          <a:xfrm>
            <a:off x="3265781" y="1141811"/>
            <a:ext cx="1147369" cy="421229"/>
          </a:xfrm>
          <a:prstGeom prst="rect">
            <a:avLst/>
          </a:prstGeom>
          <a:solidFill>
            <a:schemeClr val="lt1"/>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3884" name="Google Shape;3884;p142"/>
          <p:cNvSpPr txBox="1"/>
          <p:nvPr/>
        </p:nvSpPr>
        <p:spPr>
          <a:xfrm>
            <a:off x="3473824" y="1225398"/>
            <a:ext cx="946480" cy="356789"/>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i="1" lang="en-US" sz="1159">
                <a:solidFill>
                  <a:schemeClr val="dk1"/>
                </a:solidFill>
                <a:latin typeface="Arial"/>
                <a:ea typeface="Arial"/>
                <a:cs typeface="Arial"/>
                <a:sym typeface="Arial"/>
              </a:rPr>
              <a:t>Normal</a:t>
            </a:r>
            <a:endParaRPr/>
          </a:p>
        </p:txBody>
      </p:sp>
      <p:sp>
        <p:nvSpPr>
          <p:cNvPr id="3885" name="Google Shape;3885;p142"/>
          <p:cNvSpPr txBox="1"/>
          <p:nvPr/>
        </p:nvSpPr>
        <p:spPr>
          <a:xfrm>
            <a:off x="2832026" y="4864227"/>
            <a:ext cx="2589775" cy="411298"/>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Bei einem normalen ERG ist die B-Welle deutlich größer als die </a:t>
            </a:r>
            <a:r>
              <a:rPr lang="en-US" sz="1352">
                <a:solidFill>
                  <a:schemeClr val="dk1"/>
                </a:solidFill>
                <a:latin typeface="Arial"/>
                <a:ea typeface="Arial"/>
                <a:cs typeface="Arial"/>
                <a:sym typeface="Arial"/>
              </a:rPr>
              <a:t>A-Welle</a:t>
            </a:r>
            <a:endParaRPr sz="1159">
              <a:solidFill>
                <a:schemeClr val="dk1"/>
              </a:solidFill>
              <a:latin typeface="Arial"/>
              <a:ea typeface="Arial"/>
              <a:cs typeface="Arial"/>
              <a:sym typeface="Arial"/>
            </a:endParaRPr>
          </a:p>
        </p:txBody>
      </p:sp>
      <p:sp>
        <p:nvSpPr>
          <p:cNvPr id="3886" name="Google Shape;3886;p142"/>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887" name="Google Shape;3887;p142"/>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888" name="Google Shape;3888;p142"/>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889" name="Google Shape;3889;p142"/>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3" name="Shape 3893"/>
        <p:cNvGrpSpPr/>
        <p:nvPr/>
      </p:nvGrpSpPr>
      <p:grpSpPr>
        <a:xfrm>
          <a:off x="0" y="0"/>
          <a:ext cx="0" cy="0"/>
          <a:chOff x="0" y="0"/>
          <a:chExt cx="0" cy="0"/>
        </a:xfrm>
      </p:grpSpPr>
      <p:pic>
        <p:nvPicPr>
          <p:cNvPr id="3894" name="Google Shape;3894;p143"/>
          <p:cNvPicPr preferRelativeResize="0"/>
          <p:nvPr/>
        </p:nvPicPr>
        <p:blipFill rotWithShape="1">
          <a:blip r:embed="rId3">
            <a:alphaModFix/>
          </a:blip>
          <a:srcRect b="0" l="0" r="0" t="0"/>
          <a:stretch/>
        </p:blipFill>
        <p:spPr>
          <a:xfrm>
            <a:off x="2798522" y="1135421"/>
            <a:ext cx="2345221" cy="3592556"/>
          </a:xfrm>
          <a:prstGeom prst="rect">
            <a:avLst/>
          </a:prstGeom>
          <a:noFill/>
          <a:ln>
            <a:noFill/>
          </a:ln>
        </p:spPr>
      </p:pic>
      <p:pic>
        <p:nvPicPr>
          <p:cNvPr id="3895" name="Google Shape;3895;p143"/>
          <p:cNvPicPr preferRelativeResize="0"/>
          <p:nvPr/>
        </p:nvPicPr>
        <p:blipFill rotWithShape="1">
          <a:blip r:embed="rId4">
            <a:alphaModFix/>
          </a:blip>
          <a:srcRect b="0" l="0" r="0" t="0"/>
          <a:stretch/>
        </p:blipFill>
        <p:spPr>
          <a:xfrm>
            <a:off x="6948883" y="914584"/>
            <a:ext cx="2358190" cy="3975052"/>
          </a:xfrm>
          <a:prstGeom prst="rect">
            <a:avLst/>
          </a:prstGeom>
          <a:noFill/>
          <a:ln>
            <a:noFill/>
          </a:ln>
        </p:spPr>
      </p:pic>
      <p:sp>
        <p:nvSpPr>
          <p:cNvPr id="3896" name="Google Shape;3896;p143"/>
          <p:cNvSpPr/>
          <p:nvPr/>
        </p:nvSpPr>
        <p:spPr>
          <a:xfrm>
            <a:off x="6924345" y="3835269"/>
            <a:ext cx="236838" cy="220836"/>
          </a:xfrm>
          <a:prstGeom prst="rect">
            <a:avLst/>
          </a:prstGeom>
          <a:solidFill>
            <a:schemeClr val="lt1"/>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3897" name="Google Shape;3897;p143"/>
          <p:cNvSpPr/>
          <p:nvPr/>
        </p:nvSpPr>
        <p:spPr>
          <a:xfrm>
            <a:off x="4357169" y="3799762"/>
            <a:ext cx="581739" cy="552186"/>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3898" name="Google Shape;3898;p143"/>
          <p:cNvSpPr/>
          <p:nvPr/>
        </p:nvSpPr>
        <p:spPr>
          <a:xfrm>
            <a:off x="8651721" y="3499193"/>
            <a:ext cx="581739" cy="1273745"/>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3899" name="Google Shape;3899;p143"/>
          <p:cNvSpPr txBox="1"/>
          <p:nvPr/>
        </p:nvSpPr>
        <p:spPr>
          <a:xfrm>
            <a:off x="7969193" y="3832459"/>
            <a:ext cx="822596" cy="361743"/>
          </a:xfrm>
          <a:prstGeom prst="rect">
            <a:avLst/>
          </a:prstGeom>
          <a:noFill/>
          <a:ln>
            <a:noFill/>
          </a:ln>
        </p:spPr>
        <p:txBody>
          <a:bodyPr anchorCtr="0" anchor="t" bIns="12250" lIns="24525" spcFirstLastPara="1" rIns="24525" wrap="square" tIns="12250">
            <a:spAutoFit/>
          </a:bodyPr>
          <a:lstStyle/>
          <a:p>
            <a:pPr indent="0" lvl="0" marL="0" marR="0" rtl="0" algn="l">
              <a:lnSpc>
                <a:spcPct val="91716"/>
              </a:lnSpc>
              <a:spcBef>
                <a:spcPts val="0"/>
              </a:spcBef>
              <a:spcAft>
                <a:spcPts val="0"/>
              </a:spcAft>
              <a:buNone/>
            </a:pPr>
            <a:r>
              <a:rPr lang="en-US" sz="1159">
                <a:solidFill>
                  <a:srgbClr val="1A5FB4"/>
                </a:solidFill>
                <a:latin typeface="Arial"/>
                <a:ea typeface="Arial"/>
                <a:cs typeface="Arial"/>
                <a:sym typeface="Arial"/>
              </a:rPr>
              <a:t>„Negativ“</a:t>
            </a:r>
            <a:endParaRPr/>
          </a:p>
          <a:p>
            <a:pPr indent="0" lvl="0" marL="0" marR="0" rtl="0" algn="l">
              <a:lnSpc>
                <a:spcPct val="91716"/>
              </a:lnSpc>
              <a:spcBef>
                <a:spcPts val="0"/>
              </a:spcBef>
              <a:spcAft>
                <a:spcPts val="0"/>
              </a:spcAft>
              <a:buNone/>
            </a:pPr>
            <a:r>
              <a:rPr lang="en-US" sz="1159">
                <a:solidFill>
                  <a:srgbClr val="1A5FB4"/>
                </a:solidFill>
                <a:latin typeface="Arial"/>
                <a:ea typeface="Arial"/>
                <a:cs typeface="Arial"/>
                <a:sym typeface="Arial"/>
              </a:rPr>
              <a:t>b-Welle</a:t>
            </a:r>
            <a:endParaRPr/>
          </a:p>
        </p:txBody>
      </p:sp>
      <p:sp>
        <p:nvSpPr>
          <p:cNvPr id="3900" name="Google Shape;3900;p143"/>
          <p:cNvSpPr txBox="1"/>
          <p:nvPr/>
        </p:nvSpPr>
        <p:spPr>
          <a:xfrm>
            <a:off x="6464060" y="3306798"/>
            <a:ext cx="938940" cy="498018"/>
          </a:xfrm>
          <a:prstGeom prst="rect">
            <a:avLst/>
          </a:prstGeom>
          <a:noFill/>
          <a:ln>
            <a:noFill/>
          </a:ln>
        </p:spPr>
        <p:txBody>
          <a:bodyPr anchorCtr="0" anchor="t" bIns="12250" lIns="24525" spcFirstLastPara="1" rIns="24525" wrap="square" tIns="12250">
            <a:spAutoFit/>
          </a:bodyPr>
          <a:lstStyle/>
          <a:p>
            <a:pPr indent="0" lvl="0" marL="0" marR="0" rtl="0" algn="r">
              <a:lnSpc>
                <a:spcPct val="91716"/>
              </a:lnSpc>
              <a:spcBef>
                <a:spcPts val="0"/>
              </a:spcBef>
              <a:spcAft>
                <a:spcPts val="0"/>
              </a:spcAft>
              <a:buNone/>
            </a:pPr>
            <a:r>
              <a:rPr lang="en-US" sz="1159">
                <a:solidFill>
                  <a:srgbClr val="1A5FB4"/>
                </a:solidFill>
                <a:latin typeface="Arial"/>
                <a:ea typeface="Arial"/>
                <a:cs typeface="Arial"/>
                <a:sym typeface="Arial"/>
              </a:rPr>
              <a:t>(Relativ) normal</a:t>
            </a:r>
            <a:endParaRPr/>
          </a:p>
          <a:p>
            <a:pPr indent="0" lvl="0" marL="0" marR="0" rtl="0" algn="r">
              <a:lnSpc>
                <a:spcPct val="91716"/>
              </a:lnSpc>
              <a:spcBef>
                <a:spcPts val="0"/>
              </a:spcBef>
              <a:spcAft>
                <a:spcPts val="0"/>
              </a:spcAft>
              <a:buNone/>
            </a:pPr>
            <a:r>
              <a:rPr lang="en-US" sz="1159">
                <a:solidFill>
                  <a:srgbClr val="1A5FB4"/>
                </a:solidFill>
                <a:latin typeface="Arial"/>
                <a:ea typeface="Arial"/>
                <a:cs typeface="Arial"/>
                <a:sym typeface="Arial"/>
              </a:rPr>
              <a:t>a-Welle</a:t>
            </a:r>
            <a:endParaRPr/>
          </a:p>
        </p:txBody>
      </p:sp>
      <p:sp>
        <p:nvSpPr>
          <p:cNvPr id="3901" name="Google Shape;3901;p143"/>
          <p:cNvSpPr txBox="1"/>
          <p:nvPr/>
        </p:nvSpPr>
        <p:spPr>
          <a:xfrm>
            <a:off x="2636371" y="3564163"/>
            <a:ext cx="673205" cy="361743"/>
          </a:xfrm>
          <a:prstGeom prst="rect">
            <a:avLst/>
          </a:prstGeom>
          <a:noFill/>
          <a:ln>
            <a:noFill/>
          </a:ln>
        </p:spPr>
        <p:txBody>
          <a:bodyPr anchorCtr="0" anchor="t" bIns="12250" lIns="24525" spcFirstLastPara="1" rIns="24525" wrap="square" tIns="12250">
            <a:spAutoFit/>
          </a:bodyPr>
          <a:lstStyle/>
          <a:p>
            <a:pPr indent="0" lvl="0" marL="0" marR="0" rtl="0" algn="ctr">
              <a:lnSpc>
                <a:spcPct val="91716"/>
              </a:lnSpc>
              <a:spcBef>
                <a:spcPts val="0"/>
              </a:spcBef>
              <a:spcAft>
                <a:spcPts val="0"/>
              </a:spcAft>
              <a:buNone/>
            </a:pPr>
            <a:r>
              <a:rPr lang="en-US" sz="1159">
                <a:solidFill>
                  <a:schemeClr val="dk1"/>
                </a:solidFill>
                <a:latin typeface="Arial"/>
                <a:ea typeface="Arial"/>
                <a:cs typeface="Arial"/>
                <a:sym typeface="Arial"/>
              </a:rPr>
              <a:t>Normal</a:t>
            </a:r>
            <a:endParaRPr/>
          </a:p>
          <a:p>
            <a:pPr indent="0" lvl="0" marL="0" marR="0" rtl="0" algn="ctr">
              <a:lnSpc>
                <a:spcPct val="91716"/>
              </a:lnSpc>
              <a:spcBef>
                <a:spcPts val="0"/>
              </a:spcBef>
              <a:spcAft>
                <a:spcPts val="0"/>
              </a:spcAft>
              <a:buNone/>
            </a:pPr>
            <a:r>
              <a:rPr lang="en-US" sz="1159">
                <a:solidFill>
                  <a:schemeClr val="dk1"/>
                </a:solidFill>
                <a:latin typeface="Arial"/>
                <a:ea typeface="Arial"/>
                <a:cs typeface="Arial"/>
                <a:sym typeface="Arial"/>
              </a:rPr>
              <a:t>a-Welle</a:t>
            </a:r>
            <a:endParaRPr/>
          </a:p>
        </p:txBody>
      </p:sp>
      <p:sp>
        <p:nvSpPr>
          <p:cNvPr id="3902" name="Google Shape;3902;p143"/>
          <p:cNvSpPr txBox="1"/>
          <p:nvPr/>
        </p:nvSpPr>
        <p:spPr>
          <a:xfrm>
            <a:off x="4173123" y="3145701"/>
            <a:ext cx="673205" cy="361743"/>
          </a:xfrm>
          <a:prstGeom prst="rect">
            <a:avLst/>
          </a:prstGeom>
          <a:noFill/>
          <a:ln>
            <a:noFill/>
          </a:ln>
        </p:spPr>
        <p:txBody>
          <a:bodyPr anchorCtr="0" anchor="t" bIns="12250" lIns="24525" spcFirstLastPara="1" rIns="24525" wrap="square" tIns="12250">
            <a:spAutoFit/>
          </a:bodyPr>
          <a:lstStyle/>
          <a:p>
            <a:pPr indent="0" lvl="0" marL="0" marR="0" rtl="0" algn="ctr">
              <a:lnSpc>
                <a:spcPct val="91716"/>
              </a:lnSpc>
              <a:spcBef>
                <a:spcPts val="0"/>
              </a:spcBef>
              <a:spcAft>
                <a:spcPts val="0"/>
              </a:spcAft>
              <a:buNone/>
            </a:pPr>
            <a:r>
              <a:rPr lang="en-US" sz="1159">
                <a:solidFill>
                  <a:schemeClr val="dk1"/>
                </a:solidFill>
                <a:latin typeface="Arial"/>
                <a:ea typeface="Arial"/>
                <a:cs typeface="Arial"/>
                <a:sym typeface="Arial"/>
              </a:rPr>
              <a:t>Normal</a:t>
            </a:r>
            <a:endParaRPr/>
          </a:p>
          <a:p>
            <a:pPr indent="0" lvl="0" marL="0" marR="0" rtl="0" algn="ctr">
              <a:lnSpc>
                <a:spcPct val="91716"/>
              </a:lnSpc>
              <a:spcBef>
                <a:spcPts val="0"/>
              </a:spcBef>
              <a:spcAft>
                <a:spcPts val="0"/>
              </a:spcAft>
              <a:buNone/>
            </a:pPr>
            <a:r>
              <a:rPr lang="en-US" sz="1159">
                <a:solidFill>
                  <a:schemeClr val="dk1"/>
                </a:solidFill>
                <a:latin typeface="Arial"/>
                <a:ea typeface="Arial"/>
                <a:cs typeface="Arial"/>
                <a:sym typeface="Arial"/>
              </a:rPr>
              <a:t>b-Welle</a:t>
            </a:r>
            <a:endParaRPr/>
          </a:p>
        </p:txBody>
      </p:sp>
      <p:sp>
        <p:nvSpPr>
          <p:cNvPr id="3903" name="Google Shape;3903;p143"/>
          <p:cNvSpPr/>
          <p:nvPr/>
        </p:nvSpPr>
        <p:spPr>
          <a:xfrm>
            <a:off x="7749604" y="914584"/>
            <a:ext cx="806534" cy="204422"/>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3904" name="Google Shape;3904;p143"/>
          <p:cNvSpPr txBox="1"/>
          <p:nvPr/>
        </p:nvSpPr>
        <p:spPr>
          <a:xfrm>
            <a:off x="3220120" y="2059974"/>
            <a:ext cx="673202" cy="178666"/>
          </a:xfrm>
          <a:prstGeom prst="rect">
            <a:avLst/>
          </a:prstGeom>
          <a:noFill/>
          <a:ln>
            <a:noFill/>
          </a:ln>
        </p:spPr>
        <p:txBody>
          <a:bodyPr anchorCtr="0" anchor="t" bIns="12250" lIns="24525" spcFirstLastPara="1" rIns="24525" wrap="square" tIns="12250">
            <a:spAutoFit/>
          </a:bodyPr>
          <a:lstStyle/>
          <a:p>
            <a:pPr indent="0" lvl="0" marL="0" marR="0" rtl="0" algn="ctr">
              <a:lnSpc>
                <a:spcPct val="100000"/>
              </a:lnSpc>
              <a:spcBef>
                <a:spcPts val="0"/>
              </a:spcBef>
              <a:spcAft>
                <a:spcPts val="0"/>
              </a:spcAft>
              <a:buNone/>
            </a:pPr>
            <a:r>
              <a:rPr i="1" lang="en-US" sz="1159">
                <a:solidFill>
                  <a:schemeClr val="dk1"/>
                </a:solidFill>
                <a:latin typeface="Arial"/>
                <a:ea typeface="Arial"/>
                <a:cs typeface="Arial"/>
                <a:sym typeface="Arial"/>
              </a:rPr>
              <a:t>Lichtblitz</a:t>
            </a:r>
            <a:endParaRPr/>
          </a:p>
        </p:txBody>
      </p:sp>
      <p:sp>
        <p:nvSpPr>
          <p:cNvPr id="3905" name="Google Shape;3905;p143"/>
          <p:cNvSpPr txBox="1"/>
          <p:nvPr/>
        </p:nvSpPr>
        <p:spPr>
          <a:xfrm>
            <a:off x="7328679" y="1966740"/>
            <a:ext cx="640513" cy="178666"/>
          </a:xfrm>
          <a:prstGeom prst="rect">
            <a:avLst/>
          </a:prstGeom>
          <a:noFill/>
          <a:ln>
            <a:noFill/>
          </a:ln>
        </p:spPr>
        <p:txBody>
          <a:bodyPr anchorCtr="0" anchor="t" bIns="12250" lIns="24525" spcFirstLastPara="1" rIns="24525" wrap="square" tIns="12250">
            <a:spAutoFit/>
          </a:bodyPr>
          <a:lstStyle/>
          <a:p>
            <a:pPr indent="0" lvl="0" marL="0" marR="0" rtl="0" algn="ctr">
              <a:lnSpc>
                <a:spcPct val="100000"/>
              </a:lnSpc>
              <a:spcBef>
                <a:spcPts val="0"/>
              </a:spcBef>
              <a:spcAft>
                <a:spcPts val="0"/>
              </a:spcAft>
              <a:buNone/>
            </a:pPr>
            <a:r>
              <a:rPr i="1" lang="en-US" sz="1159">
                <a:solidFill>
                  <a:schemeClr val="dk1"/>
                </a:solidFill>
                <a:latin typeface="Arial"/>
                <a:ea typeface="Arial"/>
                <a:cs typeface="Arial"/>
                <a:sym typeface="Arial"/>
              </a:rPr>
              <a:t>Lichtblitz</a:t>
            </a:r>
            <a:endParaRPr/>
          </a:p>
        </p:txBody>
      </p:sp>
      <p:cxnSp>
        <p:nvCxnSpPr>
          <p:cNvPr id="3906" name="Google Shape;3906;p143"/>
          <p:cNvCxnSpPr/>
          <p:nvPr/>
        </p:nvCxnSpPr>
        <p:spPr>
          <a:xfrm>
            <a:off x="3251262" y="2837685"/>
            <a:ext cx="0" cy="1814701"/>
          </a:xfrm>
          <a:prstGeom prst="straightConnector1">
            <a:avLst/>
          </a:prstGeom>
          <a:noFill/>
          <a:ln cap="flat" cmpd="sng" w="9525">
            <a:solidFill>
              <a:schemeClr val="dk1"/>
            </a:solidFill>
            <a:prstDash val="solid"/>
            <a:round/>
            <a:headEnd len="med" w="med" type="triangle"/>
            <a:tailEnd len="med" w="med" type="triangle"/>
          </a:ln>
        </p:spPr>
      </p:cxnSp>
      <p:cxnSp>
        <p:nvCxnSpPr>
          <p:cNvPr id="3907" name="Google Shape;3907;p143"/>
          <p:cNvCxnSpPr/>
          <p:nvPr/>
        </p:nvCxnSpPr>
        <p:spPr>
          <a:xfrm>
            <a:off x="7403001" y="2828498"/>
            <a:ext cx="0" cy="1523450"/>
          </a:xfrm>
          <a:prstGeom prst="straightConnector1">
            <a:avLst/>
          </a:prstGeom>
          <a:noFill/>
          <a:ln cap="flat" cmpd="sng" w="9525">
            <a:solidFill>
              <a:srgbClr val="1A5FB4"/>
            </a:solidFill>
            <a:prstDash val="solid"/>
            <a:round/>
            <a:headEnd len="med" w="med" type="triangle"/>
            <a:tailEnd len="med" w="med" type="triangle"/>
          </a:ln>
        </p:spPr>
      </p:cxnSp>
      <p:cxnSp>
        <p:nvCxnSpPr>
          <p:cNvPr id="3908" name="Google Shape;3908;p143"/>
          <p:cNvCxnSpPr/>
          <p:nvPr/>
        </p:nvCxnSpPr>
        <p:spPr>
          <a:xfrm>
            <a:off x="7979095" y="3455802"/>
            <a:ext cx="12802" cy="918550"/>
          </a:xfrm>
          <a:prstGeom prst="straightConnector1">
            <a:avLst/>
          </a:prstGeom>
          <a:noFill/>
          <a:ln cap="flat" cmpd="sng" w="9525">
            <a:solidFill>
              <a:srgbClr val="1A5FB4"/>
            </a:solidFill>
            <a:prstDash val="solid"/>
            <a:round/>
            <a:headEnd len="med" w="med" type="triangle"/>
            <a:tailEnd len="med" w="med" type="triangle"/>
          </a:ln>
        </p:spPr>
      </p:cxnSp>
      <p:cxnSp>
        <p:nvCxnSpPr>
          <p:cNvPr id="3909" name="Google Shape;3909;p143"/>
          <p:cNvCxnSpPr/>
          <p:nvPr/>
        </p:nvCxnSpPr>
        <p:spPr>
          <a:xfrm>
            <a:off x="4179524" y="1990660"/>
            <a:ext cx="0" cy="2652540"/>
          </a:xfrm>
          <a:prstGeom prst="straightConnector1">
            <a:avLst/>
          </a:prstGeom>
          <a:noFill/>
          <a:ln cap="flat" cmpd="sng" w="9525">
            <a:solidFill>
              <a:schemeClr val="dk1"/>
            </a:solidFill>
            <a:prstDash val="solid"/>
            <a:round/>
            <a:headEnd len="med" w="med" type="triangle"/>
            <a:tailEnd len="med" w="med" type="triangle"/>
          </a:ln>
        </p:spPr>
      </p:cxnSp>
      <p:sp>
        <p:nvSpPr>
          <p:cNvPr id="3910" name="Google Shape;3910;p143"/>
          <p:cNvSpPr/>
          <p:nvPr/>
        </p:nvSpPr>
        <p:spPr>
          <a:xfrm>
            <a:off x="3265781" y="1141811"/>
            <a:ext cx="1147369" cy="421229"/>
          </a:xfrm>
          <a:prstGeom prst="rect">
            <a:avLst/>
          </a:prstGeom>
          <a:solidFill>
            <a:schemeClr val="lt1"/>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3911" name="Google Shape;3911;p143"/>
          <p:cNvSpPr/>
          <p:nvPr/>
        </p:nvSpPr>
        <p:spPr>
          <a:xfrm>
            <a:off x="7498878" y="904853"/>
            <a:ext cx="1147369" cy="421229"/>
          </a:xfrm>
          <a:prstGeom prst="rect">
            <a:avLst/>
          </a:prstGeom>
          <a:solidFill>
            <a:schemeClr val="lt1"/>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3912" name="Google Shape;3912;p143"/>
          <p:cNvSpPr txBox="1"/>
          <p:nvPr/>
        </p:nvSpPr>
        <p:spPr>
          <a:xfrm>
            <a:off x="3473824" y="1225398"/>
            <a:ext cx="946480" cy="356789"/>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i="1" lang="en-US" sz="1159">
                <a:solidFill>
                  <a:schemeClr val="dk1"/>
                </a:solidFill>
                <a:latin typeface="Arial"/>
                <a:ea typeface="Arial"/>
                <a:cs typeface="Arial"/>
                <a:sym typeface="Arial"/>
              </a:rPr>
              <a:t>Normal</a:t>
            </a:r>
            <a:endParaRPr/>
          </a:p>
        </p:txBody>
      </p:sp>
      <p:sp>
        <p:nvSpPr>
          <p:cNvPr id="3913" name="Google Shape;3913;p143"/>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b="1" i="1" lang="en-US" sz="1546">
                <a:solidFill>
                  <a:schemeClr val="dk1"/>
                </a:solidFill>
                <a:latin typeface="Arial"/>
                <a:ea typeface="Arial"/>
                <a:cs typeface="Arial"/>
                <a:sym typeface="Arial"/>
              </a:rPr>
              <a:t>CSNB</a:t>
            </a:r>
            <a:endParaRPr/>
          </a:p>
        </p:txBody>
      </p:sp>
      <p:sp>
        <p:nvSpPr>
          <p:cNvPr id="3914" name="Google Shape;3914;p143"/>
          <p:cNvSpPr txBox="1"/>
          <p:nvPr/>
        </p:nvSpPr>
        <p:spPr>
          <a:xfrm>
            <a:off x="6476862" y="4859638"/>
            <a:ext cx="2830210" cy="713577"/>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Die b-Welle wird als „negativ“ bezeichnet, wenn sie kleiner ist als die a-Welle, wie es bei CSNB der Fall ist</a:t>
            </a:r>
            <a:endParaRPr/>
          </a:p>
        </p:txBody>
      </p:sp>
      <p:sp>
        <p:nvSpPr>
          <p:cNvPr id="3915" name="Google Shape;3915;p143"/>
          <p:cNvSpPr txBox="1"/>
          <p:nvPr/>
        </p:nvSpPr>
        <p:spPr>
          <a:xfrm>
            <a:off x="2832026" y="4864227"/>
            <a:ext cx="2589775" cy="411230"/>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Bei einem normalen ERG ist die B-Welle deutlich größer als die </a:t>
            </a:r>
            <a:r>
              <a:rPr lang="en-US" sz="1352">
                <a:solidFill>
                  <a:schemeClr val="dk1"/>
                </a:solidFill>
                <a:latin typeface="Arial"/>
                <a:ea typeface="Arial"/>
                <a:cs typeface="Arial"/>
                <a:sym typeface="Arial"/>
              </a:rPr>
              <a:t>A-Welle</a:t>
            </a:r>
            <a:endParaRPr sz="1159">
              <a:solidFill>
                <a:schemeClr val="dk1"/>
              </a:solidFill>
              <a:latin typeface="Arial"/>
              <a:ea typeface="Arial"/>
              <a:cs typeface="Arial"/>
              <a:sym typeface="Arial"/>
            </a:endParaRPr>
          </a:p>
        </p:txBody>
      </p:sp>
      <p:sp>
        <p:nvSpPr>
          <p:cNvPr id="3916" name="Google Shape;3916;p143"/>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917" name="Google Shape;3917;p143"/>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918" name="Google Shape;3918;p143"/>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919" name="Google Shape;3919;p143"/>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3" name="Shape 3923"/>
        <p:cNvGrpSpPr/>
        <p:nvPr/>
      </p:nvGrpSpPr>
      <p:grpSpPr>
        <a:xfrm>
          <a:off x="0" y="0"/>
          <a:ext cx="0" cy="0"/>
          <a:chOff x="0" y="0"/>
          <a:chExt cx="0" cy="0"/>
        </a:xfrm>
      </p:grpSpPr>
      <p:sp>
        <p:nvSpPr>
          <p:cNvPr id="3924" name="Google Shape;3924;p144"/>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925" name="Google Shape;3925;p144"/>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926" name="Google Shape;3926;p144"/>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927" name="Google Shape;3927;p144"/>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928" name="Google Shape;3928;p144"/>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929" name="Google Shape;3929;p144"/>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930" name="Google Shape;3930;p144"/>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931" name="Google Shape;3931;p144"/>
          <p:cNvCxnSpPr>
            <a:stCxn id="3924"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932" name="Google Shape;3932;p144"/>
          <p:cNvCxnSpPr>
            <a:stCxn id="3924"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933" name="Google Shape;3933;p144"/>
          <p:cNvCxnSpPr>
            <a:stCxn id="3924"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934" name="Google Shape;3934;p144"/>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935" name="Google Shape;3935;p144"/>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936" name="Google Shape;3936;p144"/>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3937" name="Google Shape;3937;p144"/>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938" name="Google Shape;3938;p144"/>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3939" name="Google Shape;3939;p144"/>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--Klassifiziert nach… </a:t>
            </a:r>
            <a:r>
              <a:rPr b="0" i="0" lang="en-US" sz="1546" u="none" cap="none" strike="noStrike">
                <a:solidFill>
                  <a:srgbClr val="1A5FB4"/>
                </a:solidFill>
                <a:latin typeface="Arial"/>
                <a:ea typeface="Arial"/>
                <a:cs typeface="Arial"/>
                <a:sym typeface="Arial"/>
              </a:rPr>
              <a:t>dem skotopischen ERG-Muster</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--Häufigstes Muster: </a:t>
            </a:r>
            <a:r>
              <a:rPr b="0" i="1" lang="en-US" sz="1546" u="none" cap="none" strike="noStrike">
                <a:solidFill>
                  <a:srgbClr val="1A5FB4"/>
                </a:solidFill>
                <a:latin typeface="Arial"/>
                <a:ea typeface="Arial"/>
                <a:cs typeface="Arial"/>
                <a:sym typeface="Arial"/>
              </a:rPr>
              <a:t>Negatives </a:t>
            </a:r>
            <a:r>
              <a:rPr b="0" i="0" lang="en-US" sz="1546" u="none" cap="none" strike="noStrike">
                <a:solidFill>
                  <a:srgbClr val="1A5FB4"/>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1" lang="en-US" sz="1546" u="none" cap="none" strike="noStrike">
                <a:solidFill>
                  <a:schemeClr val="dk1"/>
                </a:solidFill>
                <a:latin typeface="Arial"/>
                <a:ea typeface="Arial"/>
                <a:cs typeface="Arial"/>
                <a:sym typeface="Arial"/>
              </a:rPr>
              <a:t>--Negatives </a:t>
            </a:r>
            <a:r>
              <a:rPr b="0" i="0" lang="en-US" sz="1546" u="none" cap="none" strike="noStrike">
                <a:solidFill>
                  <a:schemeClr val="dk1"/>
                </a:solidFill>
                <a:latin typeface="Arial"/>
                <a:ea typeface="Arial"/>
                <a:cs typeface="Arial"/>
                <a:sym typeface="Arial"/>
              </a:rPr>
              <a:t>ERG = </a:t>
            </a:r>
            <a:r>
              <a:rPr b="0" i="0" lang="en-US" sz="1546" u="none" cap="none" strike="noStrike">
                <a:solidFill>
                  <a:srgbClr val="1A5FB4"/>
                </a:solidFill>
                <a:latin typeface="Arial"/>
                <a:ea typeface="Arial"/>
                <a:cs typeface="Arial"/>
                <a:sym typeface="Arial"/>
              </a:rPr>
              <a:t>große a-Welle, kleinere b-Welle </a:t>
            </a:r>
            <a:endParaRPr/>
          </a:p>
        </p:txBody>
      </p:sp>
      <p:sp>
        <p:nvSpPr>
          <p:cNvPr id="3940" name="Google Shape;3940;p144"/>
          <p:cNvSpPr txBox="1"/>
          <p:nvPr/>
        </p:nvSpPr>
        <p:spPr>
          <a:xfrm>
            <a:off x="2263325" y="3808944"/>
            <a:ext cx="4763805" cy="1719522"/>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dk1"/>
                </a:solidFill>
                <a:latin typeface="Arial"/>
                <a:ea typeface="Arial"/>
                <a:cs typeface="Arial"/>
                <a:sym typeface="Arial"/>
              </a:rPr>
              <a:t>Eine weitere Erkrankung – zwar nicht häufig, aber häufiger als CSNB – zeigt ebenfalls ein negatives ERG. Um welche Erkrankung handelt es sich?</a:t>
            </a:r>
            <a:endParaRPr i="1" sz="1546">
              <a:solidFill>
                <a:srgbClr val="C8C860"/>
              </a:solidFill>
              <a:latin typeface="Arial"/>
              <a:ea typeface="Arial"/>
              <a:cs typeface="Arial"/>
              <a:sym typeface="Arial"/>
            </a:endParaRPr>
          </a:p>
          <a:p>
            <a:pPr indent="0" lvl="0" marL="0" marR="0" rtl="0" algn="l">
              <a:spcBef>
                <a:spcPts val="0"/>
              </a:spcBef>
              <a:spcAft>
                <a:spcPts val="0"/>
              </a:spcAft>
              <a:buNone/>
            </a:pPr>
            <a:r>
              <a:rPr lang="en-US" sz="1546">
                <a:solidFill>
                  <a:srgbClr val="C8C860"/>
                </a:solidFill>
                <a:latin typeface="Arial"/>
                <a:ea typeface="Arial"/>
                <a:cs typeface="Arial"/>
                <a:sym typeface="Arial"/>
              </a:rPr>
              <a:t>XLR</a:t>
            </a:r>
            <a:endParaRPr/>
          </a:p>
          <a:p>
            <a:pPr indent="0" lvl="0" marL="0" marR="0" rtl="0" algn="l">
              <a:spcBef>
                <a:spcPts val="0"/>
              </a:spcBef>
              <a:spcAft>
                <a:spcPts val="0"/>
              </a:spcAft>
              <a:buNone/>
            </a:pPr>
            <a:r>
              <a:t/>
            </a:r>
            <a:endParaRPr i="1" sz="1546">
              <a:solidFill>
                <a:srgbClr val="C8C860"/>
              </a:solidFill>
              <a:latin typeface="Arial"/>
              <a:ea typeface="Arial"/>
              <a:cs typeface="Arial"/>
              <a:sym typeface="Arial"/>
            </a:endParaRPr>
          </a:p>
          <a:p>
            <a:pPr indent="0" lvl="0" marL="0" marR="0" rtl="0" algn="l">
              <a:spcBef>
                <a:spcPts val="0"/>
              </a:spcBef>
              <a:spcAft>
                <a:spcPts val="0"/>
              </a:spcAft>
              <a:buNone/>
            </a:pPr>
            <a:r>
              <a:rPr i="1" lang="en-US" sz="1546">
                <a:solidFill>
                  <a:srgbClr val="C8C860"/>
                </a:solidFill>
                <a:latin typeface="Arial"/>
                <a:ea typeface="Arial"/>
                <a:cs typeface="Arial"/>
                <a:sym typeface="Arial"/>
              </a:rPr>
              <a:t>Wofür steht </a:t>
            </a:r>
            <a:r>
              <a:rPr lang="en-US" sz="1546">
                <a:solidFill>
                  <a:srgbClr val="C8C860"/>
                </a:solidFill>
                <a:latin typeface="Arial"/>
                <a:ea typeface="Arial"/>
                <a:cs typeface="Arial"/>
                <a:sym typeface="Arial"/>
              </a:rPr>
              <a:t>XLR </a:t>
            </a:r>
            <a:r>
              <a:rPr i="1" lang="en-US" sz="1546">
                <a:solidFill>
                  <a:srgbClr val="C8C860"/>
                </a:solidFill>
                <a:latin typeface="Arial"/>
                <a:ea typeface="Arial"/>
                <a:cs typeface="Arial"/>
                <a:sym typeface="Arial"/>
              </a:rPr>
              <a:t>in diesem Zusammenhang?</a:t>
            </a:r>
            <a:endParaRPr/>
          </a:p>
          <a:p>
            <a:pPr indent="0" lvl="0" marL="0" marR="0" rtl="0" algn="l">
              <a:spcBef>
                <a:spcPts val="0"/>
              </a:spcBef>
              <a:spcAft>
                <a:spcPts val="0"/>
              </a:spcAft>
              <a:buNone/>
            </a:pPr>
            <a:r>
              <a:rPr lang="en-US" sz="1546">
                <a:solidFill>
                  <a:srgbClr val="C8C860"/>
                </a:solidFill>
                <a:latin typeface="Arial"/>
                <a:ea typeface="Arial"/>
                <a:cs typeface="Arial"/>
                <a:sym typeface="Arial"/>
              </a:rPr>
              <a:t>X-chromosomale Retinoschisis</a:t>
            </a:r>
            <a:endParaRPr/>
          </a:p>
        </p:txBody>
      </p:sp>
      <p:cxnSp>
        <p:nvCxnSpPr>
          <p:cNvPr id="3941" name="Google Shape;3941;p144"/>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942" name="Google Shape;3942;p144"/>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943" name="Google Shape;3943;p144"/>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944" name="Google Shape;3944;p144"/>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945" name="Google Shape;3945;p144"/>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946" name="Google Shape;3946;p144"/>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0" name="Shape 3950"/>
        <p:cNvGrpSpPr/>
        <p:nvPr/>
      </p:nvGrpSpPr>
      <p:grpSpPr>
        <a:xfrm>
          <a:off x="0" y="0"/>
          <a:ext cx="0" cy="0"/>
          <a:chOff x="0" y="0"/>
          <a:chExt cx="0" cy="0"/>
        </a:xfrm>
      </p:grpSpPr>
      <p:sp>
        <p:nvSpPr>
          <p:cNvPr id="3951" name="Google Shape;3951;p145"/>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952" name="Google Shape;3952;p145"/>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953" name="Google Shape;3953;p145"/>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954" name="Google Shape;3954;p145"/>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955" name="Google Shape;3955;p145"/>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956" name="Google Shape;3956;p145"/>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957" name="Google Shape;3957;p145"/>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958" name="Google Shape;3958;p145"/>
          <p:cNvCxnSpPr>
            <a:stCxn id="3951"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959" name="Google Shape;3959;p145"/>
          <p:cNvCxnSpPr>
            <a:stCxn id="3951"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960" name="Google Shape;3960;p145"/>
          <p:cNvCxnSpPr>
            <a:stCxn id="3951"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961" name="Google Shape;3961;p145"/>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962" name="Google Shape;3962;p145"/>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963" name="Google Shape;3963;p145"/>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3964" name="Google Shape;3964;p145"/>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965" name="Google Shape;3965;p145"/>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3966" name="Google Shape;3966;p145"/>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--Klassifiziert nach… </a:t>
            </a:r>
            <a:r>
              <a:rPr b="0" i="0" lang="en-US" sz="1546" u="none" cap="none" strike="noStrike">
                <a:solidFill>
                  <a:srgbClr val="1A5FB4"/>
                </a:solidFill>
                <a:latin typeface="Arial"/>
                <a:ea typeface="Arial"/>
                <a:cs typeface="Arial"/>
                <a:sym typeface="Arial"/>
              </a:rPr>
              <a:t>dem skotopischen ERG-Muster</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--Häufigstes Muster: </a:t>
            </a:r>
            <a:r>
              <a:rPr b="0" i="1" lang="en-US" sz="1546" u="none" cap="none" strike="noStrike">
                <a:solidFill>
                  <a:srgbClr val="1A5FB4"/>
                </a:solidFill>
                <a:latin typeface="Arial"/>
                <a:ea typeface="Arial"/>
                <a:cs typeface="Arial"/>
                <a:sym typeface="Arial"/>
              </a:rPr>
              <a:t>Negatives </a:t>
            </a:r>
            <a:r>
              <a:rPr b="0" i="0" lang="en-US" sz="1546" u="none" cap="none" strike="noStrike">
                <a:solidFill>
                  <a:srgbClr val="1A5FB4"/>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1" lang="en-US" sz="1546" u="none" cap="none" strike="noStrike">
                <a:solidFill>
                  <a:schemeClr val="dk1"/>
                </a:solidFill>
                <a:latin typeface="Arial"/>
                <a:ea typeface="Arial"/>
                <a:cs typeface="Arial"/>
                <a:sym typeface="Arial"/>
              </a:rPr>
              <a:t>--Negatives </a:t>
            </a:r>
            <a:r>
              <a:rPr b="0" i="0" lang="en-US" sz="1546" u="none" cap="none" strike="noStrike">
                <a:solidFill>
                  <a:schemeClr val="dk1"/>
                </a:solidFill>
                <a:latin typeface="Arial"/>
                <a:ea typeface="Arial"/>
                <a:cs typeface="Arial"/>
                <a:sym typeface="Arial"/>
              </a:rPr>
              <a:t>ERG = </a:t>
            </a:r>
            <a:r>
              <a:rPr b="0" i="0" lang="en-US" sz="1546" u="none" cap="none" strike="noStrike">
                <a:solidFill>
                  <a:srgbClr val="1A5FB4"/>
                </a:solidFill>
                <a:latin typeface="Arial"/>
                <a:ea typeface="Arial"/>
                <a:cs typeface="Arial"/>
                <a:sym typeface="Arial"/>
              </a:rPr>
              <a:t>große a-Welle, kleinere b-Welle </a:t>
            </a:r>
            <a:endParaRPr/>
          </a:p>
        </p:txBody>
      </p:sp>
      <p:sp>
        <p:nvSpPr>
          <p:cNvPr id="3967" name="Google Shape;3967;p145"/>
          <p:cNvSpPr txBox="1"/>
          <p:nvPr/>
        </p:nvSpPr>
        <p:spPr>
          <a:xfrm>
            <a:off x="2263325" y="3808944"/>
            <a:ext cx="4763805" cy="168979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dk1"/>
                </a:solidFill>
                <a:latin typeface="Arial"/>
                <a:ea typeface="Arial"/>
                <a:cs typeface="Arial"/>
                <a:sym typeface="Arial"/>
              </a:rPr>
              <a:t>Eine weitere Erkrankung – zwar nicht häufig, aber häufiger als CSNB – zeigt ebenfalls ein negatives ERG. Um welche Erkrankung handelt es sich?</a:t>
            </a:r>
            <a:endParaRPr/>
          </a:p>
          <a:p>
            <a:pPr indent="0" lvl="0" marL="0" marR="0" rtl="0" algn="l">
              <a:spcBef>
                <a:spcPts val="0"/>
              </a:spcBef>
              <a:spcAft>
                <a:spcPts val="0"/>
              </a:spcAft>
              <a:buNone/>
            </a:pPr>
            <a:r>
              <a:rPr lang="en-US" sz="1546">
                <a:solidFill>
                  <a:schemeClr val="dk1"/>
                </a:solidFill>
                <a:latin typeface="Arial"/>
                <a:ea typeface="Arial"/>
                <a:cs typeface="Arial"/>
                <a:sym typeface="Arial"/>
              </a:rPr>
              <a:t>XLR</a:t>
            </a:r>
            <a:endParaRPr sz="1546">
              <a:solidFill>
                <a:srgbClr val="C8C860"/>
              </a:solidFill>
              <a:latin typeface="Arial"/>
              <a:ea typeface="Arial"/>
              <a:cs typeface="Arial"/>
              <a:sym typeface="Arial"/>
            </a:endParaRPr>
          </a:p>
          <a:p>
            <a:pPr indent="0" lvl="0" marL="0" marR="0" rtl="0" algn="l">
              <a:spcBef>
                <a:spcPts val="0"/>
              </a:spcBef>
              <a:spcAft>
                <a:spcPts val="0"/>
              </a:spcAft>
              <a:buNone/>
            </a:pPr>
            <a:r>
              <a:t/>
            </a:r>
            <a:endParaRPr i="1" sz="1546">
              <a:solidFill>
                <a:srgbClr val="C8C860"/>
              </a:solidFill>
              <a:latin typeface="Arial"/>
              <a:ea typeface="Arial"/>
              <a:cs typeface="Arial"/>
              <a:sym typeface="Arial"/>
            </a:endParaRPr>
          </a:p>
          <a:p>
            <a:pPr indent="0" lvl="0" marL="0" marR="0" rtl="0" algn="l">
              <a:spcBef>
                <a:spcPts val="0"/>
              </a:spcBef>
              <a:spcAft>
                <a:spcPts val="0"/>
              </a:spcAft>
              <a:buNone/>
            </a:pPr>
            <a:r>
              <a:rPr i="1" lang="en-US" sz="1546">
                <a:solidFill>
                  <a:srgbClr val="C8C860"/>
                </a:solidFill>
                <a:latin typeface="Arial"/>
                <a:ea typeface="Arial"/>
                <a:cs typeface="Arial"/>
                <a:sym typeface="Arial"/>
              </a:rPr>
              <a:t>Wofür steht </a:t>
            </a:r>
            <a:r>
              <a:rPr lang="en-US" sz="1546">
                <a:solidFill>
                  <a:srgbClr val="C8C860"/>
                </a:solidFill>
                <a:latin typeface="Arial"/>
                <a:ea typeface="Arial"/>
                <a:cs typeface="Arial"/>
                <a:sym typeface="Arial"/>
              </a:rPr>
              <a:t>XLR </a:t>
            </a:r>
            <a:r>
              <a:rPr i="1" lang="en-US" sz="1546">
                <a:solidFill>
                  <a:srgbClr val="C8C860"/>
                </a:solidFill>
                <a:latin typeface="Arial"/>
                <a:ea typeface="Arial"/>
                <a:cs typeface="Arial"/>
                <a:sym typeface="Arial"/>
              </a:rPr>
              <a:t>in diesem Zusammenhang?</a:t>
            </a:r>
            <a:endParaRPr/>
          </a:p>
          <a:p>
            <a:pPr indent="0" lvl="0" marL="0" marR="0" rtl="0" algn="l">
              <a:spcBef>
                <a:spcPts val="0"/>
              </a:spcBef>
              <a:spcAft>
                <a:spcPts val="0"/>
              </a:spcAft>
              <a:buNone/>
            </a:pPr>
            <a:r>
              <a:rPr lang="en-US" sz="1546">
                <a:solidFill>
                  <a:srgbClr val="C8C860"/>
                </a:solidFill>
                <a:latin typeface="Arial"/>
                <a:ea typeface="Arial"/>
                <a:cs typeface="Arial"/>
                <a:sym typeface="Arial"/>
              </a:rPr>
              <a:t>X-chromosomale Retinoschisis</a:t>
            </a:r>
            <a:endParaRPr/>
          </a:p>
        </p:txBody>
      </p:sp>
      <p:cxnSp>
        <p:nvCxnSpPr>
          <p:cNvPr id="3968" name="Google Shape;3968;p145"/>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969" name="Google Shape;3969;p145"/>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970" name="Google Shape;3970;p145"/>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971" name="Google Shape;3971;p145"/>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972" name="Google Shape;3972;p145"/>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3973" name="Google Shape;3973;p145"/>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7" name="Shape 3977"/>
        <p:cNvGrpSpPr/>
        <p:nvPr/>
      </p:nvGrpSpPr>
      <p:grpSpPr>
        <a:xfrm>
          <a:off x="0" y="0"/>
          <a:ext cx="0" cy="0"/>
          <a:chOff x="0" y="0"/>
          <a:chExt cx="0" cy="0"/>
        </a:xfrm>
      </p:grpSpPr>
      <p:sp>
        <p:nvSpPr>
          <p:cNvPr id="3978" name="Google Shape;3978;p146"/>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3979" name="Google Shape;3979;p146"/>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3980" name="Google Shape;3980;p146"/>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3981" name="Google Shape;3981;p146"/>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3982" name="Google Shape;3982;p146"/>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3983" name="Google Shape;3983;p146"/>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3984" name="Google Shape;3984;p146"/>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3985" name="Google Shape;3985;p146"/>
          <p:cNvCxnSpPr>
            <a:stCxn id="3978"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3986" name="Google Shape;3986;p146"/>
          <p:cNvCxnSpPr>
            <a:stCxn id="3978"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3987" name="Google Shape;3987;p146"/>
          <p:cNvCxnSpPr>
            <a:stCxn id="3978"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3988" name="Google Shape;3988;p146"/>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3989" name="Google Shape;3989;p146"/>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3990" name="Google Shape;3990;p146"/>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3991" name="Google Shape;3991;p146"/>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3992" name="Google Shape;3992;p146"/>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3993" name="Google Shape;3993;p146"/>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--Klassifiziert nach… </a:t>
            </a:r>
            <a:r>
              <a:rPr b="0" i="0" lang="en-US" sz="1546" u="none" cap="none" strike="noStrike">
                <a:solidFill>
                  <a:srgbClr val="1A5FB4"/>
                </a:solidFill>
                <a:latin typeface="Arial"/>
                <a:ea typeface="Arial"/>
                <a:cs typeface="Arial"/>
                <a:sym typeface="Arial"/>
              </a:rPr>
              <a:t>dem skotopischen ERG-Muster</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--Häufigstes Muster: </a:t>
            </a:r>
            <a:r>
              <a:rPr b="0" i="1" lang="en-US" sz="1546" u="none" cap="none" strike="noStrike">
                <a:solidFill>
                  <a:srgbClr val="1A5FB4"/>
                </a:solidFill>
                <a:latin typeface="Arial"/>
                <a:ea typeface="Arial"/>
                <a:cs typeface="Arial"/>
                <a:sym typeface="Arial"/>
              </a:rPr>
              <a:t>Negatives </a:t>
            </a:r>
            <a:r>
              <a:rPr b="0" i="0" lang="en-US" sz="1546" u="none" cap="none" strike="noStrike">
                <a:solidFill>
                  <a:srgbClr val="1A5FB4"/>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1" lang="en-US" sz="1546" u="none" cap="none" strike="noStrike">
                <a:solidFill>
                  <a:schemeClr val="dk1"/>
                </a:solidFill>
                <a:latin typeface="Arial"/>
                <a:ea typeface="Arial"/>
                <a:cs typeface="Arial"/>
                <a:sym typeface="Arial"/>
              </a:rPr>
              <a:t>--Negatives </a:t>
            </a:r>
            <a:r>
              <a:rPr b="0" i="0" lang="en-US" sz="1546" u="none" cap="none" strike="noStrike">
                <a:solidFill>
                  <a:schemeClr val="dk1"/>
                </a:solidFill>
                <a:latin typeface="Arial"/>
                <a:ea typeface="Arial"/>
                <a:cs typeface="Arial"/>
                <a:sym typeface="Arial"/>
              </a:rPr>
              <a:t>ERG = </a:t>
            </a:r>
            <a:r>
              <a:rPr b="0" i="0" lang="en-US" sz="1546" u="none" cap="none" strike="noStrike">
                <a:solidFill>
                  <a:srgbClr val="1A5FB4"/>
                </a:solidFill>
                <a:latin typeface="Arial"/>
                <a:ea typeface="Arial"/>
                <a:cs typeface="Arial"/>
                <a:sym typeface="Arial"/>
              </a:rPr>
              <a:t>große a-Welle, kleinere b-Welle </a:t>
            </a:r>
            <a:endParaRPr/>
          </a:p>
        </p:txBody>
      </p:sp>
      <p:sp>
        <p:nvSpPr>
          <p:cNvPr id="3994" name="Google Shape;3994;p146"/>
          <p:cNvSpPr txBox="1"/>
          <p:nvPr/>
        </p:nvSpPr>
        <p:spPr>
          <a:xfrm>
            <a:off x="2263325" y="3808944"/>
            <a:ext cx="4763805" cy="168979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dk1"/>
                </a:solidFill>
                <a:latin typeface="Arial"/>
                <a:ea typeface="Arial"/>
                <a:cs typeface="Arial"/>
                <a:sym typeface="Arial"/>
              </a:rPr>
              <a:t>Eine weitere Erkrankung – zwar nicht häufig, aber häufiger als CSNB – zeigt ebenfalls ein negatives ERG. Um welche Erkrankung handelt es sich?</a:t>
            </a:r>
            <a:endParaRPr/>
          </a:p>
          <a:p>
            <a:pPr indent="0" lvl="0" marL="0" marR="0" rtl="0" algn="l">
              <a:spcBef>
                <a:spcPts val="0"/>
              </a:spcBef>
              <a:spcAft>
                <a:spcPts val="0"/>
              </a:spcAft>
              <a:buNone/>
            </a:pPr>
            <a:r>
              <a:rPr lang="en-US" sz="1546">
                <a:solidFill>
                  <a:schemeClr val="dk1"/>
                </a:solidFill>
                <a:latin typeface="Arial"/>
                <a:ea typeface="Arial"/>
                <a:cs typeface="Arial"/>
                <a:sym typeface="Arial"/>
              </a:rPr>
              <a:t>XLR</a:t>
            </a:r>
            <a:endParaRPr/>
          </a:p>
          <a:p>
            <a:pPr indent="0" lvl="0" marL="0" marR="0" rtl="0" algn="l">
              <a:spcBef>
                <a:spcPts val="0"/>
              </a:spcBef>
              <a:spcAft>
                <a:spcPts val="0"/>
              </a:spcAft>
              <a:buNone/>
            </a:pPr>
            <a:r>
              <a:t/>
            </a:r>
            <a:endParaRPr i="1" sz="1546">
              <a:solidFill>
                <a:schemeClr val="dk1"/>
              </a:solidFill>
              <a:latin typeface="Arial"/>
              <a:ea typeface="Arial"/>
              <a:cs typeface="Arial"/>
              <a:sym typeface="Arial"/>
            </a:endParaRPr>
          </a:p>
          <a:p>
            <a:pPr indent="0" lvl="0" marL="0" marR="0" rtl="0" algn="l">
              <a:spcBef>
                <a:spcPts val="0"/>
              </a:spcBef>
              <a:spcAft>
                <a:spcPts val="0"/>
              </a:spcAft>
              <a:buNone/>
            </a:pPr>
            <a:r>
              <a:rPr i="1" lang="en-US" sz="1546">
                <a:solidFill>
                  <a:schemeClr val="dk1"/>
                </a:solidFill>
                <a:latin typeface="Arial"/>
                <a:ea typeface="Arial"/>
                <a:cs typeface="Arial"/>
                <a:sym typeface="Arial"/>
              </a:rPr>
              <a:t>Wofür steht </a:t>
            </a:r>
            <a:r>
              <a:rPr lang="en-US" sz="1546">
                <a:solidFill>
                  <a:schemeClr val="dk1"/>
                </a:solidFill>
                <a:latin typeface="Arial"/>
                <a:ea typeface="Arial"/>
                <a:cs typeface="Arial"/>
                <a:sym typeface="Arial"/>
              </a:rPr>
              <a:t>XLR </a:t>
            </a:r>
            <a:r>
              <a:rPr i="1" lang="en-US" sz="1546">
                <a:solidFill>
                  <a:schemeClr val="dk1"/>
                </a:solidFill>
                <a:latin typeface="Arial"/>
                <a:ea typeface="Arial"/>
                <a:cs typeface="Arial"/>
                <a:sym typeface="Arial"/>
              </a:rPr>
              <a:t>in diesem Zusammenhang?</a:t>
            </a:r>
            <a:endParaRPr i="1" sz="1546">
              <a:solidFill>
                <a:srgbClr val="C8C860"/>
              </a:solidFill>
              <a:latin typeface="Arial"/>
              <a:ea typeface="Arial"/>
              <a:cs typeface="Arial"/>
              <a:sym typeface="Arial"/>
            </a:endParaRPr>
          </a:p>
          <a:p>
            <a:pPr indent="0" lvl="0" marL="0" marR="0" rtl="0" algn="l">
              <a:spcBef>
                <a:spcPts val="0"/>
              </a:spcBef>
              <a:spcAft>
                <a:spcPts val="0"/>
              </a:spcAft>
              <a:buNone/>
            </a:pPr>
            <a:r>
              <a:rPr lang="en-US" sz="1546">
                <a:solidFill>
                  <a:srgbClr val="C8C860"/>
                </a:solidFill>
                <a:latin typeface="Arial"/>
                <a:ea typeface="Arial"/>
                <a:cs typeface="Arial"/>
                <a:sym typeface="Arial"/>
              </a:rPr>
              <a:t>X-chromosomale Retinoschisis</a:t>
            </a:r>
            <a:endParaRPr/>
          </a:p>
        </p:txBody>
      </p:sp>
      <p:cxnSp>
        <p:nvCxnSpPr>
          <p:cNvPr id="3995" name="Google Shape;3995;p146"/>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3996" name="Google Shape;3996;p146"/>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3997" name="Google Shape;3997;p146"/>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3998" name="Google Shape;3998;p146"/>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3999" name="Google Shape;3999;p146"/>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000" name="Google Shape;4000;p146"/>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4" name="Shape 4004"/>
        <p:cNvGrpSpPr/>
        <p:nvPr/>
      </p:nvGrpSpPr>
      <p:grpSpPr>
        <a:xfrm>
          <a:off x="0" y="0"/>
          <a:ext cx="0" cy="0"/>
          <a:chOff x="0" y="0"/>
          <a:chExt cx="0" cy="0"/>
        </a:xfrm>
      </p:grpSpPr>
      <p:sp>
        <p:nvSpPr>
          <p:cNvPr id="4005" name="Google Shape;4005;p147"/>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006" name="Google Shape;4006;p147"/>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007" name="Google Shape;4007;p147"/>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008" name="Google Shape;4008;p147"/>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4009" name="Google Shape;4009;p147"/>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010" name="Google Shape;4010;p147"/>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011" name="Google Shape;4011;p147"/>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012" name="Google Shape;4012;p147"/>
          <p:cNvCxnSpPr>
            <a:stCxn id="4005"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013" name="Google Shape;4013;p147"/>
          <p:cNvCxnSpPr>
            <a:stCxn id="4005"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014" name="Google Shape;4014;p147"/>
          <p:cNvCxnSpPr>
            <a:stCxn id="4005"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015" name="Google Shape;4015;p147"/>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016" name="Google Shape;4016;p147"/>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4017" name="Google Shape;4017;p147"/>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4018" name="Google Shape;4018;p147"/>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019" name="Google Shape;4019;p147"/>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4020" name="Google Shape;4020;p147"/>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--Klassifiziert nach… </a:t>
            </a:r>
            <a:r>
              <a:rPr b="0" i="0" lang="en-US" sz="1546" u="none" cap="none" strike="noStrike">
                <a:solidFill>
                  <a:srgbClr val="1A5FB4"/>
                </a:solidFill>
                <a:latin typeface="Arial"/>
                <a:ea typeface="Arial"/>
                <a:cs typeface="Arial"/>
                <a:sym typeface="Arial"/>
              </a:rPr>
              <a:t>dem skotopischen ERG-Muster</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--Häufigstes Muster: </a:t>
            </a:r>
            <a:r>
              <a:rPr b="0" i="1" lang="en-US" sz="1546" u="none" cap="none" strike="noStrike">
                <a:solidFill>
                  <a:srgbClr val="1A5FB4"/>
                </a:solidFill>
                <a:latin typeface="Arial"/>
                <a:ea typeface="Arial"/>
                <a:cs typeface="Arial"/>
                <a:sym typeface="Arial"/>
              </a:rPr>
              <a:t>Negatives </a:t>
            </a:r>
            <a:r>
              <a:rPr b="0" i="0" lang="en-US" sz="1546" u="none" cap="none" strike="noStrike">
                <a:solidFill>
                  <a:srgbClr val="1A5FB4"/>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1" lang="en-US" sz="1546" u="none" cap="none" strike="noStrike">
                <a:solidFill>
                  <a:schemeClr val="dk1"/>
                </a:solidFill>
                <a:latin typeface="Arial"/>
                <a:ea typeface="Arial"/>
                <a:cs typeface="Arial"/>
                <a:sym typeface="Arial"/>
              </a:rPr>
              <a:t>--Negatives </a:t>
            </a:r>
            <a:r>
              <a:rPr b="0" i="0" lang="en-US" sz="1546" u="none" cap="none" strike="noStrike">
                <a:solidFill>
                  <a:schemeClr val="dk1"/>
                </a:solidFill>
                <a:latin typeface="Arial"/>
                <a:ea typeface="Arial"/>
                <a:cs typeface="Arial"/>
                <a:sym typeface="Arial"/>
              </a:rPr>
              <a:t>ERG = </a:t>
            </a:r>
            <a:r>
              <a:rPr b="0" i="0" lang="en-US" sz="1546" u="none" cap="none" strike="noStrike">
                <a:solidFill>
                  <a:srgbClr val="1A5FB4"/>
                </a:solidFill>
                <a:latin typeface="Arial"/>
                <a:ea typeface="Arial"/>
                <a:cs typeface="Arial"/>
                <a:sym typeface="Arial"/>
              </a:rPr>
              <a:t>große a-Welle, kleinere b-Welle </a:t>
            </a:r>
            <a:endParaRPr/>
          </a:p>
        </p:txBody>
      </p:sp>
      <p:sp>
        <p:nvSpPr>
          <p:cNvPr id="4021" name="Google Shape;4021;p147"/>
          <p:cNvSpPr txBox="1"/>
          <p:nvPr/>
        </p:nvSpPr>
        <p:spPr>
          <a:xfrm>
            <a:off x="2263325" y="3808944"/>
            <a:ext cx="4763805" cy="168979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dk1"/>
                </a:solidFill>
                <a:latin typeface="Arial"/>
                <a:ea typeface="Arial"/>
                <a:cs typeface="Arial"/>
                <a:sym typeface="Arial"/>
              </a:rPr>
              <a:t>Eine weitere Erkrankung – zwar nicht häufig, aber häufiger als CSNB – zeigt ebenfalls ein negatives ERG. Um welche Erkrankung handelt es sich?</a:t>
            </a:r>
            <a:endParaRPr/>
          </a:p>
          <a:p>
            <a:pPr indent="0" lvl="0" marL="0" marR="0" rtl="0" algn="l">
              <a:spcBef>
                <a:spcPts val="0"/>
              </a:spcBef>
              <a:spcAft>
                <a:spcPts val="0"/>
              </a:spcAft>
              <a:buNone/>
            </a:pPr>
            <a:r>
              <a:rPr lang="en-US" sz="1546">
                <a:solidFill>
                  <a:schemeClr val="dk1"/>
                </a:solidFill>
                <a:latin typeface="Arial"/>
                <a:ea typeface="Arial"/>
                <a:cs typeface="Arial"/>
                <a:sym typeface="Arial"/>
              </a:rPr>
              <a:t>XLR</a:t>
            </a:r>
            <a:endParaRPr/>
          </a:p>
          <a:p>
            <a:pPr indent="0" lvl="0" marL="0" marR="0" rtl="0" algn="l">
              <a:spcBef>
                <a:spcPts val="0"/>
              </a:spcBef>
              <a:spcAft>
                <a:spcPts val="0"/>
              </a:spcAft>
              <a:buNone/>
            </a:pPr>
            <a:r>
              <a:t/>
            </a:r>
            <a:endParaRPr i="1" sz="1546">
              <a:solidFill>
                <a:schemeClr val="dk1"/>
              </a:solidFill>
              <a:latin typeface="Arial"/>
              <a:ea typeface="Arial"/>
              <a:cs typeface="Arial"/>
              <a:sym typeface="Arial"/>
            </a:endParaRPr>
          </a:p>
          <a:p>
            <a:pPr indent="0" lvl="0" marL="0" marR="0" rtl="0" algn="l">
              <a:spcBef>
                <a:spcPts val="0"/>
              </a:spcBef>
              <a:spcAft>
                <a:spcPts val="0"/>
              </a:spcAft>
              <a:buNone/>
            </a:pPr>
            <a:r>
              <a:rPr i="1" lang="en-US" sz="1546">
                <a:solidFill>
                  <a:schemeClr val="dk1"/>
                </a:solidFill>
                <a:latin typeface="Arial"/>
                <a:ea typeface="Arial"/>
                <a:cs typeface="Arial"/>
                <a:sym typeface="Arial"/>
              </a:rPr>
              <a:t>Wofür steht </a:t>
            </a:r>
            <a:r>
              <a:rPr lang="en-US" sz="1546">
                <a:solidFill>
                  <a:schemeClr val="dk1"/>
                </a:solidFill>
                <a:latin typeface="Arial"/>
                <a:ea typeface="Arial"/>
                <a:cs typeface="Arial"/>
                <a:sym typeface="Arial"/>
              </a:rPr>
              <a:t>XLR </a:t>
            </a:r>
            <a:r>
              <a:rPr i="1" lang="en-US" sz="1546">
                <a:solidFill>
                  <a:schemeClr val="dk1"/>
                </a:solidFill>
                <a:latin typeface="Arial"/>
                <a:ea typeface="Arial"/>
                <a:cs typeface="Arial"/>
                <a:sym typeface="Arial"/>
              </a:rPr>
              <a:t>in diesem Zusammenhang?</a:t>
            </a:r>
            <a:endParaRPr/>
          </a:p>
          <a:p>
            <a:pPr indent="0" lvl="0" marL="0" marR="0" rtl="0" algn="l">
              <a:spcBef>
                <a:spcPts val="0"/>
              </a:spcBef>
              <a:spcAft>
                <a:spcPts val="0"/>
              </a:spcAft>
              <a:buNone/>
            </a:pPr>
            <a:r>
              <a:rPr lang="en-US" sz="1546">
                <a:solidFill>
                  <a:schemeClr val="dk1"/>
                </a:solidFill>
                <a:latin typeface="Arial"/>
                <a:ea typeface="Arial"/>
                <a:cs typeface="Arial"/>
                <a:sym typeface="Arial"/>
              </a:rPr>
              <a:t>X-chromosomale Retinoschisis</a:t>
            </a:r>
            <a:endParaRPr/>
          </a:p>
        </p:txBody>
      </p:sp>
      <p:cxnSp>
        <p:nvCxnSpPr>
          <p:cNvPr id="4022" name="Google Shape;4022;p147"/>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023" name="Google Shape;4023;p147"/>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024" name="Google Shape;4024;p147"/>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025" name="Google Shape;4025;p147"/>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026" name="Google Shape;4026;p147"/>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027" name="Google Shape;4027;p147"/>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1" name="Shape 4031"/>
        <p:cNvGrpSpPr/>
        <p:nvPr/>
      </p:nvGrpSpPr>
      <p:grpSpPr>
        <a:xfrm>
          <a:off x="0" y="0"/>
          <a:ext cx="0" cy="0"/>
          <a:chOff x="0" y="0"/>
          <a:chExt cx="0" cy="0"/>
        </a:xfrm>
      </p:grpSpPr>
      <p:sp>
        <p:nvSpPr>
          <p:cNvPr id="4032" name="Google Shape;4032;p148"/>
          <p:cNvSpPr txBox="1"/>
          <p:nvPr/>
        </p:nvSpPr>
        <p:spPr>
          <a:xfrm>
            <a:off x="4625492" y="5665371"/>
            <a:ext cx="2941028"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X-chromosomale Retinoschisis: ERG</a:t>
            </a:r>
            <a:endParaRPr/>
          </a:p>
        </p:txBody>
      </p:sp>
      <p:pic>
        <p:nvPicPr>
          <p:cNvPr id="4033" name="Google Shape;4033;p148"/>
          <p:cNvPicPr preferRelativeResize="0"/>
          <p:nvPr/>
        </p:nvPicPr>
        <p:blipFill rotWithShape="1">
          <a:blip r:embed="rId3">
            <a:alphaModFix/>
          </a:blip>
          <a:srcRect b="0" l="0" r="0" t="0"/>
          <a:stretch/>
        </p:blipFill>
        <p:spPr>
          <a:xfrm>
            <a:off x="3241131" y="2156259"/>
            <a:ext cx="4820015" cy="1932349"/>
          </a:xfrm>
          <a:prstGeom prst="rect">
            <a:avLst/>
          </a:prstGeom>
          <a:noFill/>
          <a:ln>
            <a:noFill/>
          </a:ln>
        </p:spPr>
      </p:pic>
      <p:sp>
        <p:nvSpPr>
          <p:cNvPr id="4034" name="Google Shape;4034;p148"/>
          <p:cNvSpPr txBox="1"/>
          <p:nvPr/>
        </p:nvSpPr>
        <p:spPr>
          <a:xfrm>
            <a:off x="4882246" y="3257419"/>
            <a:ext cx="896926" cy="356789"/>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a-Welle</a:t>
            </a:r>
            <a:endParaRPr/>
          </a:p>
        </p:txBody>
      </p:sp>
      <p:sp>
        <p:nvSpPr>
          <p:cNvPr id="4035" name="Google Shape;4035;p148"/>
          <p:cNvSpPr txBox="1"/>
          <p:nvPr/>
        </p:nvSpPr>
        <p:spPr>
          <a:xfrm>
            <a:off x="7141920" y="2946231"/>
            <a:ext cx="1838452" cy="356789"/>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Negative b-Welle</a:t>
            </a:r>
            <a:endParaRPr/>
          </a:p>
        </p:txBody>
      </p:sp>
      <p:sp>
        <p:nvSpPr>
          <p:cNvPr id="4036" name="Google Shape;4036;p148"/>
          <p:cNvSpPr txBox="1"/>
          <p:nvPr/>
        </p:nvSpPr>
        <p:spPr>
          <a:xfrm>
            <a:off x="3225129" y="2446394"/>
            <a:ext cx="1733150" cy="445986"/>
          </a:xfrm>
          <a:prstGeom prst="rect">
            <a:avLst/>
          </a:prstGeom>
          <a:solidFill>
            <a:schemeClr val="lt1"/>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XLR-Patient</a:t>
            </a:r>
            <a:endParaRPr/>
          </a:p>
        </p:txBody>
      </p:sp>
      <p:cxnSp>
        <p:nvCxnSpPr>
          <p:cNvPr id="4037" name="Google Shape;4037;p148"/>
          <p:cNvCxnSpPr/>
          <p:nvPr/>
        </p:nvCxnSpPr>
        <p:spPr>
          <a:xfrm>
            <a:off x="5727940" y="2082647"/>
            <a:ext cx="0" cy="515285"/>
          </a:xfrm>
          <a:prstGeom prst="straightConnector1">
            <a:avLst/>
          </a:prstGeom>
          <a:noFill/>
          <a:ln cap="flat" cmpd="sng" w="21450">
            <a:solidFill>
              <a:schemeClr val="dk1"/>
            </a:solidFill>
            <a:prstDash val="solid"/>
            <a:round/>
            <a:headEnd len="sm" w="sm" type="none"/>
            <a:tailEnd len="med" w="med" type="triangle"/>
          </a:ln>
        </p:spPr>
      </p:cxnSp>
      <p:sp>
        <p:nvSpPr>
          <p:cNvPr id="4038" name="Google Shape;4038;p148"/>
          <p:cNvSpPr txBox="1"/>
          <p:nvPr/>
        </p:nvSpPr>
        <p:spPr>
          <a:xfrm>
            <a:off x="5472680" y="1769737"/>
            <a:ext cx="699520" cy="178666"/>
          </a:xfrm>
          <a:prstGeom prst="rect">
            <a:avLst/>
          </a:prstGeom>
          <a:noFill/>
          <a:ln>
            <a:noFill/>
          </a:ln>
        </p:spPr>
        <p:txBody>
          <a:bodyPr anchorCtr="0" anchor="t" bIns="12250" lIns="24525" spcFirstLastPara="1" rIns="24525" wrap="square" tIns="12250">
            <a:spAutoFit/>
          </a:bodyPr>
          <a:lstStyle/>
          <a:p>
            <a:pPr indent="0" lvl="0" marL="0" marR="0" rtl="0" algn="ctr">
              <a:lnSpc>
                <a:spcPct val="100000"/>
              </a:lnSpc>
              <a:spcBef>
                <a:spcPts val="0"/>
              </a:spcBef>
              <a:spcAft>
                <a:spcPts val="0"/>
              </a:spcAft>
              <a:buNone/>
            </a:pPr>
            <a:r>
              <a:rPr i="1" lang="en-US" sz="1159">
                <a:solidFill>
                  <a:schemeClr val="dk1"/>
                </a:solidFill>
                <a:latin typeface="Arial"/>
                <a:ea typeface="Arial"/>
                <a:cs typeface="Arial"/>
                <a:sym typeface="Arial"/>
              </a:rPr>
              <a:t>Lichtblitz</a:t>
            </a:r>
            <a:endParaRPr/>
          </a:p>
        </p:txBody>
      </p:sp>
      <p:sp>
        <p:nvSpPr>
          <p:cNvPr id="4039" name="Google Shape;4039;p148"/>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040" name="Google Shape;4040;p148"/>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041" name="Google Shape;4041;p148"/>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042" name="Google Shape;4042;p148"/>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6" name="Shape 4046"/>
        <p:cNvGrpSpPr/>
        <p:nvPr/>
      </p:nvGrpSpPr>
      <p:grpSpPr>
        <a:xfrm>
          <a:off x="0" y="0"/>
          <a:ext cx="0" cy="0"/>
          <a:chOff x="0" y="0"/>
          <a:chExt cx="0" cy="0"/>
        </a:xfrm>
      </p:grpSpPr>
      <p:sp>
        <p:nvSpPr>
          <p:cNvPr id="4047" name="Google Shape;4047;p149"/>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048" name="Google Shape;4048;p149"/>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049" name="Google Shape;4049;p149"/>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050" name="Google Shape;4050;p149"/>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4051" name="Google Shape;4051;p149"/>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052" name="Google Shape;4052;p149"/>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053" name="Google Shape;4053;p149"/>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054" name="Google Shape;4054;p149"/>
          <p:cNvCxnSpPr>
            <a:stCxn id="4047"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055" name="Google Shape;4055;p149"/>
          <p:cNvCxnSpPr>
            <a:stCxn id="4047"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056" name="Google Shape;4056;p149"/>
          <p:cNvCxnSpPr>
            <a:stCxn id="4047"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057" name="Google Shape;4057;p149"/>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058" name="Google Shape;4058;p149"/>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4059" name="Google Shape;4059;p149"/>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4060" name="Google Shape;4060;p149"/>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061" name="Google Shape;4061;p149"/>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4062" name="Google Shape;4062;p149"/>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--Klassifiziert nach… </a:t>
            </a:r>
            <a:r>
              <a:rPr b="0" i="0" lang="en-US" sz="1546" u="none" cap="none" strike="noStrike">
                <a:solidFill>
                  <a:srgbClr val="1A5FB4"/>
                </a:solidFill>
                <a:latin typeface="Arial"/>
                <a:ea typeface="Arial"/>
                <a:cs typeface="Arial"/>
                <a:sym typeface="Arial"/>
              </a:rPr>
              <a:t>dem skotopischen ERG-Muster</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--Häufigstes Muster: </a:t>
            </a:r>
            <a:r>
              <a:rPr b="0" i="1" lang="en-US" sz="1546" u="none" cap="none" strike="noStrike">
                <a:solidFill>
                  <a:srgbClr val="1A5FB4"/>
                </a:solidFill>
                <a:latin typeface="Arial"/>
                <a:ea typeface="Arial"/>
                <a:cs typeface="Arial"/>
                <a:sym typeface="Arial"/>
              </a:rPr>
              <a:t>Negatives </a:t>
            </a:r>
            <a:r>
              <a:rPr b="0" i="0" lang="en-US" sz="1546" u="none" cap="none" strike="noStrike">
                <a:solidFill>
                  <a:srgbClr val="1A5FB4"/>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1" lang="en-US" sz="1546" u="none" cap="none" strike="noStrike">
                <a:solidFill>
                  <a:schemeClr val="dk1"/>
                </a:solidFill>
                <a:latin typeface="Arial"/>
                <a:ea typeface="Arial"/>
                <a:cs typeface="Arial"/>
                <a:sym typeface="Arial"/>
              </a:rPr>
              <a:t>--Negatives </a:t>
            </a:r>
            <a:r>
              <a:rPr b="0" i="0" lang="en-US" sz="1546" u="none" cap="none" strike="noStrike">
                <a:solidFill>
                  <a:schemeClr val="dk1"/>
                </a:solidFill>
                <a:latin typeface="Arial"/>
                <a:ea typeface="Arial"/>
                <a:cs typeface="Arial"/>
                <a:sym typeface="Arial"/>
              </a:rPr>
              <a:t>ERG = </a:t>
            </a:r>
            <a:r>
              <a:rPr b="0" i="0" lang="en-US" sz="1546" u="none" cap="none" strike="noStrike">
                <a:solidFill>
                  <a:srgbClr val="1A5FB4"/>
                </a:solidFill>
                <a:latin typeface="Arial"/>
                <a:ea typeface="Arial"/>
                <a:cs typeface="Arial"/>
                <a:sym typeface="Arial"/>
              </a:rPr>
              <a:t>große a-Welle, kleinere b-Welle </a:t>
            </a:r>
            <a:endParaRPr/>
          </a:p>
        </p:txBody>
      </p:sp>
      <p:sp>
        <p:nvSpPr>
          <p:cNvPr id="4063" name="Google Shape;4063;p149"/>
          <p:cNvSpPr txBox="1"/>
          <p:nvPr/>
        </p:nvSpPr>
        <p:spPr>
          <a:xfrm>
            <a:off x="2263325" y="3808944"/>
            <a:ext cx="4763805" cy="168979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7F7F7F"/>
                </a:solidFill>
                <a:latin typeface="Arial"/>
                <a:ea typeface="Arial"/>
                <a:cs typeface="Arial"/>
                <a:sym typeface="Arial"/>
              </a:rPr>
              <a:t>Eine weitere Erkrankung – zwar nicht häufig, aber häufiger als CSNB – zeigt ebenfalls ein negatives ERG. Um welche Erkrankung handelt es sich?</a:t>
            </a:r>
            <a:endParaRPr/>
          </a:p>
          <a:p>
            <a:pPr indent="0" lvl="0" marL="0" marR="0" rtl="0" algn="l">
              <a:spcBef>
                <a:spcPts val="0"/>
              </a:spcBef>
              <a:spcAft>
                <a:spcPts val="0"/>
              </a:spcAft>
              <a:buNone/>
            </a:pPr>
            <a:r>
              <a:rPr lang="en-US" sz="1546">
                <a:solidFill>
                  <a:srgbClr val="7F7F7F"/>
                </a:solidFill>
                <a:latin typeface="Arial"/>
                <a:ea typeface="Arial"/>
                <a:cs typeface="Arial"/>
                <a:sym typeface="Arial"/>
              </a:rPr>
              <a:t>XLR</a:t>
            </a:r>
            <a:endParaRPr/>
          </a:p>
          <a:p>
            <a:pPr indent="0" lvl="0" marL="0" marR="0" rtl="0" algn="l">
              <a:spcBef>
                <a:spcPts val="0"/>
              </a:spcBef>
              <a:spcAft>
                <a:spcPts val="0"/>
              </a:spcAft>
              <a:buNone/>
            </a:pPr>
            <a:r>
              <a:t/>
            </a:r>
            <a:endParaRPr i="1" sz="1546">
              <a:solidFill>
                <a:srgbClr val="7F7F7F"/>
              </a:solidFill>
              <a:latin typeface="Arial"/>
              <a:ea typeface="Arial"/>
              <a:cs typeface="Arial"/>
              <a:sym typeface="Arial"/>
            </a:endParaRPr>
          </a:p>
          <a:p>
            <a:pPr indent="0" lvl="0" marL="0" marR="0" rtl="0" algn="l">
              <a:spcBef>
                <a:spcPts val="0"/>
              </a:spcBef>
              <a:spcAft>
                <a:spcPts val="0"/>
              </a:spcAft>
              <a:buNone/>
            </a:pPr>
            <a:r>
              <a:rPr i="1" lang="en-US" sz="1546">
                <a:solidFill>
                  <a:srgbClr val="7F7F7F"/>
                </a:solidFill>
                <a:latin typeface="Arial"/>
                <a:ea typeface="Arial"/>
                <a:cs typeface="Arial"/>
                <a:sym typeface="Arial"/>
              </a:rPr>
              <a:t>Wofür steht </a:t>
            </a:r>
            <a:r>
              <a:rPr lang="en-US" sz="1546">
                <a:solidFill>
                  <a:srgbClr val="7F7F7F"/>
                </a:solidFill>
                <a:latin typeface="Arial"/>
                <a:ea typeface="Arial"/>
                <a:cs typeface="Arial"/>
                <a:sym typeface="Arial"/>
              </a:rPr>
              <a:t>XLR </a:t>
            </a:r>
            <a:r>
              <a:rPr i="1" lang="en-US" sz="1546">
                <a:solidFill>
                  <a:srgbClr val="7F7F7F"/>
                </a:solidFill>
                <a:latin typeface="Arial"/>
                <a:ea typeface="Arial"/>
                <a:cs typeface="Arial"/>
                <a:sym typeface="Arial"/>
              </a:rPr>
              <a:t>in diesem Zusammenhang?</a:t>
            </a:r>
            <a:endParaRPr/>
          </a:p>
          <a:p>
            <a:pPr indent="0" lvl="0" marL="0" marR="0" rtl="0" algn="l">
              <a:spcBef>
                <a:spcPts val="0"/>
              </a:spcBef>
              <a:spcAft>
                <a:spcPts val="0"/>
              </a:spcAft>
              <a:buNone/>
            </a:pPr>
            <a:r>
              <a:rPr lang="en-US" sz="1546">
                <a:solidFill>
                  <a:srgbClr val="7F7F7F"/>
                </a:solidFill>
                <a:latin typeface="Arial"/>
                <a:ea typeface="Arial"/>
                <a:cs typeface="Arial"/>
                <a:sym typeface="Arial"/>
              </a:rPr>
              <a:t>X-chromosomale </a:t>
            </a:r>
            <a:r>
              <a:rPr b="1" lang="en-US" sz="1546">
                <a:solidFill>
                  <a:schemeClr val="dk1"/>
                </a:solidFill>
                <a:latin typeface="Arial"/>
                <a:ea typeface="Arial"/>
                <a:cs typeface="Arial"/>
                <a:sym typeface="Arial"/>
              </a:rPr>
              <a:t>Retinoschisis</a:t>
            </a:r>
            <a:endParaRPr/>
          </a:p>
        </p:txBody>
      </p:sp>
      <p:sp>
        <p:nvSpPr>
          <p:cNvPr id="4064" name="Google Shape;4064;p149"/>
          <p:cNvSpPr txBox="1"/>
          <p:nvPr/>
        </p:nvSpPr>
        <p:spPr>
          <a:xfrm>
            <a:off x="2508564" y="4364301"/>
            <a:ext cx="6458303" cy="440917"/>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i="1" lang="en-US" sz="1352">
                <a:solidFill>
                  <a:srgbClr val="1A5FB4"/>
                </a:solidFill>
                <a:latin typeface="Arial"/>
                <a:ea typeface="Arial"/>
                <a:cs typeface="Arial"/>
                <a:sym typeface="Arial"/>
              </a:rPr>
              <a:t>Bevor wir tiefer einsteigen – was bedeutet </a:t>
            </a:r>
            <a:r>
              <a:rPr lang="en-US" sz="1352">
                <a:solidFill>
                  <a:srgbClr val="1A5FB4"/>
                </a:solidFill>
                <a:latin typeface="Arial"/>
                <a:ea typeface="Arial"/>
                <a:cs typeface="Arial"/>
                <a:sym typeface="Arial"/>
              </a:rPr>
              <a:t>Retinoschisis </a:t>
            </a:r>
            <a:r>
              <a:rPr i="1" lang="en-US" sz="1352">
                <a:solidFill>
                  <a:srgbClr val="1A5FB4"/>
                </a:solidFill>
                <a:latin typeface="Arial"/>
                <a:ea typeface="Arial"/>
                <a:cs typeface="Arial"/>
                <a:sym typeface="Arial"/>
              </a:rPr>
              <a:t>in diesem Zusammenhang?</a:t>
            </a:r>
            <a:endParaRPr/>
          </a:p>
          <a:p>
            <a:pPr indent="0" lvl="0" marL="0" marR="0" rtl="0" algn="r">
              <a:spcBef>
                <a:spcPts val="0"/>
              </a:spcBef>
              <a:spcAft>
                <a:spcPts val="0"/>
              </a:spcAft>
              <a:buNone/>
            </a:pPr>
            <a:r>
              <a:t/>
            </a:r>
            <a:endParaRPr i="1" sz="1352">
              <a:solidFill>
                <a:srgbClr val="1A5FB4"/>
              </a:solidFill>
              <a:latin typeface="Arial"/>
              <a:ea typeface="Arial"/>
              <a:cs typeface="Arial"/>
              <a:sym typeface="Arial"/>
            </a:endParaRPr>
          </a:p>
        </p:txBody>
      </p:sp>
      <p:cxnSp>
        <p:nvCxnSpPr>
          <p:cNvPr id="4065" name="Google Shape;4065;p149"/>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066" name="Google Shape;4066;p149"/>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067" name="Google Shape;4067;p149"/>
          <p:cNvSpPr/>
          <p:nvPr/>
        </p:nvSpPr>
        <p:spPr>
          <a:xfrm>
            <a:off x="3715314" y="5148379"/>
            <a:ext cx="1570953" cy="43995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068" name="Google Shape;4068;p149"/>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069" name="Google Shape;4069;p149"/>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070" name="Google Shape;4070;p149"/>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071" name="Google Shape;4071;p149"/>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5" name="Shape 4075"/>
        <p:cNvGrpSpPr/>
        <p:nvPr/>
      </p:nvGrpSpPr>
      <p:grpSpPr>
        <a:xfrm>
          <a:off x="0" y="0"/>
          <a:ext cx="0" cy="0"/>
          <a:chOff x="0" y="0"/>
          <a:chExt cx="0" cy="0"/>
        </a:xfrm>
      </p:grpSpPr>
      <p:sp>
        <p:nvSpPr>
          <p:cNvPr id="4076" name="Google Shape;4076;p150"/>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077" name="Google Shape;4077;p150"/>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078" name="Google Shape;4078;p150"/>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079" name="Google Shape;4079;p150"/>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4080" name="Google Shape;4080;p150"/>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081" name="Google Shape;4081;p150"/>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082" name="Google Shape;4082;p150"/>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083" name="Google Shape;4083;p150"/>
          <p:cNvCxnSpPr>
            <a:stCxn id="4076"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084" name="Google Shape;4084;p150"/>
          <p:cNvCxnSpPr>
            <a:stCxn id="4076"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085" name="Google Shape;4085;p150"/>
          <p:cNvCxnSpPr>
            <a:stCxn id="4076"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086" name="Google Shape;4086;p150"/>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087" name="Google Shape;4087;p150"/>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4088" name="Google Shape;4088;p150"/>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4089" name="Google Shape;4089;p150"/>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090" name="Google Shape;4090;p150"/>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4091" name="Google Shape;4091;p150"/>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--Klassifiziert nach… </a:t>
            </a:r>
            <a:r>
              <a:rPr b="0" i="0" lang="en-US" sz="1546" u="none" cap="none" strike="noStrike">
                <a:solidFill>
                  <a:srgbClr val="1A5FB4"/>
                </a:solidFill>
                <a:latin typeface="Arial"/>
                <a:ea typeface="Arial"/>
                <a:cs typeface="Arial"/>
                <a:sym typeface="Arial"/>
              </a:rPr>
              <a:t>dem skotopischen ERG-Muster</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--Häufigstes Muster: </a:t>
            </a:r>
            <a:r>
              <a:rPr b="0" i="1" lang="en-US" sz="1546" u="none" cap="none" strike="noStrike">
                <a:solidFill>
                  <a:srgbClr val="1A5FB4"/>
                </a:solidFill>
                <a:latin typeface="Arial"/>
                <a:ea typeface="Arial"/>
                <a:cs typeface="Arial"/>
                <a:sym typeface="Arial"/>
              </a:rPr>
              <a:t>Negatives </a:t>
            </a:r>
            <a:r>
              <a:rPr b="0" i="0" lang="en-US" sz="1546" u="none" cap="none" strike="noStrike">
                <a:solidFill>
                  <a:srgbClr val="1A5FB4"/>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1" lang="en-US" sz="1546" u="none" cap="none" strike="noStrike">
                <a:solidFill>
                  <a:schemeClr val="dk1"/>
                </a:solidFill>
                <a:latin typeface="Arial"/>
                <a:ea typeface="Arial"/>
                <a:cs typeface="Arial"/>
                <a:sym typeface="Arial"/>
              </a:rPr>
              <a:t>--Negatives </a:t>
            </a:r>
            <a:r>
              <a:rPr b="0" i="0" lang="en-US" sz="1546" u="none" cap="none" strike="noStrike">
                <a:solidFill>
                  <a:schemeClr val="dk1"/>
                </a:solidFill>
                <a:latin typeface="Arial"/>
                <a:ea typeface="Arial"/>
                <a:cs typeface="Arial"/>
                <a:sym typeface="Arial"/>
              </a:rPr>
              <a:t>ERG = </a:t>
            </a:r>
            <a:r>
              <a:rPr b="0" i="0" lang="en-US" sz="1546" u="none" cap="none" strike="noStrike">
                <a:solidFill>
                  <a:srgbClr val="1A5FB4"/>
                </a:solidFill>
                <a:latin typeface="Arial"/>
                <a:ea typeface="Arial"/>
                <a:cs typeface="Arial"/>
                <a:sym typeface="Arial"/>
              </a:rPr>
              <a:t>große a-Welle, kleinere b-Welle </a:t>
            </a:r>
            <a:endParaRPr/>
          </a:p>
        </p:txBody>
      </p:sp>
      <p:sp>
        <p:nvSpPr>
          <p:cNvPr id="4092" name="Google Shape;4092;p150"/>
          <p:cNvSpPr txBox="1"/>
          <p:nvPr/>
        </p:nvSpPr>
        <p:spPr>
          <a:xfrm>
            <a:off x="2263325" y="3808944"/>
            <a:ext cx="4763805" cy="168979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7F7F7F"/>
                </a:solidFill>
                <a:latin typeface="Arial"/>
                <a:ea typeface="Arial"/>
                <a:cs typeface="Arial"/>
                <a:sym typeface="Arial"/>
              </a:rPr>
              <a:t>Eine weitere Erkrankung – zwar nicht häufig, aber häufiger als CSNB – zeigt ebenfalls ein negatives ERG. Um welche Erkrankung handelt es sich?</a:t>
            </a:r>
            <a:endParaRPr/>
          </a:p>
          <a:p>
            <a:pPr indent="0" lvl="0" marL="0" marR="0" rtl="0" algn="l">
              <a:spcBef>
                <a:spcPts val="0"/>
              </a:spcBef>
              <a:spcAft>
                <a:spcPts val="0"/>
              </a:spcAft>
              <a:buNone/>
            </a:pPr>
            <a:r>
              <a:rPr lang="en-US" sz="1546">
                <a:solidFill>
                  <a:srgbClr val="7F7F7F"/>
                </a:solidFill>
                <a:latin typeface="Arial"/>
                <a:ea typeface="Arial"/>
                <a:cs typeface="Arial"/>
                <a:sym typeface="Arial"/>
              </a:rPr>
              <a:t>XLR</a:t>
            </a:r>
            <a:endParaRPr/>
          </a:p>
          <a:p>
            <a:pPr indent="0" lvl="0" marL="0" marR="0" rtl="0" algn="l">
              <a:spcBef>
                <a:spcPts val="0"/>
              </a:spcBef>
              <a:spcAft>
                <a:spcPts val="0"/>
              </a:spcAft>
              <a:buNone/>
            </a:pPr>
            <a:r>
              <a:t/>
            </a:r>
            <a:endParaRPr i="1" sz="1546">
              <a:solidFill>
                <a:srgbClr val="7F7F7F"/>
              </a:solidFill>
              <a:latin typeface="Arial"/>
              <a:ea typeface="Arial"/>
              <a:cs typeface="Arial"/>
              <a:sym typeface="Arial"/>
            </a:endParaRPr>
          </a:p>
          <a:p>
            <a:pPr indent="0" lvl="0" marL="0" marR="0" rtl="0" algn="l">
              <a:spcBef>
                <a:spcPts val="0"/>
              </a:spcBef>
              <a:spcAft>
                <a:spcPts val="0"/>
              </a:spcAft>
              <a:buNone/>
            </a:pPr>
            <a:r>
              <a:rPr i="1" lang="en-US" sz="1546">
                <a:solidFill>
                  <a:srgbClr val="7F7F7F"/>
                </a:solidFill>
                <a:latin typeface="Arial"/>
                <a:ea typeface="Arial"/>
                <a:cs typeface="Arial"/>
                <a:sym typeface="Arial"/>
              </a:rPr>
              <a:t>Wofür steht </a:t>
            </a:r>
            <a:r>
              <a:rPr lang="en-US" sz="1546">
                <a:solidFill>
                  <a:srgbClr val="7F7F7F"/>
                </a:solidFill>
                <a:latin typeface="Arial"/>
                <a:ea typeface="Arial"/>
                <a:cs typeface="Arial"/>
                <a:sym typeface="Arial"/>
              </a:rPr>
              <a:t>XLR </a:t>
            </a:r>
            <a:r>
              <a:rPr i="1" lang="en-US" sz="1546">
                <a:solidFill>
                  <a:srgbClr val="7F7F7F"/>
                </a:solidFill>
                <a:latin typeface="Arial"/>
                <a:ea typeface="Arial"/>
                <a:cs typeface="Arial"/>
                <a:sym typeface="Arial"/>
              </a:rPr>
              <a:t>in diesem Zusammenhang?</a:t>
            </a:r>
            <a:endParaRPr/>
          </a:p>
          <a:p>
            <a:pPr indent="0" lvl="0" marL="0" marR="0" rtl="0" algn="l">
              <a:spcBef>
                <a:spcPts val="0"/>
              </a:spcBef>
              <a:spcAft>
                <a:spcPts val="0"/>
              </a:spcAft>
              <a:buNone/>
            </a:pPr>
            <a:r>
              <a:rPr lang="en-US" sz="1546">
                <a:solidFill>
                  <a:srgbClr val="7F7F7F"/>
                </a:solidFill>
                <a:latin typeface="Arial"/>
                <a:ea typeface="Arial"/>
                <a:cs typeface="Arial"/>
                <a:sym typeface="Arial"/>
              </a:rPr>
              <a:t>X-chromosomale </a:t>
            </a:r>
            <a:r>
              <a:rPr b="1" lang="en-US" sz="1546">
                <a:solidFill>
                  <a:schemeClr val="dk1"/>
                </a:solidFill>
                <a:latin typeface="Arial"/>
                <a:ea typeface="Arial"/>
                <a:cs typeface="Arial"/>
                <a:sym typeface="Arial"/>
              </a:rPr>
              <a:t>Retinoschisis</a:t>
            </a:r>
            <a:endParaRPr/>
          </a:p>
        </p:txBody>
      </p:sp>
      <p:sp>
        <p:nvSpPr>
          <p:cNvPr id="4093" name="Google Shape;4093;p150"/>
          <p:cNvSpPr txBox="1"/>
          <p:nvPr/>
        </p:nvSpPr>
        <p:spPr>
          <a:xfrm>
            <a:off x="2508564" y="4364301"/>
            <a:ext cx="6458307" cy="440917"/>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i="1" lang="en-US" sz="1352">
                <a:solidFill>
                  <a:srgbClr val="1A5FB4"/>
                </a:solidFill>
                <a:latin typeface="Arial"/>
                <a:ea typeface="Arial"/>
                <a:cs typeface="Arial"/>
                <a:sym typeface="Arial"/>
              </a:rPr>
              <a:t>Bevor wir tiefer einsteigen – was bedeutet </a:t>
            </a:r>
            <a:r>
              <a:rPr lang="en-US" sz="1352">
                <a:solidFill>
                  <a:srgbClr val="1A5FB4"/>
                </a:solidFill>
                <a:latin typeface="Arial"/>
                <a:ea typeface="Arial"/>
                <a:cs typeface="Arial"/>
                <a:sym typeface="Arial"/>
              </a:rPr>
              <a:t>Retinoschisis </a:t>
            </a:r>
            <a:r>
              <a:rPr i="1" lang="en-US" sz="1352">
                <a:solidFill>
                  <a:srgbClr val="1A5FB4"/>
                </a:solidFill>
                <a:latin typeface="Arial"/>
                <a:ea typeface="Arial"/>
                <a:cs typeface="Arial"/>
                <a:sym typeface="Arial"/>
              </a:rPr>
              <a:t>in diesem Zusammenhang?</a:t>
            </a:r>
            <a:endParaRPr/>
          </a:p>
          <a:p>
            <a:pPr indent="0" lvl="0" marL="0" marR="0" rtl="0" algn="r">
              <a:spcBef>
                <a:spcPts val="0"/>
              </a:spcBef>
              <a:spcAft>
                <a:spcPts val="0"/>
              </a:spcAft>
              <a:buNone/>
            </a:pPr>
            <a:r>
              <a:rPr lang="en-US" sz="1352">
                <a:solidFill>
                  <a:srgbClr val="1A5FB4"/>
                </a:solidFill>
                <a:latin typeface="Arial"/>
                <a:ea typeface="Arial"/>
                <a:cs typeface="Arial"/>
                <a:sym typeface="Arial"/>
              </a:rPr>
              <a:t>Eine Spaltung innerhalb der Schichten der neurosensorischen Netzhaut</a:t>
            </a:r>
            <a:endParaRPr/>
          </a:p>
        </p:txBody>
      </p:sp>
      <p:sp>
        <p:nvSpPr>
          <p:cNvPr id="4094" name="Google Shape;4094;p150"/>
          <p:cNvSpPr/>
          <p:nvPr/>
        </p:nvSpPr>
        <p:spPr>
          <a:xfrm>
            <a:off x="3715314" y="5148379"/>
            <a:ext cx="1570953" cy="43995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4095" name="Google Shape;4095;p150"/>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096" name="Google Shape;4096;p150"/>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097" name="Google Shape;4097;p150"/>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098" name="Google Shape;4098;p150"/>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099" name="Google Shape;4099;p150"/>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100" name="Google Shape;4100;p150"/>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4" name="Shape 4104"/>
        <p:cNvGrpSpPr/>
        <p:nvPr/>
      </p:nvGrpSpPr>
      <p:grpSpPr>
        <a:xfrm>
          <a:off x="0" y="0"/>
          <a:ext cx="0" cy="0"/>
          <a:chOff x="0" y="0"/>
          <a:chExt cx="0" cy="0"/>
        </a:xfrm>
      </p:grpSpPr>
      <p:sp>
        <p:nvSpPr>
          <p:cNvPr id="4105" name="Google Shape;4105;p151"/>
          <p:cNvSpPr txBox="1"/>
          <p:nvPr/>
        </p:nvSpPr>
        <p:spPr>
          <a:xfrm>
            <a:off x="4959979" y="5875203"/>
            <a:ext cx="2272050"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X-chromosomale Retinoschisis</a:t>
            </a:r>
            <a:endParaRPr/>
          </a:p>
        </p:txBody>
      </p:sp>
      <p:pic>
        <p:nvPicPr>
          <p:cNvPr descr="Retinal Physician - Emerging Treatment for X-linked Retinoschisis" id="4106" name="Google Shape;4106;p151"/>
          <p:cNvPicPr preferRelativeResize="0"/>
          <p:nvPr/>
        </p:nvPicPr>
        <p:blipFill rotWithShape="1">
          <a:blip r:embed="rId3">
            <a:alphaModFix/>
          </a:blip>
          <a:srcRect b="0" l="0" r="0" t="0"/>
          <a:stretch/>
        </p:blipFill>
        <p:spPr>
          <a:xfrm>
            <a:off x="470344" y="1905000"/>
            <a:ext cx="10810631" cy="3525929"/>
          </a:xfrm>
          <a:prstGeom prst="rect">
            <a:avLst/>
          </a:prstGeom>
          <a:noFill/>
          <a:ln>
            <a:noFill/>
          </a:ln>
        </p:spPr>
      </p:pic>
      <p:sp>
        <p:nvSpPr>
          <p:cNvPr id="4107" name="Google Shape;4107;p151"/>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108" name="Google Shape;4108;p151"/>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109" name="Google Shape;4109;p151"/>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110" name="Google Shape;4110;p151"/>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4" name="Shape 4114"/>
        <p:cNvGrpSpPr/>
        <p:nvPr/>
      </p:nvGrpSpPr>
      <p:grpSpPr>
        <a:xfrm>
          <a:off x="0" y="0"/>
          <a:ext cx="0" cy="0"/>
          <a:chOff x="0" y="0"/>
          <a:chExt cx="0" cy="0"/>
        </a:xfrm>
      </p:grpSpPr>
      <p:sp>
        <p:nvSpPr>
          <p:cNvPr id="4115" name="Google Shape;4115;p152"/>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116" name="Google Shape;4116;p152"/>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117" name="Google Shape;4117;p152"/>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118" name="Google Shape;4118;p152"/>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4119" name="Google Shape;4119;p152"/>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120" name="Google Shape;4120;p152"/>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121" name="Google Shape;4121;p152"/>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122" name="Google Shape;4122;p152"/>
          <p:cNvCxnSpPr>
            <a:stCxn id="4115"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123" name="Google Shape;4123;p152"/>
          <p:cNvCxnSpPr>
            <a:stCxn id="4115"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124" name="Google Shape;4124;p152"/>
          <p:cNvCxnSpPr>
            <a:stCxn id="4115"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125" name="Google Shape;4125;p152"/>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126" name="Google Shape;4126;p152"/>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4127" name="Google Shape;4127;p152"/>
          <p:cNvSpPr txBox="1"/>
          <p:nvPr/>
        </p:nvSpPr>
        <p:spPr>
          <a:xfrm>
            <a:off x="7200181" y="2074980"/>
            <a:ext cx="1355301" cy="966302"/>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4128" name="Google Shape;4128;p152"/>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129" name="Google Shape;4129;p152"/>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4130" name="Google Shape;4130;p152"/>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131" name="Google Shape;4131;p152"/>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132" name="Google Shape;4132;p152"/>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kleinere b-Welle </a:t>
            </a:r>
            <a:endParaRPr/>
          </a:p>
        </p:txBody>
      </p:sp>
      <p:sp>
        <p:nvSpPr>
          <p:cNvPr id="4133" name="Google Shape;4133;p152"/>
          <p:cNvSpPr txBox="1"/>
          <p:nvPr/>
        </p:nvSpPr>
        <p:spPr>
          <a:xfrm>
            <a:off x="2263325" y="3808944"/>
            <a:ext cx="4763805" cy="168979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7F7F7F"/>
                </a:solidFill>
                <a:latin typeface="Arial"/>
                <a:ea typeface="Arial"/>
                <a:cs typeface="Arial"/>
                <a:sym typeface="Arial"/>
              </a:rPr>
              <a:t>Eine weitere Erkrankung – zwar nicht häufig, aber häufiger als CSNB – zeigt ebenfalls ein negatives ERG. Um welche Erkrankung handelt es sich?</a:t>
            </a:r>
            <a:endParaRPr/>
          </a:p>
          <a:p>
            <a:pPr indent="0" lvl="0" marL="0" marR="0" rtl="0" algn="l">
              <a:spcBef>
                <a:spcPts val="0"/>
              </a:spcBef>
              <a:spcAft>
                <a:spcPts val="0"/>
              </a:spcAft>
              <a:buNone/>
            </a:pPr>
            <a:r>
              <a:rPr lang="en-US" sz="1546">
                <a:solidFill>
                  <a:srgbClr val="7F7F7F"/>
                </a:solidFill>
                <a:latin typeface="Arial"/>
                <a:ea typeface="Arial"/>
                <a:cs typeface="Arial"/>
                <a:sym typeface="Arial"/>
              </a:rPr>
              <a:t>XLR</a:t>
            </a:r>
            <a:endParaRPr/>
          </a:p>
          <a:p>
            <a:pPr indent="0" lvl="0" marL="0" marR="0" rtl="0" algn="l">
              <a:spcBef>
                <a:spcPts val="0"/>
              </a:spcBef>
              <a:spcAft>
                <a:spcPts val="0"/>
              </a:spcAft>
              <a:buNone/>
            </a:pPr>
            <a:r>
              <a:t/>
            </a:r>
            <a:endParaRPr i="1" sz="1546">
              <a:solidFill>
                <a:srgbClr val="7F7F7F"/>
              </a:solidFill>
              <a:latin typeface="Arial"/>
              <a:ea typeface="Arial"/>
              <a:cs typeface="Arial"/>
              <a:sym typeface="Arial"/>
            </a:endParaRPr>
          </a:p>
          <a:p>
            <a:pPr indent="0" lvl="0" marL="0" marR="0" rtl="0" algn="l">
              <a:spcBef>
                <a:spcPts val="0"/>
              </a:spcBef>
              <a:spcAft>
                <a:spcPts val="0"/>
              </a:spcAft>
              <a:buNone/>
            </a:pPr>
            <a:r>
              <a:rPr i="1" lang="en-US" sz="1546">
                <a:solidFill>
                  <a:srgbClr val="7F7F7F"/>
                </a:solidFill>
                <a:latin typeface="Arial"/>
                <a:ea typeface="Arial"/>
                <a:cs typeface="Arial"/>
                <a:sym typeface="Arial"/>
              </a:rPr>
              <a:t>Wofür steht </a:t>
            </a:r>
            <a:r>
              <a:rPr lang="en-US" sz="1546">
                <a:solidFill>
                  <a:srgbClr val="7F7F7F"/>
                </a:solidFill>
                <a:latin typeface="Arial"/>
                <a:ea typeface="Arial"/>
                <a:cs typeface="Arial"/>
                <a:sym typeface="Arial"/>
              </a:rPr>
              <a:t>XLR </a:t>
            </a:r>
            <a:r>
              <a:rPr i="1" lang="en-US" sz="1546">
                <a:solidFill>
                  <a:srgbClr val="7F7F7F"/>
                </a:solidFill>
                <a:latin typeface="Arial"/>
                <a:ea typeface="Arial"/>
                <a:cs typeface="Arial"/>
                <a:sym typeface="Arial"/>
              </a:rPr>
              <a:t>in diesem Zusammenhang?</a:t>
            </a:r>
            <a:endParaRPr/>
          </a:p>
          <a:p>
            <a:pPr indent="0" lvl="0" marL="0" marR="0" rtl="0" algn="l">
              <a:spcBef>
                <a:spcPts val="0"/>
              </a:spcBef>
              <a:spcAft>
                <a:spcPts val="0"/>
              </a:spcAft>
              <a:buNone/>
            </a:pPr>
            <a:r>
              <a:rPr b="1" lang="en-US" sz="1546">
                <a:solidFill>
                  <a:schemeClr val="dk1"/>
                </a:solidFill>
                <a:latin typeface="Arial"/>
                <a:ea typeface="Arial"/>
                <a:cs typeface="Arial"/>
                <a:sym typeface="Arial"/>
              </a:rPr>
              <a:t>X-chromosomale Retinoschisis</a:t>
            </a:r>
            <a:endParaRPr/>
          </a:p>
        </p:txBody>
      </p:sp>
      <p:sp>
        <p:nvSpPr>
          <p:cNvPr id="4134" name="Google Shape;4134;p152"/>
          <p:cNvSpPr/>
          <p:nvPr/>
        </p:nvSpPr>
        <p:spPr>
          <a:xfrm>
            <a:off x="2194560" y="4732681"/>
            <a:ext cx="2065985" cy="520353"/>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135" name="Google Shape;4135;p152"/>
          <p:cNvSpPr txBox="1"/>
          <p:nvPr/>
        </p:nvSpPr>
        <p:spPr>
          <a:xfrm>
            <a:off x="1900112" y="2904829"/>
            <a:ext cx="6617927" cy="307176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800">
                <a:solidFill>
                  <a:srgbClr val="1A5FB4"/>
                </a:solidFill>
                <a:latin typeface="Arial"/>
                <a:ea typeface="Arial"/>
                <a:cs typeface="Arial"/>
                <a:sym typeface="Arial"/>
              </a:rPr>
              <a:t>Unter welchem anderen (sehr ähnlichen) Namen ist die X-chromosomale Retinoschisis (XLR) bekannt?</a:t>
            </a:r>
            <a:endParaRPr i="1" sz="1800">
              <a:solidFill>
                <a:srgbClr val="DCE8E8"/>
              </a:solidFill>
              <a:latin typeface="Arial"/>
              <a:ea typeface="Arial"/>
              <a:cs typeface="Arial"/>
              <a:sym typeface="Arial"/>
            </a:endParaRPr>
          </a:p>
          <a:p>
            <a:pPr indent="0" lvl="0" marL="0" marR="0" rtl="0" algn="l">
              <a:spcBef>
                <a:spcPts val="0"/>
              </a:spcBef>
              <a:spcAft>
                <a:spcPts val="0"/>
              </a:spcAft>
              <a:buNone/>
            </a:pPr>
            <a:r>
              <a:rPr lang="en-US" sz="1800">
                <a:solidFill>
                  <a:srgbClr val="DCE8E8"/>
                </a:solidFill>
                <a:latin typeface="Arial"/>
                <a:ea typeface="Arial"/>
                <a:cs typeface="Arial"/>
                <a:sym typeface="Arial"/>
              </a:rPr>
              <a:t>X-chromosomale </a:t>
            </a:r>
            <a:r>
              <a:rPr b="1" lang="en-US" sz="1800">
                <a:solidFill>
                  <a:srgbClr val="DCE8E8"/>
                </a:solidFill>
                <a:latin typeface="Arial"/>
                <a:ea typeface="Arial"/>
                <a:cs typeface="Arial"/>
                <a:sym typeface="Arial"/>
              </a:rPr>
              <a:t>juvenile </a:t>
            </a:r>
            <a:r>
              <a:rPr lang="en-US" sz="1800">
                <a:solidFill>
                  <a:srgbClr val="DCE8E8"/>
                </a:solidFill>
                <a:latin typeface="Arial"/>
                <a:ea typeface="Arial"/>
                <a:cs typeface="Arial"/>
                <a:sym typeface="Arial"/>
              </a:rPr>
              <a:t>Retinoschisis (XLJR)</a:t>
            </a:r>
            <a:endParaRPr/>
          </a:p>
          <a:p>
            <a:pPr indent="0" lvl="0" marL="0" marR="0" rtl="0" algn="l">
              <a:spcBef>
                <a:spcPts val="0"/>
              </a:spcBef>
              <a:spcAft>
                <a:spcPts val="0"/>
              </a:spcAft>
              <a:buNone/>
            </a:pPr>
            <a:r>
              <a:t/>
            </a:r>
            <a:endParaRPr sz="1800">
              <a:solidFill>
                <a:srgbClr val="DCE8E8"/>
              </a:solidFill>
              <a:latin typeface="Arial"/>
              <a:ea typeface="Arial"/>
              <a:cs typeface="Arial"/>
              <a:sym typeface="Arial"/>
            </a:endParaRPr>
          </a:p>
          <a:p>
            <a:pPr indent="0" lvl="0" marL="0" marR="0" rtl="0" algn="l">
              <a:spcBef>
                <a:spcPts val="0"/>
              </a:spcBef>
              <a:spcAft>
                <a:spcPts val="0"/>
              </a:spcAft>
              <a:buNone/>
            </a:pPr>
            <a:r>
              <a:rPr i="1" lang="en-US" sz="1800">
                <a:solidFill>
                  <a:srgbClr val="DCE8E8"/>
                </a:solidFill>
                <a:latin typeface="Arial"/>
                <a:ea typeface="Arial"/>
                <a:cs typeface="Arial"/>
                <a:sym typeface="Arial"/>
              </a:rPr>
              <a:t>Wie zeigt sich dies in der Funduskopie?</a:t>
            </a:r>
            <a:endParaRPr/>
          </a:p>
          <a:p>
            <a:pPr indent="0" lvl="0" marL="0" marR="0" rtl="0" algn="l">
              <a:spcBef>
                <a:spcPts val="0"/>
              </a:spcBef>
              <a:spcAft>
                <a:spcPts val="0"/>
              </a:spcAft>
              <a:buNone/>
            </a:pPr>
            <a:r>
              <a:rPr lang="en-US" sz="1800">
                <a:solidFill>
                  <a:srgbClr val="DCE8E8"/>
                </a:solidFill>
                <a:latin typeface="Arial"/>
                <a:ea typeface="Arial"/>
                <a:cs typeface="Arial"/>
                <a:sym typeface="Arial"/>
              </a:rPr>
              <a:t>Mit einer Makulaschisis in radialem Muster, +/- peripherer Schisis</a:t>
            </a:r>
            <a:endParaRPr/>
          </a:p>
          <a:p>
            <a:pPr indent="0" lvl="0" marL="0" marR="0" rtl="0" algn="l">
              <a:spcBef>
                <a:spcPts val="0"/>
              </a:spcBef>
              <a:spcAft>
                <a:spcPts val="0"/>
              </a:spcAft>
              <a:buNone/>
            </a:pPr>
            <a:r>
              <a:t/>
            </a:r>
            <a:endParaRPr sz="1800">
              <a:solidFill>
                <a:srgbClr val="DCE8E8"/>
              </a:solidFill>
              <a:latin typeface="Arial"/>
              <a:ea typeface="Arial"/>
              <a:cs typeface="Arial"/>
              <a:sym typeface="Arial"/>
            </a:endParaRPr>
          </a:p>
          <a:p>
            <a:pPr indent="0" lvl="0" marL="0" marR="0" rtl="0" algn="l">
              <a:spcBef>
                <a:spcPts val="0"/>
              </a:spcBef>
              <a:spcAft>
                <a:spcPts val="0"/>
              </a:spcAft>
              <a:buNone/>
            </a:pPr>
            <a:r>
              <a:rPr i="1" lang="en-US" sz="1800">
                <a:solidFill>
                  <a:srgbClr val="DCE8E8"/>
                </a:solidFill>
                <a:latin typeface="Arial"/>
                <a:ea typeface="Arial"/>
                <a:cs typeface="Arial"/>
                <a:sym typeface="Arial"/>
              </a:rPr>
              <a:t>Wie zeigt sich die Erkrankung klinisch?</a:t>
            </a:r>
            <a:endParaRPr/>
          </a:p>
          <a:p>
            <a:pPr indent="0" lvl="0" marL="0" marR="0" rtl="0" algn="l">
              <a:spcBef>
                <a:spcPts val="0"/>
              </a:spcBef>
              <a:spcAft>
                <a:spcPts val="0"/>
              </a:spcAft>
              <a:buNone/>
            </a:pPr>
            <a:r>
              <a:rPr lang="en-US" sz="1800">
                <a:solidFill>
                  <a:srgbClr val="DCE8E8"/>
                </a:solidFill>
                <a:latin typeface="Arial"/>
                <a:ea typeface="Arial"/>
                <a:cs typeface="Arial"/>
                <a:sym typeface="Arial"/>
              </a:rPr>
              <a:t>Mit einer leicht verminderten Sehschärfe im Kindesalter. Im Laufe der Zeit sinkt die Sehschärfe auf etwa 20/200.</a:t>
            </a:r>
            <a:endParaRPr/>
          </a:p>
        </p:txBody>
      </p:sp>
      <p:sp>
        <p:nvSpPr>
          <p:cNvPr id="4136" name="Google Shape;4136;p152"/>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137" name="Google Shape;4137;p152"/>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138" name="Google Shape;4138;p152"/>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139" name="Google Shape;4139;p152"/>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3" name="Shape 4143"/>
        <p:cNvGrpSpPr/>
        <p:nvPr/>
      </p:nvGrpSpPr>
      <p:grpSpPr>
        <a:xfrm>
          <a:off x="0" y="0"/>
          <a:ext cx="0" cy="0"/>
          <a:chOff x="0" y="0"/>
          <a:chExt cx="0" cy="0"/>
        </a:xfrm>
      </p:grpSpPr>
      <p:sp>
        <p:nvSpPr>
          <p:cNvPr id="4144" name="Google Shape;4144;p153"/>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145" name="Google Shape;4145;p153"/>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146" name="Google Shape;4146;p153"/>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147" name="Google Shape;4147;p153"/>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4148" name="Google Shape;4148;p153"/>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149" name="Google Shape;4149;p153"/>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150" name="Google Shape;4150;p153"/>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151" name="Google Shape;4151;p153"/>
          <p:cNvCxnSpPr>
            <a:stCxn id="4144"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152" name="Google Shape;4152;p153"/>
          <p:cNvCxnSpPr>
            <a:stCxn id="4144"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153" name="Google Shape;4153;p153"/>
          <p:cNvCxnSpPr>
            <a:stCxn id="4144"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154" name="Google Shape;4154;p153"/>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155" name="Google Shape;4155;p153"/>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4156" name="Google Shape;4156;p153"/>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4157" name="Google Shape;4157;p153"/>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158" name="Google Shape;4158;p153"/>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4159" name="Google Shape;4159;p153"/>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160" name="Google Shape;4160;p153"/>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161" name="Google Shape;4161;p153"/>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kleinere b-Welle </a:t>
            </a:r>
            <a:endParaRPr/>
          </a:p>
        </p:txBody>
      </p:sp>
      <p:sp>
        <p:nvSpPr>
          <p:cNvPr id="4162" name="Google Shape;4162;p153"/>
          <p:cNvSpPr txBox="1"/>
          <p:nvPr/>
        </p:nvSpPr>
        <p:spPr>
          <a:xfrm>
            <a:off x="2263325" y="3808944"/>
            <a:ext cx="4763805" cy="168979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7F7F7F"/>
                </a:solidFill>
                <a:latin typeface="Arial"/>
                <a:ea typeface="Arial"/>
                <a:cs typeface="Arial"/>
                <a:sym typeface="Arial"/>
              </a:rPr>
              <a:t>Eine weitere Erkrankung – zwar nicht häufig, aber häufiger als CSNB – zeigt ebenfalls ein negatives ERG. Um welche Erkrankung handelt es sich?</a:t>
            </a:r>
            <a:endParaRPr/>
          </a:p>
          <a:p>
            <a:pPr indent="0" lvl="0" marL="0" marR="0" rtl="0" algn="l">
              <a:spcBef>
                <a:spcPts val="0"/>
              </a:spcBef>
              <a:spcAft>
                <a:spcPts val="0"/>
              </a:spcAft>
              <a:buNone/>
            </a:pPr>
            <a:r>
              <a:rPr lang="en-US" sz="1546">
                <a:solidFill>
                  <a:srgbClr val="7F7F7F"/>
                </a:solidFill>
                <a:latin typeface="Arial"/>
                <a:ea typeface="Arial"/>
                <a:cs typeface="Arial"/>
                <a:sym typeface="Arial"/>
              </a:rPr>
              <a:t>XLR</a:t>
            </a:r>
            <a:endParaRPr/>
          </a:p>
          <a:p>
            <a:pPr indent="0" lvl="0" marL="0" marR="0" rtl="0" algn="l">
              <a:spcBef>
                <a:spcPts val="0"/>
              </a:spcBef>
              <a:spcAft>
                <a:spcPts val="0"/>
              </a:spcAft>
              <a:buNone/>
            </a:pPr>
            <a:r>
              <a:t/>
            </a:r>
            <a:endParaRPr i="1" sz="1546">
              <a:solidFill>
                <a:srgbClr val="7F7F7F"/>
              </a:solidFill>
              <a:latin typeface="Arial"/>
              <a:ea typeface="Arial"/>
              <a:cs typeface="Arial"/>
              <a:sym typeface="Arial"/>
            </a:endParaRPr>
          </a:p>
          <a:p>
            <a:pPr indent="0" lvl="0" marL="0" marR="0" rtl="0" algn="l">
              <a:spcBef>
                <a:spcPts val="0"/>
              </a:spcBef>
              <a:spcAft>
                <a:spcPts val="0"/>
              </a:spcAft>
              <a:buNone/>
            </a:pPr>
            <a:r>
              <a:rPr i="1" lang="en-US" sz="1546">
                <a:solidFill>
                  <a:srgbClr val="7F7F7F"/>
                </a:solidFill>
                <a:latin typeface="Arial"/>
                <a:ea typeface="Arial"/>
                <a:cs typeface="Arial"/>
                <a:sym typeface="Arial"/>
              </a:rPr>
              <a:t>Wofür steht </a:t>
            </a:r>
            <a:r>
              <a:rPr lang="en-US" sz="1546">
                <a:solidFill>
                  <a:srgbClr val="7F7F7F"/>
                </a:solidFill>
                <a:latin typeface="Arial"/>
                <a:ea typeface="Arial"/>
                <a:cs typeface="Arial"/>
                <a:sym typeface="Arial"/>
              </a:rPr>
              <a:t>XLR </a:t>
            </a:r>
            <a:r>
              <a:rPr i="1" lang="en-US" sz="1546">
                <a:solidFill>
                  <a:srgbClr val="7F7F7F"/>
                </a:solidFill>
                <a:latin typeface="Arial"/>
                <a:ea typeface="Arial"/>
                <a:cs typeface="Arial"/>
                <a:sym typeface="Arial"/>
              </a:rPr>
              <a:t>in diesem Zusammenhang?</a:t>
            </a:r>
            <a:endParaRPr/>
          </a:p>
          <a:p>
            <a:pPr indent="0" lvl="0" marL="0" marR="0" rtl="0" algn="l">
              <a:spcBef>
                <a:spcPts val="0"/>
              </a:spcBef>
              <a:spcAft>
                <a:spcPts val="0"/>
              </a:spcAft>
              <a:buNone/>
            </a:pPr>
            <a:r>
              <a:rPr b="1" lang="en-US" sz="1546">
                <a:solidFill>
                  <a:schemeClr val="dk1"/>
                </a:solidFill>
                <a:latin typeface="Arial"/>
                <a:ea typeface="Arial"/>
                <a:cs typeface="Arial"/>
                <a:sym typeface="Arial"/>
              </a:rPr>
              <a:t>X-chromosomale Retinoschisis</a:t>
            </a:r>
            <a:endParaRPr/>
          </a:p>
        </p:txBody>
      </p:sp>
      <p:sp>
        <p:nvSpPr>
          <p:cNvPr id="4163" name="Google Shape;4163;p153"/>
          <p:cNvSpPr/>
          <p:nvPr/>
        </p:nvSpPr>
        <p:spPr>
          <a:xfrm>
            <a:off x="2194560" y="4732681"/>
            <a:ext cx="2065985" cy="520353"/>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164" name="Google Shape;4164;p153"/>
          <p:cNvSpPr txBox="1"/>
          <p:nvPr/>
        </p:nvSpPr>
        <p:spPr>
          <a:xfrm>
            <a:off x="1900112" y="2904829"/>
            <a:ext cx="6617927" cy="307176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800">
                <a:solidFill>
                  <a:srgbClr val="1A5FB4"/>
                </a:solidFill>
                <a:latin typeface="Arial"/>
                <a:ea typeface="Arial"/>
                <a:cs typeface="Arial"/>
                <a:sym typeface="Arial"/>
              </a:rPr>
              <a:t>Unter welchem anderen (sehr ähnlichen) Namen ist die X-chromosomale Retinoschisis (XLR) bekannt?</a:t>
            </a:r>
            <a:endParaRPr/>
          </a:p>
          <a:p>
            <a:pPr indent="0" lvl="0" marL="0" marR="0" rtl="0" algn="l">
              <a:spcBef>
                <a:spcPts val="0"/>
              </a:spcBef>
              <a:spcAft>
                <a:spcPts val="0"/>
              </a:spcAft>
              <a:buNone/>
            </a:pPr>
            <a:r>
              <a:rPr lang="en-US" sz="1800">
                <a:solidFill>
                  <a:srgbClr val="1A5FB4"/>
                </a:solidFill>
                <a:latin typeface="Arial"/>
                <a:ea typeface="Arial"/>
                <a:cs typeface="Arial"/>
                <a:sym typeface="Arial"/>
              </a:rPr>
              <a:t>X-chromosomale juvenile Retinoschisis (XLJR)</a:t>
            </a:r>
            <a:endParaRPr sz="1800">
              <a:solidFill>
                <a:srgbClr val="DCE8E8"/>
              </a:solidFill>
              <a:latin typeface="Arial"/>
              <a:ea typeface="Arial"/>
              <a:cs typeface="Arial"/>
              <a:sym typeface="Arial"/>
            </a:endParaRPr>
          </a:p>
          <a:p>
            <a:pPr indent="0" lvl="0" marL="0" marR="0" rtl="0" algn="l">
              <a:spcBef>
                <a:spcPts val="0"/>
              </a:spcBef>
              <a:spcAft>
                <a:spcPts val="0"/>
              </a:spcAft>
              <a:buNone/>
            </a:pPr>
            <a:r>
              <a:t/>
            </a:r>
            <a:endParaRPr sz="1800">
              <a:solidFill>
                <a:srgbClr val="DCE8E8"/>
              </a:solidFill>
              <a:latin typeface="Arial"/>
              <a:ea typeface="Arial"/>
              <a:cs typeface="Arial"/>
              <a:sym typeface="Arial"/>
            </a:endParaRPr>
          </a:p>
          <a:p>
            <a:pPr indent="0" lvl="0" marL="0" marR="0" rtl="0" algn="l">
              <a:spcBef>
                <a:spcPts val="0"/>
              </a:spcBef>
              <a:spcAft>
                <a:spcPts val="0"/>
              </a:spcAft>
              <a:buNone/>
            </a:pPr>
            <a:r>
              <a:rPr i="1" lang="en-US" sz="1800">
                <a:solidFill>
                  <a:srgbClr val="DCE8E8"/>
                </a:solidFill>
                <a:latin typeface="Arial"/>
                <a:ea typeface="Arial"/>
                <a:cs typeface="Arial"/>
                <a:sym typeface="Arial"/>
              </a:rPr>
              <a:t>Wie zeigt sich dies in der Funduskopie?</a:t>
            </a:r>
            <a:endParaRPr/>
          </a:p>
          <a:p>
            <a:pPr indent="0" lvl="0" marL="0" marR="0" rtl="0" algn="l">
              <a:spcBef>
                <a:spcPts val="0"/>
              </a:spcBef>
              <a:spcAft>
                <a:spcPts val="0"/>
              </a:spcAft>
              <a:buNone/>
            </a:pPr>
            <a:r>
              <a:rPr lang="en-US" sz="1800">
                <a:solidFill>
                  <a:srgbClr val="DCE8E8"/>
                </a:solidFill>
                <a:latin typeface="Arial"/>
                <a:ea typeface="Arial"/>
                <a:cs typeface="Arial"/>
                <a:sym typeface="Arial"/>
              </a:rPr>
              <a:t>Mit einer Makulaschisis in radialem Muster, +/- peripherer Schisis</a:t>
            </a:r>
            <a:endParaRPr/>
          </a:p>
          <a:p>
            <a:pPr indent="0" lvl="0" marL="0" marR="0" rtl="0" algn="l">
              <a:spcBef>
                <a:spcPts val="0"/>
              </a:spcBef>
              <a:spcAft>
                <a:spcPts val="0"/>
              </a:spcAft>
              <a:buNone/>
            </a:pPr>
            <a:r>
              <a:t/>
            </a:r>
            <a:endParaRPr sz="1800">
              <a:solidFill>
                <a:srgbClr val="DCE8E8"/>
              </a:solidFill>
              <a:latin typeface="Arial"/>
              <a:ea typeface="Arial"/>
              <a:cs typeface="Arial"/>
              <a:sym typeface="Arial"/>
            </a:endParaRPr>
          </a:p>
          <a:p>
            <a:pPr indent="0" lvl="0" marL="0" marR="0" rtl="0" algn="l">
              <a:spcBef>
                <a:spcPts val="0"/>
              </a:spcBef>
              <a:spcAft>
                <a:spcPts val="0"/>
              </a:spcAft>
              <a:buNone/>
            </a:pPr>
            <a:r>
              <a:rPr i="1" lang="en-US" sz="1800">
                <a:solidFill>
                  <a:srgbClr val="DCE8E8"/>
                </a:solidFill>
                <a:latin typeface="Arial"/>
                <a:ea typeface="Arial"/>
                <a:cs typeface="Arial"/>
                <a:sym typeface="Arial"/>
              </a:rPr>
              <a:t>Wie zeigt sich die Erkrankung klinisch?</a:t>
            </a:r>
            <a:endParaRPr/>
          </a:p>
          <a:p>
            <a:pPr indent="0" lvl="0" marL="0" marR="0" rtl="0" algn="l">
              <a:spcBef>
                <a:spcPts val="0"/>
              </a:spcBef>
              <a:spcAft>
                <a:spcPts val="0"/>
              </a:spcAft>
              <a:buNone/>
            </a:pPr>
            <a:r>
              <a:rPr lang="en-US" sz="1800">
                <a:solidFill>
                  <a:srgbClr val="DCE8E8"/>
                </a:solidFill>
                <a:latin typeface="Arial"/>
                <a:ea typeface="Arial"/>
                <a:cs typeface="Arial"/>
                <a:sym typeface="Arial"/>
              </a:rPr>
              <a:t>Mit einer leicht verminderten Sehschärfe im Kindesalter. Im Laufe der Zeit sinkt die Sehschärfe auf etwa 20/200.</a:t>
            </a:r>
            <a:endParaRPr/>
          </a:p>
        </p:txBody>
      </p:sp>
      <p:sp>
        <p:nvSpPr>
          <p:cNvPr id="4165" name="Google Shape;4165;p153"/>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166" name="Google Shape;4166;p153"/>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167" name="Google Shape;4167;p153"/>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168" name="Google Shape;4168;p153"/>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2" name="Shape 4172"/>
        <p:cNvGrpSpPr/>
        <p:nvPr/>
      </p:nvGrpSpPr>
      <p:grpSpPr>
        <a:xfrm>
          <a:off x="0" y="0"/>
          <a:ext cx="0" cy="0"/>
          <a:chOff x="0" y="0"/>
          <a:chExt cx="0" cy="0"/>
        </a:xfrm>
      </p:grpSpPr>
      <p:sp>
        <p:nvSpPr>
          <p:cNvPr id="4173" name="Google Shape;4173;p154"/>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174" name="Google Shape;4174;p154"/>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175" name="Google Shape;4175;p154"/>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176" name="Google Shape;4176;p154"/>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4177" name="Google Shape;4177;p154"/>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178" name="Google Shape;4178;p154"/>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179" name="Google Shape;4179;p154"/>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180" name="Google Shape;4180;p154"/>
          <p:cNvCxnSpPr>
            <a:stCxn id="4173"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181" name="Google Shape;4181;p154"/>
          <p:cNvCxnSpPr>
            <a:stCxn id="4173"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182" name="Google Shape;4182;p154"/>
          <p:cNvCxnSpPr>
            <a:stCxn id="4173"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183" name="Google Shape;4183;p154"/>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184" name="Google Shape;4184;p154"/>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4185" name="Google Shape;4185;p154"/>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4186" name="Google Shape;4186;p154"/>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187" name="Google Shape;4187;p154"/>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4188" name="Google Shape;4188;p154"/>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189" name="Google Shape;4189;p154"/>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190" name="Google Shape;4190;p154"/>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kleinere b-Welle </a:t>
            </a:r>
            <a:endParaRPr/>
          </a:p>
        </p:txBody>
      </p:sp>
      <p:sp>
        <p:nvSpPr>
          <p:cNvPr id="4191" name="Google Shape;4191;p154"/>
          <p:cNvSpPr txBox="1"/>
          <p:nvPr/>
        </p:nvSpPr>
        <p:spPr>
          <a:xfrm>
            <a:off x="2263325" y="3808944"/>
            <a:ext cx="4763805" cy="168979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7F7F7F"/>
                </a:solidFill>
                <a:latin typeface="Arial"/>
                <a:ea typeface="Arial"/>
                <a:cs typeface="Arial"/>
                <a:sym typeface="Arial"/>
              </a:rPr>
              <a:t>Eine weitere Erkrankung – zwar nicht häufig, aber häufiger als CSNB – zeigt ebenfalls ein negatives ERG. Um welche Erkrankung handelt es sich?</a:t>
            </a:r>
            <a:endParaRPr/>
          </a:p>
          <a:p>
            <a:pPr indent="0" lvl="0" marL="0" marR="0" rtl="0" algn="l">
              <a:spcBef>
                <a:spcPts val="0"/>
              </a:spcBef>
              <a:spcAft>
                <a:spcPts val="0"/>
              </a:spcAft>
              <a:buNone/>
            </a:pPr>
            <a:r>
              <a:rPr lang="en-US" sz="1546">
                <a:solidFill>
                  <a:srgbClr val="7F7F7F"/>
                </a:solidFill>
                <a:latin typeface="Arial"/>
                <a:ea typeface="Arial"/>
                <a:cs typeface="Arial"/>
                <a:sym typeface="Arial"/>
              </a:rPr>
              <a:t>XLR</a:t>
            </a:r>
            <a:endParaRPr/>
          </a:p>
          <a:p>
            <a:pPr indent="0" lvl="0" marL="0" marR="0" rtl="0" algn="l">
              <a:spcBef>
                <a:spcPts val="0"/>
              </a:spcBef>
              <a:spcAft>
                <a:spcPts val="0"/>
              </a:spcAft>
              <a:buNone/>
            </a:pPr>
            <a:r>
              <a:t/>
            </a:r>
            <a:endParaRPr i="1" sz="1546">
              <a:solidFill>
                <a:srgbClr val="7F7F7F"/>
              </a:solidFill>
              <a:latin typeface="Arial"/>
              <a:ea typeface="Arial"/>
              <a:cs typeface="Arial"/>
              <a:sym typeface="Arial"/>
            </a:endParaRPr>
          </a:p>
          <a:p>
            <a:pPr indent="0" lvl="0" marL="0" marR="0" rtl="0" algn="l">
              <a:spcBef>
                <a:spcPts val="0"/>
              </a:spcBef>
              <a:spcAft>
                <a:spcPts val="0"/>
              </a:spcAft>
              <a:buNone/>
            </a:pPr>
            <a:r>
              <a:rPr i="1" lang="en-US" sz="1546">
                <a:solidFill>
                  <a:srgbClr val="7F7F7F"/>
                </a:solidFill>
                <a:latin typeface="Arial"/>
                <a:ea typeface="Arial"/>
                <a:cs typeface="Arial"/>
                <a:sym typeface="Arial"/>
              </a:rPr>
              <a:t>Wofür steht </a:t>
            </a:r>
            <a:r>
              <a:rPr lang="en-US" sz="1546">
                <a:solidFill>
                  <a:srgbClr val="7F7F7F"/>
                </a:solidFill>
                <a:latin typeface="Arial"/>
                <a:ea typeface="Arial"/>
                <a:cs typeface="Arial"/>
                <a:sym typeface="Arial"/>
              </a:rPr>
              <a:t>XLR </a:t>
            </a:r>
            <a:r>
              <a:rPr i="1" lang="en-US" sz="1546">
                <a:solidFill>
                  <a:srgbClr val="7F7F7F"/>
                </a:solidFill>
                <a:latin typeface="Arial"/>
                <a:ea typeface="Arial"/>
                <a:cs typeface="Arial"/>
                <a:sym typeface="Arial"/>
              </a:rPr>
              <a:t>in diesem Zusammenhang?</a:t>
            </a:r>
            <a:endParaRPr/>
          </a:p>
          <a:p>
            <a:pPr indent="0" lvl="0" marL="0" marR="0" rtl="0" algn="l">
              <a:spcBef>
                <a:spcPts val="0"/>
              </a:spcBef>
              <a:spcAft>
                <a:spcPts val="0"/>
              </a:spcAft>
              <a:buNone/>
            </a:pPr>
            <a:r>
              <a:rPr b="1" lang="en-US" sz="1546">
                <a:solidFill>
                  <a:schemeClr val="dk1"/>
                </a:solidFill>
                <a:latin typeface="Arial"/>
                <a:ea typeface="Arial"/>
                <a:cs typeface="Arial"/>
                <a:sym typeface="Arial"/>
              </a:rPr>
              <a:t>X-chromosomale Retinoschisis</a:t>
            </a:r>
            <a:endParaRPr/>
          </a:p>
        </p:txBody>
      </p:sp>
      <p:sp>
        <p:nvSpPr>
          <p:cNvPr id="4192" name="Google Shape;4192;p154"/>
          <p:cNvSpPr/>
          <p:nvPr/>
        </p:nvSpPr>
        <p:spPr>
          <a:xfrm>
            <a:off x="2194560" y="4732681"/>
            <a:ext cx="2065985" cy="520353"/>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193" name="Google Shape;4193;p154"/>
          <p:cNvSpPr txBox="1"/>
          <p:nvPr/>
        </p:nvSpPr>
        <p:spPr>
          <a:xfrm>
            <a:off x="1900112" y="2904829"/>
            <a:ext cx="6617927" cy="307176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800">
                <a:solidFill>
                  <a:srgbClr val="A5A5A5"/>
                </a:solidFill>
                <a:latin typeface="Arial"/>
                <a:ea typeface="Arial"/>
                <a:cs typeface="Arial"/>
                <a:sym typeface="Arial"/>
              </a:rPr>
              <a:t>Unter welchem anderen (sehr ähnlichen) Namen ist die X-chromosomale Retinoschisis (XLR) bekannt?</a:t>
            </a:r>
            <a:endParaRPr/>
          </a:p>
          <a:p>
            <a:pPr indent="0" lvl="0" marL="0" marR="0" rtl="0" algn="l">
              <a:spcBef>
                <a:spcPts val="0"/>
              </a:spcBef>
              <a:spcAft>
                <a:spcPts val="0"/>
              </a:spcAft>
              <a:buNone/>
            </a:pPr>
            <a:r>
              <a:rPr lang="en-US" sz="1800">
                <a:solidFill>
                  <a:srgbClr val="1A5FB4"/>
                </a:solidFill>
                <a:latin typeface="Arial"/>
                <a:ea typeface="Arial"/>
                <a:cs typeface="Arial"/>
                <a:sym typeface="Arial"/>
              </a:rPr>
              <a:t>X-chromosomale </a:t>
            </a:r>
            <a:r>
              <a:rPr b="1" lang="en-US" sz="1800">
                <a:solidFill>
                  <a:srgbClr val="1A5FB4"/>
                </a:solidFill>
                <a:latin typeface="Arial"/>
                <a:ea typeface="Arial"/>
                <a:cs typeface="Arial"/>
                <a:sym typeface="Arial"/>
              </a:rPr>
              <a:t>juvenile </a:t>
            </a:r>
            <a:r>
              <a:rPr lang="en-US" sz="1800">
                <a:solidFill>
                  <a:srgbClr val="1A5FB4"/>
                </a:solidFill>
                <a:latin typeface="Arial"/>
                <a:ea typeface="Arial"/>
                <a:cs typeface="Arial"/>
                <a:sym typeface="Arial"/>
              </a:rPr>
              <a:t>Retinoschisis (XLJR)</a:t>
            </a:r>
            <a:endParaRPr sz="1800">
              <a:solidFill>
                <a:srgbClr val="DCE8E8"/>
              </a:solidFill>
              <a:latin typeface="Arial"/>
              <a:ea typeface="Arial"/>
              <a:cs typeface="Arial"/>
              <a:sym typeface="Arial"/>
            </a:endParaRPr>
          </a:p>
          <a:p>
            <a:pPr indent="0" lvl="0" marL="0" marR="0" rtl="0" algn="l">
              <a:spcBef>
                <a:spcPts val="0"/>
              </a:spcBef>
              <a:spcAft>
                <a:spcPts val="0"/>
              </a:spcAft>
              <a:buNone/>
            </a:pPr>
            <a:r>
              <a:t/>
            </a:r>
            <a:endParaRPr sz="1800">
              <a:solidFill>
                <a:srgbClr val="DCE8E8"/>
              </a:solidFill>
              <a:latin typeface="Arial"/>
              <a:ea typeface="Arial"/>
              <a:cs typeface="Arial"/>
              <a:sym typeface="Arial"/>
            </a:endParaRPr>
          </a:p>
          <a:p>
            <a:pPr indent="0" lvl="0" marL="0" marR="0" rtl="0" algn="l">
              <a:spcBef>
                <a:spcPts val="0"/>
              </a:spcBef>
              <a:spcAft>
                <a:spcPts val="0"/>
              </a:spcAft>
              <a:buNone/>
            </a:pPr>
            <a:r>
              <a:rPr i="1" lang="en-US" sz="1800">
                <a:solidFill>
                  <a:srgbClr val="DCE8E8"/>
                </a:solidFill>
                <a:latin typeface="Arial"/>
                <a:ea typeface="Arial"/>
                <a:cs typeface="Arial"/>
                <a:sym typeface="Arial"/>
              </a:rPr>
              <a:t>Wie zeigt sich dies in der Funduskopie?</a:t>
            </a:r>
            <a:endParaRPr/>
          </a:p>
          <a:p>
            <a:pPr indent="0" lvl="0" marL="0" marR="0" rtl="0" algn="l">
              <a:spcBef>
                <a:spcPts val="0"/>
              </a:spcBef>
              <a:spcAft>
                <a:spcPts val="0"/>
              </a:spcAft>
              <a:buNone/>
            </a:pPr>
            <a:r>
              <a:rPr lang="en-US" sz="1800">
                <a:solidFill>
                  <a:srgbClr val="DCE8E8"/>
                </a:solidFill>
                <a:latin typeface="Arial"/>
                <a:ea typeface="Arial"/>
                <a:cs typeface="Arial"/>
                <a:sym typeface="Arial"/>
              </a:rPr>
              <a:t>Mit einer Makulaschisis in radialem Muster, +/- peripherer Schisis</a:t>
            </a:r>
            <a:endParaRPr/>
          </a:p>
          <a:p>
            <a:pPr indent="0" lvl="0" marL="0" marR="0" rtl="0" algn="l">
              <a:spcBef>
                <a:spcPts val="0"/>
              </a:spcBef>
              <a:spcAft>
                <a:spcPts val="0"/>
              </a:spcAft>
              <a:buNone/>
            </a:pPr>
            <a:r>
              <a:t/>
            </a:r>
            <a:endParaRPr sz="1800">
              <a:solidFill>
                <a:srgbClr val="DCE8E8"/>
              </a:solidFill>
              <a:latin typeface="Arial"/>
              <a:ea typeface="Arial"/>
              <a:cs typeface="Arial"/>
              <a:sym typeface="Arial"/>
            </a:endParaRPr>
          </a:p>
          <a:p>
            <a:pPr indent="0" lvl="0" marL="0" marR="0" rtl="0" algn="l">
              <a:spcBef>
                <a:spcPts val="0"/>
              </a:spcBef>
              <a:spcAft>
                <a:spcPts val="0"/>
              </a:spcAft>
              <a:buNone/>
            </a:pPr>
            <a:r>
              <a:rPr i="1" lang="en-US" sz="1800">
                <a:solidFill>
                  <a:srgbClr val="DCE8E8"/>
                </a:solidFill>
                <a:latin typeface="Arial"/>
                <a:ea typeface="Arial"/>
                <a:cs typeface="Arial"/>
                <a:sym typeface="Arial"/>
              </a:rPr>
              <a:t>Wie zeigt sich die Erkrankung klinisch?</a:t>
            </a:r>
            <a:endParaRPr/>
          </a:p>
          <a:p>
            <a:pPr indent="0" lvl="0" marL="0" marR="0" rtl="0" algn="l">
              <a:spcBef>
                <a:spcPts val="0"/>
              </a:spcBef>
              <a:spcAft>
                <a:spcPts val="0"/>
              </a:spcAft>
              <a:buNone/>
            </a:pPr>
            <a:r>
              <a:rPr lang="en-US" sz="1800">
                <a:solidFill>
                  <a:srgbClr val="DCE8E8"/>
                </a:solidFill>
                <a:latin typeface="Arial"/>
                <a:ea typeface="Arial"/>
                <a:cs typeface="Arial"/>
                <a:sym typeface="Arial"/>
              </a:rPr>
              <a:t>Mit einer leicht verminderten Sehschärfe im Kindesalter. Im Laufe der Zeit sinkt die Sehschärfe auf etwa 20/200.</a:t>
            </a:r>
            <a:endParaRPr/>
          </a:p>
        </p:txBody>
      </p:sp>
      <p:sp>
        <p:nvSpPr>
          <p:cNvPr id="4194" name="Google Shape;4194;p154"/>
          <p:cNvSpPr txBox="1"/>
          <p:nvPr/>
        </p:nvSpPr>
        <p:spPr>
          <a:xfrm>
            <a:off x="1784538" y="3517637"/>
            <a:ext cx="5127596" cy="976213"/>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1A5FB4"/>
                </a:solidFill>
                <a:latin typeface="Arial"/>
                <a:ea typeface="Arial"/>
                <a:cs typeface="Arial"/>
                <a:sym typeface="Arial"/>
              </a:rPr>
              <a:t>Was wird – zu Recht – mit dem Begriff </a:t>
            </a:r>
            <a:r>
              <a:rPr lang="en-US" sz="1546">
                <a:solidFill>
                  <a:srgbClr val="1A5FB4"/>
                </a:solidFill>
                <a:latin typeface="Arial"/>
                <a:ea typeface="Arial"/>
                <a:cs typeface="Arial"/>
                <a:sym typeface="Arial"/>
              </a:rPr>
              <a:t>„juvenil“ </a:t>
            </a:r>
            <a:r>
              <a:rPr i="1" lang="en-US" sz="1546">
                <a:solidFill>
                  <a:srgbClr val="1A5FB4"/>
                </a:solidFill>
                <a:latin typeface="Arial"/>
                <a:ea typeface="Arial"/>
                <a:cs typeface="Arial"/>
                <a:sym typeface="Arial"/>
              </a:rPr>
              <a:t>oben impliziert?</a:t>
            </a:r>
            <a:endParaRPr i="1" sz="1800">
              <a:solidFill>
                <a:srgbClr val="C8C860"/>
              </a:solidFill>
              <a:latin typeface="Arial"/>
              <a:ea typeface="Arial"/>
              <a:cs typeface="Arial"/>
              <a:sym typeface="Arial"/>
            </a:endParaRPr>
          </a:p>
          <a:p>
            <a:pPr indent="0" lvl="0" marL="0" marR="0" rtl="0" algn="l">
              <a:spcBef>
                <a:spcPts val="0"/>
              </a:spcBef>
              <a:spcAft>
                <a:spcPts val="0"/>
              </a:spcAft>
              <a:buNone/>
            </a:pPr>
            <a:r>
              <a:rPr lang="en-US" sz="1546">
                <a:solidFill>
                  <a:srgbClr val="C8C860"/>
                </a:solidFill>
                <a:latin typeface="Arial"/>
                <a:ea typeface="Arial"/>
                <a:cs typeface="Arial"/>
                <a:sym typeface="Arial"/>
              </a:rPr>
              <a:t>Dass sich die Erkrankung früh im Leben manifestiert (tatsächlich ist sie  angeboren)</a:t>
            </a:r>
            <a:endParaRPr/>
          </a:p>
        </p:txBody>
      </p:sp>
      <p:sp>
        <p:nvSpPr>
          <p:cNvPr id="4195" name="Google Shape;4195;p154"/>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196" name="Google Shape;4196;p154"/>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197" name="Google Shape;4197;p154"/>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198" name="Google Shape;4198;p154"/>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2" name="Shape 4202"/>
        <p:cNvGrpSpPr/>
        <p:nvPr/>
      </p:nvGrpSpPr>
      <p:grpSpPr>
        <a:xfrm>
          <a:off x="0" y="0"/>
          <a:ext cx="0" cy="0"/>
          <a:chOff x="0" y="0"/>
          <a:chExt cx="0" cy="0"/>
        </a:xfrm>
      </p:grpSpPr>
      <p:sp>
        <p:nvSpPr>
          <p:cNvPr id="4203" name="Google Shape;4203;p155"/>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204" name="Google Shape;4204;p155"/>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205" name="Google Shape;4205;p155"/>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206" name="Google Shape;4206;p155"/>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4207" name="Google Shape;4207;p155"/>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208" name="Google Shape;4208;p155"/>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209" name="Google Shape;4209;p155"/>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210" name="Google Shape;4210;p155"/>
          <p:cNvCxnSpPr>
            <a:stCxn id="4203"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211" name="Google Shape;4211;p155"/>
          <p:cNvCxnSpPr>
            <a:stCxn id="4203"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212" name="Google Shape;4212;p155"/>
          <p:cNvCxnSpPr>
            <a:stCxn id="4203"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213" name="Google Shape;4213;p155"/>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214" name="Google Shape;4214;p155"/>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4215" name="Google Shape;4215;p155"/>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4216" name="Google Shape;4216;p155"/>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217" name="Google Shape;4217;p155"/>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4218" name="Google Shape;4218;p155"/>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219" name="Google Shape;4219;p155"/>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220" name="Google Shape;4220;p155"/>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kleinere b-Welle </a:t>
            </a:r>
            <a:endParaRPr/>
          </a:p>
        </p:txBody>
      </p:sp>
      <p:sp>
        <p:nvSpPr>
          <p:cNvPr id="4221" name="Google Shape;4221;p155"/>
          <p:cNvSpPr txBox="1"/>
          <p:nvPr/>
        </p:nvSpPr>
        <p:spPr>
          <a:xfrm>
            <a:off x="2263325" y="3808944"/>
            <a:ext cx="4763805" cy="168979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7F7F7F"/>
                </a:solidFill>
                <a:latin typeface="Arial"/>
                <a:ea typeface="Arial"/>
                <a:cs typeface="Arial"/>
                <a:sym typeface="Arial"/>
              </a:rPr>
              <a:t>Eine weitere Erkrankung – zwar nicht häufig, aber häufiger als CSNB – zeigt ebenfalls ein negatives ERG. Um welche Erkrankung handelt es sich?</a:t>
            </a:r>
            <a:endParaRPr/>
          </a:p>
          <a:p>
            <a:pPr indent="0" lvl="0" marL="0" marR="0" rtl="0" algn="l">
              <a:spcBef>
                <a:spcPts val="0"/>
              </a:spcBef>
              <a:spcAft>
                <a:spcPts val="0"/>
              </a:spcAft>
              <a:buNone/>
            </a:pPr>
            <a:r>
              <a:rPr lang="en-US" sz="1546">
                <a:solidFill>
                  <a:srgbClr val="7F7F7F"/>
                </a:solidFill>
                <a:latin typeface="Arial"/>
                <a:ea typeface="Arial"/>
                <a:cs typeface="Arial"/>
                <a:sym typeface="Arial"/>
              </a:rPr>
              <a:t>XLR</a:t>
            </a:r>
            <a:endParaRPr/>
          </a:p>
          <a:p>
            <a:pPr indent="0" lvl="0" marL="0" marR="0" rtl="0" algn="l">
              <a:spcBef>
                <a:spcPts val="0"/>
              </a:spcBef>
              <a:spcAft>
                <a:spcPts val="0"/>
              </a:spcAft>
              <a:buNone/>
            </a:pPr>
            <a:r>
              <a:t/>
            </a:r>
            <a:endParaRPr i="1" sz="1546">
              <a:solidFill>
                <a:srgbClr val="7F7F7F"/>
              </a:solidFill>
              <a:latin typeface="Arial"/>
              <a:ea typeface="Arial"/>
              <a:cs typeface="Arial"/>
              <a:sym typeface="Arial"/>
            </a:endParaRPr>
          </a:p>
          <a:p>
            <a:pPr indent="0" lvl="0" marL="0" marR="0" rtl="0" algn="l">
              <a:spcBef>
                <a:spcPts val="0"/>
              </a:spcBef>
              <a:spcAft>
                <a:spcPts val="0"/>
              </a:spcAft>
              <a:buNone/>
            </a:pPr>
            <a:r>
              <a:rPr i="1" lang="en-US" sz="1546">
                <a:solidFill>
                  <a:srgbClr val="7F7F7F"/>
                </a:solidFill>
                <a:latin typeface="Arial"/>
                <a:ea typeface="Arial"/>
                <a:cs typeface="Arial"/>
                <a:sym typeface="Arial"/>
              </a:rPr>
              <a:t>Wofür steht </a:t>
            </a:r>
            <a:r>
              <a:rPr lang="en-US" sz="1546">
                <a:solidFill>
                  <a:srgbClr val="7F7F7F"/>
                </a:solidFill>
                <a:latin typeface="Arial"/>
                <a:ea typeface="Arial"/>
                <a:cs typeface="Arial"/>
                <a:sym typeface="Arial"/>
              </a:rPr>
              <a:t>XLR </a:t>
            </a:r>
            <a:r>
              <a:rPr i="1" lang="en-US" sz="1546">
                <a:solidFill>
                  <a:srgbClr val="7F7F7F"/>
                </a:solidFill>
                <a:latin typeface="Arial"/>
                <a:ea typeface="Arial"/>
                <a:cs typeface="Arial"/>
                <a:sym typeface="Arial"/>
              </a:rPr>
              <a:t>in diesem Zusammenhang?</a:t>
            </a:r>
            <a:endParaRPr/>
          </a:p>
          <a:p>
            <a:pPr indent="0" lvl="0" marL="0" marR="0" rtl="0" algn="l">
              <a:spcBef>
                <a:spcPts val="0"/>
              </a:spcBef>
              <a:spcAft>
                <a:spcPts val="0"/>
              </a:spcAft>
              <a:buNone/>
            </a:pPr>
            <a:r>
              <a:rPr b="1" lang="en-US" sz="1546">
                <a:solidFill>
                  <a:schemeClr val="dk1"/>
                </a:solidFill>
                <a:latin typeface="Arial"/>
                <a:ea typeface="Arial"/>
                <a:cs typeface="Arial"/>
                <a:sym typeface="Arial"/>
              </a:rPr>
              <a:t>X-chromosomale Retinoschisis</a:t>
            </a:r>
            <a:endParaRPr/>
          </a:p>
        </p:txBody>
      </p:sp>
      <p:sp>
        <p:nvSpPr>
          <p:cNvPr id="4222" name="Google Shape;4222;p155"/>
          <p:cNvSpPr/>
          <p:nvPr/>
        </p:nvSpPr>
        <p:spPr>
          <a:xfrm>
            <a:off x="2194560" y="4732681"/>
            <a:ext cx="2065985" cy="520353"/>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223" name="Google Shape;4223;p155"/>
          <p:cNvSpPr txBox="1"/>
          <p:nvPr/>
        </p:nvSpPr>
        <p:spPr>
          <a:xfrm>
            <a:off x="1900112" y="2904829"/>
            <a:ext cx="6617927" cy="307176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800">
                <a:solidFill>
                  <a:srgbClr val="A5A5A5"/>
                </a:solidFill>
                <a:latin typeface="Arial"/>
                <a:ea typeface="Arial"/>
                <a:cs typeface="Arial"/>
                <a:sym typeface="Arial"/>
              </a:rPr>
              <a:t>Unter welchem anderen (sehr ähnlichen) Namen ist die X-chromosomale Retinoschisis (XLR) bekannt?</a:t>
            </a:r>
            <a:endParaRPr/>
          </a:p>
          <a:p>
            <a:pPr indent="0" lvl="0" marL="0" marR="0" rtl="0" algn="l">
              <a:spcBef>
                <a:spcPts val="0"/>
              </a:spcBef>
              <a:spcAft>
                <a:spcPts val="0"/>
              </a:spcAft>
              <a:buNone/>
            </a:pPr>
            <a:r>
              <a:rPr lang="en-US" sz="1800">
                <a:solidFill>
                  <a:srgbClr val="1A5FB4"/>
                </a:solidFill>
                <a:latin typeface="Arial"/>
                <a:ea typeface="Arial"/>
                <a:cs typeface="Arial"/>
                <a:sym typeface="Arial"/>
              </a:rPr>
              <a:t>X-chromosomale </a:t>
            </a:r>
            <a:r>
              <a:rPr b="1" lang="en-US" sz="1800">
                <a:solidFill>
                  <a:srgbClr val="1A5FB4"/>
                </a:solidFill>
                <a:latin typeface="Arial"/>
                <a:ea typeface="Arial"/>
                <a:cs typeface="Arial"/>
                <a:sym typeface="Arial"/>
              </a:rPr>
              <a:t>juvenile </a:t>
            </a:r>
            <a:r>
              <a:rPr lang="en-US" sz="1800">
                <a:solidFill>
                  <a:srgbClr val="1A5FB4"/>
                </a:solidFill>
                <a:latin typeface="Arial"/>
                <a:ea typeface="Arial"/>
                <a:cs typeface="Arial"/>
                <a:sym typeface="Arial"/>
              </a:rPr>
              <a:t>Retinoschisis (XLJR)</a:t>
            </a:r>
            <a:endParaRPr sz="1800">
              <a:solidFill>
                <a:srgbClr val="DCE8E8"/>
              </a:solidFill>
              <a:latin typeface="Arial"/>
              <a:ea typeface="Arial"/>
              <a:cs typeface="Arial"/>
              <a:sym typeface="Arial"/>
            </a:endParaRPr>
          </a:p>
          <a:p>
            <a:pPr indent="0" lvl="0" marL="0" marR="0" rtl="0" algn="l">
              <a:spcBef>
                <a:spcPts val="0"/>
              </a:spcBef>
              <a:spcAft>
                <a:spcPts val="0"/>
              </a:spcAft>
              <a:buNone/>
            </a:pPr>
            <a:r>
              <a:t/>
            </a:r>
            <a:endParaRPr sz="1800">
              <a:solidFill>
                <a:srgbClr val="DCE8E8"/>
              </a:solidFill>
              <a:latin typeface="Arial"/>
              <a:ea typeface="Arial"/>
              <a:cs typeface="Arial"/>
              <a:sym typeface="Arial"/>
            </a:endParaRPr>
          </a:p>
          <a:p>
            <a:pPr indent="0" lvl="0" marL="0" marR="0" rtl="0" algn="l">
              <a:spcBef>
                <a:spcPts val="0"/>
              </a:spcBef>
              <a:spcAft>
                <a:spcPts val="0"/>
              </a:spcAft>
              <a:buNone/>
            </a:pPr>
            <a:r>
              <a:rPr i="1" lang="en-US" sz="1800">
                <a:solidFill>
                  <a:srgbClr val="DCE8E8"/>
                </a:solidFill>
                <a:latin typeface="Arial"/>
                <a:ea typeface="Arial"/>
                <a:cs typeface="Arial"/>
                <a:sym typeface="Arial"/>
              </a:rPr>
              <a:t>Wie zeigt sich dies in der Funduskopie?</a:t>
            </a:r>
            <a:endParaRPr/>
          </a:p>
          <a:p>
            <a:pPr indent="0" lvl="0" marL="0" marR="0" rtl="0" algn="l">
              <a:spcBef>
                <a:spcPts val="0"/>
              </a:spcBef>
              <a:spcAft>
                <a:spcPts val="0"/>
              </a:spcAft>
              <a:buNone/>
            </a:pPr>
            <a:r>
              <a:rPr lang="en-US" sz="1800">
                <a:solidFill>
                  <a:srgbClr val="DCE8E8"/>
                </a:solidFill>
                <a:latin typeface="Arial"/>
                <a:ea typeface="Arial"/>
                <a:cs typeface="Arial"/>
                <a:sym typeface="Arial"/>
              </a:rPr>
              <a:t>Mit einer Makulaschisis in radialem Muster, +/- peripherer Schisis</a:t>
            </a:r>
            <a:endParaRPr/>
          </a:p>
          <a:p>
            <a:pPr indent="0" lvl="0" marL="0" marR="0" rtl="0" algn="l">
              <a:spcBef>
                <a:spcPts val="0"/>
              </a:spcBef>
              <a:spcAft>
                <a:spcPts val="0"/>
              </a:spcAft>
              <a:buNone/>
            </a:pPr>
            <a:r>
              <a:t/>
            </a:r>
            <a:endParaRPr sz="1800">
              <a:solidFill>
                <a:srgbClr val="DCE8E8"/>
              </a:solidFill>
              <a:latin typeface="Arial"/>
              <a:ea typeface="Arial"/>
              <a:cs typeface="Arial"/>
              <a:sym typeface="Arial"/>
            </a:endParaRPr>
          </a:p>
          <a:p>
            <a:pPr indent="0" lvl="0" marL="0" marR="0" rtl="0" algn="l">
              <a:spcBef>
                <a:spcPts val="0"/>
              </a:spcBef>
              <a:spcAft>
                <a:spcPts val="0"/>
              </a:spcAft>
              <a:buNone/>
            </a:pPr>
            <a:r>
              <a:rPr i="1" lang="en-US" sz="1800">
                <a:solidFill>
                  <a:srgbClr val="DCE8E8"/>
                </a:solidFill>
                <a:latin typeface="Arial"/>
                <a:ea typeface="Arial"/>
                <a:cs typeface="Arial"/>
                <a:sym typeface="Arial"/>
              </a:rPr>
              <a:t>Wie zeigt sich die Erkrankung klinisch?</a:t>
            </a:r>
            <a:endParaRPr/>
          </a:p>
          <a:p>
            <a:pPr indent="0" lvl="0" marL="0" marR="0" rtl="0" algn="l">
              <a:spcBef>
                <a:spcPts val="0"/>
              </a:spcBef>
              <a:spcAft>
                <a:spcPts val="0"/>
              </a:spcAft>
              <a:buNone/>
            </a:pPr>
            <a:r>
              <a:rPr lang="en-US" sz="1800">
                <a:solidFill>
                  <a:srgbClr val="DCE8E8"/>
                </a:solidFill>
                <a:latin typeface="Arial"/>
                <a:ea typeface="Arial"/>
                <a:cs typeface="Arial"/>
                <a:sym typeface="Arial"/>
              </a:rPr>
              <a:t>Mit einer leicht verminderten Sehschärfe im Kindesalter. Im Laufe der Zeit sinkt die Sehschärfe auf etwa 20/200.</a:t>
            </a:r>
            <a:endParaRPr/>
          </a:p>
        </p:txBody>
      </p:sp>
      <p:sp>
        <p:nvSpPr>
          <p:cNvPr id="4224" name="Google Shape;4224;p155"/>
          <p:cNvSpPr txBox="1"/>
          <p:nvPr/>
        </p:nvSpPr>
        <p:spPr>
          <a:xfrm>
            <a:off x="1784538" y="3517637"/>
            <a:ext cx="5127596" cy="976213"/>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1A5FB4"/>
                </a:solidFill>
                <a:latin typeface="Arial"/>
                <a:ea typeface="Arial"/>
                <a:cs typeface="Arial"/>
                <a:sym typeface="Arial"/>
              </a:rPr>
              <a:t>Was wird – zu Recht – mit dem Begriff </a:t>
            </a:r>
            <a:r>
              <a:rPr lang="en-US" sz="1546">
                <a:solidFill>
                  <a:srgbClr val="1A5FB4"/>
                </a:solidFill>
                <a:latin typeface="Arial"/>
                <a:ea typeface="Arial"/>
                <a:cs typeface="Arial"/>
                <a:sym typeface="Arial"/>
              </a:rPr>
              <a:t>„juvenil“ </a:t>
            </a:r>
            <a:r>
              <a:rPr i="1" lang="en-US" sz="1546">
                <a:solidFill>
                  <a:srgbClr val="1A5FB4"/>
                </a:solidFill>
                <a:latin typeface="Arial"/>
                <a:ea typeface="Arial"/>
                <a:cs typeface="Arial"/>
                <a:sym typeface="Arial"/>
              </a:rPr>
              <a:t>oben impliziert?</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Dass sich die Erkrankung früh im Leben manifestiert (tatsächlich ist sie  angeboren)</a:t>
            </a:r>
            <a:endParaRPr/>
          </a:p>
        </p:txBody>
      </p:sp>
      <p:sp>
        <p:nvSpPr>
          <p:cNvPr id="4225" name="Google Shape;4225;p155"/>
          <p:cNvSpPr/>
          <p:nvPr/>
        </p:nvSpPr>
        <p:spPr>
          <a:xfrm>
            <a:off x="3441539" y="4266031"/>
            <a:ext cx="961383" cy="220950"/>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226" name="Google Shape;4226;p155"/>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227" name="Google Shape;4227;p155"/>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228" name="Google Shape;4228;p155"/>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229" name="Google Shape;4229;p155"/>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3" name="Shape 4233"/>
        <p:cNvGrpSpPr/>
        <p:nvPr/>
      </p:nvGrpSpPr>
      <p:grpSpPr>
        <a:xfrm>
          <a:off x="0" y="0"/>
          <a:ext cx="0" cy="0"/>
          <a:chOff x="0" y="0"/>
          <a:chExt cx="0" cy="0"/>
        </a:xfrm>
      </p:grpSpPr>
      <p:sp>
        <p:nvSpPr>
          <p:cNvPr id="4234" name="Google Shape;4234;p156"/>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235" name="Google Shape;4235;p156"/>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236" name="Google Shape;4236;p156"/>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237" name="Google Shape;4237;p156"/>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4238" name="Google Shape;4238;p156"/>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239" name="Google Shape;4239;p156"/>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240" name="Google Shape;4240;p156"/>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241" name="Google Shape;4241;p156"/>
          <p:cNvCxnSpPr>
            <a:stCxn id="4234"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242" name="Google Shape;4242;p156"/>
          <p:cNvCxnSpPr>
            <a:stCxn id="4234"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243" name="Google Shape;4243;p156"/>
          <p:cNvCxnSpPr>
            <a:stCxn id="4234"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244" name="Google Shape;4244;p156"/>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245" name="Google Shape;4245;p156"/>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4246" name="Google Shape;4246;p156"/>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4247" name="Google Shape;4247;p156"/>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248" name="Google Shape;4248;p156"/>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4249" name="Google Shape;4249;p156"/>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250" name="Google Shape;4250;p156"/>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251" name="Google Shape;4251;p156"/>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kleinere b-Welle </a:t>
            </a:r>
            <a:endParaRPr/>
          </a:p>
        </p:txBody>
      </p:sp>
      <p:sp>
        <p:nvSpPr>
          <p:cNvPr id="4252" name="Google Shape;4252;p156"/>
          <p:cNvSpPr txBox="1"/>
          <p:nvPr/>
        </p:nvSpPr>
        <p:spPr>
          <a:xfrm>
            <a:off x="2263325" y="3808944"/>
            <a:ext cx="4763805" cy="168979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7F7F7F"/>
                </a:solidFill>
                <a:latin typeface="Arial"/>
                <a:ea typeface="Arial"/>
                <a:cs typeface="Arial"/>
                <a:sym typeface="Arial"/>
              </a:rPr>
              <a:t>Eine weitere Erkrankung – zwar nicht häufig, aber häufiger als CSNB – zeigt ebenfalls ein negatives ERG. Um welche Erkrankung handelt es sich?</a:t>
            </a:r>
            <a:endParaRPr/>
          </a:p>
          <a:p>
            <a:pPr indent="0" lvl="0" marL="0" marR="0" rtl="0" algn="l">
              <a:spcBef>
                <a:spcPts val="0"/>
              </a:spcBef>
              <a:spcAft>
                <a:spcPts val="0"/>
              </a:spcAft>
              <a:buNone/>
            </a:pPr>
            <a:r>
              <a:rPr lang="en-US" sz="1546">
                <a:solidFill>
                  <a:srgbClr val="7F7F7F"/>
                </a:solidFill>
                <a:latin typeface="Arial"/>
                <a:ea typeface="Arial"/>
                <a:cs typeface="Arial"/>
                <a:sym typeface="Arial"/>
              </a:rPr>
              <a:t>XLR</a:t>
            </a:r>
            <a:endParaRPr/>
          </a:p>
          <a:p>
            <a:pPr indent="0" lvl="0" marL="0" marR="0" rtl="0" algn="l">
              <a:spcBef>
                <a:spcPts val="0"/>
              </a:spcBef>
              <a:spcAft>
                <a:spcPts val="0"/>
              </a:spcAft>
              <a:buNone/>
            </a:pPr>
            <a:r>
              <a:t/>
            </a:r>
            <a:endParaRPr i="1" sz="1546">
              <a:solidFill>
                <a:srgbClr val="7F7F7F"/>
              </a:solidFill>
              <a:latin typeface="Arial"/>
              <a:ea typeface="Arial"/>
              <a:cs typeface="Arial"/>
              <a:sym typeface="Arial"/>
            </a:endParaRPr>
          </a:p>
          <a:p>
            <a:pPr indent="0" lvl="0" marL="0" marR="0" rtl="0" algn="l">
              <a:spcBef>
                <a:spcPts val="0"/>
              </a:spcBef>
              <a:spcAft>
                <a:spcPts val="0"/>
              </a:spcAft>
              <a:buNone/>
            </a:pPr>
            <a:r>
              <a:rPr i="1" lang="en-US" sz="1546">
                <a:solidFill>
                  <a:srgbClr val="7F7F7F"/>
                </a:solidFill>
                <a:latin typeface="Arial"/>
                <a:ea typeface="Arial"/>
                <a:cs typeface="Arial"/>
                <a:sym typeface="Arial"/>
              </a:rPr>
              <a:t>Wofür steht </a:t>
            </a:r>
            <a:r>
              <a:rPr lang="en-US" sz="1546">
                <a:solidFill>
                  <a:srgbClr val="7F7F7F"/>
                </a:solidFill>
                <a:latin typeface="Arial"/>
                <a:ea typeface="Arial"/>
                <a:cs typeface="Arial"/>
                <a:sym typeface="Arial"/>
              </a:rPr>
              <a:t>XLR </a:t>
            </a:r>
            <a:r>
              <a:rPr i="1" lang="en-US" sz="1546">
                <a:solidFill>
                  <a:srgbClr val="7F7F7F"/>
                </a:solidFill>
                <a:latin typeface="Arial"/>
                <a:ea typeface="Arial"/>
                <a:cs typeface="Arial"/>
                <a:sym typeface="Arial"/>
              </a:rPr>
              <a:t>in diesem Zusammenhang?</a:t>
            </a:r>
            <a:endParaRPr/>
          </a:p>
          <a:p>
            <a:pPr indent="0" lvl="0" marL="0" marR="0" rtl="0" algn="l">
              <a:spcBef>
                <a:spcPts val="0"/>
              </a:spcBef>
              <a:spcAft>
                <a:spcPts val="0"/>
              </a:spcAft>
              <a:buNone/>
            </a:pPr>
            <a:r>
              <a:rPr b="1" lang="en-US" sz="1546">
                <a:solidFill>
                  <a:schemeClr val="dk1"/>
                </a:solidFill>
                <a:latin typeface="Arial"/>
                <a:ea typeface="Arial"/>
                <a:cs typeface="Arial"/>
                <a:sym typeface="Arial"/>
              </a:rPr>
              <a:t>X-chromosomale Retinoschisis</a:t>
            </a:r>
            <a:endParaRPr/>
          </a:p>
        </p:txBody>
      </p:sp>
      <p:sp>
        <p:nvSpPr>
          <p:cNvPr id="4253" name="Google Shape;4253;p156"/>
          <p:cNvSpPr/>
          <p:nvPr/>
        </p:nvSpPr>
        <p:spPr>
          <a:xfrm>
            <a:off x="2194560" y="4732681"/>
            <a:ext cx="2065985" cy="520353"/>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254" name="Google Shape;4254;p156"/>
          <p:cNvSpPr txBox="1"/>
          <p:nvPr/>
        </p:nvSpPr>
        <p:spPr>
          <a:xfrm>
            <a:off x="1900112" y="2904829"/>
            <a:ext cx="6617927" cy="307176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800">
                <a:solidFill>
                  <a:srgbClr val="A5A5A5"/>
                </a:solidFill>
                <a:latin typeface="Arial"/>
                <a:ea typeface="Arial"/>
                <a:cs typeface="Arial"/>
                <a:sym typeface="Arial"/>
              </a:rPr>
              <a:t>Unter welchem anderen (sehr ähnlichen) Namen ist die X-chromosomale Retinoschisis (XLR) bekannt?</a:t>
            </a:r>
            <a:endParaRPr/>
          </a:p>
          <a:p>
            <a:pPr indent="0" lvl="0" marL="0" marR="0" rtl="0" algn="l">
              <a:spcBef>
                <a:spcPts val="0"/>
              </a:spcBef>
              <a:spcAft>
                <a:spcPts val="0"/>
              </a:spcAft>
              <a:buNone/>
            </a:pPr>
            <a:r>
              <a:rPr lang="en-US" sz="1800">
                <a:solidFill>
                  <a:srgbClr val="1A5FB4"/>
                </a:solidFill>
                <a:latin typeface="Arial"/>
                <a:ea typeface="Arial"/>
                <a:cs typeface="Arial"/>
                <a:sym typeface="Arial"/>
              </a:rPr>
              <a:t>X-chromosomale </a:t>
            </a:r>
            <a:r>
              <a:rPr b="1" lang="en-US" sz="1800">
                <a:solidFill>
                  <a:srgbClr val="1A5FB4"/>
                </a:solidFill>
                <a:latin typeface="Arial"/>
                <a:ea typeface="Arial"/>
                <a:cs typeface="Arial"/>
                <a:sym typeface="Arial"/>
              </a:rPr>
              <a:t>juvenile </a:t>
            </a:r>
            <a:r>
              <a:rPr lang="en-US" sz="1800">
                <a:solidFill>
                  <a:srgbClr val="1A5FB4"/>
                </a:solidFill>
                <a:latin typeface="Arial"/>
                <a:ea typeface="Arial"/>
                <a:cs typeface="Arial"/>
                <a:sym typeface="Arial"/>
              </a:rPr>
              <a:t>Retinoschisis (XLJR)</a:t>
            </a:r>
            <a:endParaRPr sz="1800">
              <a:solidFill>
                <a:srgbClr val="DCE8E8"/>
              </a:solidFill>
              <a:latin typeface="Arial"/>
              <a:ea typeface="Arial"/>
              <a:cs typeface="Arial"/>
              <a:sym typeface="Arial"/>
            </a:endParaRPr>
          </a:p>
          <a:p>
            <a:pPr indent="0" lvl="0" marL="0" marR="0" rtl="0" algn="l">
              <a:spcBef>
                <a:spcPts val="0"/>
              </a:spcBef>
              <a:spcAft>
                <a:spcPts val="0"/>
              </a:spcAft>
              <a:buNone/>
            </a:pPr>
            <a:r>
              <a:t/>
            </a:r>
            <a:endParaRPr sz="1800">
              <a:solidFill>
                <a:srgbClr val="DCE8E8"/>
              </a:solidFill>
              <a:latin typeface="Arial"/>
              <a:ea typeface="Arial"/>
              <a:cs typeface="Arial"/>
              <a:sym typeface="Arial"/>
            </a:endParaRPr>
          </a:p>
          <a:p>
            <a:pPr indent="0" lvl="0" marL="0" marR="0" rtl="0" algn="l">
              <a:spcBef>
                <a:spcPts val="0"/>
              </a:spcBef>
              <a:spcAft>
                <a:spcPts val="0"/>
              </a:spcAft>
              <a:buNone/>
            </a:pPr>
            <a:r>
              <a:rPr i="1" lang="en-US" sz="1800">
                <a:solidFill>
                  <a:srgbClr val="DCE8E8"/>
                </a:solidFill>
                <a:latin typeface="Arial"/>
                <a:ea typeface="Arial"/>
                <a:cs typeface="Arial"/>
                <a:sym typeface="Arial"/>
              </a:rPr>
              <a:t>Wie zeigt sich dies in der Funduskopie?</a:t>
            </a:r>
            <a:endParaRPr/>
          </a:p>
          <a:p>
            <a:pPr indent="0" lvl="0" marL="0" marR="0" rtl="0" algn="l">
              <a:spcBef>
                <a:spcPts val="0"/>
              </a:spcBef>
              <a:spcAft>
                <a:spcPts val="0"/>
              </a:spcAft>
              <a:buNone/>
            </a:pPr>
            <a:r>
              <a:rPr lang="en-US" sz="1800">
                <a:solidFill>
                  <a:srgbClr val="DCE8E8"/>
                </a:solidFill>
                <a:latin typeface="Arial"/>
                <a:ea typeface="Arial"/>
                <a:cs typeface="Arial"/>
                <a:sym typeface="Arial"/>
              </a:rPr>
              <a:t>Mit einer Makulaschisis in radialem Muster, +/- peripherer Schisis</a:t>
            </a:r>
            <a:endParaRPr/>
          </a:p>
          <a:p>
            <a:pPr indent="0" lvl="0" marL="0" marR="0" rtl="0" algn="l">
              <a:spcBef>
                <a:spcPts val="0"/>
              </a:spcBef>
              <a:spcAft>
                <a:spcPts val="0"/>
              </a:spcAft>
              <a:buNone/>
            </a:pPr>
            <a:r>
              <a:t/>
            </a:r>
            <a:endParaRPr sz="1800">
              <a:solidFill>
                <a:srgbClr val="DCE8E8"/>
              </a:solidFill>
              <a:latin typeface="Arial"/>
              <a:ea typeface="Arial"/>
              <a:cs typeface="Arial"/>
              <a:sym typeface="Arial"/>
            </a:endParaRPr>
          </a:p>
          <a:p>
            <a:pPr indent="0" lvl="0" marL="0" marR="0" rtl="0" algn="l">
              <a:spcBef>
                <a:spcPts val="0"/>
              </a:spcBef>
              <a:spcAft>
                <a:spcPts val="0"/>
              </a:spcAft>
              <a:buNone/>
            </a:pPr>
            <a:r>
              <a:rPr i="1" lang="en-US" sz="1800">
                <a:solidFill>
                  <a:srgbClr val="DCE8E8"/>
                </a:solidFill>
                <a:latin typeface="Arial"/>
                <a:ea typeface="Arial"/>
                <a:cs typeface="Arial"/>
                <a:sym typeface="Arial"/>
              </a:rPr>
              <a:t>Wie zeigt sich die Erkrankung klinisch?</a:t>
            </a:r>
            <a:endParaRPr/>
          </a:p>
          <a:p>
            <a:pPr indent="0" lvl="0" marL="0" marR="0" rtl="0" algn="l">
              <a:spcBef>
                <a:spcPts val="0"/>
              </a:spcBef>
              <a:spcAft>
                <a:spcPts val="0"/>
              </a:spcAft>
              <a:buNone/>
            </a:pPr>
            <a:r>
              <a:rPr lang="en-US" sz="1800">
                <a:solidFill>
                  <a:srgbClr val="DCE8E8"/>
                </a:solidFill>
                <a:latin typeface="Arial"/>
                <a:ea typeface="Arial"/>
                <a:cs typeface="Arial"/>
                <a:sym typeface="Arial"/>
              </a:rPr>
              <a:t>Mit einer leicht verminderten Sehschärfe im Kindesalter. Im Laufe der Zeit sinkt die Sehschärfe auf etwa 20/200.</a:t>
            </a:r>
            <a:endParaRPr/>
          </a:p>
        </p:txBody>
      </p:sp>
      <p:sp>
        <p:nvSpPr>
          <p:cNvPr id="4255" name="Google Shape;4255;p156"/>
          <p:cNvSpPr txBox="1"/>
          <p:nvPr/>
        </p:nvSpPr>
        <p:spPr>
          <a:xfrm>
            <a:off x="1784538" y="3517637"/>
            <a:ext cx="5127596" cy="976213"/>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1A5FB4"/>
                </a:solidFill>
                <a:latin typeface="Arial"/>
                <a:ea typeface="Arial"/>
                <a:cs typeface="Arial"/>
                <a:sym typeface="Arial"/>
              </a:rPr>
              <a:t>Was wird – zu Recht – mit dem Begriff </a:t>
            </a:r>
            <a:r>
              <a:rPr lang="en-US" sz="1546">
                <a:solidFill>
                  <a:srgbClr val="1A5FB4"/>
                </a:solidFill>
                <a:latin typeface="Arial"/>
                <a:ea typeface="Arial"/>
                <a:cs typeface="Arial"/>
                <a:sym typeface="Arial"/>
              </a:rPr>
              <a:t>„juvenil“ </a:t>
            </a:r>
            <a:r>
              <a:rPr i="1" lang="en-US" sz="1546">
                <a:solidFill>
                  <a:srgbClr val="1A5FB4"/>
                </a:solidFill>
                <a:latin typeface="Arial"/>
                <a:ea typeface="Arial"/>
                <a:cs typeface="Arial"/>
                <a:sym typeface="Arial"/>
              </a:rPr>
              <a:t>oben impliziert?</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Dass sich die Erkrankung früh im Leben manifestiert (tatsächlich ist sie  angeboren)</a:t>
            </a:r>
            <a:endParaRPr/>
          </a:p>
        </p:txBody>
      </p:sp>
      <p:sp>
        <p:nvSpPr>
          <p:cNvPr id="4256" name="Google Shape;4256;p156"/>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257" name="Google Shape;4257;p156"/>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258" name="Google Shape;4258;p156"/>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259" name="Google Shape;4259;p156"/>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3" name="Shape 4263"/>
        <p:cNvGrpSpPr/>
        <p:nvPr/>
      </p:nvGrpSpPr>
      <p:grpSpPr>
        <a:xfrm>
          <a:off x="0" y="0"/>
          <a:ext cx="0" cy="0"/>
          <a:chOff x="0" y="0"/>
          <a:chExt cx="0" cy="0"/>
        </a:xfrm>
      </p:grpSpPr>
      <p:sp>
        <p:nvSpPr>
          <p:cNvPr id="4264" name="Google Shape;4264;p157"/>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265" name="Google Shape;4265;p157"/>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266" name="Google Shape;4266;p157"/>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267" name="Google Shape;4267;p157"/>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4268" name="Google Shape;4268;p157"/>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269" name="Google Shape;4269;p157"/>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270" name="Google Shape;4270;p157"/>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271" name="Google Shape;4271;p157"/>
          <p:cNvCxnSpPr>
            <a:stCxn id="4264"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272" name="Google Shape;4272;p157"/>
          <p:cNvCxnSpPr>
            <a:stCxn id="4264"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273" name="Google Shape;4273;p157"/>
          <p:cNvCxnSpPr>
            <a:stCxn id="4264"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274" name="Google Shape;4274;p157"/>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275" name="Google Shape;4275;p157"/>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4276" name="Google Shape;4276;p157"/>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4277" name="Google Shape;4277;p157"/>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278" name="Google Shape;4278;p157"/>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4279" name="Google Shape;4279;p157"/>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280" name="Google Shape;4280;p157"/>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281" name="Google Shape;4281;p157"/>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kleinere b-Welle </a:t>
            </a:r>
            <a:endParaRPr/>
          </a:p>
        </p:txBody>
      </p:sp>
      <p:sp>
        <p:nvSpPr>
          <p:cNvPr id="4282" name="Google Shape;4282;p157"/>
          <p:cNvSpPr txBox="1"/>
          <p:nvPr/>
        </p:nvSpPr>
        <p:spPr>
          <a:xfrm>
            <a:off x="2263325" y="3808944"/>
            <a:ext cx="4763805" cy="168979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7F7F7F"/>
                </a:solidFill>
                <a:latin typeface="Arial"/>
                <a:ea typeface="Arial"/>
                <a:cs typeface="Arial"/>
                <a:sym typeface="Arial"/>
              </a:rPr>
              <a:t>Eine weitere Erkrankung – zwar nicht häufig, aber häufiger als CSNB – zeigt ebenfalls ein negatives ERG. Um welche Erkrankung handelt es sich?</a:t>
            </a:r>
            <a:endParaRPr/>
          </a:p>
          <a:p>
            <a:pPr indent="0" lvl="0" marL="0" marR="0" rtl="0" algn="l">
              <a:spcBef>
                <a:spcPts val="0"/>
              </a:spcBef>
              <a:spcAft>
                <a:spcPts val="0"/>
              </a:spcAft>
              <a:buNone/>
            </a:pPr>
            <a:r>
              <a:rPr lang="en-US" sz="1546">
                <a:solidFill>
                  <a:srgbClr val="7F7F7F"/>
                </a:solidFill>
                <a:latin typeface="Arial"/>
                <a:ea typeface="Arial"/>
                <a:cs typeface="Arial"/>
                <a:sym typeface="Arial"/>
              </a:rPr>
              <a:t>XLR</a:t>
            </a:r>
            <a:endParaRPr/>
          </a:p>
          <a:p>
            <a:pPr indent="0" lvl="0" marL="0" marR="0" rtl="0" algn="l">
              <a:spcBef>
                <a:spcPts val="0"/>
              </a:spcBef>
              <a:spcAft>
                <a:spcPts val="0"/>
              </a:spcAft>
              <a:buNone/>
            </a:pPr>
            <a:r>
              <a:t/>
            </a:r>
            <a:endParaRPr i="1" sz="1546">
              <a:solidFill>
                <a:srgbClr val="7F7F7F"/>
              </a:solidFill>
              <a:latin typeface="Arial"/>
              <a:ea typeface="Arial"/>
              <a:cs typeface="Arial"/>
              <a:sym typeface="Arial"/>
            </a:endParaRPr>
          </a:p>
          <a:p>
            <a:pPr indent="0" lvl="0" marL="0" marR="0" rtl="0" algn="l">
              <a:spcBef>
                <a:spcPts val="0"/>
              </a:spcBef>
              <a:spcAft>
                <a:spcPts val="0"/>
              </a:spcAft>
              <a:buNone/>
            </a:pPr>
            <a:r>
              <a:rPr i="1" lang="en-US" sz="1546">
                <a:solidFill>
                  <a:srgbClr val="7F7F7F"/>
                </a:solidFill>
                <a:latin typeface="Arial"/>
                <a:ea typeface="Arial"/>
                <a:cs typeface="Arial"/>
                <a:sym typeface="Arial"/>
              </a:rPr>
              <a:t>Wofür steht </a:t>
            </a:r>
            <a:r>
              <a:rPr lang="en-US" sz="1546">
                <a:solidFill>
                  <a:srgbClr val="7F7F7F"/>
                </a:solidFill>
                <a:latin typeface="Arial"/>
                <a:ea typeface="Arial"/>
                <a:cs typeface="Arial"/>
                <a:sym typeface="Arial"/>
              </a:rPr>
              <a:t>XLR </a:t>
            </a:r>
            <a:r>
              <a:rPr i="1" lang="en-US" sz="1546">
                <a:solidFill>
                  <a:srgbClr val="7F7F7F"/>
                </a:solidFill>
                <a:latin typeface="Arial"/>
                <a:ea typeface="Arial"/>
                <a:cs typeface="Arial"/>
                <a:sym typeface="Arial"/>
              </a:rPr>
              <a:t>in diesem Zusammenhang?</a:t>
            </a:r>
            <a:endParaRPr/>
          </a:p>
          <a:p>
            <a:pPr indent="0" lvl="0" marL="0" marR="0" rtl="0" algn="l">
              <a:spcBef>
                <a:spcPts val="0"/>
              </a:spcBef>
              <a:spcAft>
                <a:spcPts val="0"/>
              </a:spcAft>
              <a:buNone/>
            </a:pPr>
            <a:r>
              <a:rPr b="1" lang="en-US" sz="1546">
                <a:solidFill>
                  <a:schemeClr val="dk1"/>
                </a:solidFill>
                <a:latin typeface="Arial"/>
                <a:ea typeface="Arial"/>
                <a:cs typeface="Arial"/>
                <a:sym typeface="Arial"/>
              </a:rPr>
              <a:t>X-chromosomale Retinoschisis</a:t>
            </a:r>
            <a:endParaRPr/>
          </a:p>
        </p:txBody>
      </p:sp>
      <p:sp>
        <p:nvSpPr>
          <p:cNvPr id="4283" name="Google Shape;4283;p157"/>
          <p:cNvSpPr/>
          <p:nvPr/>
        </p:nvSpPr>
        <p:spPr>
          <a:xfrm>
            <a:off x="2194560" y="4732681"/>
            <a:ext cx="2065985" cy="520353"/>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284" name="Google Shape;4284;p157"/>
          <p:cNvSpPr txBox="1"/>
          <p:nvPr/>
        </p:nvSpPr>
        <p:spPr>
          <a:xfrm>
            <a:off x="1900112" y="2904829"/>
            <a:ext cx="6617927" cy="307176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800">
                <a:solidFill>
                  <a:srgbClr val="1A5FB4"/>
                </a:solidFill>
                <a:latin typeface="Arial"/>
                <a:ea typeface="Arial"/>
                <a:cs typeface="Arial"/>
                <a:sym typeface="Arial"/>
              </a:rPr>
              <a:t>Unter welchem anderen (sehr ähnlichen) Namen ist die X-chromosomale Retinoschisis (XLR) bekannt?</a:t>
            </a:r>
            <a:endParaRPr/>
          </a:p>
          <a:p>
            <a:pPr indent="0" lvl="0" marL="0" marR="0" rtl="0" algn="l">
              <a:spcBef>
                <a:spcPts val="0"/>
              </a:spcBef>
              <a:spcAft>
                <a:spcPts val="0"/>
              </a:spcAft>
              <a:buNone/>
            </a:pPr>
            <a:r>
              <a:rPr lang="en-US" sz="1800">
                <a:solidFill>
                  <a:srgbClr val="1A5FB4"/>
                </a:solidFill>
                <a:latin typeface="Arial"/>
                <a:ea typeface="Arial"/>
                <a:cs typeface="Arial"/>
                <a:sym typeface="Arial"/>
              </a:rPr>
              <a:t>X-chromosomale juvenile Retinoschisis (XLJR)</a:t>
            </a:r>
            <a:endParaRPr/>
          </a:p>
          <a:p>
            <a:pPr indent="0" lvl="0" marL="0" marR="0" rtl="0" algn="l">
              <a:spcBef>
                <a:spcPts val="0"/>
              </a:spcBef>
              <a:spcAft>
                <a:spcPts val="0"/>
              </a:spcAft>
              <a:buNone/>
            </a:pPr>
            <a:r>
              <a:t/>
            </a:r>
            <a:endParaRPr sz="1800">
              <a:solidFill>
                <a:srgbClr val="1A5FB4"/>
              </a:solidFill>
              <a:latin typeface="Arial"/>
              <a:ea typeface="Arial"/>
              <a:cs typeface="Arial"/>
              <a:sym typeface="Arial"/>
            </a:endParaRPr>
          </a:p>
          <a:p>
            <a:pPr indent="0" lvl="0" marL="0" marR="0" rtl="0" algn="l">
              <a:spcBef>
                <a:spcPts val="0"/>
              </a:spcBef>
              <a:spcAft>
                <a:spcPts val="0"/>
              </a:spcAft>
              <a:buNone/>
            </a:pPr>
            <a:r>
              <a:rPr i="1" lang="en-US" sz="1800">
                <a:solidFill>
                  <a:srgbClr val="1A5FB4"/>
                </a:solidFill>
                <a:latin typeface="Arial"/>
                <a:ea typeface="Arial"/>
                <a:cs typeface="Arial"/>
                <a:sym typeface="Arial"/>
              </a:rPr>
              <a:t>Wie zeigt sich dies in der Funduskopie?</a:t>
            </a:r>
            <a:endParaRPr i="1" sz="1800">
              <a:solidFill>
                <a:srgbClr val="DCE8E8"/>
              </a:solidFill>
              <a:latin typeface="Arial"/>
              <a:ea typeface="Arial"/>
              <a:cs typeface="Arial"/>
              <a:sym typeface="Arial"/>
            </a:endParaRPr>
          </a:p>
          <a:p>
            <a:pPr indent="0" lvl="0" marL="0" marR="0" rtl="0" algn="l">
              <a:spcBef>
                <a:spcPts val="0"/>
              </a:spcBef>
              <a:spcAft>
                <a:spcPts val="0"/>
              </a:spcAft>
              <a:buNone/>
            </a:pPr>
            <a:r>
              <a:rPr lang="en-US" sz="1800">
                <a:solidFill>
                  <a:srgbClr val="DCE8E8"/>
                </a:solidFill>
                <a:latin typeface="Arial"/>
                <a:ea typeface="Arial"/>
                <a:cs typeface="Arial"/>
                <a:sym typeface="Arial"/>
              </a:rPr>
              <a:t>Mit einer Makulaschisis in radialem Muster, +/- peripherer Schisis</a:t>
            </a:r>
            <a:endParaRPr/>
          </a:p>
          <a:p>
            <a:pPr indent="0" lvl="0" marL="0" marR="0" rtl="0" algn="l">
              <a:spcBef>
                <a:spcPts val="0"/>
              </a:spcBef>
              <a:spcAft>
                <a:spcPts val="0"/>
              </a:spcAft>
              <a:buNone/>
            </a:pPr>
            <a:r>
              <a:t/>
            </a:r>
            <a:endParaRPr sz="1800">
              <a:solidFill>
                <a:srgbClr val="DCE8E8"/>
              </a:solidFill>
              <a:latin typeface="Arial"/>
              <a:ea typeface="Arial"/>
              <a:cs typeface="Arial"/>
              <a:sym typeface="Arial"/>
            </a:endParaRPr>
          </a:p>
          <a:p>
            <a:pPr indent="0" lvl="0" marL="0" marR="0" rtl="0" algn="l">
              <a:spcBef>
                <a:spcPts val="0"/>
              </a:spcBef>
              <a:spcAft>
                <a:spcPts val="0"/>
              </a:spcAft>
              <a:buNone/>
            </a:pPr>
            <a:r>
              <a:rPr i="1" lang="en-US" sz="1800">
                <a:solidFill>
                  <a:srgbClr val="DCE8E8"/>
                </a:solidFill>
                <a:latin typeface="Arial"/>
                <a:ea typeface="Arial"/>
                <a:cs typeface="Arial"/>
                <a:sym typeface="Arial"/>
              </a:rPr>
              <a:t>Wie zeigt sich die Erkrankung klinisch?</a:t>
            </a:r>
            <a:endParaRPr/>
          </a:p>
          <a:p>
            <a:pPr indent="0" lvl="0" marL="0" marR="0" rtl="0" algn="l">
              <a:spcBef>
                <a:spcPts val="0"/>
              </a:spcBef>
              <a:spcAft>
                <a:spcPts val="0"/>
              </a:spcAft>
              <a:buNone/>
            </a:pPr>
            <a:r>
              <a:rPr lang="en-US" sz="1800">
                <a:solidFill>
                  <a:srgbClr val="DCE8E8"/>
                </a:solidFill>
                <a:latin typeface="Arial"/>
                <a:ea typeface="Arial"/>
                <a:cs typeface="Arial"/>
                <a:sym typeface="Arial"/>
              </a:rPr>
              <a:t>Mit einer leicht verminderten Sehschärfe im Kindesalter. Im Laufe der Zeit sinkt die Sehschärfe auf etwa 20/200.</a:t>
            </a:r>
            <a:endParaRPr/>
          </a:p>
        </p:txBody>
      </p:sp>
      <p:sp>
        <p:nvSpPr>
          <p:cNvPr id="4285" name="Google Shape;4285;p157"/>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286" name="Google Shape;4286;p157"/>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287" name="Google Shape;4287;p157"/>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288" name="Google Shape;4288;p157"/>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2" name="Shape 4292"/>
        <p:cNvGrpSpPr/>
        <p:nvPr/>
      </p:nvGrpSpPr>
      <p:grpSpPr>
        <a:xfrm>
          <a:off x="0" y="0"/>
          <a:ext cx="0" cy="0"/>
          <a:chOff x="0" y="0"/>
          <a:chExt cx="0" cy="0"/>
        </a:xfrm>
      </p:grpSpPr>
      <p:sp>
        <p:nvSpPr>
          <p:cNvPr id="4293" name="Google Shape;4293;p158"/>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294" name="Google Shape;4294;p158"/>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295" name="Google Shape;4295;p158"/>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296" name="Google Shape;4296;p158"/>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4297" name="Google Shape;4297;p158"/>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298" name="Google Shape;4298;p158"/>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299" name="Google Shape;4299;p158"/>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300" name="Google Shape;4300;p158"/>
          <p:cNvCxnSpPr>
            <a:stCxn id="4293"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301" name="Google Shape;4301;p158"/>
          <p:cNvCxnSpPr>
            <a:stCxn id="4293"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302" name="Google Shape;4302;p158"/>
          <p:cNvCxnSpPr>
            <a:stCxn id="4293"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303" name="Google Shape;4303;p158"/>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304" name="Google Shape;4304;p158"/>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4305" name="Google Shape;4305;p158"/>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4306" name="Google Shape;4306;p158"/>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307" name="Google Shape;4307;p158"/>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4308" name="Google Shape;4308;p158"/>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309" name="Google Shape;4309;p158"/>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310" name="Google Shape;4310;p158"/>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kleinere b-Welle </a:t>
            </a:r>
            <a:endParaRPr/>
          </a:p>
        </p:txBody>
      </p:sp>
      <p:sp>
        <p:nvSpPr>
          <p:cNvPr id="4311" name="Google Shape;4311;p158"/>
          <p:cNvSpPr txBox="1"/>
          <p:nvPr/>
        </p:nvSpPr>
        <p:spPr>
          <a:xfrm>
            <a:off x="2263325" y="3808944"/>
            <a:ext cx="4763805" cy="168979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7F7F7F"/>
                </a:solidFill>
                <a:latin typeface="Arial"/>
                <a:ea typeface="Arial"/>
                <a:cs typeface="Arial"/>
                <a:sym typeface="Arial"/>
              </a:rPr>
              <a:t>Eine weitere Erkrankung – zwar nicht häufig, aber häufiger als CSNB – zeigt ebenfalls ein negatives ERG. Um welche Erkrankung handelt es sich?</a:t>
            </a:r>
            <a:endParaRPr/>
          </a:p>
          <a:p>
            <a:pPr indent="0" lvl="0" marL="0" marR="0" rtl="0" algn="l">
              <a:spcBef>
                <a:spcPts val="0"/>
              </a:spcBef>
              <a:spcAft>
                <a:spcPts val="0"/>
              </a:spcAft>
              <a:buNone/>
            </a:pPr>
            <a:r>
              <a:rPr lang="en-US" sz="1546">
                <a:solidFill>
                  <a:srgbClr val="7F7F7F"/>
                </a:solidFill>
                <a:latin typeface="Arial"/>
                <a:ea typeface="Arial"/>
                <a:cs typeface="Arial"/>
                <a:sym typeface="Arial"/>
              </a:rPr>
              <a:t>XLR</a:t>
            </a:r>
            <a:endParaRPr/>
          </a:p>
          <a:p>
            <a:pPr indent="0" lvl="0" marL="0" marR="0" rtl="0" algn="l">
              <a:spcBef>
                <a:spcPts val="0"/>
              </a:spcBef>
              <a:spcAft>
                <a:spcPts val="0"/>
              </a:spcAft>
              <a:buNone/>
            </a:pPr>
            <a:r>
              <a:t/>
            </a:r>
            <a:endParaRPr i="1" sz="1546">
              <a:solidFill>
                <a:srgbClr val="7F7F7F"/>
              </a:solidFill>
              <a:latin typeface="Arial"/>
              <a:ea typeface="Arial"/>
              <a:cs typeface="Arial"/>
              <a:sym typeface="Arial"/>
            </a:endParaRPr>
          </a:p>
          <a:p>
            <a:pPr indent="0" lvl="0" marL="0" marR="0" rtl="0" algn="l">
              <a:spcBef>
                <a:spcPts val="0"/>
              </a:spcBef>
              <a:spcAft>
                <a:spcPts val="0"/>
              </a:spcAft>
              <a:buNone/>
            </a:pPr>
            <a:r>
              <a:rPr i="1" lang="en-US" sz="1546">
                <a:solidFill>
                  <a:srgbClr val="7F7F7F"/>
                </a:solidFill>
                <a:latin typeface="Arial"/>
                <a:ea typeface="Arial"/>
                <a:cs typeface="Arial"/>
                <a:sym typeface="Arial"/>
              </a:rPr>
              <a:t>Wofür steht </a:t>
            </a:r>
            <a:r>
              <a:rPr lang="en-US" sz="1546">
                <a:solidFill>
                  <a:srgbClr val="7F7F7F"/>
                </a:solidFill>
                <a:latin typeface="Arial"/>
                <a:ea typeface="Arial"/>
                <a:cs typeface="Arial"/>
                <a:sym typeface="Arial"/>
              </a:rPr>
              <a:t>XLR </a:t>
            </a:r>
            <a:r>
              <a:rPr i="1" lang="en-US" sz="1546">
                <a:solidFill>
                  <a:srgbClr val="7F7F7F"/>
                </a:solidFill>
                <a:latin typeface="Arial"/>
                <a:ea typeface="Arial"/>
                <a:cs typeface="Arial"/>
                <a:sym typeface="Arial"/>
              </a:rPr>
              <a:t>in diesem Zusammenhang?</a:t>
            </a:r>
            <a:endParaRPr/>
          </a:p>
          <a:p>
            <a:pPr indent="0" lvl="0" marL="0" marR="0" rtl="0" algn="l">
              <a:spcBef>
                <a:spcPts val="0"/>
              </a:spcBef>
              <a:spcAft>
                <a:spcPts val="0"/>
              </a:spcAft>
              <a:buNone/>
            </a:pPr>
            <a:r>
              <a:rPr b="1" lang="en-US" sz="1546">
                <a:solidFill>
                  <a:schemeClr val="dk1"/>
                </a:solidFill>
                <a:latin typeface="Arial"/>
                <a:ea typeface="Arial"/>
                <a:cs typeface="Arial"/>
                <a:sym typeface="Arial"/>
              </a:rPr>
              <a:t>X-chromosomale Retinoschisis</a:t>
            </a:r>
            <a:endParaRPr/>
          </a:p>
        </p:txBody>
      </p:sp>
      <p:sp>
        <p:nvSpPr>
          <p:cNvPr id="4312" name="Google Shape;4312;p158"/>
          <p:cNvSpPr/>
          <p:nvPr/>
        </p:nvSpPr>
        <p:spPr>
          <a:xfrm>
            <a:off x="2194560" y="4732681"/>
            <a:ext cx="2065985" cy="520353"/>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313" name="Google Shape;4313;p158"/>
          <p:cNvSpPr txBox="1"/>
          <p:nvPr/>
        </p:nvSpPr>
        <p:spPr>
          <a:xfrm>
            <a:off x="1900112" y="2904829"/>
            <a:ext cx="6617927" cy="307176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800">
                <a:solidFill>
                  <a:srgbClr val="1A5FB4"/>
                </a:solidFill>
                <a:latin typeface="Arial"/>
                <a:ea typeface="Arial"/>
                <a:cs typeface="Arial"/>
                <a:sym typeface="Arial"/>
              </a:rPr>
              <a:t>Unter welchem anderen (sehr ähnlichen) Namen ist die X-chromosomale Retinoschisis (XLR) bekannt?</a:t>
            </a:r>
            <a:endParaRPr/>
          </a:p>
          <a:p>
            <a:pPr indent="0" lvl="0" marL="0" marR="0" rtl="0" algn="l">
              <a:spcBef>
                <a:spcPts val="0"/>
              </a:spcBef>
              <a:spcAft>
                <a:spcPts val="0"/>
              </a:spcAft>
              <a:buNone/>
            </a:pPr>
            <a:r>
              <a:rPr lang="en-US" sz="1800">
                <a:solidFill>
                  <a:srgbClr val="1A5FB4"/>
                </a:solidFill>
                <a:latin typeface="Arial"/>
                <a:ea typeface="Arial"/>
                <a:cs typeface="Arial"/>
                <a:sym typeface="Arial"/>
              </a:rPr>
              <a:t>X-chromosomale juvenile Retinoschisis (XLJR)</a:t>
            </a:r>
            <a:endParaRPr/>
          </a:p>
          <a:p>
            <a:pPr indent="0" lvl="0" marL="0" marR="0" rtl="0" algn="l">
              <a:spcBef>
                <a:spcPts val="0"/>
              </a:spcBef>
              <a:spcAft>
                <a:spcPts val="0"/>
              </a:spcAft>
              <a:buNone/>
            </a:pPr>
            <a:r>
              <a:t/>
            </a:r>
            <a:endParaRPr sz="1800">
              <a:solidFill>
                <a:srgbClr val="1A5FB4"/>
              </a:solidFill>
              <a:latin typeface="Arial"/>
              <a:ea typeface="Arial"/>
              <a:cs typeface="Arial"/>
              <a:sym typeface="Arial"/>
            </a:endParaRPr>
          </a:p>
          <a:p>
            <a:pPr indent="0" lvl="0" marL="0" marR="0" rtl="0" algn="l">
              <a:spcBef>
                <a:spcPts val="0"/>
              </a:spcBef>
              <a:spcAft>
                <a:spcPts val="0"/>
              </a:spcAft>
              <a:buNone/>
            </a:pPr>
            <a:r>
              <a:rPr i="1" lang="en-US" sz="1800">
                <a:solidFill>
                  <a:srgbClr val="1A5FB4"/>
                </a:solidFill>
                <a:latin typeface="Arial"/>
                <a:ea typeface="Arial"/>
                <a:cs typeface="Arial"/>
                <a:sym typeface="Arial"/>
              </a:rPr>
              <a:t>Wie zeigt sich dies in der Funduskopie?</a:t>
            </a:r>
            <a:endParaRPr/>
          </a:p>
          <a:p>
            <a:pPr indent="0" lvl="0" marL="0" marR="0" rtl="0" algn="l">
              <a:spcBef>
                <a:spcPts val="0"/>
              </a:spcBef>
              <a:spcAft>
                <a:spcPts val="0"/>
              </a:spcAft>
              <a:buNone/>
            </a:pPr>
            <a:r>
              <a:rPr lang="en-US" sz="1800">
                <a:solidFill>
                  <a:srgbClr val="1A5FB4"/>
                </a:solidFill>
                <a:latin typeface="Arial"/>
                <a:ea typeface="Arial"/>
                <a:cs typeface="Arial"/>
                <a:sym typeface="Arial"/>
              </a:rPr>
              <a:t>Mit einer Makulaschisis in radialem Muster, +/- peripherer Schisis</a:t>
            </a:r>
            <a:endParaRPr sz="1800">
              <a:solidFill>
                <a:srgbClr val="DCE8E8"/>
              </a:solidFill>
              <a:latin typeface="Arial"/>
              <a:ea typeface="Arial"/>
              <a:cs typeface="Arial"/>
              <a:sym typeface="Arial"/>
            </a:endParaRPr>
          </a:p>
          <a:p>
            <a:pPr indent="0" lvl="0" marL="0" marR="0" rtl="0" algn="l">
              <a:spcBef>
                <a:spcPts val="0"/>
              </a:spcBef>
              <a:spcAft>
                <a:spcPts val="0"/>
              </a:spcAft>
              <a:buNone/>
            </a:pPr>
            <a:r>
              <a:t/>
            </a:r>
            <a:endParaRPr sz="1800">
              <a:solidFill>
                <a:srgbClr val="DCE8E8"/>
              </a:solidFill>
              <a:latin typeface="Arial"/>
              <a:ea typeface="Arial"/>
              <a:cs typeface="Arial"/>
              <a:sym typeface="Arial"/>
            </a:endParaRPr>
          </a:p>
          <a:p>
            <a:pPr indent="0" lvl="0" marL="0" marR="0" rtl="0" algn="l">
              <a:spcBef>
                <a:spcPts val="0"/>
              </a:spcBef>
              <a:spcAft>
                <a:spcPts val="0"/>
              </a:spcAft>
              <a:buNone/>
            </a:pPr>
            <a:r>
              <a:rPr i="1" lang="en-US" sz="1800">
                <a:solidFill>
                  <a:srgbClr val="DCE8E8"/>
                </a:solidFill>
                <a:latin typeface="Arial"/>
                <a:ea typeface="Arial"/>
                <a:cs typeface="Arial"/>
                <a:sym typeface="Arial"/>
              </a:rPr>
              <a:t>Wie zeigt sich die Erkrankung klinisch?</a:t>
            </a:r>
            <a:endParaRPr/>
          </a:p>
          <a:p>
            <a:pPr indent="0" lvl="0" marL="0" marR="0" rtl="0" algn="l">
              <a:spcBef>
                <a:spcPts val="0"/>
              </a:spcBef>
              <a:spcAft>
                <a:spcPts val="0"/>
              </a:spcAft>
              <a:buNone/>
            </a:pPr>
            <a:r>
              <a:rPr lang="en-US" sz="1800">
                <a:solidFill>
                  <a:srgbClr val="DCE8E8"/>
                </a:solidFill>
                <a:latin typeface="Arial"/>
                <a:ea typeface="Arial"/>
                <a:cs typeface="Arial"/>
                <a:sym typeface="Arial"/>
              </a:rPr>
              <a:t>Mit einer leicht verminderten Sehschärfe im Kindesalter. Im Laufe der Zeit sinkt die Sehschärfe auf etwa 20/200.</a:t>
            </a:r>
            <a:endParaRPr/>
          </a:p>
        </p:txBody>
      </p:sp>
      <p:sp>
        <p:nvSpPr>
          <p:cNvPr id="4314" name="Google Shape;4314;p158"/>
          <p:cNvSpPr/>
          <p:nvPr/>
        </p:nvSpPr>
        <p:spPr>
          <a:xfrm>
            <a:off x="4633196" y="4321864"/>
            <a:ext cx="858571" cy="225237"/>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315" name="Google Shape;4315;p158"/>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316" name="Google Shape;4316;p158"/>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317" name="Google Shape;4317;p158"/>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318" name="Google Shape;4318;p158"/>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2" name="Shape 4322"/>
        <p:cNvGrpSpPr/>
        <p:nvPr/>
      </p:nvGrpSpPr>
      <p:grpSpPr>
        <a:xfrm>
          <a:off x="0" y="0"/>
          <a:ext cx="0" cy="0"/>
          <a:chOff x="0" y="0"/>
          <a:chExt cx="0" cy="0"/>
        </a:xfrm>
      </p:grpSpPr>
      <p:sp>
        <p:nvSpPr>
          <p:cNvPr id="4323" name="Google Shape;4323;p159"/>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324" name="Google Shape;4324;p159"/>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325" name="Google Shape;4325;p159"/>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326" name="Google Shape;4326;p159"/>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4327" name="Google Shape;4327;p159"/>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328" name="Google Shape;4328;p159"/>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329" name="Google Shape;4329;p159"/>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330" name="Google Shape;4330;p159"/>
          <p:cNvCxnSpPr>
            <a:stCxn id="4323"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331" name="Google Shape;4331;p159"/>
          <p:cNvCxnSpPr>
            <a:stCxn id="4323"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332" name="Google Shape;4332;p159"/>
          <p:cNvCxnSpPr>
            <a:stCxn id="4323"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333" name="Google Shape;4333;p159"/>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334" name="Google Shape;4334;p159"/>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4335" name="Google Shape;4335;p159"/>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4336" name="Google Shape;4336;p159"/>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337" name="Google Shape;4337;p159"/>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4338" name="Google Shape;4338;p159"/>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339" name="Google Shape;4339;p159"/>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340" name="Google Shape;4340;p159"/>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kleinere b-Welle </a:t>
            </a:r>
            <a:endParaRPr/>
          </a:p>
        </p:txBody>
      </p:sp>
      <p:sp>
        <p:nvSpPr>
          <p:cNvPr id="4341" name="Google Shape;4341;p159"/>
          <p:cNvSpPr txBox="1"/>
          <p:nvPr/>
        </p:nvSpPr>
        <p:spPr>
          <a:xfrm>
            <a:off x="2263325" y="3808944"/>
            <a:ext cx="4763805" cy="168979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7F7F7F"/>
                </a:solidFill>
                <a:latin typeface="Arial"/>
                <a:ea typeface="Arial"/>
                <a:cs typeface="Arial"/>
                <a:sym typeface="Arial"/>
              </a:rPr>
              <a:t>Eine weitere Erkrankung – zwar nicht häufig, aber häufiger als CSNB – zeigt ebenfalls ein negatives ERG. Um welche Erkrankung handelt es sich?</a:t>
            </a:r>
            <a:endParaRPr/>
          </a:p>
          <a:p>
            <a:pPr indent="0" lvl="0" marL="0" marR="0" rtl="0" algn="l">
              <a:spcBef>
                <a:spcPts val="0"/>
              </a:spcBef>
              <a:spcAft>
                <a:spcPts val="0"/>
              </a:spcAft>
              <a:buNone/>
            </a:pPr>
            <a:r>
              <a:rPr lang="en-US" sz="1546">
                <a:solidFill>
                  <a:srgbClr val="7F7F7F"/>
                </a:solidFill>
                <a:latin typeface="Arial"/>
                <a:ea typeface="Arial"/>
                <a:cs typeface="Arial"/>
                <a:sym typeface="Arial"/>
              </a:rPr>
              <a:t>XLR</a:t>
            </a:r>
            <a:endParaRPr/>
          </a:p>
          <a:p>
            <a:pPr indent="0" lvl="0" marL="0" marR="0" rtl="0" algn="l">
              <a:spcBef>
                <a:spcPts val="0"/>
              </a:spcBef>
              <a:spcAft>
                <a:spcPts val="0"/>
              </a:spcAft>
              <a:buNone/>
            </a:pPr>
            <a:r>
              <a:t/>
            </a:r>
            <a:endParaRPr i="1" sz="1546">
              <a:solidFill>
                <a:srgbClr val="7F7F7F"/>
              </a:solidFill>
              <a:latin typeface="Arial"/>
              <a:ea typeface="Arial"/>
              <a:cs typeface="Arial"/>
              <a:sym typeface="Arial"/>
            </a:endParaRPr>
          </a:p>
          <a:p>
            <a:pPr indent="0" lvl="0" marL="0" marR="0" rtl="0" algn="l">
              <a:spcBef>
                <a:spcPts val="0"/>
              </a:spcBef>
              <a:spcAft>
                <a:spcPts val="0"/>
              </a:spcAft>
              <a:buNone/>
            </a:pPr>
            <a:r>
              <a:rPr i="1" lang="en-US" sz="1546">
                <a:solidFill>
                  <a:srgbClr val="7F7F7F"/>
                </a:solidFill>
                <a:latin typeface="Arial"/>
                <a:ea typeface="Arial"/>
                <a:cs typeface="Arial"/>
                <a:sym typeface="Arial"/>
              </a:rPr>
              <a:t>Wofür steht </a:t>
            </a:r>
            <a:r>
              <a:rPr lang="en-US" sz="1546">
                <a:solidFill>
                  <a:srgbClr val="7F7F7F"/>
                </a:solidFill>
                <a:latin typeface="Arial"/>
                <a:ea typeface="Arial"/>
                <a:cs typeface="Arial"/>
                <a:sym typeface="Arial"/>
              </a:rPr>
              <a:t>XLR </a:t>
            </a:r>
            <a:r>
              <a:rPr i="1" lang="en-US" sz="1546">
                <a:solidFill>
                  <a:srgbClr val="7F7F7F"/>
                </a:solidFill>
                <a:latin typeface="Arial"/>
                <a:ea typeface="Arial"/>
                <a:cs typeface="Arial"/>
                <a:sym typeface="Arial"/>
              </a:rPr>
              <a:t>in diesem Zusammenhang?</a:t>
            </a:r>
            <a:endParaRPr/>
          </a:p>
          <a:p>
            <a:pPr indent="0" lvl="0" marL="0" marR="0" rtl="0" algn="l">
              <a:spcBef>
                <a:spcPts val="0"/>
              </a:spcBef>
              <a:spcAft>
                <a:spcPts val="0"/>
              </a:spcAft>
              <a:buNone/>
            </a:pPr>
            <a:r>
              <a:rPr b="1" lang="en-US" sz="1546">
                <a:solidFill>
                  <a:schemeClr val="dk1"/>
                </a:solidFill>
                <a:latin typeface="Arial"/>
                <a:ea typeface="Arial"/>
                <a:cs typeface="Arial"/>
                <a:sym typeface="Arial"/>
              </a:rPr>
              <a:t>X-chromosomale Retinoschisis</a:t>
            </a:r>
            <a:endParaRPr/>
          </a:p>
        </p:txBody>
      </p:sp>
      <p:sp>
        <p:nvSpPr>
          <p:cNvPr id="4342" name="Google Shape;4342;p159"/>
          <p:cNvSpPr/>
          <p:nvPr/>
        </p:nvSpPr>
        <p:spPr>
          <a:xfrm>
            <a:off x="2194560" y="4732681"/>
            <a:ext cx="2065985" cy="520353"/>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343" name="Google Shape;4343;p159"/>
          <p:cNvSpPr txBox="1"/>
          <p:nvPr/>
        </p:nvSpPr>
        <p:spPr>
          <a:xfrm>
            <a:off x="1900112" y="2904829"/>
            <a:ext cx="6617927" cy="307176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800">
                <a:solidFill>
                  <a:srgbClr val="1A5FB4"/>
                </a:solidFill>
                <a:latin typeface="Arial"/>
                <a:ea typeface="Arial"/>
                <a:cs typeface="Arial"/>
                <a:sym typeface="Arial"/>
              </a:rPr>
              <a:t>Unter welchem anderen (sehr ähnlichen) Namen ist die X-chromosomale Retinoschisis (XLR) bekannt?</a:t>
            </a:r>
            <a:endParaRPr/>
          </a:p>
          <a:p>
            <a:pPr indent="0" lvl="0" marL="0" marR="0" rtl="0" algn="l">
              <a:spcBef>
                <a:spcPts val="0"/>
              </a:spcBef>
              <a:spcAft>
                <a:spcPts val="0"/>
              </a:spcAft>
              <a:buNone/>
            </a:pPr>
            <a:r>
              <a:rPr lang="en-US" sz="1800">
                <a:solidFill>
                  <a:srgbClr val="1A5FB4"/>
                </a:solidFill>
                <a:latin typeface="Arial"/>
                <a:ea typeface="Arial"/>
                <a:cs typeface="Arial"/>
                <a:sym typeface="Arial"/>
              </a:rPr>
              <a:t>X-chromosomale juvenile Retinoschisis (XLJR)</a:t>
            </a:r>
            <a:endParaRPr/>
          </a:p>
          <a:p>
            <a:pPr indent="0" lvl="0" marL="0" marR="0" rtl="0" algn="l">
              <a:spcBef>
                <a:spcPts val="0"/>
              </a:spcBef>
              <a:spcAft>
                <a:spcPts val="0"/>
              </a:spcAft>
              <a:buNone/>
            </a:pPr>
            <a:r>
              <a:t/>
            </a:r>
            <a:endParaRPr sz="1800">
              <a:solidFill>
                <a:srgbClr val="1A5FB4"/>
              </a:solidFill>
              <a:latin typeface="Arial"/>
              <a:ea typeface="Arial"/>
              <a:cs typeface="Arial"/>
              <a:sym typeface="Arial"/>
            </a:endParaRPr>
          </a:p>
          <a:p>
            <a:pPr indent="0" lvl="0" marL="0" marR="0" rtl="0" algn="l">
              <a:spcBef>
                <a:spcPts val="0"/>
              </a:spcBef>
              <a:spcAft>
                <a:spcPts val="0"/>
              </a:spcAft>
              <a:buNone/>
            </a:pPr>
            <a:r>
              <a:rPr i="1" lang="en-US" sz="1800">
                <a:solidFill>
                  <a:srgbClr val="1A5FB4"/>
                </a:solidFill>
                <a:latin typeface="Arial"/>
                <a:ea typeface="Arial"/>
                <a:cs typeface="Arial"/>
                <a:sym typeface="Arial"/>
              </a:rPr>
              <a:t>Wie zeigt sich dies in der Funduskopie?</a:t>
            </a:r>
            <a:endParaRPr/>
          </a:p>
          <a:p>
            <a:pPr indent="0" lvl="0" marL="0" marR="0" rtl="0" algn="l">
              <a:spcBef>
                <a:spcPts val="0"/>
              </a:spcBef>
              <a:spcAft>
                <a:spcPts val="0"/>
              </a:spcAft>
              <a:buNone/>
            </a:pPr>
            <a:r>
              <a:rPr lang="en-US" sz="1800">
                <a:solidFill>
                  <a:srgbClr val="1A5FB4"/>
                </a:solidFill>
                <a:latin typeface="Arial"/>
                <a:ea typeface="Arial"/>
                <a:cs typeface="Arial"/>
                <a:sym typeface="Arial"/>
              </a:rPr>
              <a:t>Mit einer Makulaschisis in radialem Muster, +/- peripherer Schisis</a:t>
            </a:r>
            <a:endParaRPr sz="1800">
              <a:solidFill>
                <a:srgbClr val="DCE8E8"/>
              </a:solidFill>
              <a:latin typeface="Arial"/>
              <a:ea typeface="Arial"/>
              <a:cs typeface="Arial"/>
              <a:sym typeface="Arial"/>
            </a:endParaRPr>
          </a:p>
          <a:p>
            <a:pPr indent="0" lvl="0" marL="0" marR="0" rtl="0" algn="l">
              <a:spcBef>
                <a:spcPts val="0"/>
              </a:spcBef>
              <a:spcAft>
                <a:spcPts val="0"/>
              </a:spcAft>
              <a:buNone/>
            </a:pPr>
            <a:r>
              <a:t/>
            </a:r>
            <a:endParaRPr sz="1800">
              <a:solidFill>
                <a:srgbClr val="DCE8E8"/>
              </a:solidFill>
              <a:latin typeface="Arial"/>
              <a:ea typeface="Arial"/>
              <a:cs typeface="Arial"/>
              <a:sym typeface="Arial"/>
            </a:endParaRPr>
          </a:p>
          <a:p>
            <a:pPr indent="0" lvl="0" marL="0" marR="0" rtl="0" algn="l">
              <a:spcBef>
                <a:spcPts val="0"/>
              </a:spcBef>
              <a:spcAft>
                <a:spcPts val="0"/>
              </a:spcAft>
              <a:buNone/>
            </a:pPr>
            <a:r>
              <a:rPr i="1" lang="en-US" sz="1800">
                <a:solidFill>
                  <a:srgbClr val="DCE8E8"/>
                </a:solidFill>
                <a:latin typeface="Arial"/>
                <a:ea typeface="Arial"/>
                <a:cs typeface="Arial"/>
                <a:sym typeface="Arial"/>
              </a:rPr>
              <a:t>Wie zeigt sich die Erkrankung klinisch?</a:t>
            </a:r>
            <a:endParaRPr/>
          </a:p>
          <a:p>
            <a:pPr indent="0" lvl="0" marL="0" marR="0" rtl="0" algn="l">
              <a:spcBef>
                <a:spcPts val="0"/>
              </a:spcBef>
              <a:spcAft>
                <a:spcPts val="0"/>
              </a:spcAft>
              <a:buNone/>
            </a:pPr>
            <a:r>
              <a:rPr lang="en-US" sz="1800">
                <a:solidFill>
                  <a:srgbClr val="DCE8E8"/>
                </a:solidFill>
                <a:latin typeface="Arial"/>
                <a:ea typeface="Arial"/>
                <a:cs typeface="Arial"/>
                <a:sym typeface="Arial"/>
              </a:rPr>
              <a:t>Mit einer leicht verminderten Sehschärfe im Kindesalter. Im Laufe der Zeit sinkt die Sehschärfe auf etwa 20/200.</a:t>
            </a:r>
            <a:endParaRPr/>
          </a:p>
        </p:txBody>
      </p:sp>
      <p:sp>
        <p:nvSpPr>
          <p:cNvPr id="4344" name="Google Shape;4344;p159"/>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345" name="Google Shape;4345;p159"/>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346" name="Google Shape;4346;p159"/>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347" name="Google Shape;4347;p159"/>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1" name="Shape 4351"/>
        <p:cNvGrpSpPr/>
        <p:nvPr/>
      </p:nvGrpSpPr>
      <p:grpSpPr>
        <a:xfrm>
          <a:off x="0" y="0"/>
          <a:ext cx="0" cy="0"/>
          <a:chOff x="0" y="0"/>
          <a:chExt cx="0" cy="0"/>
        </a:xfrm>
      </p:grpSpPr>
      <p:sp>
        <p:nvSpPr>
          <p:cNvPr id="4352" name="Google Shape;4352;p160"/>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353" name="Google Shape;4353;p160"/>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354" name="Google Shape;4354;p160"/>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355" name="Google Shape;4355;p160"/>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4356" name="Google Shape;4356;p160"/>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357" name="Google Shape;4357;p160"/>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358" name="Google Shape;4358;p160"/>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359" name="Google Shape;4359;p160"/>
          <p:cNvCxnSpPr>
            <a:stCxn id="4352"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360" name="Google Shape;4360;p160"/>
          <p:cNvCxnSpPr>
            <a:stCxn id="4352"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361" name="Google Shape;4361;p160"/>
          <p:cNvCxnSpPr>
            <a:stCxn id="4352"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362" name="Google Shape;4362;p160"/>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363" name="Google Shape;4363;p160"/>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4364" name="Google Shape;4364;p160"/>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4365" name="Google Shape;4365;p160"/>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366" name="Google Shape;4366;p160"/>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4367" name="Google Shape;4367;p160"/>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368" name="Google Shape;4368;p160"/>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369" name="Google Shape;4369;p160"/>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kleinere b-Welle </a:t>
            </a:r>
            <a:endParaRPr/>
          </a:p>
        </p:txBody>
      </p:sp>
      <p:sp>
        <p:nvSpPr>
          <p:cNvPr id="4370" name="Google Shape;4370;p160"/>
          <p:cNvSpPr txBox="1"/>
          <p:nvPr/>
        </p:nvSpPr>
        <p:spPr>
          <a:xfrm>
            <a:off x="2263325" y="3808944"/>
            <a:ext cx="4763805" cy="168979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7F7F7F"/>
                </a:solidFill>
                <a:latin typeface="Arial"/>
                <a:ea typeface="Arial"/>
                <a:cs typeface="Arial"/>
                <a:sym typeface="Arial"/>
              </a:rPr>
              <a:t>Eine weitere Erkrankung – zwar nicht häufig, aber häufiger als CSNB – zeigt ebenfalls ein negatives ERG. Um welche Erkrankung handelt es sich?</a:t>
            </a:r>
            <a:endParaRPr/>
          </a:p>
          <a:p>
            <a:pPr indent="0" lvl="0" marL="0" marR="0" rtl="0" algn="l">
              <a:spcBef>
                <a:spcPts val="0"/>
              </a:spcBef>
              <a:spcAft>
                <a:spcPts val="0"/>
              </a:spcAft>
              <a:buNone/>
            </a:pPr>
            <a:r>
              <a:rPr lang="en-US" sz="1546">
                <a:solidFill>
                  <a:srgbClr val="7F7F7F"/>
                </a:solidFill>
                <a:latin typeface="Arial"/>
                <a:ea typeface="Arial"/>
                <a:cs typeface="Arial"/>
                <a:sym typeface="Arial"/>
              </a:rPr>
              <a:t>XLR</a:t>
            </a:r>
            <a:endParaRPr/>
          </a:p>
          <a:p>
            <a:pPr indent="0" lvl="0" marL="0" marR="0" rtl="0" algn="l">
              <a:spcBef>
                <a:spcPts val="0"/>
              </a:spcBef>
              <a:spcAft>
                <a:spcPts val="0"/>
              </a:spcAft>
              <a:buNone/>
            </a:pPr>
            <a:r>
              <a:t/>
            </a:r>
            <a:endParaRPr i="1" sz="1546">
              <a:solidFill>
                <a:srgbClr val="7F7F7F"/>
              </a:solidFill>
              <a:latin typeface="Arial"/>
              <a:ea typeface="Arial"/>
              <a:cs typeface="Arial"/>
              <a:sym typeface="Arial"/>
            </a:endParaRPr>
          </a:p>
          <a:p>
            <a:pPr indent="0" lvl="0" marL="0" marR="0" rtl="0" algn="l">
              <a:spcBef>
                <a:spcPts val="0"/>
              </a:spcBef>
              <a:spcAft>
                <a:spcPts val="0"/>
              </a:spcAft>
              <a:buNone/>
            </a:pPr>
            <a:r>
              <a:rPr i="1" lang="en-US" sz="1546">
                <a:solidFill>
                  <a:srgbClr val="7F7F7F"/>
                </a:solidFill>
                <a:latin typeface="Arial"/>
                <a:ea typeface="Arial"/>
                <a:cs typeface="Arial"/>
                <a:sym typeface="Arial"/>
              </a:rPr>
              <a:t>Wofür steht </a:t>
            </a:r>
            <a:r>
              <a:rPr lang="en-US" sz="1546">
                <a:solidFill>
                  <a:srgbClr val="7F7F7F"/>
                </a:solidFill>
                <a:latin typeface="Arial"/>
                <a:ea typeface="Arial"/>
                <a:cs typeface="Arial"/>
                <a:sym typeface="Arial"/>
              </a:rPr>
              <a:t>XLR </a:t>
            </a:r>
            <a:r>
              <a:rPr i="1" lang="en-US" sz="1546">
                <a:solidFill>
                  <a:srgbClr val="7F7F7F"/>
                </a:solidFill>
                <a:latin typeface="Arial"/>
                <a:ea typeface="Arial"/>
                <a:cs typeface="Arial"/>
                <a:sym typeface="Arial"/>
              </a:rPr>
              <a:t>in diesem Zusammenhang?</a:t>
            </a:r>
            <a:endParaRPr/>
          </a:p>
          <a:p>
            <a:pPr indent="0" lvl="0" marL="0" marR="0" rtl="0" algn="l">
              <a:spcBef>
                <a:spcPts val="0"/>
              </a:spcBef>
              <a:spcAft>
                <a:spcPts val="0"/>
              </a:spcAft>
              <a:buNone/>
            </a:pPr>
            <a:r>
              <a:rPr b="1" lang="en-US" sz="1546">
                <a:solidFill>
                  <a:schemeClr val="dk1"/>
                </a:solidFill>
                <a:latin typeface="Arial"/>
                <a:ea typeface="Arial"/>
                <a:cs typeface="Arial"/>
                <a:sym typeface="Arial"/>
              </a:rPr>
              <a:t>X-chromosomale Retinoschisis</a:t>
            </a:r>
            <a:endParaRPr/>
          </a:p>
        </p:txBody>
      </p:sp>
      <p:sp>
        <p:nvSpPr>
          <p:cNvPr id="4371" name="Google Shape;4371;p160"/>
          <p:cNvSpPr/>
          <p:nvPr/>
        </p:nvSpPr>
        <p:spPr>
          <a:xfrm>
            <a:off x="2194560" y="4732681"/>
            <a:ext cx="2065985" cy="520353"/>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372" name="Google Shape;4372;p160"/>
          <p:cNvSpPr txBox="1"/>
          <p:nvPr/>
        </p:nvSpPr>
        <p:spPr>
          <a:xfrm>
            <a:off x="1900112" y="2904829"/>
            <a:ext cx="6617927" cy="307176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800">
                <a:solidFill>
                  <a:srgbClr val="A5A5A5"/>
                </a:solidFill>
                <a:latin typeface="Arial"/>
                <a:ea typeface="Arial"/>
                <a:cs typeface="Arial"/>
                <a:sym typeface="Arial"/>
              </a:rPr>
              <a:t>Unter welchem anderen (sehr ähnlichen) Namen ist die X-chromosomale Retinoschisis (XLR) bekannt?</a:t>
            </a:r>
            <a:endParaRPr/>
          </a:p>
          <a:p>
            <a:pPr indent="0" lvl="0" marL="0" marR="0" rtl="0" algn="l">
              <a:spcBef>
                <a:spcPts val="0"/>
              </a:spcBef>
              <a:spcAft>
                <a:spcPts val="0"/>
              </a:spcAft>
              <a:buNone/>
            </a:pPr>
            <a:r>
              <a:rPr lang="en-US" sz="1800">
                <a:solidFill>
                  <a:srgbClr val="A5A5A5"/>
                </a:solidFill>
                <a:latin typeface="Arial"/>
                <a:ea typeface="Arial"/>
                <a:cs typeface="Arial"/>
                <a:sym typeface="Arial"/>
              </a:rPr>
              <a:t>X-chromosomale juvenile Retinoschisis (XLJR)</a:t>
            </a:r>
            <a:endParaRPr/>
          </a:p>
          <a:p>
            <a:pPr indent="0" lvl="0" marL="0" marR="0" rtl="0" algn="l">
              <a:spcBef>
                <a:spcPts val="0"/>
              </a:spcBef>
              <a:spcAft>
                <a:spcPts val="0"/>
              </a:spcAft>
              <a:buNone/>
            </a:pPr>
            <a:r>
              <a:t/>
            </a:r>
            <a:endParaRPr sz="1800">
              <a:solidFill>
                <a:srgbClr val="A5A5A5"/>
              </a:solidFill>
              <a:latin typeface="Arial"/>
              <a:ea typeface="Arial"/>
              <a:cs typeface="Arial"/>
              <a:sym typeface="Arial"/>
            </a:endParaRPr>
          </a:p>
          <a:p>
            <a:pPr indent="0" lvl="0" marL="0" marR="0" rtl="0" algn="l">
              <a:spcBef>
                <a:spcPts val="0"/>
              </a:spcBef>
              <a:spcAft>
                <a:spcPts val="0"/>
              </a:spcAft>
              <a:buNone/>
            </a:pPr>
            <a:r>
              <a:rPr i="1" lang="en-US" sz="1800">
                <a:solidFill>
                  <a:srgbClr val="A5A5A5"/>
                </a:solidFill>
                <a:latin typeface="Arial"/>
                <a:ea typeface="Arial"/>
                <a:cs typeface="Arial"/>
                <a:sym typeface="Arial"/>
              </a:rPr>
              <a:t>Wie zeigt sich dies in der Funduskopie?</a:t>
            </a:r>
            <a:endParaRPr/>
          </a:p>
          <a:p>
            <a:pPr indent="0" lvl="0" marL="0" marR="0" rtl="0" algn="l">
              <a:spcBef>
                <a:spcPts val="0"/>
              </a:spcBef>
              <a:spcAft>
                <a:spcPts val="0"/>
              </a:spcAft>
              <a:buNone/>
            </a:pPr>
            <a:r>
              <a:rPr lang="en-US" sz="1800">
                <a:solidFill>
                  <a:srgbClr val="1A5FB4"/>
                </a:solidFill>
                <a:latin typeface="Arial"/>
                <a:ea typeface="Arial"/>
                <a:cs typeface="Arial"/>
                <a:sym typeface="Arial"/>
              </a:rPr>
              <a:t>Mit einer Makulaschisis in radialem Muster, +/- peripherer Schisis</a:t>
            </a:r>
            <a:endParaRPr sz="1800">
              <a:solidFill>
                <a:srgbClr val="DCE8E8"/>
              </a:solidFill>
              <a:latin typeface="Arial"/>
              <a:ea typeface="Arial"/>
              <a:cs typeface="Arial"/>
              <a:sym typeface="Arial"/>
            </a:endParaRPr>
          </a:p>
          <a:p>
            <a:pPr indent="0" lvl="0" marL="0" marR="0" rtl="0" algn="l">
              <a:spcBef>
                <a:spcPts val="0"/>
              </a:spcBef>
              <a:spcAft>
                <a:spcPts val="0"/>
              </a:spcAft>
              <a:buNone/>
            </a:pPr>
            <a:r>
              <a:t/>
            </a:r>
            <a:endParaRPr sz="1800">
              <a:solidFill>
                <a:srgbClr val="DCE8E8"/>
              </a:solidFill>
              <a:latin typeface="Arial"/>
              <a:ea typeface="Arial"/>
              <a:cs typeface="Arial"/>
              <a:sym typeface="Arial"/>
            </a:endParaRPr>
          </a:p>
          <a:p>
            <a:pPr indent="0" lvl="0" marL="0" marR="0" rtl="0" algn="l">
              <a:spcBef>
                <a:spcPts val="0"/>
              </a:spcBef>
              <a:spcAft>
                <a:spcPts val="0"/>
              </a:spcAft>
              <a:buNone/>
            </a:pPr>
            <a:r>
              <a:rPr i="1" lang="en-US" sz="1800">
                <a:solidFill>
                  <a:srgbClr val="DCE8E8"/>
                </a:solidFill>
                <a:latin typeface="Arial"/>
                <a:ea typeface="Arial"/>
                <a:cs typeface="Arial"/>
                <a:sym typeface="Arial"/>
              </a:rPr>
              <a:t>Wie zeigt sich die Erkrankung klinisch?</a:t>
            </a:r>
            <a:endParaRPr/>
          </a:p>
          <a:p>
            <a:pPr indent="0" lvl="0" marL="0" marR="0" rtl="0" algn="l">
              <a:spcBef>
                <a:spcPts val="0"/>
              </a:spcBef>
              <a:spcAft>
                <a:spcPts val="0"/>
              </a:spcAft>
              <a:buNone/>
            </a:pPr>
            <a:r>
              <a:rPr lang="en-US" sz="1800">
                <a:solidFill>
                  <a:srgbClr val="DCE8E8"/>
                </a:solidFill>
                <a:latin typeface="Arial"/>
                <a:ea typeface="Arial"/>
                <a:cs typeface="Arial"/>
                <a:sym typeface="Arial"/>
              </a:rPr>
              <a:t>Mit einer leicht verminderten Sehschärfe im Kindesalter. Im Laufe der Zeit sinkt die Sehschärfe auf etwa 20/200.</a:t>
            </a:r>
            <a:endParaRPr/>
          </a:p>
        </p:txBody>
      </p:sp>
      <p:sp>
        <p:nvSpPr>
          <p:cNvPr id="4373" name="Google Shape;4373;p160"/>
          <p:cNvSpPr txBox="1"/>
          <p:nvPr/>
        </p:nvSpPr>
        <p:spPr>
          <a:xfrm>
            <a:off x="4386296" y="4123204"/>
            <a:ext cx="4366757" cy="1957382"/>
          </a:xfrm>
          <a:prstGeom prst="rect">
            <a:avLst/>
          </a:prstGeom>
          <a:solidFill>
            <a:srgbClr val="F5D0F1"/>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dk1"/>
                </a:solidFill>
                <a:latin typeface="Arial"/>
                <a:ea typeface="Arial"/>
                <a:cs typeface="Arial"/>
                <a:sym typeface="Arial"/>
              </a:rPr>
              <a:t>Welche Schichten der Netzhaut sind von der Schisis betroffen?</a:t>
            </a:r>
            <a:endParaRPr/>
          </a:p>
          <a:p>
            <a:pPr indent="0" lvl="0" marL="0" marR="0" rtl="0" algn="l">
              <a:spcBef>
                <a:spcPts val="0"/>
              </a:spcBef>
              <a:spcAft>
                <a:spcPts val="0"/>
              </a:spcAft>
              <a:buNone/>
            </a:pPr>
            <a:r>
              <a:rPr lang="en-US" sz="1546">
                <a:solidFill>
                  <a:srgbClr val="F5D0F1"/>
                </a:solidFill>
                <a:latin typeface="Arial"/>
                <a:ea typeface="Arial"/>
                <a:cs typeface="Arial"/>
                <a:sym typeface="Arial"/>
              </a:rPr>
              <a:t>Hauptsächlich die  NFL , aber auch die  OPL  kann betroffen sein</a:t>
            </a:r>
            <a:endParaRPr/>
          </a:p>
          <a:p>
            <a:pPr indent="0" lvl="0" marL="0" marR="0" rtl="0" algn="l">
              <a:spcBef>
                <a:spcPts val="0"/>
              </a:spcBef>
              <a:spcAft>
                <a:spcPts val="0"/>
              </a:spcAft>
              <a:buNone/>
            </a:pPr>
            <a:r>
              <a:t/>
            </a:r>
            <a:endParaRPr sz="1800">
              <a:solidFill>
                <a:srgbClr val="F5D0F1"/>
              </a:solidFill>
              <a:latin typeface="Arial"/>
              <a:ea typeface="Arial"/>
              <a:cs typeface="Arial"/>
              <a:sym typeface="Arial"/>
            </a:endParaRPr>
          </a:p>
          <a:p>
            <a:pPr indent="0" lvl="0" marL="0" marR="0" rtl="0" algn="l">
              <a:spcBef>
                <a:spcPts val="0"/>
              </a:spcBef>
              <a:spcAft>
                <a:spcPts val="0"/>
              </a:spcAft>
              <a:buNone/>
            </a:pPr>
            <a:r>
              <a:rPr i="1" lang="en-US" sz="1546">
                <a:solidFill>
                  <a:srgbClr val="F5D0F1"/>
                </a:solidFill>
                <a:latin typeface="Arial"/>
                <a:ea typeface="Arial"/>
                <a:cs typeface="Arial"/>
                <a:sym typeface="Arial"/>
              </a:rPr>
              <a:t>Bei welchem Anteil der XLR-Patienten tritt eine Fovea-Schisis auf?</a:t>
            </a:r>
            <a:endParaRPr/>
          </a:p>
          <a:p>
            <a:pPr indent="0" lvl="0" marL="0" marR="0" rtl="0" algn="l">
              <a:spcBef>
                <a:spcPts val="0"/>
              </a:spcBef>
              <a:spcAft>
                <a:spcPts val="0"/>
              </a:spcAft>
              <a:buNone/>
            </a:pPr>
            <a:r>
              <a:rPr lang="en-US" sz="1546">
                <a:solidFill>
                  <a:srgbClr val="F5D0F1"/>
                </a:solidFill>
                <a:latin typeface="Arial"/>
                <a:ea typeface="Arial"/>
                <a:cs typeface="Arial"/>
                <a:sym typeface="Arial"/>
              </a:rPr>
              <a:t>Im Wesentlichen alle</a:t>
            </a:r>
            <a:endParaRPr/>
          </a:p>
        </p:txBody>
      </p:sp>
      <p:sp>
        <p:nvSpPr>
          <p:cNvPr id="4374" name="Google Shape;4374;p160"/>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375" name="Google Shape;4375;p160"/>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376" name="Google Shape;4376;p160"/>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377" name="Google Shape;4377;p160"/>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1" name="Shape 4381"/>
        <p:cNvGrpSpPr/>
        <p:nvPr/>
      </p:nvGrpSpPr>
      <p:grpSpPr>
        <a:xfrm>
          <a:off x="0" y="0"/>
          <a:ext cx="0" cy="0"/>
          <a:chOff x="0" y="0"/>
          <a:chExt cx="0" cy="0"/>
        </a:xfrm>
      </p:grpSpPr>
      <p:sp>
        <p:nvSpPr>
          <p:cNvPr id="4382" name="Google Shape;4382;p161"/>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383" name="Google Shape;4383;p161"/>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384" name="Google Shape;4384;p161"/>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385" name="Google Shape;4385;p161"/>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4386" name="Google Shape;4386;p161"/>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387" name="Google Shape;4387;p161"/>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388" name="Google Shape;4388;p161"/>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389" name="Google Shape;4389;p161"/>
          <p:cNvCxnSpPr>
            <a:stCxn id="4382"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390" name="Google Shape;4390;p161"/>
          <p:cNvCxnSpPr>
            <a:stCxn id="4382"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391" name="Google Shape;4391;p161"/>
          <p:cNvCxnSpPr>
            <a:stCxn id="4382"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392" name="Google Shape;4392;p161"/>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393" name="Google Shape;4393;p161"/>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4394" name="Google Shape;4394;p161"/>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4395" name="Google Shape;4395;p161"/>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396" name="Google Shape;4396;p161"/>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4397" name="Google Shape;4397;p161"/>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398" name="Google Shape;4398;p161"/>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399" name="Google Shape;4399;p161"/>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kleinere b-Welle </a:t>
            </a:r>
            <a:endParaRPr/>
          </a:p>
        </p:txBody>
      </p:sp>
      <p:sp>
        <p:nvSpPr>
          <p:cNvPr id="4400" name="Google Shape;4400;p161"/>
          <p:cNvSpPr txBox="1"/>
          <p:nvPr/>
        </p:nvSpPr>
        <p:spPr>
          <a:xfrm>
            <a:off x="2263325" y="3808944"/>
            <a:ext cx="4763805" cy="168979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7F7F7F"/>
                </a:solidFill>
                <a:latin typeface="Arial"/>
                <a:ea typeface="Arial"/>
                <a:cs typeface="Arial"/>
                <a:sym typeface="Arial"/>
              </a:rPr>
              <a:t>Eine weitere Erkrankung – zwar nicht häufig, aber häufiger als CSNB – zeigt ebenfalls ein negatives ERG. Um welche Erkrankung handelt es sich?</a:t>
            </a:r>
            <a:endParaRPr/>
          </a:p>
          <a:p>
            <a:pPr indent="0" lvl="0" marL="0" marR="0" rtl="0" algn="l">
              <a:spcBef>
                <a:spcPts val="0"/>
              </a:spcBef>
              <a:spcAft>
                <a:spcPts val="0"/>
              </a:spcAft>
              <a:buNone/>
            </a:pPr>
            <a:r>
              <a:rPr lang="en-US" sz="1546">
                <a:solidFill>
                  <a:srgbClr val="7F7F7F"/>
                </a:solidFill>
                <a:latin typeface="Arial"/>
                <a:ea typeface="Arial"/>
                <a:cs typeface="Arial"/>
                <a:sym typeface="Arial"/>
              </a:rPr>
              <a:t>XLR</a:t>
            </a:r>
            <a:endParaRPr/>
          </a:p>
          <a:p>
            <a:pPr indent="0" lvl="0" marL="0" marR="0" rtl="0" algn="l">
              <a:spcBef>
                <a:spcPts val="0"/>
              </a:spcBef>
              <a:spcAft>
                <a:spcPts val="0"/>
              </a:spcAft>
              <a:buNone/>
            </a:pPr>
            <a:r>
              <a:t/>
            </a:r>
            <a:endParaRPr i="1" sz="1546">
              <a:solidFill>
                <a:srgbClr val="7F7F7F"/>
              </a:solidFill>
              <a:latin typeface="Arial"/>
              <a:ea typeface="Arial"/>
              <a:cs typeface="Arial"/>
              <a:sym typeface="Arial"/>
            </a:endParaRPr>
          </a:p>
          <a:p>
            <a:pPr indent="0" lvl="0" marL="0" marR="0" rtl="0" algn="l">
              <a:spcBef>
                <a:spcPts val="0"/>
              </a:spcBef>
              <a:spcAft>
                <a:spcPts val="0"/>
              </a:spcAft>
              <a:buNone/>
            </a:pPr>
            <a:r>
              <a:rPr i="1" lang="en-US" sz="1546">
                <a:solidFill>
                  <a:srgbClr val="7F7F7F"/>
                </a:solidFill>
                <a:latin typeface="Arial"/>
                <a:ea typeface="Arial"/>
                <a:cs typeface="Arial"/>
                <a:sym typeface="Arial"/>
              </a:rPr>
              <a:t>Wofür steht </a:t>
            </a:r>
            <a:r>
              <a:rPr lang="en-US" sz="1546">
                <a:solidFill>
                  <a:srgbClr val="7F7F7F"/>
                </a:solidFill>
                <a:latin typeface="Arial"/>
                <a:ea typeface="Arial"/>
                <a:cs typeface="Arial"/>
                <a:sym typeface="Arial"/>
              </a:rPr>
              <a:t>XLR </a:t>
            </a:r>
            <a:r>
              <a:rPr i="1" lang="en-US" sz="1546">
                <a:solidFill>
                  <a:srgbClr val="7F7F7F"/>
                </a:solidFill>
                <a:latin typeface="Arial"/>
                <a:ea typeface="Arial"/>
                <a:cs typeface="Arial"/>
                <a:sym typeface="Arial"/>
              </a:rPr>
              <a:t>in diesem Zusammenhang?</a:t>
            </a:r>
            <a:endParaRPr/>
          </a:p>
          <a:p>
            <a:pPr indent="0" lvl="0" marL="0" marR="0" rtl="0" algn="l">
              <a:spcBef>
                <a:spcPts val="0"/>
              </a:spcBef>
              <a:spcAft>
                <a:spcPts val="0"/>
              </a:spcAft>
              <a:buNone/>
            </a:pPr>
            <a:r>
              <a:rPr b="1" lang="en-US" sz="1546">
                <a:solidFill>
                  <a:schemeClr val="dk1"/>
                </a:solidFill>
                <a:latin typeface="Arial"/>
                <a:ea typeface="Arial"/>
                <a:cs typeface="Arial"/>
                <a:sym typeface="Arial"/>
              </a:rPr>
              <a:t>X-chromosomale Retinoschisis</a:t>
            </a:r>
            <a:endParaRPr/>
          </a:p>
        </p:txBody>
      </p:sp>
      <p:sp>
        <p:nvSpPr>
          <p:cNvPr id="4401" name="Google Shape;4401;p161"/>
          <p:cNvSpPr/>
          <p:nvPr/>
        </p:nvSpPr>
        <p:spPr>
          <a:xfrm>
            <a:off x="2194560" y="4732681"/>
            <a:ext cx="2065985" cy="520353"/>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402" name="Google Shape;4402;p161"/>
          <p:cNvSpPr txBox="1"/>
          <p:nvPr/>
        </p:nvSpPr>
        <p:spPr>
          <a:xfrm>
            <a:off x="1900112" y="2904829"/>
            <a:ext cx="6617927" cy="307176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800">
                <a:solidFill>
                  <a:srgbClr val="A5A5A5"/>
                </a:solidFill>
                <a:latin typeface="Arial"/>
                <a:ea typeface="Arial"/>
                <a:cs typeface="Arial"/>
                <a:sym typeface="Arial"/>
              </a:rPr>
              <a:t>Unter welchem anderen (sehr ähnlichen) Namen ist die X-chromosomale Retinoschisis (XLR) bekannt?</a:t>
            </a:r>
            <a:endParaRPr/>
          </a:p>
          <a:p>
            <a:pPr indent="0" lvl="0" marL="0" marR="0" rtl="0" algn="l">
              <a:spcBef>
                <a:spcPts val="0"/>
              </a:spcBef>
              <a:spcAft>
                <a:spcPts val="0"/>
              </a:spcAft>
              <a:buNone/>
            </a:pPr>
            <a:r>
              <a:rPr lang="en-US" sz="1800">
                <a:solidFill>
                  <a:srgbClr val="A5A5A5"/>
                </a:solidFill>
                <a:latin typeface="Arial"/>
                <a:ea typeface="Arial"/>
                <a:cs typeface="Arial"/>
                <a:sym typeface="Arial"/>
              </a:rPr>
              <a:t>X-chromosomale juvenile Retinoschisis (XLJR)</a:t>
            </a:r>
            <a:endParaRPr/>
          </a:p>
          <a:p>
            <a:pPr indent="0" lvl="0" marL="0" marR="0" rtl="0" algn="l">
              <a:spcBef>
                <a:spcPts val="0"/>
              </a:spcBef>
              <a:spcAft>
                <a:spcPts val="0"/>
              </a:spcAft>
              <a:buNone/>
            </a:pPr>
            <a:r>
              <a:t/>
            </a:r>
            <a:endParaRPr sz="1800">
              <a:solidFill>
                <a:srgbClr val="A5A5A5"/>
              </a:solidFill>
              <a:latin typeface="Arial"/>
              <a:ea typeface="Arial"/>
              <a:cs typeface="Arial"/>
              <a:sym typeface="Arial"/>
            </a:endParaRPr>
          </a:p>
          <a:p>
            <a:pPr indent="0" lvl="0" marL="0" marR="0" rtl="0" algn="l">
              <a:spcBef>
                <a:spcPts val="0"/>
              </a:spcBef>
              <a:spcAft>
                <a:spcPts val="0"/>
              </a:spcAft>
              <a:buNone/>
            </a:pPr>
            <a:r>
              <a:rPr i="1" lang="en-US" sz="1800">
                <a:solidFill>
                  <a:srgbClr val="A5A5A5"/>
                </a:solidFill>
                <a:latin typeface="Arial"/>
                <a:ea typeface="Arial"/>
                <a:cs typeface="Arial"/>
                <a:sym typeface="Arial"/>
              </a:rPr>
              <a:t>Wie zeigt sich dies in der Funduskopie?</a:t>
            </a:r>
            <a:endParaRPr/>
          </a:p>
          <a:p>
            <a:pPr indent="0" lvl="0" marL="0" marR="0" rtl="0" algn="l">
              <a:spcBef>
                <a:spcPts val="0"/>
              </a:spcBef>
              <a:spcAft>
                <a:spcPts val="0"/>
              </a:spcAft>
              <a:buNone/>
            </a:pPr>
            <a:r>
              <a:rPr lang="en-US" sz="1800">
                <a:solidFill>
                  <a:srgbClr val="1A5FB4"/>
                </a:solidFill>
                <a:latin typeface="Arial"/>
                <a:ea typeface="Arial"/>
                <a:cs typeface="Arial"/>
                <a:sym typeface="Arial"/>
              </a:rPr>
              <a:t>Mit einer Makulaschisis in radialem Muster, +/- peripherer Schisis</a:t>
            </a:r>
            <a:endParaRPr sz="1800">
              <a:solidFill>
                <a:srgbClr val="DCE8E8"/>
              </a:solidFill>
              <a:latin typeface="Arial"/>
              <a:ea typeface="Arial"/>
              <a:cs typeface="Arial"/>
              <a:sym typeface="Arial"/>
            </a:endParaRPr>
          </a:p>
          <a:p>
            <a:pPr indent="0" lvl="0" marL="0" marR="0" rtl="0" algn="l">
              <a:spcBef>
                <a:spcPts val="0"/>
              </a:spcBef>
              <a:spcAft>
                <a:spcPts val="0"/>
              </a:spcAft>
              <a:buNone/>
            </a:pPr>
            <a:r>
              <a:t/>
            </a:r>
            <a:endParaRPr sz="1800">
              <a:solidFill>
                <a:srgbClr val="DCE8E8"/>
              </a:solidFill>
              <a:latin typeface="Arial"/>
              <a:ea typeface="Arial"/>
              <a:cs typeface="Arial"/>
              <a:sym typeface="Arial"/>
            </a:endParaRPr>
          </a:p>
          <a:p>
            <a:pPr indent="0" lvl="0" marL="0" marR="0" rtl="0" algn="l">
              <a:spcBef>
                <a:spcPts val="0"/>
              </a:spcBef>
              <a:spcAft>
                <a:spcPts val="0"/>
              </a:spcAft>
              <a:buNone/>
            </a:pPr>
            <a:r>
              <a:rPr i="1" lang="en-US" sz="1800">
                <a:solidFill>
                  <a:srgbClr val="DCE8E8"/>
                </a:solidFill>
                <a:latin typeface="Arial"/>
                <a:ea typeface="Arial"/>
                <a:cs typeface="Arial"/>
                <a:sym typeface="Arial"/>
              </a:rPr>
              <a:t>Wie zeigt sich die Erkrankung klinisch?</a:t>
            </a:r>
            <a:endParaRPr/>
          </a:p>
          <a:p>
            <a:pPr indent="0" lvl="0" marL="0" marR="0" rtl="0" algn="l">
              <a:spcBef>
                <a:spcPts val="0"/>
              </a:spcBef>
              <a:spcAft>
                <a:spcPts val="0"/>
              </a:spcAft>
              <a:buNone/>
            </a:pPr>
            <a:r>
              <a:rPr lang="en-US" sz="1800">
                <a:solidFill>
                  <a:srgbClr val="DCE8E8"/>
                </a:solidFill>
                <a:latin typeface="Arial"/>
                <a:ea typeface="Arial"/>
                <a:cs typeface="Arial"/>
                <a:sym typeface="Arial"/>
              </a:rPr>
              <a:t>Mit einer leicht verminderten Sehschärfe im Kindesalter. Im Laufe der Zeit sinkt die Sehschärfe auf etwa 20/200.</a:t>
            </a:r>
            <a:endParaRPr/>
          </a:p>
        </p:txBody>
      </p:sp>
      <p:sp>
        <p:nvSpPr>
          <p:cNvPr id="4403" name="Google Shape;4403;p161"/>
          <p:cNvSpPr txBox="1"/>
          <p:nvPr/>
        </p:nvSpPr>
        <p:spPr>
          <a:xfrm>
            <a:off x="4386296" y="4123204"/>
            <a:ext cx="4366757" cy="1957382"/>
          </a:xfrm>
          <a:prstGeom prst="rect">
            <a:avLst/>
          </a:prstGeom>
          <a:solidFill>
            <a:srgbClr val="F5D0F1"/>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dk1"/>
                </a:solidFill>
                <a:latin typeface="Arial"/>
                <a:ea typeface="Arial"/>
                <a:cs typeface="Arial"/>
                <a:sym typeface="Arial"/>
              </a:rPr>
              <a:t>Welche Schichten der Netzhaut sind von der Schisis betroffen?</a:t>
            </a:r>
            <a:endParaRPr/>
          </a:p>
          <a:p>
            <a:pPr indent="0" lvl="0" marL="0" marR="0" rtl="0" algn="l">
              <a:spcBef>
                <a:spcPts val="0"/>
              </a:spcBef>
              <a:spcAft>
                <a:spcPts val="0"/>
              </a:spcAft>
              <a:buNone/>
            </a:pPr>
            <a:r>
              <a:rPr lang="en-US" sz="1546">
                <a:solidFill>
                  <a:schemeClr val="dk1"/>
                </a:solidFill>
                <a:latin typeface="Arial"/>
                <a:ea typeface="Arial"/>
                <a:cs typeface="Arial"/>
                <a:sym typeface="Arial"/>
              </a:rPr>
              <a:t>Hauptsächlich INL und OPL (makulär); GCL und NFL (in der Peripherie)</a:t>
            </a:r>
            <a:endParaRPr/>
          </a:p>
          <a:p>
            <a:pPr indent="0" lvl="0" marL="0" marR="0" rtl="0" algn="l">
              <a:spcBef>
                <a:spcPts val="0"/>
              </a:spcBef>
              <a:spcAft>
                <a:spcPts val="0"/>
              </a:spcAft>
              <a:buNone/>
            </a:pPr>
            <a:r>
              <a:t/>
            </a:r>
            <a:endParaRPr sz="1800">
              <a:solidFill>
                <a:srgbClr val="F5D0F1"/>
              </a:solidFill>
              <a:latin typeface="Arial"/>
              <a:ea typeface="Arial"/>
              <a:cs typeface="Arial"/>
              <a:sym typeface="Arial"/>
            </a:endParaRPr>
          </a:p>
          <a:p>
            <a:pPr indent="0" lvl="0" marL="0" marR="0" rtl="0" algn="l">
              <a:spcBef>
                <a:spcPts val="0"/>
              </a:spcBef>
              <a:spcAft>
                <a:spcPts val="0"/>
              </a:spcAft>
              <a:buNone/>
            </a:pPr>
            <a:r>
              <a:rPr i="1" lang="en-US" sz="1546">
                <a:solidFill>
                  <a:srgbClr val="F5D0F1"/>
                </a:solidFill>
                <a:latin typeface="Arial"/>
                <a:ea typeface="Arial"/>
                <a:cs typeface="Arial"/>
                <a:sym typeface="Arial"/>
              </a:rPr>
              <a:t>Bei welchem Anteil der XLR-Patienten tritt eine Fovea-Schisis auf?</a:t>
            </a:r>
            <a:endParaRPr/>
          </a:p>
          <a:p>
            <a:pPr indent="0" lvl="0" marL="0" marR="0" rtl="0" algn="l">
              <a:spcBef>
                <a:spcPts val="0"/>
              </a:spcBef>
              <a:spcAft>
                <a:spcPts val="0"/>
              </a:spcAft>
              <a:buNone/>
            </a:pPr>
            <a:r>
              <a:rPr lang="en-US" sz="1546">
                <a:solidFill>
                  <a:srgbClr val="F5D0F1"/>
                </a:solidFill>
                <a:latin typeface="Arial"/>
                <a:ea typeface="Arial"/>
                <a:cs typeface="Arial"/>
                <a:sym typeface="Arial"/>
              </a:rPr>
              <a:t>Im Wesentlichen alle</a:t>
            </a:r>
            <a:endParaRPr/>
          </a:p>
        </p:txBody>
      </p:sp>
      <p:sp>
        <p:nvSpPr>
          <p:cNvPr id="4404" name="Google Shape;4404;p161"/>
          <p:cNvSpPr/>
          <p:nvPr/>
        </p:nvSpPr>
        <p:spPr>
          <a:xfrm>
            <a:off x="5635592" y="4631306"/>
            <a:ext cx="414213" cy="202749"/>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Abb.</a:t>
            </a:r>
            <a:endParaRPr/>
          </a:p>
        </p:txBody>
      </p:sp>
      <p:sp>
        <p:nvSpPr>
          <p:cNvPr id="4405" name="Google Shape;4405;p161"/>
          <p:cNvSpPr/>
          <p:nvPr/>
        </p:nvSpPr>
        <p:spPr>
          <a:xfrm>
            <a:off x="7806316" y="4608553"/>
            <a:ext cx="414213" cy="202749"/>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Abb.</a:t>
            </a:r>
            <a:endParaRPr/>
          </a:p>
        </p:txBody>
      </p:sp>
      <p:sp>
        <p:nvSpPr>
          <p:cNvPr id="4406" name="Google Shape;4406;p161"/>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407" name="Google Shape;4407;p161"/>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408" name="Google Shape;4408;p161"/>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409" name="Google Shape;4409;p161"/>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4410" name="Google Shape;4410;p161"/>
          <p:cNvSpPr/>
          <p:nvPr/>
        </p:nvSpPr>
        <p:spPr>
          <a:xfrm>
            <a:off x="6422413" y="4631306"/>
            <a:ext cx="414213" cy="202749"/>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Abb.</a:t>
            </a:r>
            <a:endParaRPr/>
          </a:p>
        </p:txBody>
      </p:sp>
      <p:sp>
        <p:nvSpPr>
          <p:cNvPr id="4411" name="Google Shape;4411;p161"/>
          <p:cNvSpPr/>
          <p:nvPr/>
        </p:nvSpPr>
        <p:spPr>
          <a:xfrm>
            <a:off x="4378855" y="4847446"/>
            <a:ext cx="414213" cy="202749"/>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Abb.</a:t>
            </a:r>
            <a:endParaRPr/>
          </a:p>
        </p:txBody>
      </p:sp>
    </p:spTree>
  </p:cSld>
  <p:clrMapOvr>
    <a:masterClrMapping/>
  </p:clrMapOvr>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5" name="Shape 4415"/>
        <p:cNvGrpSpPr/>
        <p:nvPr/>
      </p:nvGrpSpPr>
      <p:grpSpPr>
        <a:xfrm>
          <a:off x="0" y="0"/>
          <a:ext cx="0" cy="0"/>
          <a:chOff x="0" y="0"/>
          <a:chExt cx="0" cy="0"/>
        </a:xfrm>
      </p:grpSpPr>
      <p:sp>
        <p:nvSpPr>
          <p:cNvPr id="4416" name="Google Shape;4416;p162"/>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417" name="Google Shape;4417;p162"/>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418" name="Google Shape;4418;p162"/>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419" name="Google Shape;4419;p162"/>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4420" name="Google Shape;4420;p162"/>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421" name="Google Shape;4421;p162"/>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422" name="Google Shape;4422;p162"/>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423" name="Google Shape;4423;p162"/>
          <p:cNvCxnSpPr>
            <a:stCxn id="4416"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424" name="Google Shape;4424;p162"/>
          <p:cNvCxnSpPr>
            <a:stCxn id="4416"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425" name="Google Shape;4425;p162"/>
          <p:cNvCxnSpPr>
            <a:stCxn id="4416"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426" name="Google Shape;4426;p162"/>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427" name="Google Shape;4427;p162"/>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4428" name="Google Shape;4428;p162"/>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4429" name="Google Shape;4429;p162"/>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430" name="Google Shape;4430;p162"/>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4431" name="Google Shape;4431;p162"/>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432" name="Google Shape;4432;p162"/>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433" name="Google Shape;4433;p162"/>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kleinere b-Welle </a:t>
            </a:r>
            <a:endParaRPr/>
          </a:p>
        </p:txBody>
      </p:sp>
      <p:sp>
        <p:nvSpPr>
          <p:cNvPr id="4434" name="Google Shape;4434;p162"/>
          <p:cNvSpPr txBox="1"/>
          <p:nvPr/>
        </p:nvSpPr>
        <p:spPr>
          <a:xfrm>
            <a:off x="2263325" y="3808944"/>
            <a:ext cx="4763805" cy="168979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7F7F7F"/>
                </a:solidFill>
                <a:latin typeface="Arial"/>
                <a:ea typeface="Arial"/>
                <a:cs typeface="Arial"/>
                <a:sym typeface="Arial"/>
              </a:rPr>
              <a:t>Eine weitere Erkrankung – zwar nicht häufig, aber häufiger als CSNB – zeigt ebenfalls ein negatives ERG. Um welche Erkrankung handelt es sich?</a:t>
            </a:r>
            <a:endParaRPr/>
          </a:p>
          <a:p>
            <a:pPr indent="0" lvl="0" marL="0" marR="0" rtl="0" algn="l">
              <a:spcBef>
                <a:spcPts val="0"/>
              </a:spcBef>
              <a:spcAft>
                <a:spcPts val="0"/>
              </a:spcAft>
              <a:buNone/>
            </a:pPr>
            <a:r>
              <a:rPr lang="en-US" sz="1546">
                <a:solidFill>
                  <a:srgbClr val="7F7F7F"/>
                </a:solidFill>
                <a:latin typeface="Arial"/>
                <a:ea typeface="Arial"/>
                <a:cs typeface="Arial"/>
                <a:sym typeface="Arial"/>
              </a:rPr>
              <a:t>XLR</a:t>
            </a:r>
            <a:endParaRPr/>
          </a:p>
          <a:p>
            <a:pPr indent="0" lvl="0" marL="0" marR="0" rtl="0" algn="l">
              <a:spcBef>
                <a:spcPts val="0"/>
              </a:spcBef>
              <a:spcAft>
                <a:spcPts val="0"/>
              </a:spcAft>
              <a:buNone/>
            </a:pPr>
            <a:r>
              <a:t/>
            </a:r>
            <a:endParaRPr i="1" sz="1546">
              <a:solidFill>
                <a:srgbClr val="7F7F7F"/>
              </a:solidFill>
              <a:latin typeface="Arial"/>
              <a:ea typeface="Arial"/>
              <a:cs typeface="Arial"/>
              <a:sym typeface="Arial"/>
            </a:endParaRPr>
          </a:p>
          <a:p>
            <a:pPr indent="0" lvl="0" marL="0" marR="0" rtl="0" algn="l">
              <a:spcBef>
                <a:spcPts val="0"/>
              </a:spcBef>
              <a:spcAft>
                <a:spcPts val="0"/>
              </a:spcAft>
              <a:buNone/>
            </a:pPr>
            <a:r>
              <a:rPr i="1" lang="en-US" sz="1546">
                <a:solidFill>
                  <a:srgbClr val="7F7F7F"/>
                </a:solidFill>
                <a:latin typeface="Arial"/>
                <a:ea typeface="Arial"/>
                <a:cs typeface="Arial"/>
                <a:sym typeface="Arial"/>
              </a:rPr>
              <a:t>Wofür steht </a:t>
            </a:r>
            <a:r>
              <a:rPr lang="en-US" sz="1546">
                <a:solidFill>
                  <a:srgbClr val="7F7F7F"/>
                </a:solidFill>
                <a:latin typeface="Arial"/>
                <a:ea typeface="Arial"/>
                <a:cs typeface="Arial"/>
                <a:sym typeface="Arial"/>
              </a:rPr>
              <a:t>XLR </a:t>
            </a:r>
            <a:r>
              <a:rPr i="1" lang="en-US" sz="1546">
                <a:solidFill>
                  <a:srgbClr val="7F7F7F"/>
                </a:solidFill>
                <a:latin typeface="Arial"/>
                <a:ea typeface="Arial"/>
                <a:cs typeface="Arial"/>
                <a:sym typeface="Arial"/>
              </a:rPr>
              <a:t>in diesem Zusammenhang?</a:t>
            </a:r>
            <a:endParaRPr/>
          </a:p>
          <a:p>
            <a:pPr indent="0" lvl="0" marL="0" marR="0" rtl="0" algn="l">
              <a:spcBef>
                <a:spcPts val="0"/>
              </a:spcBef>
              <a:spcAft>
                <a:spcPts val="0"/>
              </a:spcAft>
              <a:buNone/>
            </a:pPr>
            <a:r>
              <a:rPr b="1" lang="en-US" sz="1546">
                <a:solidFill>
                  <a:schemeClr val="dk1"/>
                </a:solidFill>
                <a:latin typeface="Arial"/>
                <a:ea typeface="Arial"/>
                <a:cs typeface="Arial"/>
                <a:sym typeface="Arial"/>
              </a:rPr>
              <a:t>X-chromosomale Retinoschisis</a:t>
            </a:r>
            <a:endParaRPr/>
          </a:p>
        </p:txBody>
      </p:sp>
      <p:sp>
        <p:nvSpPr>
          <p:cNvPr id="4435" name="Google Shape;4435;p162"/>
          <p:cNvSpPr/>
          <p:nvPr/>
        </p:nvSpPr>
        <p:spPr>
          <a:xfrm>
            <a:off x="2194560" y="4732681"/>
            <a:ext cx="2065985" cy="520353"/>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436" name="Google Shape;4436;p162"/>
          <p:cNvSpPr txBox="1"/>
          <p:nvPr/>
        </p:nvSpPr>
        <p:spPr>
          <a:xfrm>
            <a:off x="1900112" y="2904829"/>
            <a:ext cx="6617927" cy="307176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800">
                <a:solidFill>
                  <a:srgbClr val="A5A5A5"/>
                </a:solidFill>
                <a:latin typeface="Arial"/>
                <a:ea typeface="Arial"/>
                <a:cs typeface="Arial"/>
                <a:sym typeface="Arial"/>
              </a:rPr>
              <a:t>Unter welchem anderen (sehr ähnlichen) Namen ist die X-chromosomale Retinoschisis (XLR) bekannt?</a:t>
            </a:r>
            <a:endParaRPr/>
          </a:p>
          <a:p>
            <a:pPr indent="0" lvl="0" marL="0" marR="0" rtl="0" algn="l">
              <a:spcBef>
                <a:spcPts val="0"/>
              </a:spcBef>
              <a:spcAft>
                <a:spcPts val="0"/>
              </a:spcAft>
              <a:buNone/>
            </a:pPr>
            <a:r>
              <a:rPr lang="en-US" sz="1800">
                <a:solidFill>
                  <a:srgbClr val="A5A5A5"/>
                </a:solidFill>
                <a:latin typeface="Arial"/>
                <a:ea typeface="Arial"/>
                <a:cs typeface="Arial"/>
                <a:sym typeface="Arial"/>
              </a:rPr>
              <a:t>X-chromosomale juvenile Retinoschisis (XLJR)</a:t>
            </a:r>
            <a:endParaRPr/>
          </a:p>
          <a:p>
            <a:pPr indent="0" lvl="0" marL="0" marR="0" rtl="0" algn="l">
              <a:spcBef>
                <a:spcPts val="0"/>
              </a:spcBef>
              <a:spcAft>
                <a:spcPts val="0"/>
              </a:spcAft>
              <a:buNone/>
            </a:pPr>
            <a:r>
              <a:t/>
            </a:r>
            <a:endParaRPr sz="1800">
              <a:solidFill>
                <a:srgbClr val="A5A5A5"/>
              </a:solidFill>
              <a:latin typeface="Arial"/>
              <a:ea typeface="Arial"/>
              <a:cs typeface="Arial"/>
              <a:sym typeface="Arial"/>
            </a:endParaRPr>
          </a:p>
          <a:p>
            <a:pPr indent="0" lvl="0" marL="0" marR="0" rtl="0" algn="l">
              <a:spcBef>
                <a:spcPts val="0"/>
              </a:spcBef>
              <a:spcAft>
                <a:spcPts val="0"/>
              </a:spcAft>
              <a:buNone/>
            </a:pPr>
            <a:r>
              <a:rPr i="1" lang="en-US" sz="1800">
                <a:solidFill>
                  <a:srgbClr val="A5A5A5"/>
                </a:solidFill>
                <a:latin typeface="Arial"/>
                <a:ea typeface="Arial"/>
                <a:cs typeface="Arial"/>
                <a:sym typeface="Arial"/>
              </a:rPr>
              <a:t>Wie zeigt sich dies in der Funduskopie?</a:t>
            </a:r>
            <a:endParaRPr/>
          </a:p>
          <a:p>
            <a:pPr indent="0" lvl="0" marL="0" marR="0" rtl="0" algn="l">
              <a:spcBef>
                <a:spcPts val="0"/>
              </a:spcBef>
              <a:spcAft>
                <a:spcPts val="0"/>
              </a:spcAft>
              <a:buNone/>
            </a:pPr>
            <a:r>
              <a:rPr lang="en-US" sz="1800">
                <a:solidFill>
                  <a:srgbClr val="1A5FB4"/>
                </a:solidFill>
                <a:latin typeface="Arial"/>
                <a:ea typeface="Arial"/>
                <a:cs typeface="Arial"/>
                <a:sym typeface="Arial"/>
              </a:rPr>
              <a:t>Mit einer Makulaschisis in radialem Muster, +/- peripherer Schisis</a:t>
            </a:r>
            <a:endParaRPr sz="1800">
              <a:solidFill>
                <a:srgbClr val="DCE8E8"/>
              </a:solidFill>
              <a:latin typeface="Arial"/>
              <a:ea typeface="Arial"/>
              <a:cs typeface="Arial"/>
              <a:sym typeface="Arial"/>
            </a:endParaRPr>
          </a:p>
          <a:p>
            <a:pPr indent="0" lvl="0" marL="0" marR="0" rtl="0" algn="l">
              <a:spcBef>
                <a:spcPts val="0"/>
              </a:spcBef>
              <a:spcAft>
                <a:spcPts val="0"/>
              </a:spcAft>
              <a:buNone/>
            </a:pPr>
            <a:r>
              <a:t/>
            </a:r>
            <a:endParaRPr sz="1800">
              <a:solidFill>
                <a:srgbClr val="DCE8E8"/>
              </a:solidFill>
              <a:latin typeface="Arial"/>
              <a:ea typeface="Arial"/>
              <a:cs typeface="Arial"/>
              <a:sym typeface="Arial"/>
            </a:endParaRPr>
          </a:p>
          <a:p>
            <a:pPr indent="0" lvl="0" marL="0" marR="0" rtl="0" algn="l">
              <a:spcBef>
                <a:spcPts val="0"/>
              </a:spcBef>
              <a:spcAft>
                <a:spcPts val="0"/>
              </a:spcAft>
              <a:buNone/>
            </a:pPr>
            <a:r>
              <a:rPr i="1" lang="en-US" sz="1800">
                <a:solidFill>
                  <a:srgbClr val="DCE8E8"/>
                </a:solidFill>
                <a:latin typeface="Arial"/>
                <a:ea typeface="Arial"/>
                <a:cs typeface="Arial"/>
                <a:sym typeface="Arial"/>
              </a:rPr>
              <a:t>Wie zeigt sich die Erkrankung klinisch?</a:t>
            </a:r>
            <a:endParaRPr/>
          </a:p>
          <a:p>
            <a:pPr indent="0" lvl="0" marL="0" marR="0" rtl="0" algn="l">
              <a:spcBef>
                <a:spcPts val="0"/>
              </a:spcBef>
              <a:spcAft>
                <a:spcPts val="0"/>
              </a:spcAft>
              <a:buNone/>
            </a:pPr>
            <a:r>
              <a:rPr lang="en-US" sz="1800">
                <a:solidFill>
                  <a:srgbClr val="DCE8E8"/>
                </a:solidFill>
                <a:latin typeface="Arial"/>
                <a:ea typeface="Arial"/>
                <a:cs typeface="Arial"/>
                <a:sym typeface="Arial"/>
              </a:rPr>
              <a:t>Mit einer leicht verminderten Sehschärfe im Kindesalter. Im Laufe der Zeit sinkt die Sehschärfe auf etwa 20/200.</a:t>
            </a:r>
            <a:endParaRPr/>
          </a:p>
        </p:txBody>
      </p:sp>
      <p:sp>
        <p:nvSpPr>
          <p:cNvPr id="4437" name="Google Shape;4437;p162"/>
          <p:cNvSpPr txBox="1"/>
          <p:nvPr/>
        </p:nvSpPr>
        <p:spPr>
          <a:xfrm>
            <a:off x="4386296" y="4123204"/>
            <a:ext cx="4366757" cy="1957382"/>
          </a:xfrm>
          <a:prstGeom prst="rect">
            <a:avLst/>
          </a:prstGeom>
          <a:solidFill>
            <a:srgbClr val="F5D0F1"/>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dk1"/>
                </a:solidFill>
                <a:latin typeface="Arial"/>
                <a:ea typeface="Arial"/>
                <a:cs typeface="Arial"/>
                <a:sym typeface="Arial"/>
              </a:rPr>
              <a:t>Welche Schichten der Netzhaut sind von der Schisis betroffen?</a:t>
            </a:r>
            <a:endParaRPr/>
          </a:p>
          <a:p>
            <a:pPr indent="0" lvl="0" marL="0" marR="0" rtl="0" algn="l">
              <a:spcBef>
                <a:spcPts val="0"/>
              </a:spcBef>
              <a:spcAft>
                <a:spcPts val="0"/>
              </a:spcAft>
              <a:buNone/>
            </a:pPr>
            <a:r>
              <a:rPr lang="en-US" sz="1546">
                <a:solidFill>
                  <a:schemeClr val="dk1"/>
                </a:solidFill>
                <a:latin typeface="Arial"/>
                <a:ea typeface="Arial"/>
                <a:cs typeface="Arial"/>
                <a:sym typeface="Arial"/>
              </a:rPr>
              <a:t>Hauptsächlich INL und OPL (makulär); GCL und NFL (in der Peripherie)</a:t>
            </a:r>
            <a:endParaRPr/>
          </a:p>
          <a:p>
            <a:pPr indent="0" lvl="0" marL="0" marR="0" rtl="0" algn="l">
              <a:spcBef>
                <a:spcPts val="0"/>
              </a:spcBef>
              <a:spcAft>
                <a:spcPts val="0"/>
              </a:spcAft>
              <a:buNone/>
            </a:pPr>
            <a:r>
              <a:t/>
            </a:r>
            <a:endParaRPr sz="1800">
              <a:solidFill>
                <a:srgbClr val="F5D0F1"/>
              </a:solidFill>
              <a:latin typeface="Arial"/>
              <a:ea typeface="Arial"/>
              <a:cs typeface="Arial"/>
              <a:sym typeface="Arial"/>
            </a:endParaRPr>
          </a:p>
          <a:p>
            <a:pPr indent="0" lvl="0" marL="0" marR="0" rtl="0" algn="l">
              <a:spcBef>
                <a:spcPts val="0"/>
              </a:spcBef>
              <a:spcAft>
                <a:spcPts val="0"/>
              </a:spcAft>
              <a:buNone/>
            </a:pPr>
            <a:r>
              <a:rPr i="1" lang="en-US" sz="1546">
                <a:solidFill>
                  <a:srgbClr val="F5D0F1"/>
                </a:solidFill>
                <a:latin typeface="Arial"/>
                <a:ea typeface="Arial"/>
                <a:cs typeface="Arial"/>
                <a:sym typeface="Arial"/>
              </a:rPr>
              <a:t>Bei welchem Anteil der XLR-Patienten tritt eine Fovea-Schisis auf?</a:t>
            </a:r>
            <a:endParaRPr/>
          </a:p>
          <a:p>
            <a:pPr indent="0" lvl="0" marL="0" marR="0" rtl="0" algn="l">
              <a:spcBef>
                <a:spcPts val="0"/>
              </a:spcBef>
              <a:spcAft>
                <a:spcPts val="0"/>
              </a:spcAft>
              <a:buNone/>
            </a:pPr>
            <a:r>
              <a:rPr lang="en-US" sz="1546">
                <a:solidFill>
                  <a:srgbClr val="F5D0F1"/>
                </a:solidFill>
                <a:latin typeface="Arial"/>
                <a:ea typeface="Arial"/>
                <a:cs typeface="Arial"/>
                <a:sym typeface="Arial"/>
              </a:rPr>
              <a:t>Im Wesentlichen alle</a:t>
            </a:r>
            <a:endParaRPr/>
          </a:p>
        </p:txBody>
      </p:sp>
      <p:sp>
        <p:nvSpPr>
          <p:cNvPr id="4438" name="Google Shape;4438;p162"/>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439" name="Google Shape;4439;p162"/>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440" name="Google Shape;4440;p162"/>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441" name="Google Shape;4441;p162"/>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5" name="Shape 4445"/>
        <p:cNvGrpSpPr/>
        <p:nvPr/>
      </p:nvGrpSpPr>
      <p:grpSpPr>
        <a:xfrm>
          <a:off x="0" y="0"/>
          <a:ext cx="0" cy="0"/>
          <a:chOff x="0" y="0"/>
          <a:chExt cx="0" cy="0"/>
        </a:xfrm>
      </p:grpSpPr>
      <p:sp>
        <p:nvSpPr>
          <p:cNvPr id="4446" name="Google Shape;4446;p163"/>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447" name="Google Shape;4447;p163"/>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448" name="Google Shape;4448;p163"/>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449" name="Google Shape;4449;p163"/>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4450" name="Google Shape;4450;p163"/>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451" name="Google Shape;4451;p163"/>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452" name="Google Shape;4452;p163"/>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453" name="Google Shape;4453;p163"/>
          <p:cNvCxnSpPr>
            <a:stCxn id="4446"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454" name="Google Shape;4454;p163"/>
          <p:cNvCxnSpPr>
            <a:stCxn id="4446"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455" name="Google Shape;4455;p163"/>
          <p:cNvCxnSpPr>
            <a:stCxn id="4446"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456" name="Google Shape;4456;p163"/>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457" name="Google Shape;4457;p163"/>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4458" name="Google Shape;4458;p163"/>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4459" name="Google Shape;4459;p163"/>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460" name="Google Shape;4460;p163"/>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4461" name="Google Shape;4461;p163"/>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462" name="Google Shape;4462;p163"/>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463" name="Google Shape;4463;p163"/>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kleinere b-Welle </a:t>
            </a:r>
            <a:endParaRPr/>
          </a:p>
        </p:txBody>
      </p:sp>
      <p:sp>
        <p:nvSpPr>
          <p:cNvPr id="4464" name="Google Shape;4464;p163"/>
          <p:cNvSpPr txBox="1"/>
          <p:nvPr/>
        </p:nvSpPr>
        <p:spPr>
          <a:xfrm>
            <a:off x="2263325" y="3808944"/>
            <a:ext cx="4763805" cy="168979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7F7F7F"/>
                </a:solidFill>
                <a:latin typeface="Arial"/>
                <a:ea typeface="Arial"/>
                <a:cs typeface="Arial"/>
                <a:sym typeface="Arial"/>
              </a:rPr>
              <a:t>Eine weitere Erkrankung – zwar nicht häufig, aber häufiger als CSNB – zeigt ebenfalls ein negatives ERG. Um welche Erkrankung handelt es sich?</a:t>
            </a:r>
            <a:endParaRPr/>
          </a:p>
          <a:p>
            <a:pPr indent="0" lvl="0" marL="0" marR="0" rtl="0" algn="l">
              <a:spcBef>
                <a:spcPts val="0"/>
              </a:spcBef>
              <a:spcAft>
                <a:spcPts val="0"/>
              </a:spcAft>
              <a:buNone/>
            </a:pPr>
            <a:r>
              <a:rPr lang="en-US" sz="1546">
                <a:solidFill>
                  <a:srgbClr val="7F7F7F"/>
                </a:solidFill>
                <a:latin typeface="Arial"/>
                <a:ea typeface="Arial"/>
                <a:cs typeface="Arial"/>
                <a:sym typeface="Arial"/>
              </a:rPr>
              <a:t>XLR</a:t>
            </a:r>
            <a:endParaRPr/>
          </a:p>
          <a:p>
            <a:pPr indent="0" lvl="0" marL="0" marR="0" rtl="0" algn="l">
              <a:spcBef>
                <a:spcPts val="0"/>
              </a:spcBef>
              <a:spcAft>
                <a:spcPts val="0"/>
              </a:spcAft>
              <a:buNone/>
            </a:pPr>
            <a:r>
              <a:t/>
            </a:r>
            <a:endParaRPr i="1" sz="1546">
              <a:solidFill>
                <a:srgbClr val="7F7F7F"/>
              </a:solidFill>
              <a:latin typeface="Arial"/>
              <a:ea typeface="Arial"/>
              <a:cs typeface="Arial"/>
              <a:sym typeface="Arial"/>
            </a:endParaRPr>
          </a:p>
          <a:p>
            <a:pPr indent="0" lvl="0" marL="0" marR="0" rtl="0" algn="l">
              <a:spcBef>
                <a:spcPts val="0"/>
              </a:spcBef>
              <a:spcAft>
                <a:spcPts val="0"/>
              </a:spcAft>
              <a:buNone/>
            </a:pPr>
            <a:r>
              <a:rPr i="1" lang="en-US" sz="1546">
                <a:solidFill>
                  <a:srgbClr val="7F7F7F"/>
                </a:solidFill>
                <a:latin typeface="Arial"/>
                <a:ea typeface="Arial"/>
                <a:cs typeface="Arial"/>
                <a:sym typeface="Arial"/>
              </a:rPr>
              <a:t>Wofür steht </a:t>
            </a:r>
            <a:r>
              <a:rPr lang="en-US" sz="1546">
                <a:solidFill>
                  <a:srgbClr val="7F7F7F"/>
                </a:solidFill>
                <a:latin typeface="Arial"/>
                <a:ea typeface="Arial"/>
                <a:cs typeface="Arial"/>
                <a:sym typeface="Arial"/>
              </a:rPr>
              <a:t>XLR </a:t>
            </a:r>
            <a:r>
              <a:rPr i="1" lang="en-US" sz="1546">
                <a:solidFill>
                  <a:srgbClr val="7F7F7F"/>
                </a:solidFill>
                <a:latin typeface="Arial"/>
                <a:ea typeface="Arial"/>
                <a:cs typeface="Arial"/>
                <a:sym typeface="Arial"/>
              </a:rPr>
              <a:t>in diesem Zusammenhang?</a:t>
            </a:r>
            <a:endParaRPr/>
          </a:p>
          <a:p>
            <a:pPr indent="0" lvl="0" marL="0" marR="0" rtl="0" algn="l">
              <a:spcBef>
                <a:spcPts val="0"/>
              </a:spcBef>
              <a:spcAft>
                <a:spcPts val="0"/>
              </a:spcAft>
              <a:buNone/>
            </a:pPr>
            <a:r>
              <a:rPr b="1" lang="en-US" sz="1546">
                <a:solidFill>
                  <a:schemeClr val="dk1"/>
                </a:solidFill>
                <a:latin typeface="Arial"/>
                <a:ea typeface="Arial"/>
                <a:cs typeface="Arial"/>
                <a:sym typeface="Arial"/>
              </a:rPr>
              <a:t>X-chromosomale Retinoschisis</a:t>
            </a:r>
            <a:endParaRPr/>
          </a:p>
        </p:txBody>
      </p:sp>
      <p:sp>
        <p:nvSpPr>
          <p:cNvPr id="4465" name="Google Shape;4465;p163"/>
          <p:cNvSpPr/>
          <p:nvPr/>
        </p:nvSpPr>
        <p:spPr>
          <a:xfrm>
            <a:off x="2194560" y="4732681"/>
            <a:ext cx="2065985" cy="520353"/>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466" name="Google Shape;4466;p163"/>
          <p:cNvSpPr txBox="1"/>
          <p:nvPr/>
        </p:nvSpPr>
        <p:spPr>
          <a:xfrm>
            <a:off x="1900112" y="2904829"/>
            <a:ext cx="6617927" cy="307176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800">
                <a:solidFill>
                  <a:srgbClr val="A5A5A5"/>
                </a:solidFill>
                <a:latin typeface="Arial"/>
                <a:ea typeface="Arial"/>
                <a:cs typeface="Arial"/>
                <a:sym typeface="Arial"/>
              </a:rPr>
              <a:t>Unter welchem anderen (sehr ähnlichen) Namen ist die X-chromosomale Retinoschisis (XLR) bekannt?</a:t>
            </a:r>
            <a:endParaRPr/>
          </a:p>
          <a:p>
            <a:pPr indent="0" lvl="0" marL="0" marR="0" rtl="0" algn="l">
              <a:spcBef>
                <a:spcPts val="0"/>
              </a:spcBef>
              <a:spcAft>
                <a:spcPts val="0"/>
              </a:spcAft>
              <a:buNone/>
            </a:pPr>
            <a:r>
              <a:rPr lang="en-US" sz="1800">
                <a:solidFill>
                  <a:srgbClr val="A5A5A5"/>
                </a:solidFill>
                <a:latin typeface="Arial"/>
                <a:ea typeface="Arial"/>
                <a:cs typeface="Arial"/>
                <a:sym typeface="Arial"/>
              </a:rPr>
              <a:t>X-chromosomale juvenile Retinoschisis (XLJR)</a:t>
            </a:r>
            <a:endParaRPr/>
          </a:p>
          <a:p>
            <a:pPr indent="0" lvl="0" marL="0" marR="0" rtl="0" algn="l">
              <a:spcBef>
                <a:spcPts val="0"/>
              </a:spcBef>
              <a:spcAft>
                <a:spcPts val="0"/>
              </a:spcAft>
              <a:buNone/>
            </a:pPr>
            <a:r>
              <a:t/>
            </a:r>
            <a:endParaRPr sz="1800">
              <a:solidFill>
                <a:srgbClr val="A5A5A5"/>
              </a:solidFill>
              <a:latin typeface="Arial"/>
              <a:ea typeface="Arial"/>
              <a:cs typeface="Arial"/>
              <a:sym typeface="Arial"/>
            </a:endParaRPr>
          </a:p>
          <a:p>
            <a:pPr indent="0" lvl="0" marL="0" marR="0" rtl="0" algn="l">
              <a:spcBef>
                <a:spcPts val="0"/>
              </a:spcBef>
              <a:spcAft>
                <a:spcPts val="0"/>
              </a:spcAft>
              <a:buNone/>
            </a:pPr>
            <a:r>
              <a:rPr i="1" lang="en-US" sz="1800">
                <a:solidFill>
                  <a:srgbClr val="A5A5A5"/>
                </a:solidFill>
                <a:latin typeface="Arial"/>
                <a:ea typeface="Arial"/>
                <a:cs typeface="Arial"/>
                <a:sym typeface="Arial"/>
              </a:rPr>
              <a:t>Wie zeigt sich dies in der Funduskopie?</a:t>
            </a:r>
            <a:endParaRPr/>
          </a:p>
          <a:p>
            <a:pPr indent="0" lvl="0" marL="0" marR="0" rtl="0" algn="l">
              <a:spcBef>
                <a:spcPts val="0"/>
              </a:spcBef>
              <a:spcAft>
                <a:spcPts val="0"/>
              </a:spcAft>
              <a:buNone/>
            </a:pPr>
            <a:r>
              <a:rPr lang="en-US" sz="1800">
                <a:solidFill>
                  <a:srgbClr val="1A5FB4"/>
                </a:solidFill>
                <a:latin typeface="Arial"/>
                <a:ea typeface="Arial"/>
                <a:cs typeface="Arial"/>
                <a:sym typeface="Arial"/>
              </a:rPr>
              <a:t>Mit einer Makulaschisis in radialem Muster, +/- peripherer Schisis</a:t>
            </a:r>
            <a:endParaRPr sz="1800">
              <a:solidFill>
                <a:srgbClr val="DCE8E8"/>
              </a:solidFill>
              <a:latin typeface="Arial"/>
              <a:ea typeface="Arial"/>
              <a:cs typeface="Arial"/>
              <a:sym typeface="Arial"/>
            </a:endParaRPr>
          </a:p>
          <a:p>
            <a:pPr indent="0" lvl="0" marL="0" marR="0" rtl="0" algn="l">
              <a:spcBef>
                <a:spcPts val="0"/>
              </a:spcBef>
              <a:spcAft>
                <a:spcPts val="0"/>
              </a:spcAft>
              <a:buNone/>
            </a:pPr>
            <a:r>
              <a:t/>
            </a:r>
            <a:endParaRPr sz="1800">
              <a:solidFill>
                <a:srgbClr val="DCE8E8"/>
              </a:solidFill>
              <a:latin typeface="Arial"/>
              <a:ea typeface="Arial"/>
              <a:cs typeface="Arial"/>
              <a:sym typeface="Arial"/>
            </a:endParaRPr>
          </a:p>
          <a:p>
            <a:pPr indent="0" lvl="0" marL="0" marR="0" rtl="0" algn="l">
              <a:spcBef>
                <a:spcPts val="0"/>
              </a:spcBef>
              <a:spcAft>
                <a:spcPts val="0"/>
              </a:spcAft>
              <a:buNone/>
            </a:pPr>
            <a:r>
              <a:rPr i="1" lang="en-US" sz="1800">
                <a:solidFill>
                  <a:srgbClr val="DCE8E8"/>
                </a:solidFill>
                <a:latin typeface="Arial"/>
                <a:ea typeface="Arial"/>
                <a:cs typeface="Arial"/>
                <a:sym typeface="Arial"/>
              </a:rPr>
              <a:t>Wie zeigt sich die Erkrankung klinisch?</a:t>
            </a:r>
            <a:endParaRPr/>
          </a:p>
          <a:p>
            <a:pPr indent="0" lvl="0" marL="0" marR="0" rtl="0" algn="l">
              <a:spcBef>
                <a:spcPts val="0"/>
              </a:spcBef>
              <a:spcAft>
                <a:spcPts val="0"/>
              </a:spcAft>
              <a:buNone/>
            </a:pPr>
            <a:r>
              <a:rPr lang="en-US" sz="1800">
                <a:solidFill>
                  <a:srgbClr val="DCE8E8"/>
                </a:solidFill>
                <a:latin typeface="Arial"/>
                <a:ea typeface="Arial"/>
                <a:cs typeface="Arial"/>
                <a:sym typeface="Arial"/>
              </a:rPr>
              <a:t>Mit einer leicht verminderten Sehschärfe im Kindesalter. Im Laufe der Zeit sinkt die Sehschärfe auf etwa 20/200.</a:t>
            </a:r>
            <a:endParaRPr/>
          </a:p>
        </p:txBody>
      </p:sp>
      <p:sp>
        <p:nvSpPr>
          <p:cNvPr id="4467" name="Google Shape;4467;p163"/>
          <p:cNvSpPr txBox="1"/>
          <p:nvPr/>
        </p:nvSpPr>
        <p:spPr>
          <a:xfrm>
            <a:off x="4386296" y="4123204"/>
            <a:ext cx="4366757" cy="1957382"/>
          </a:xfrm>
          <a:prstGeom prst="rect">
            <a:avLst/>
          </a:prstGeom>
          <a:solidFill>
            <a:srgbClr val="F5D0F1"/>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dk1"/>
                </a:solidFill>
                <a:latin typeface="Arial"/>
                <a:ea typeface="Arial"/>
                <a:cs typeface="Arial"/>
                <a:sym typeface="Arial"/>
              </a:rPr>
              <a:t>Welche Schichten der Netzhaut sind von der Schisis betroffen?</a:t>
            </a:r>
            <a:endParaRPr/>
          </a:p>
          <a:p>
            <a:pPr indent="0" lvl="0" marL="0" marR="0" rtl="0" algn="l">
              <a:spcBef>
                <a:spcPts val="0"/>
              </a:spcBef>
              <a:spcAft>
                <a:spcPts val="0"/>
              </a:spcAft>
              <a:buNone/>
            </a:pPr>
            <a:r>
              <a:rPr lang="en-US" sz="1546">
                <a:solidFill>
                  <a:schemeClr val="dk1"/>
                </a:solidFill>
                <a:latin typeface="Arial"/>
                <a:ea typeface="Arial"/>
                <a:cs typeface="Arial"/>
                <a:sym typeface="Arial"/>
              </a:rPr>
              <a:t>Hauptsächlich INL und OPL (makulär); GCL und NFL (in der Peripherie)</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i="1" lang="en-US" sz="1546">
                <a:solidFill>
                  <a:schemeClr val="dk1"/>
                </a:solidFill>
                <a:latin typeface="Arial"/>
                <a:ea typeface="Arial"/>
                <a:cs typeface="Arial"/>
                <a:sym typeface="Arial"/>
              </a:rPr>
              <a:t>Bei welchem Anteil der XLR-Patienten tritt eine Fovea-Schisis auf?</a:t>
            </a:r>
            <a:endParaRPr/>
          </a:p>
          <a:p>
            <a:pPr indent="0" lvl="0" marL="0" marR="0" rtl="0" algn="l">
              <a:spcBef>
                <a:spcPts val="0"/>
              </a:spcBef>
              <a:spcAft>
                <a:spcPts val="0"/>
              </a:spcAft>
              <a:buNone/>
            </a:pPr>
            <a:r>
              <a:rPr lang="en-US" sz="1546">
                <a:solidFill>
                  <a:srgbClr val="F5D0F1"/>
                </a:solidFill>
                <a:latin typeface="Arial"/>
                <a:ea typeface="Arial"/>
                <a:cs typeface="Arial"/>
                <a:sym typeface="Arial"/>
              </a:rPr>
              <a:t>Im Wesentlichen alle</a:t>
            </a:r>
            <a:endParaRPr/>
          </a:p>
        </p:txBody>
      </p:sp>
      <p:sp>
        <p:nvSpPr>
          <p:cNvPr id="4468" name="Google Shape;4468;p163"/>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469" name="Google Shape;4469;p163"/>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470" name="Google Shape;4470;p163"/>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471" name="Google Shape;4471;p163"/>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5" name="Shape 4475"/>
        <p:cNvGrpSpPr/>
        <p:nvPr/>
      </p:nvGrpSpPr>
      <p:grpSpPr>
        <a:xfrm>
          <a:off x="0" y="0"/>
          <a:ext cx="0" cy="0"/>
          <a:chOff x="0" y="0"/>
          <a:chExt cx="0" cy="0"/>
        </a:xfrm>
      </p:grpSpPr>
      <p:sp>
        <p:nvSpPr>
          <p:cNvPr id="4476" name="Google Shape;4476;p164"/>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477" name="Google Shape;4477;p164"/>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478" name="Google Shape;4478;p164"/>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479" name="Google Shape;4479;p164"/>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4480" name="Google Shape;4480;p164"/>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481" name="Google Shape;4481;p164"/>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482" name="Google Shape;4482;p164"/>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483" name="Google Shape;4483;p164"/>
          <p:cNvCxnSpPr>
            <a:stCxn id="4476"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484" name="Google Shape;4484;p164"/>
          <p:cNvCxnSpPr>
            <a:stCxn id="4476"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485" name="Google Shape;4485;p164"/>
          <p:cNvCxnSpPr>
            <a:stCxn id="4476"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486" name="Google Shape;4486;p164"/>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487" name="Google Shape;4487;p164"/>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4488" name="Google Shape;4488;p164"/>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4489" name="Google Shape;4489;p164"/>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490" name="Google Shape;4490;p164"/>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4491" name="Google Shape;4491;p164"/>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492" name="Google Shape;4492;p164"/>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493" name="Google Shape;4493;p164"/>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kleinere b-Welle </a:t>
            </a:r>
            <a:endParaRPr/>
          </a:p>
        </p:txBody>
      </p:sp>
      <p:sp>
        <p:nvSpPr>
          <p:cNvPr id="4494" name="Google Shape;4494;p164"/>
          <p:cNvSpPr txBox="1"/>
          <p:nvPr/>
        </p:nvSpPr>
        <p:spPr>
          <a:xfrm>
            <a:off x="2263325" y="3808944"/>
            <a:ext cx="4763805" cy="168979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7F7F7F"/>
                </a:solidFill>
                <a:latin typeface="Arial"/>
                <a:ea typeface="Arial"/>
                <a:cs typeface="Arial"/>
                <a:sym typeface="Arial"/>
              </a:rPr>
              <a:t>Eine weitere Erkrankung – zwar nicht häufig, aber häufiger als CSNB – zeigt ebenfalls ein negatives ERG. Um welche Erkrankung handelt es sich?</a:t>
            </a:r>
            <a:endParaRPr/>
          </a:p>
          <a:p>
            <a:pPr indent="0" lvl="0" marL="0" marR="0" rtl="0" algn="l">
              <a:spcBef>
                <a:spcPts val="0"/>
              </a:spcBef>
              <a:spcAft>
                <a:spcPts val="0"/>
              </a:spcAft>
              <a:buNone/>
            </a:pPr>
            <a:r>
              <a:rPr lang="en-US" sz="1546">
                <a:solidFill>
                  <a:srgbClr val="7F7F7F"/>
                </a:solidFill>
                <a:latin typeface="Arial"/>
                <a:ea typeface="Arial"/>
                <a:cs typeface="Arial"/>
                <a:sym typeface="Arial"/>
              </a:rPr>
              <a:t>XLR</a:t>
            </a:r>
            <a:endParaRPr/>
          </a:p>
          <a:p>
            <a:pPr indent="0" lvl="0" marL="0" marR="0" rtl="0" algn="l">
              <a:spcBef>
                <a:spcPts val="0"/>
              </a:spcBef>
              <a:spcAft>
                <a:spcPts val="0"/>
              </a:spcAft>
              <a:buNone/>
            </a:pPr>
            <a:r>
              <a:t/>
            </a:r>
            <a:endParaRPr i="1" sz="1546">
              <a:solidFill>
                <a:srgbClr val="7F7F7F"/>
              </a:solidFill>
              <a:latin typeface="Arial"/>
              <a:ea typeface="Arial"/>
              <a:cs typeface="Arial"/>
              <a:sym typeface="Arial"/>
            </a:endParaRPr>
          </a:p>
          <a:p>
            <a:pPr indent="0" lvl="0" marL="0" marR="0" rtl="0" algn="l">
              <a:spcBef>
                <a:spcPts val="0"/>
              </a:spcBef>
              <a:spcAft>
                <a:spcPts val="0"/>
              </a:spcAft>
              <a:buNone/>
            </a:pPr>
            <a:r>
              <a:rPr i="1" lang="en-US" sz="1546">
                <a:solidFill>
                  <a:srgbClr val="7F7F7F"/>
                </a:solidFill>
                <a:latin typeface="Arial"/>
                <a:ea typeface="Arial"/>
                <a:cs typeface="Arial"/>
                <a:sym typeface="Arial"/>
              </a:rPr>
              <a:t>Wofür steht </a:t>
            </a:r>
            <a:r>
              <a:rPr lang="en-US" sz="1546">
                <a:solidFill>
                  <a:srgbClr val="7F7F7F"/>
                </a:solidFill>
                <a:latin typeface="Arial"/>
                <a:ea typeface="Arial"/>
                <a:cs typeface="Arial"/>
                <a:sym typeface="Arial"/>
              </a:rPr>
              <a:t>XLR </a:t>
            </a:r>
            <a:r>
              <a:rPr i="1" lang="en-US" sz="1546">
                <a:solidFill>
                  <a:srgbClr val="7F7F7F"/>
                </a:solidFill>
                <a:latin typeface="Arial"/>
                <a:ea typeface="Arial"/>
                <a:cs typeface="Arial"/>
                <a:sym typeface="Arial"/>
              </a:rPr>
              <a:t>in diesem Zusammenhang?</a:t>
            </a:r>
            <a:endParaRPr/>
          </a:p>
          <a:p>
            <a:pPr indent="0" lvl="0" marL="0" marR="0" rtl="0" algn="l">
              <a:spcBef>
                <a:spcPts val="0"/>
              </a:spcBef>
              <a:spcAft>
                <a:spcPts val="0"/>
              </a:spcAft>
              <a:buNone/>
            </a:pPr>
            <a:r>
              <a:rPr b="1" lang="en-US" sz="1546">
                <a:solidFill>
                  <a:schemeClr val="dk1"/>
                </a:solidFill>
                <a:latin typeface="Arial"/>
                <a:ea typeface="Arial"/>
                <a:cs typeface="Arial"/>
                <a:sym typeface="Arial"/>
              </a:rPr>
              <a:t>X-chromosomale Retinoschisis</a:t>
            </a:r>
            <a:endParaRPr/>
          </a:p>
        </p:txBody>
      </p:sp>
      <p:sp>
        <p:nvSpPr>
          <p:cNvPr id="4495" name="Google Shape;4495;p164"/>
          <p:cNvSpPr/>
          <p:nvPr/>
        </p:nvSpPr>
        <p:spPr>
          <a:xfrm>
            <a:off x="2194560" y="4732681"/>
            <a:ext cx="2065985" cy="520353"/>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496" name="Google Shape;4496;p164"/>
          <p:cNvSpPr txBox="1"/>
          <p:nvPr/>
        </p:nvSpPr>
        <p:spPr>
          <a:xfrm>
            <a:off x="1900112" y="2904829"/>
            <a:ext cx="6617927" cy="307176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800">
                <a:solidFill>
                  <a:srgbClr val="A5A5A5"/>
                </a:solidFill>
                <a:latin typeface="Arial"/>
                <a:ea typeface="Arial"/>
                <a:cs typeface="Arial"/>
                <a:sym typeface="Arial"/>
              </a:rPr>
              <a:t>Unter welchem anderen (sehr ähnlichen) Namen ist die X-chromosomale Retinoschisis (XLR) bekannt?</a:t>
            </a:r>
            <a:endParaRPr/>
          </a:p>
          <a:p>
            <a:pPr indent="0" lvl="0" marL="0" marR="0" rtl="0" algn="l">
              <a:spcBef>
                <a:spcPts val="0"/>
              </a:spcBef>
              <a:spcAft>
                <a:spcPts val="0"/>
              </a:spcAft>
              <a:buNone/>
            </a:pPr>
            <a:r>
              <a:rPr lang="en-US" sz="1800">
                <a:solidFill>
                  <a:srgbClr val="A5A5A5"/>
                </a:solidFill>
                <a:latin typeface="Arial"/>
                <a:ea typeface="Arial"/>
                <a:cs typeface="Arial"/>
                <a:sym typeface="Arial"/>
              </a:rPr>
              <a:t>X-chromosomale juvenile Retinoschisis (XLJR)</a:t>
            </a:r>
            <a:endParaRPr/>
          </a:p>
          <a:p>
            <a:pPr indent="0" lvl="0" marL="0" marR="0" rtl="0" algn="l">
              <a:spcBef>
                <a:spcPts val="0"/>
              </a:spcBef>
              <a:spcAft>
                <a:spcPts val="0"/>
              </a:spcAft>
              <a:buNone/>
            </a:pPr>
            <a:r>
              <a:t/>
            </a:r>
            <a:endParaRPr sz="1800">
              <a:solidFill>
                <a:srgbClr val="A5A5A5"/>
              </a:solidFill>
              <a:latin typeface="Arial"/>
              <a:ea typeface="Arial"/>
              <a:cs typeface="Arial"/>
              <a:sym typeface="Arial"/>
            </a:endParaRPr>
          </a:p>
          <a:p>
            <a:pPr indent="0" lvl="0" marL="0" marR="0" rtl="0" algn="l">
              <a:spcBef>
                <a:spcPts val="0"/>
              </a:spcBef>
              <a:spcAft>
                <a:spcPts val="0"/>
              </a:spcAft>
              <a:buNone/>
            </a:pPr>
            <a:r>
              <a:rPr i="1" lang="en-US" sz="1800">
                <a:solidFill>
                  <a:srgbClr val="A5A5A5"/>
                </a:solidFill>
                <a:latin typeface="Arial"/>
                <a:ea typeface="Arial"/>
                <a:cs typeface="Arial"/>
                <a:sym typeface="Arial"/>
              </a:rPr>
              <a:t>Wie zeigt sich dies in der Funduskopie?</a:t>
            </a:r>
            <a:endParaRPr/>
          </a:p>
          <a:p>
            <a:pPr indent="0" lvl="0" marL="0" marR="0" rtl="0" algn="l">
              <a:spcBef>
                <a:spcPts val="0"/>
              </a:spcBef>
              <a:spcAft>
                <a:spcPts val="0"/>
              </a:spcAft>
              <a:buNone/>
            </a:pPr>
            <a:r>
              <a:rPr lang="en-US" sz="1800">
                <a:solidFill>
                  <a:srgbClr val="1A5FB4"/>
                </a:solidFill>
                <a:latin typeface="Arial"/>
                <a:ea typeface="Arial"/>
                <a:cs typeface="Arial"/>
                <a:sym typeface="Arial"/>
              </a:rPr>
              <a:t>Mit einer Makulaschisis in radialem Muster, +/- peripherer Schisis</a:t>
            </a:r>
            <a:endParaRPr sz="1800">
              <a:solidFill>
                <a:srgbClr val="DCE8E8"/>
              </a:solidFill>
              <a:latin typeface="Arial"/>
              <a:ea typeface="Arial"/>
              <a:cs typeface="Arial"/>
              <a:sym typeface="Arial"/>
            </a:endParaRPr>
          </a:p>
          <a:p>
            <a:pPr indent="0" lvl="0" marL="0" marR="0" rtl="0" algn="l">
              <a:spcBef>
                <a:spcPts val="0"/>
              </a:spcBef>
              <a:spcAft>
                <a:spcPts val="0"/>
              </a:spcAft>
              <a:buNone/>
            </a:pPr>
            <a:r>
              <a:t/>
            </a:r>
            <a:endParaRPr sz="1800">
              <a:solidFill>
                <a:srgbClr val="DCE8E8"/>
              </a:solidFill>
              <a:latin typeface="Arial"/>
              <a:ea typeface="Arial"/>
              <a:cs typeface="Arial"/>
              <a:sym typeface="Arial"/>
            </a:endParaRPr>
          </a:p>
          <a:p>
            <a:pPr indent="0" lvl="0" marL="0" marR="0" rtl="0" algn="l">
              <a:spcBef>
                <a:spcPts val="0"/>
              </a:spcBef>
              <a:spcAft>
                <a:spcPts val="0"/>
              </a:spcAft>
              <a:buNone/>
            </a:pPr>
            <a:r>
              <a:rPr i="1" lang="en-US" sz="1800">
                <a:solidFill>
                  <a:srgbClr val="DCE8E8"/>
                </a:solidFill>
                <a:latin typeface="Arial"/>
                <a:ea typeface="Arial"/>
                <a:cs typeface="Arial"/>
                <a:sym typeface="Arial"/>
              </a:rPr>
              <a:t>Wie zeigt sich die Erkrankung klinisch?</a:t>
            </a:r>
            <a:endParaRPr/>
          </a:p>
          <a:p>
            <a:pPr indent="0" lvl="0" marL="0" marR="0" rtl="0" algn="l">
              <a:spcBef>
                <a:spcPts val="0"/>
              </a:spcBef>
              <a:spcAft>
                <a:spcPts val="0"/>
              </a:spcAft>
              <a:buNone/>
            </a:pPr>
            <a:r>
              <a:rPr lang="en-US" sz="1800">
                <a:solidFill>
                  <a:srgbClr val="DCE8E8"/>
                </a:solidFill>
                <a:latin typeface="Arial"/>
                <a:ea typeface="Arial"/>
                <a:cs typeface="Arial"/>
                <a:sym typeface="Arial"/>
              </a:rPr>
              <a:t>Mit einer leicht verminderten Sehschärfe im Kindesalter. Im Laufe der Zeit sinkt die Sehschärfe auf etwa 20/200.</a:t>
            </a:r>
            <a:endParaRPr/>
          </a:p>
        </p:txBody>
      </p:sp>
      <p:sp>
        <p:nvSpPr>
          <p:cNvPr id="4497" name="Google Shape;4497;p164"/>
          <p:cNvSpPr txBox="1"/>
          <p:nvPr/>
        </p:nvSpPr>
        <p:spPr>
          <a:xfrm>
            <a:off x="4386296" y="4123204"/>
            <a:ext cx="4366757" cy="1966976"/>
          </a:xfrm>
          <a:prstGeom prst="rect">
            <a:avLst/>
          </a:prstGeom>
          <a:solidFill>
            <a:srgbClr val="F5D0F1"/>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dk1"/>
                </a:solidFill>
                <a:latin typeface="Arial"/>
                <a:ea typeface="Arial"/>
                <a:cs typeface="Arial"/>
                <a:sym typeface="Arial"/>
              </a:rPr>
              <a:t>Welche Schichten der Netzhaut sind von der Schisis betroffen?</a:t>
            </a:r>
            <a:endParaRPr/>
          </a:p>
          <a:p>
            <a:pPr indent="0" lvl="0" marL="0" marR="0" rtl="0" algn="l">
              <a:spcBef>
                <a:spcPts val="0"/>
              </a:spcBef>
              <a:spcAft>
                <a:spcPts val="0"/>
              </a:spcAft>
              <a:buNone/>
            </a:pPr>
            <a:r>
              <a:rPr lang="en-US" sz="1546">
                <a:solidFill>
                  <a:schemeClr val="dk1"/>
                </a:solidFill>
                <a:latin typeface="Arial"/>
                <a:ea typeface="Arial"/>
                <a:cs typeface="Arial"/>
                <a:sym typeface="Arial"/>
              </a:rPr>
              <a:t>Hauptsächlich INL und OPL (makulär); GCL und NFL (in der Peripherie)</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i="1" lang="en-US" sz="1546">
                <a:solidFill>
                  <a:schemeClr val="dk1"/>
                </a:solidFill>
                <a:latin typeface="Arial"/>
                <a:ea typeface="Arial"/>
                <a:cs typeface="Arial"/>
                <a:sym typeface="Arial"/>
              </a:rPr>
              <a:t>Bei welchem Anteil der XLR-Patienten tritt eine Fovea-Schisis auf?</a:t>
            </a:r>
            <a:endParaRPr/>
          </a:p>
          <a:p>
            <a:pPr indent="0" lvl="0" marL="0" marR="0" rtl="0" algn="l">
              <a:spcBef>
                <a:spcPts val="0"/>
              </a:spcBef>
              <a:spcAft>
                <a:spcPts val="0"/>
              </a:spcAft>
              <a:buNone/>
            </a:pPr>
            <a:r>
              <a:rPr lang="en-US" sz="1546">
                <a:solidFill>
                  <a:schemeClr val="dk1"/>
                </a:solidFill>
                <a:latin typeface="Arial"/>
                <a:ea typeface="Arial"/>
                <a:cs typeface="Arial"/>
                <a:sym typeface="Arial"/>
              </a:rPr>
              <a:t>Im Wesentlichen alle</a:t>
            </a:r>
            <a:endParaRPr sz="1800">
              <a:solidFill>
                <a:srgbClr val="F5D0F1"/>
              </a:solidFill>
              <a:latin typeface="Arial"/>
              <a:ea typeface="Arial"/>
              <a:cs typeface="Arial"/>
              <a:sym typeface="Arial"/>
            </a:endParaRPr>
          </a:p>
        </p:txBody>
      </p:sp>
      <p:sp>
        <p:nvSpPr>
          <p:cNvPr id="4498" name="Google Shape;4498;p164"/>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499" name="Google Shape;4499;p164"/>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500" name="Google Shape;4500;p164"/>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501" name="Google Shape;4501;p164"/>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5" name="Shape 4505"/>
        <p:cNvGrpSpPr/>
        <p:nvPr/>
      </p:nvGrpSpPr>
      <p:grpSpPr>
        <a:xfrm>
          <a:off x="0" y="0"/>
          <a:ext cx="0" cy="0"/>
          <a:chOff x="0" y="0"/>
          <a:chExt cx="0" cy="0"/>
        </a:xfrm>
      </p:grpSpPr>
      <p:pic>
        <p:nvPicPr>
          <p:cNvPr id="4506" name="Google Shape;4506;p165"/>
          <p:cNvPicPr preferRelativeResize="0"/>
          <p:nvPr/>
        </p:nvPicPr>
        <p:blipFill rotWithShape="1">
          <a:blip r:embed="rId3">
            <a:alphaModFix/>
          </a:blip>
          <a:srcRect b="0" l="0" r="0" t="0"/>
          <a:stretch/>
        </p:blipFill>
        <p:spPr>
          <a:xfrm>
            <a:off x="2120948" y="1125690"/>
            <a:ext cx="7627495" cy="3027297"/>
          </a:xfrm>
          <a:prstGeom prst="rect">
            <a:avLst/>
          </a:prstGeom>
          <a:noFill/>
          <a:ln>
            <a:noFill/>
          </a:ln>
        </p:spPr>
      </p:pic>
      <p:sp>
        <p:nvSpPr>
          <p:cNvPr id="4507" name="Google Shape;4507;p165"/>
          <p:cNvSpPr txBox="1"/>
          <p:nvPr/>
        </p:nvSpPr>
        <p:spPr>
          <a:xfrm>
            <a:off x="2245446" y="4300517"/>
            <a:ext cx="7701107" cy="649157"/>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0" lang="en-US" sz="1352">
                <a:solidFill>
                  <a:schemeClr val="dk1"/>
                </a:solidFill>
                <a:latin typeface="Arial"/>
                <a:ea typeface="Arial"/>
                <a:cs typeface="Arial"/>
                <a:sym typeface="Arial"/>
              </a:rPr>
              <a:t>A: Die Farbfundusaufnahme zeigt das charakteristische Muster einer Makulaschisis, ein Befund, der konsistenter ist als periphere Veränderungen. Vertikale (B) und horizontale (C) OCT-Scans zeigen Schisis-Räume in den mittleren Schichten der Makula.</a:t>
            </a:r>
            <a:endParaRPr/>
          </a:p>
        </p:txBody>
      </p:sp>
      <p:sp>
        <p:nvSpPr>
          <p:cNvPr id="4508" name="Google Shape;4508;p165"/>
          <p:cNvSpPr txBox="1"/>
          <p:nvPr/>
        </p:nvSpPr>
        <p:spPr>
          <a:xfrm>
            <a:off x="4959979" y="5875203"/>
            <a:ext cx="2272050" cy="441030"/>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352">
                <a:solidFill>
                  <a:schemeClr val="dk1"/>
                </a:solidFill>
                <a:latin typeface="Arial"/>
                <a:ea typeface="Arial"/>
                <a:cs typeface="Arial"/>
                <a:sym typeface="Arial"/>
              </a:rPr>
              <a:t>X-chromosomale Retinoschisis</a:t>
            </a:r>
            <a:endParaRPr/>
          </a:p>
        </p:txBody>
      </p:sp>
      <p:sp>
        <p:nvSpPr>
          <p:cNvPr id="4509" name="Google Shape;4509;p165"/>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510" name="Google Shape;4510;p165"/>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511" name="Google Shape;4511;p165"/>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512" name="Google Shape;4512;p165"/>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6" name="Shape 4516"/>
        <p:cNvGrpSpPr/>
        <p:nvPr/>
      </p:nvGrpSpPr>
      <p:grpSpPr>
        <a:xfrm>
          <a:off x="0" y="0"/>
          <a:ext cx="0" cy="0"/>
          <a:chOff x="0" y="0"/>
          <a:chExt cx="0" cy="0"/>
        </a:xfrm>
      </p:grpSpPr>
      <p:pic>
        <p:nvPicPr>
          <p:cNvPr id="4517" name="Google Shape;4517;p166"/>
          <p:cNvPicPr preferRelativeResize="0"/>
          <p:nvPr/>
        </p:nvPicPr>
        <p:blipFill rotWithShape="1">
          <a:blip r:embed="rId3">
            <a:alphaModFix/>
          </a:blip>
          <a:srcRect b="0" l="0" r="0" t="0"/>
          <a:stretch/>
        </p:blipFill>
        <p:spPr>
          <a:xfrm>
            <a:off x="1900112" y="1420138"/>
            <a:ext cx="3694222" cy="3000006"/>
          </a:xfrm>
          <a:prstGeom prst="rect">
            <a:avLst/>
          </a:prstGeom>
          <a:noFill/>
          <a:ln>
            <a:noFill/>
          </a:ln>
        </p:spPr>
      </p:pic>
      <p:pic>
        <p:nvPicPr>
          <p:cNvPr id="4518" name="Google Shape;4518;p166"/>
          <p:cNvPicPr preferRelativeResize="0"/>
          <p:nvPr/>
        </p:nvPicPr>
        <p:blipFill rotWithShape="1">
          <a:blip r:embed="rId4">
            <a:alphaModFix/>
          </a:blip>
          <a:srcRect b="0" l="0" r="0" t="0"/>
          <a:stretch/>
        </p:blipFill>
        <p:spPr>
          <a:xfrm>
            <a:off x="5744186" y="2142554"/>
            <a:ext cx="4547702" cy="1872583"/>
          </a:xfrm>
          <a:prstGeom prst="rect">
            <a:avLst/>
          </a:prstGeom>
          <a:noFill/>
          <a:ln>
            <a:noFill/>
          </a:ln>
        </p:spPr>
      </p:pic>
      <p:sp>
        <p:nvSpPr>
          <p:cNvPr id="4519" name="Google Shape;4519;p166"/>
          <p:cNvSpPr txBox="1"/>
          <p:nvPr/>
        </p:nvSpPr>
        <p:spPr>
          <a:xfrm>
            <a:off x="3780739" y="5875203"/>
            <a:ext cx="4630519" cy="232904"/>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352">
                <a:solidFill>
                  <a:schemeClr val="dk1"/>
                </a:solidFill>
                <a:latin typeface="Arial"/>
                <a:ea typeface="Arial"/>
                <a:cs typeface="Arial"/>
                <a:sym typeface="Arial"/>
              </a:rPr>
              <a:t>X-chromosomale juvenile Retinoschisis: Foveale Zysten</a:t>
            </a:r>
            <a:endParaRPr/>
          </a:p>
        </p:txBody>
      </p:sp>
      <p:sp>
        <p:nvSpPr>
          <p:cNvPr id="4520" name="Google Shape;4520;p166"/>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521" name="Google Shape;4521;p166"/>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522" name="Google Shape;4522;p166"/>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523" name="Google Shape;4523;p166"/>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7" name="Shape 4527"/>
        <p:cNvGrpSpPr/>
        <p:nvPr/>
      </p:nvGrpSpPr>
      <p:grpSpPr>
        <a:xfrm>
          <a:off x="0" y="0"/>
          <a:ext cx="0" cy="0"/>
          <a:chOff x="0" y="0"/>
          <a:chExt cx="0" cy="0"/>
        </a:xfrm>
      </p:grpSpPr>
      <p:sp>
        <p:nvSpPr>
          <p:cNvPr id="4528" name="Google Shape;4528;p167"/>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529" name="Google Shape;4529;p167"/>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530" name="Google Shape;4530;p167"/>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531" name="Google Shape;4531;p167"/>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4532" name="Google Shape;4532;p167"/>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533" name="Google Shape;4533;p167"/>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534" name="Google Shape;4534;p167"/>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535" name="Google Shape;4535;p167"/>
          <p:cNvCxnSpPr>
            <a:stCxn id="4528"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536" name="Google Shape;4536;p167"/>
          <p:cNvCxnSpPr>
            <a:stCxn id="4528"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537" name="Google Shape;4537;p167"/>
          <p:cNvCxnSpPr>
            <a:stCxn id="4528"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538" name="Google Shape;4538;p167"/>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539" name="Google Shape;4539;p167"/>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4540" name="Google Shape;4540;p167"/>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4541" name="Google Shape;4541;p167"/>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542" name="Google Shape;4542;p167"/>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4543" name="Google Shape;4543;p167"/>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544" name="Google Shape;4544;p167"/>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545" name="Google Shape;4545;p167"/>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kleinere b-Welle </a:t>
            </a:r>
            <a:endParaRPr/>
          </a:p>
        </p:txBody>
      </p:sp>
      <p:sp>
        <p:nvSpPr>
          <p:cNvPr id="4546" name="Google Shape;4546;p167"/>
          <p:cNvSpPr txBox="1"/>
          <p:nvPr/>
        </p:nvSpPr>
        <p:spPr>
          <a:xfrm>
            <a:off x="2263325" y="3808944"/>
            <a:ext cx="4763805" cy="168979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7F7F7F"/>
                </a:solidFill>
                <a:latin typeface="Arial"/>
                <a:ea typeface="Arial"/>
                <a:cs typeface="Arial"/>
                <a:sym typeface="Arial"/>
              </a:rPr>
              <a:t>Eine weitere Erkrankung – zwar nicht häufig, aber häufiger als CSNB – zeigt ebenfalls ein negatives ERG. Um welche Erkrankung handelt es sich?</a:t>
            </a:r>
            <a:endParaRPr/>
          </a:p>
          <a:p>
            <a:pPr indent="0" lvl="0" marL="0" marR="0" rtl="0" algn="l">
              <a:spcBef>
                <a:spcPts val="0"/>
              </a:spcBef>
              <a:spcAft>
                <a:spcPts val="0"/>
              </a:spcAft>
              <a:buNone/>
            </a:pPr>
            <a:r>
              <a:rPr lang="en-US" sz="1546">
                <a:solidFill>
                  <a:srgbClr val="7F7F7F"/>
                </a:solidFill>
                <a:latin typeface="Arial"/>
                <a:ea typeface="Arial"/>
                <a:cs typeface="Arial"/>
                <a:sym typeface="Arial"/>
              </a:rPr>
              <a:t>XLR</a:t>
            </a:r>
            <a:endParaRPr/>
          </a:p>
          <a:p>
            <a:pPr indent="0" lvl="0" marL="0" marR="0" rtl="0" algn="l">
              <a:spcBef>
                <a:spcPts val="0"/>
              </a:spcBef>
              <a:spcAft>
                <a:spcPts val="0"/>
              </a:spcAft>
              <a:buNone/>
            </a:pPr>
            <a:r>
              <a:t/>
            </a:r>
            <a:endParaRPr i="1" sz="1546">
              <a:solidFill>
                <a:srgbClr val="7F7F7F"/>
              </a:solidFill>
              <a:latin typeface="Arial"/>
              <a:ea typeface="Arial"/>
              <a:cs typeface="Arial"/>
              <a:sym typeface="Arial"/>
            </a:endParaRPr>
          </a:p>
          <a:p>
            <a:pPr indent="0" lvl="0" marL="0" marR="0" rtl="0" algn="l">
              <a:spcBef>
                <a:spcPts val="0"/>
              </a:spcBef>
              <a:spcAft>
                <a:spcPts val="0"/>
              </a:spcAft>
              <a:buNone/>
            </a:pPr>
            <a:r>
              <a:rPr i="1" lang="en-US" sz="1546">
                <a:solidFill>
                  <a:srgbClr val="7F7F7F"/>
                </a:solidFill>
                <a:latin typeface="Arial"/>
                <a:ea typeface="Arial"/>
                <a:cs typeface="Arial"/>
                <a:sym typeface="Arial"/>
              </a:rPr>
              <a:t>Wofür steht </a:t>
            </a:r>
            <a:r>
              <a:rPr lang="en-US" sz="1546">
                <a:solidFill>
                  <a:srgbClr val="7F7F7F"/>
                </a:solidFill>
                <a:latin typeface="Arial"/>
                <a:ea typeface="Arial"/>
                <a:cs typeface="Arial"/>
                <a:sym typeface="Arial"/>
              </a:rPr>
              <a:t>XLR </a:t>
            </a:r>
            <a:r>
              <a:rPr i="1" lang="en-US" sz="1546">
                <a:solidFill>
                  <a:srgbClr val="7F7F7F"/>
                </a:solidFill>
                <a:latin typeface="Arial"/>
                <a:ea typeface="Arial"/>
                <a:cs typeface="Arial"/>
                <a:sym typeface="Arial"/>
              </a:rPr>
              <a:t>in diesem Zusammenhang?</a:t>
            </a:r>
            <a:endParaRPr/>
          </a:p>
          <a:p>
            <a:pPr indent="0" lvl="0" marL="0" marR="0" rtl="0" algn="l">
              <a:spcBef>
                <a:spcPts val="0"/>
              </a:spcBef>
              <a:spcAft>
                <a:spcPts val="0"/>
              </a:spcAft>
              <a:buNone/>
            </a:pPr>
            <a:r>
              <a:rPr b="1" lang="en-US" sz="1546">
                <a:solidFill>
                  <a:schemeClr val="dk1"/>
                </a:solidFill>
                <a:latin typeface="Arial"/>
                <a:ea typeface="Arial"/>
                <a:cs typeface="Arial"/>
                <a:sym typeface="Arial"/>
              </a:rPr>
              <a:t>X-chromosomale Retinoschisis</a:t>
            </a:r>
            <a:endParaRPr/>
          </a:p>
        </p:txBody>
      </p:sp>
      <p:sp>
        <p:nvSpPr>
          <p:cNvPr id="4547" name="Google Shape;4547;p167"/>
          <p:cNvSpPr/>
          <p:nvPr/>
        </p:nvSpPr>
        <p:spPr>
          <a:xfrm>
            <a:off x="2194560" y="4732681"/>
            <a:ext cx="2065985" cy="520353"/>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548" name="Google Shape;4548;p167"/>
          <p:cNvSpPr txBox="1"/>
          <p:nvPr/>
        </p:nvSpPr>
        <p:spPr>
          <a:xfrm>
            <a:off x="1900112" y="2904829"/>
            <a:ext cx="6617927" cy="307176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800">
                <a:solidFill>
                  <a:srgbClr val="1A5FB4"/>
                </a:solidFill>
                <a:latin typeface="Arial"/>
                <a:ea typeface="Arial"/>
                <a:cs typeface="Arial"/>
                <a:sym typeface="Arial"/>
              </a:rPr>
              <a:t>Unter welchem anderen (sehr ähnlichen) Namen ist die X-chromosomale Retinoschisis (XLR) bekannt?</a:t>
            </a:r>
            <a:endParaRPr/>
          </a:p>
          <a:p>
            <a:pPr indent="0" lvl="0" marL="0" marR="0" rtl="0" algn="l">
              <a:spcBef>
                <a:spcPts val="0"/>
              </a:spcBef>
              <a:spcAft>
                <a:spcPts val="0"/>
              </a:spcAft>
              <a:buNone/>
            </a:pPr>
            <a:r>
              <a:rPr lang="en-US" sz="1800">
                <a:solidFill>
                  <a:srgbClr val="1A5FB4"/>
                </a:solidFill>
                <a:latin typeface="Arial"/>
                <a:ea typeface="Arial"/>
                <a:cs typeface="Arial"/>
                <a:sym typeface="Arial"/>
              </a:rPr>
              <a:t>X-chromosomale juvenile Retinoschisis (XLJR)</a:t>
            </a:r>
            <a:endParaRPr/>
          </a:p>
          <a:p>
            <a:pPr indent="0" lvl="0" marL="0" marR="0" rtl="0" algn="l">
              <a:spcBef>
                <a:spcPts val="0"/>
              </a:spcBef>
              <a:spcAft>
                <a:spcPts val="0"/>
              </a:spcAft>
              <a:buNone/>
            </a:pPr>
            <a:r>
              <a:t/>
            </a:r>
            <a:endParaRPr sz="1800">
              <a:solidFill>
                <a:srgbClr val="1A5FB4"/>
              </a:solidFill>
              <a:latin typeface="Arial"/>
              <a:ea typeface="Arial"/>
              <a:cs typeface="Arial"/>
              <a:sym typeface="Arial"/>
            </a:endParaRPr>
          </a:p>
          <a:p>
            <a:pPr indent="0" lvl="0" marL="0" marR="0" rtl="0" algn="l">
              <a:spcBef>
                <a:spcPts val="0"/>
              </a:spcBef>
              <a:spcAft>
                <a:spcPts val="0"/>
              </a:spcAft>
              <a:buNone/>
            </a:pPr>
            <a:r>
              <a:rPr i="1" lang="en-US" sz="1800">
                <a:solidFill>
                  <a:srgbClr val="1A5FB4"/>
                </a:solidFill>
                <a:latin typeface="Arial"/>
                <a:ea typeface="Arial"/>
                <a:cs typeface="Arial"/>
                <a:sym typeface="Arial"/>
              </a:rPr>
              <a:t>Wie zeigt sich dies in der Funduskopie?</a:t>
            </a:r>
            <a:endParaRPr/>
          </a:p>
          <a:p>
            <a:pPr indent="0" lvl="0" marL="0" marR="0" rtl="0" algn="l">
              <a:spcBef>
                <a:spcPts val="0"/>
              </a:spcBef>
              <a:spcAft>
                <a:spcPts val="0"/>
              </a:spcAft>
              <a:buNone/>
            </a:pPr>
            <a:r>
              <a:rPr lang="en-US" sz="1800">
                <a:solidFill>
                  <a:srgbClr val="1A5FB4"/>
                </a:solidFill>
                <a:latin typeface="Arial"/>
                <a:ea typeface="Arial"/>
                <a:cs typeface="Arial"/>
                <a:sym typeface="Arial"/>
              </a:rPr>
              <a:t>Mit einer Makulaschisis in radialem Muster, +/- peripherer Schisis</a:t>
            </a:r>
            <a:endParaRPr/>
          </a:p>
          <a:p>
            <a:pPr indent="0" lvl="0" marL="0" marR="0" rtl="0" algn="l">
              <a:spcBef>
                <a:spcPts val="0"/>
              </a:spcBef>
              <a:spcAft>
                <a:spcPts val="0"/>
              </a:spcAft>
              <a:buNone/>
            </a:pPr>
            <a:r>
              <a:t/>
            </a:r>
            <a:endParaRPr sz="1800">
              <a:solidFill>
                <a:srgbClr val="1A5FB4"/>
              </a:solidFill>
              <a:latin typeface="Arial"/>
              <a:ea typeface="Arial"/>
              <a:cs typeface="Arial"/>
              <a:sym typeface="Arial"/>
            </a:endParaRPr>
          </a:p>
          <a:p>
            <a:pPr indent="0" lvl="0" marL="0" marR="0" rtl="0" algn="l">
              <a:spcBef>
                <a:spcPts val="0"/>
              </a:spcBef>
              <a:spcAft>
                <a:spcPts val="0"/>
              </a:spcAft>
              <a:buNone/>
            </a:pPr>
            <a:r>
              <a:rPr i="1" lang="en-US" sz="1800">
                <a:solidFill>
                  <a:srgbClr val="1A5FB4"/>
                </a:solidFill>
                <a:latin typeface="Arial"/>
                <a:ea typeface="Arial"/>
                <a:cs typeface="Arial"/>
                <a:sym typeface="Arial"/>
              </a:rPr>
              <a:t>Wie zeigt sich die Erkrankung klinisch?</a:t>
            </a:r>
            <a:endParaRPr i="1" sz="1800">
              <a:solidFill>
                <a:srgbClr val="DCE8E8"/>
              </a:solidFill>
              <a:latin typeface="Arial"/>
              <a:ea typeface="Arial"/>
              <a:cs typeface="Arial"/>
              <a:sym typeface="Arial"/>
            </a:endParaRPr>
          </a:p>
          <a:p>
            <a:pPr indent="0" lvl="0" marL="0" marR="0" rtl="0" algn="l">
              <a:spcBef>
                <a:spcPts val="0"/>
              </a:spcBef>
              <a:spcAft>
                <a:spcPts val="0"/>
              </a:spcAft>
              <a:buNone/>
            </a:pPr>
            <a:r>
              <a:rPr lang="en-US" sz="1800">
                <a:solidFill>
                  <a:srgbClr val="DCE8E8"/>
                </a:solidFill>
                <a:latin typeface="Arial"/>
                <a:ea typeface="Arial"/>
                <a:cs typeface="Arial"/>
                <a:sym typeface="Arial"/>
              </a:rPr>
              <a:t>Mit einer leicht verminderten Sehschärfe im Kindesalter. Im Laufe der Zeit sinkt die Sehschärfe auf etwa 20/200.</a:t>
            </a:r>
            <a:endParaRPr/>
          </a:p>
        </p:txBody>
      </p:sp>
      <p:sp>
        <p:nvSpPr>
          <p:cNvPr id="4549" name="Google Shape;4549;p167"/>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550" name="Google Shape;4550;p167"/>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551" name="Google Shape;4551;p167"/>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552" name="Google Shape;4552;p167"/>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6" name="Shape 4556"/>
        <p:cNvGrpSpPr/>
        <p:nvPr/>
      </p:nvGrpSpPr>
      <p:grpSpPr>
        <a:xfrm>
          <a:off x="0" y="0"/>
          <a:ext cx="0" cy="0"/>
          <a:chOff x="0" y="0"/>
          <a:chExt cx="0" cy="0"/>
        </a:xfrm>
      </p:grpSpPr>
      <p:sp>
        <p:nvSpPr>
          <p:cNvPr id="4557" name="Google Shape;4557;p168"/>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558" name="Google Shape;4558;p168"/>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559" name="Google Shape;4559;p168"/>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560" name="Google Shape;4560;p168"/>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4561" name="Google Shape;4561;p168"/>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562" name="Google Shape;4562;p168"/>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563" name="Google Shape;4563;p168"/>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564" name="Google Shape;4564;p168"/>
          <p:cNvCxnSpPr>
            <a:stCxn id="4557"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565" name="Google Shape;4565;p168"/>
          <p:cNvCxnSpPr>
            <a:stCxn id="4557"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566" name="Google Shape;4566;p168"/>
          <p:cNvCxnSpPr>
            <a:stCxn id="4557"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567" name="Google Shape;4567;p168"/>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568" name="Google Shape;4568;p168"/>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4569" name="Google Shape;4569;p168"/>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4570" name="Google Shape;4570;p168"/>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571" name="Google Shape;4571;p168"/>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4572" name="Google Shape;4572;p168"/>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573" name="Google Shape;4573;p168"/>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574" name="Google Shape;4574;p168"/>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kleinere b-Welle </a:t>
            </a:r>
            <a:endParaRPr/>
          </a:p>
        </p:txBody>
      </p:sp>
      <p:sp>
        <p:nvSpPr>
          <p:cNvPr id="4575" name="Google Shape;4575;p168"/>
          <p:cNvSpPr txBox="1"/>
          <p:nvPr/>
        </p:nvSpPr>
        <p:spPr>
          <a:xfrm>
            <a:off x="2263325" y="3808944"/>
            <a:ext cx="4763805" cy="168979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7F7F7F"/>
                </a:solidFill>
                <a:latin typeface="Arial"/>
                <a:ea typeface="Arial"/>
                <a:cs typeface="Arial"/>
                <a:sym typeface="Arial"/>
              </a:rPr>
              <a:t>Eine weitere Erkrankung – zwar nicht häufig, aber häufiger als CSNB – zeigt ebenfalls ein negatives ERG. Um welche Erkrankung handelt es sich?</a:t>
            </a:r>
            <a:endParaRPr/>
          </a:p>
          <a:p>
            <a:pPr indent="0" lvl="0" marL="0" marR="0" rtl="0" algn="l">
              <a:spcBef>
                <a:spcPts val="0"/>
              </a:spcBef>
              <a:spcAft>
                <a:spcPts val="0"/>
              </a:spcAft>
              <a:buNone/>
            </a:pPr>
            <a:r>
              <a:rPr lang="en-US" sz="1546">
                <a:solidFill>
                  <a:srgbClr val="7F7F7F"/>
                </a:solidFill>
                <a:latin typeface="Arial"/>
                <a:ea typeface="Arial"/>
                <a:cs typeface="Arial"/>
                <a:sym typeface="Arial"/>
              </a:rPr>
              <a:t>XLR</a:t>
            </a:r>
            <a:endParaRPr/>
          </a:p>
          <a:p>
            <a:pPr indent="0" lvl="0" marL="0" marR="0" rtl="0" algn="l">
              <a:spcBef>
                <a:spcPts val="0"/>
              </a:spcBef>
              <a:spcAft>
                <a:spcPts val="0"/>
              </a:spcAft>
              <a:buNone/>
            </a:pPr>
            <a:r>
              <a:t/>
            </a:r>
            <a:endParaRPr i="1" sz="1546">
              <a:solidFill>
                <a:srgbClr val="7F7F7F"/>
              </a:solidFill>
              <a:latin typeface="Arial"/>
              <a:ea typeface="Arial"/>
              <a:cs typeface="Arial"/>
              <a:sym typeface="Arial"/>
            </a:endParaRPr>
          </a:p>
          <a:p>
            <a:pPr indent="0" lvl="0" marL="0" marR="0" rtl="0" algn="l">
              <a:spcBef>
                <a:spcPts val="0"/>
              </a:spcBef>
              <a:spcAft>
                <a:spcPts val="0"/>
              </a:spcAft>
              <a:buNone/>
            </a:pPr>
            <a:r>
              <a:rPr i="1" lang="en-US" sz="1546">
                <a:solidFill>
                  <a:srgbClr val="7F7F7F"/>
                </a:solidFill>
                <a:latin typeface="Arial"/>
                <a:ea typeface="Arial"/>
                <a:cs typeface="Arial"/>
                <a:sym typeface="Arial"/>
              </a:rPr>
              <a:t>Wofür steht </a:t>
            </a:r>
            <a:r>
              <a:rPr lang="en-US" sz="1546">
                <a:solidFill>
                  <a:srgbClr val="7F7F7F"/>
                </a:solidFill>
                <a:latin typeface="Arial"/>
                <a:ea typeface="Arial"/>
                <a:cs typeface="Arial"/>
                <a:sym typeface="Arial"/>
              </a:rPr>
              <a:t>XLR </a:t>
            </a:r>
            <a:r>
              <a:rPr i="1" lang="en-US" sz="1546">
                <a:solidFill>
                  <a:srgbClr val="7F7F7F"/>
                </a:solidFill>
                <a:latin typeface="Arial"/>
                <a:ea typeface="Arial"/>
                <a:cs typeface="Arial"/>
                <a:sym typeface="Arial"/>
              </a:rPr>
              <a:t>in diesem Zusammenhang?</a:t>
            </a:r>
            <a:endParaRPr/>
          </a:p>
          <a:p>
            <a:pPr indent="0" lvl="0" marL="0" marR="0" rtl="0" algn="l">
              <a:spcBef>
                <a:spcPts val="0"/>
              </a:spcBef>
              <a:spcAft>
                <a:spcPts val="0"/>
              </a:spcAft>
              <a:buNone/>
            </a:pPr>
            <a:r>
              <a:rPr b="1" lang="en-US" sz="1546">
                <a:solidFill>
                  <a:schemeClr val="dk1"/>
                </a:solidFill>
                <a:latin typeface="Arial"/>
                <a:ea typeface="Arial"/>
                <a:cs typeface="Arial"/>
                <a:sym typeface="Arial"/>
              </a:rPr>
              <a:t>X-chromosomale Retinoschisis</a:t>
            </a:r>
            <a:endParaRPr/>
          </a:p>
        </p:txBody>
      </p:sp>
      <p:sp>
        <p:nvSpPr>
          <p:cNvPr id="4576" name="Google Shape;4576;p168"/>
          <p:cNvSpPr/>
          <p:nvPr/>
        </p:nvSpPr>
        <p:spPr>
          <a:xfrm>
            <a:off x="2194560" y="4732681"/>
            <a:ext cx="2065985" cy="520353"/>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577" name="Google Shape;4577;p168"/>
          <p:cNvSpPr txBox="1"/>
          <p:nvPr/>
        </p:nvSpPr>
        <p:spPr>
          <a:xfrm>
            <a:off x="1900112" y="2904829"/>
            <a:ext cx="6617927" cy="307176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800">
                <a:solidFill>
                  <a:srgbClr val="1A5FB4"/>
                </a:solidFill>
                <a:latin typeface="Arial"/>
                <a:ea typeface="Arial"/>
                <a:cs typeface="Arial"/>
                <a:sym typeface="Arial"/>
              </a:rPr>
              <a:t>Unter welchem anderen (sehr ähnlichen) Namen ist die X-chromosomale Retinoschisis (XLR) bekannt?</a:t>
            </a:r>
            <a:endParaRPr/>
          </a:p>
          <a:p>
            <a:pPr indent="0" lvl="0" marL="0" marR="0" rtl="0" algn="l">
              <a:spcBef>
                <a:spcPts val="0"/>
              </a:spcBef>
              <a:spcAft>
                <a:spcPts val="0"/>
              </a:spcAft>
              <a:buNone/>
            </a:pPr>
            <a:r>
              <a:rPr lang="en-US" sz="1800">
                <a:solidFill>
                  <a:srgbClr val="1A5FB4"/>
                </a:solidFill>
                <a:latin typeface="Arial"/>
                <a:ea typeface="Arial"/>
                <a:cs typeface="Arial"/>
                <a:sym typeface="Arial"/>
              </a:rPr>
              <a:t>X-chromosomale juvenile Retinoschisis (XLJR)</a:t>
            </a:r>
            <a:endParaRPr/>
          </a:p>
          <a:p>
            <a:pPr indent="0" lvl="0" marL="0" marR="0" rtl="0" algn="l">
              <a:spcBef>
                <a:spcPts val="0"/>
              </a:spcBef>
              <a:spcAft>
                <a:spcPts val="0"/>
              </a:spcAft>
              <a:buNone/>
            </a:pPr>
            <a:r>
              <a:t/>
            </a:r>
            <a:endParaRPr sz="1800">
              <a:solidFill>
                <a:srgbClr val="1A5FB4"/>
              </a:solidFill>
              <a:latin typeface="Arial"/>
              <a:ea typeface="Arial"/>
              <a:cs typeface="Arial"/>
              <a:sym typeface="Arial"/>
            </a:endParaRPr>
          </a:p>
          <a:p>
            <a:pPr indent="0" lvl="0" marL="0" marR="0" rtl="0" algn="l">
              <a:spcBef>
                <a:spcPts val="0"/>
              </a:spcBef>
              <a:spcAft>
                <a:spcPts val="0"/>
              </a:spcAft>
              <a:buNone/>
            </a:pPr>
            <a:r>
              <a:rPr i="1" lang="en-US" sz="1800">
                <a:solidFill>
                  <a:srgbClr val="1A5FB4"/>
                </a:solidFill>
                <a:latin typeface="Arial"/>
                <a:ea typeface="Arial"/>
                <a:cs typeface="Arial"/>
                <a:sym typeface="Arial"/>
              </a:rPr>
              <a:t>Wie zeigt sich dies in der Funduskopie?</a:t>
            </a:r>
            <a:endParaRPr/>
          </a:p>
          <a:p>
            <a:pPr indent="0" lvl="0" marL="0" marR="0" rtl="0" algn="l">
              <a:spcBef>
                <a:spcPts val="0"/>
              </a:spcBef>
              <a:spcAft>
                <a:spcPts val="0"/>
              </a:spcAft>
              <a:buNone/>
            </a:pPr>
            <a:r>
              <a:rPr lang="en-US" sz="1800">
                <a:solidFill>
                  <a:srgbClr val="1A5FB4"/>
                </a:solidFill>
                <a:latin typeface="Arial"/>
                <a:ea typeface="Arial"/>
                <a:cs typeface="Arial"/>
                <a:sym typeface="Arial"/>
              </a:rPr>
              <a:t>Mit einer Makulaschisis in radialem Muster, +/- peripherer Schisis</a:t>
            </a:r>
            <a:endParaRPr/>
          </a:p>
          <a:p>
            <a:pPr indent="0" lvl="0" marL="0" marR="0" rtl="0" algn="l">
              <a:spcBef>
                <a:spcPts val="0"/>
              </a:spcBef>
              <a:spcAft>
                <a:spcPts val="0"/>
              </a:spcAft>
              <a:buNone/>
            </a:pPr>
            <a:r>
              <a:t/>
            </a:r>
            <a:endParaRPr sz="1800">
              <a:solidFill>
                <a:srgbClr val="1A5FB4"/>
              </a:solidFill>
              <a:latin typeface="Arial"/>
              <a:ea typeface="Arial"/>
              <a:cs typeface="Arial"/>
              <a:sym typeface="Arial"/>
            </a:endParaRPr>
          </a:p>
          <a:p>
            <a:pPr indent="0" lvl="0" marL="0" marR="0" rtl="0" algn="l">
              <a:spcBef>
                <a:spcPts val="0"/>
              </a:spcBef>
              <a:spcAft>
                <a:spcPts val="0"/>
              </a:spcAft>
              <a:buNone/>
            </a:pPr>
            <a:r>
              <a:rPr i="1" lang="en-US" sz="1800">
                <a:solidFill>
                  <a:srgbClr val="1A5FB4"/>
                </a:solidFill>
                <a:latin typeface="Arial"/>
                <a:ea typeface="Arial"/>
                <a:cs typeface="Arial"/>
                <a:sym typeface="Arial"/>
              </a:rPr>
              <a:t>Wie zeigt sich die Erkrankung klinisch?</a:t>
            </a:r>
            <a:endParaRPr/>
          </a:p>
          <a:p>
            <a:pPr indent="0" lvl="0" marL="0" marR="0" rtl="0" algn="l">
              <a:spcBef>
                <a:spcPts val="0"/>
              </a:spcBef>
              <a:spcAft>
                <a:spcPts val="0"/>
              </a:spcAft>
              <a:buNone/>
            </a:pPr>
            <a:r>
              <a:rPr lang="en-US" sz="1800">
                <a:solidFill>
                  <a:srgbClr val="1A5FB4"/>
                </a:solidFill>
                <a:latin typeface="Arial"/>
                <a:ea typeface="Arial"/>
                <a:cs typeface="Arial"/>
                <a:sym typeface="Arial"/>
              </a:rPr>
              <a:t>Mit mäßig verminderter Sehschärfe im Kindesalter. </a:t>
            </a:r>
            <a:r>
              <a:rPr lang="en-US" sz="1800">
                <a:solidFill>
                  <a:srgbClr val="DCE8E8"/>
                </a:solidFill>
                <a:latin typeface="Arial"/>
                <a:ea typeface="Arial"/>
                <a:cs typeface="Arial"/>
                <a:sym typeface="Arial"/>
              </a:rPr>
              <a:t>Im Laufe der Zeit sinkt die Sehschärfe auf etwa 20/200.</a:t>
            </a:r>
            <a:endParaRPr/>
          </a:p>
        </p:txBody>
      </p:sp>
      <p:sp>
        <p:nvSpPr>
          <p:cNvPr id="4578" name="Google Shape;4578;p168"/>
          <p:cNvSpPr/>
          <p:nvPr/>
        </p:nvSpPr>
        <p:spPr>
          <a:xfrm>
            <a:off x="2263325" y="5381258"/>
            <a:ext cx="670311" cy="353295"/>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lnSpc>
                <a:spcPct val="50043"/>
              </a:lnSpc>
              <a:spcBef>
                <a:spcPts val="0"/>
              </a:spcBef>
              <a:spcAft>
                <a:spcPts val="0"/>
              </a:spcAft>
              <a:buNone/>
            </a:pPr>
            <a:r>
              <a:rPr lang="en-US" sz="1159">
                <a:solidFill>
                  <a:schemeClr val="dk1"/>
                </a:solidFill>
                <a:latin typeface="Arial"/>
                <a:ea typeface="Arial"/>
                <a:cs typeface="Arial"/>
                <a:sym typeface="Arial"/>
              </a:rPr>
              <a:t>leicht bis</a:t>
            </a:r>
            <a:br>
              <a:rPr lang="en-US" sz="1159">
                <a:solidFill>
                  <a:schemeClr val="dk1"/>
                </a:solidFill>
                <a:latin typeface="Arial"/>
                <a:ea typeface="Arial"/>
                <a:cs typeface="Arial"/>
                <a:sym typeface="Arial"/>
              </a:rPr>
            </a:br>
            <a:endParaRPr sz="1159">
              <a:solidFill>
                <a:schemeClr val="dk1"/>
              </a:solidFill>
              <a:latin typeface="Arial"/>
              <a:ea typeface="Arial"/>
              <a:cs typeface="Arial"/>
              <a:sym typeface="Arial"/>
            </a:endParaRPr>
          </a:p>
          <a:p>
            <a:pPr indent="0" lvl="0" marL="0" marR="0" rtl="0" algn="ctr">
              <a:lnSpc>
                <a:spcPct val="50043"/>
              </a:lnSpc>
              <a:spcBef>
                <a:spcPts val="0"/>
              </a:spcBef>
              <a:spcAft>
                <a:spcPts val="0"/>
              </a:spcAft>
              <a:buNone/>
            </a:pPr>
            <a:r>
              <a:rPr lang="en-US" sz="1159">
                <a:solidFill>
                  <a:schemeClr val="dk1"/>
                </a:solidFill>
                <a:latin typeface="Arial"/>
                <a:ea typeface="Arial"/>
                <a:cs typeface="Arial"/>
                <a:sym typeface="Arial"/>
              </a:rPr>
              <a:t>schwer</a:t>
            </a:r>
            <a:endParaRPr/>
          </a:p>
        </p:txBody>
      </p:sp>
      <p:sp>
        <p:nvSpPr>
          <p:cNvPr id="4579" name="Google Shape;4579;p168"/>
          <p:cNvSpPr/>
          <p:nvPr/>
        </p:nvSpPr>
        <p:spPr>
          <a:xfrm>
            <a:off x="5865140" y="5405198"/>
            <a:ext cx="1254931" cy="317933"/>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lnSpc>
                <a:spcPct val="58326"/>
              </a:lnSpc>
              <a:spcBef>
                <a:spcPts val="0"/>
              </a:spcBef>
              <a:spcAft>
                <a:spcPts val="0"/>
              </a:spcAft>
              <a:buNone/>
            </a:pPr>
            <a:r>
              <a:rPr lang="en-US" sz="1159">
                <a:solidFill>
                  <a:schemeClr val="dk1"/>
                </a:solidFill>
                <a:latin typeface="Arial"/>
                <a:ea typeface="Arial"/>
                <a:cs typeface="Arial"/>
                <a:sym typeface="Arial"/>
              </a:rPr>
              <a:t>Lebensphase</a:t>
            </a:r>
            <a:endParaRPr/>
          </a:p>
        </p:txBody>
      </p:sp>
      <p:sp>
        <p:nvSpPr>
          <p:cNvPr id="4580" name="Google Shape;4580;p168"/>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581" name="Google Shape;4581;p168"/>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582" name="Google Shape;4582;p168"/>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583" name="Google Shape;4583;p168"/>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7" name="Shape 4587"/>
        <p:cNvGrpSpPr/>
        <p:nvPr/>
      </p:nvGrpSpPr>
      <p:grpSpPr>
        <a:xfrm>
          <a:off x="0" y="0"/>
          <a:ext cx="0" cy="0"/>
          <a:chOff x="0" y="0"/>
          <a:chExt cx="0" cy="0"/>
        </a:xfrm>
      </p:grpSpPr>
      <p:sp>
        <p:nvSpPr>
          <p:cNvPr id="4588" name="Google Shape;4588;p169"/>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589" name="Google Shape;4589;p169"/>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590" name="Google Shape;4590;p169"/>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591" name="Google Shape;4591;p169"/>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4592" name="Google Shape;4592;p169"/>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593" name="Google Shape;4593;p169"/>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594" name="Google Shape;4594;p169"/>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595" name="Google Shape;4595;p169"/>
          <p:cNvCxnSpPr>
            <a:stCxn id="4588"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596" name="Google Shape;4596;p169"/>
          <p:cNvCxnSpPr>
            <a:stCxn id="4588"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597" name="Google Shape;4597;p169"/>
          <p:cNvCxnSpPr>
            <a:stCxn id="4588"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598" name="Google Shape;4598;p169"/>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599" name="Google Shape;4599;p169"/>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4600" name="Google Shape;4600;p169"/>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4601" name="Google Shape;4601;p169"/>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602" name="Google Shape;4602;p169"/>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4603" name="Google Shape;4603;p169"/>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604" name="Google Shape;4604;p169"/>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605" name="Google Shape;4605;p169"/>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kleinere b-Welle </a:t>
            </a:r>
            <a:endParaRPr/>
          </a:p>
        </p:txBody>
      </p:sp>
      <p:sp>
        <p:nvSpPr>
          <p:cNvPr id="4606" name="Google Shape;4606;p169"/>
          <p:cNvSpPr txBox="1"/>
          <p:nvPr/>
        </p:nvSpPr>
        <p:spPr>
          <a:xfrm>
            <a:off x="2263325" y="3808944"/>
            <a:ext cx="4763805" cy="168979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7F7F7F"/>
                </a:solidFill>
                <a:latin typeface="Arial"/>
                <a:ea typeface="Arial"/>
                <a:cs typeface="Arial"/>
                <a:sym typeface="Arial"/>
              </a:rPr>
              <a:t>Eine weitere Erkrankung – zwar nicht häufig, aber häufiger als CSNB – zeigt ebenfalls ein negatives ERG. Um welche Erkrankung handelt es sich?</a:t>
            </a:r>
            <a:endParaRPr/>
          </a:p>
          <a:p>
            <a:pPr indent="0" lvl="0" marL="0" marR="0" rtl="0" algn="l">
              <a:spcBef>
                <a:spcPts val="0"/>
              </a:spcBef>
              <a:spcAft>
                <a:spcPts val="0"/>
              </a:spcAft>
              <a:buNone/>
            </a:pPr>
            <a:r>
              <a:rPr lang="en-US" sz="1546">
                <a:solidFill>
                  <a:srgbClr val="7F7F7F"/>
                </a:solidFill>
                <a:latin typeface="Arial"/>
                <a:ea typeface="Arial"/>
                <a:cs typeface="Arial"/>
                <a:sym typeface="Arial"/>
              </a:rPr>
              <a:t>XLR</a:t>
            </a:r>
            <a:endParaRPr/>
          </a:p>
          <a:p>
            <a:pPr indent="0" lvl="0" marL="0" marR="0" rtl="0" algn="l">
              <a:spcBef>
                <a:spcPts val="0"/>
              </a:spcBef>
              <a:spcAft>
                <a:spcPts val="0"/>
              </a:spcAft>
              <a:buNone/>
            </a:pPr>
            <a:r>
              <a:t/>
            </a:r>
            <a:endParaRPr i="1" sz="1546">
              <a:solidFill>
                <a:srgbClr val="7F7F7F"/>
              </a:solidFill>
              <a:latin typeface="Arial"/>
              <a:ea typeface="Arial"/>
              <a:cs typeface="Arial"/>
              <a:sym typeface="Arial"/>
            </a:endParaRPr>
          </a:p>
          <a:p>
            <a:pPr indent="0" lvl="0" marL="0" marR="0" rtl="0" algn="l">
              <a:spcBef>
                <a:spcPts val="0"/>
              </a:spcBef>
              <a:spcAft>
                <a:spcPts val="0"/>
              </a:spcAft>
              <a:buNone/>
            </a:pPr>
            <a:r>
              <a:rPr i="1" lang="en-US" sz="1546">
                <a:solidFill>
                  <a:srgbClr val="7F7F7F"/>
                </a:solidFill>
                <a:latin typeface="Arial"/>
                <a:ea typeface="Arial"/>
                <a:cs typeface="Arial"/>
                <a:sym typeface="Arial"/>
              </a:rPr>
              <a:t>Wofür steht </a:t>
            </a:r>
            <a:r>
              <a:rPr lang="en-US" sz="1546">
                <a:solidFill>
                  <a:srgbClr val="7F7F7F"/>
                </a:solidFill>
                <a:latin typeface="Arial"/>
                <a:ea typeface="Arial"/>
                <a:cs typeface="Arial"/>
                <a:sym typeface="Arial"/>
              </a:rPr>
              <a:t>XLR </a:t>
            </a:r>
            <a:r>
              <a:rPr i="1" lang="en-US" sz="1546">
                <a:solidFill>
                  <a:srgbClr val="7F7F7F"/>
                </a:solidFill>
                <a:latin typeface="Arial"/>
                <a:ea typeface="Arial"/>
                <a:cs typeface="Arial"/>
                <a:sym typeface="Arial"/>
              </a:rPr>
              <a:t>in diesem Zusammenhang?</a:t>
            </a:r>
            <a:endParaRPr/>
          </a:p>
          <a:p>
            <a:pPr indent="0" lvl="0" marL="0" marR="0" rtl="0" algn="l">
              <a:spcBef>
                <a:spcPts val="0"/>
              </a:spcBef>
              <a:spcAft>
                <a:spcPts val="0"/>
              </a:spcAft>
              <a:buNone/>
            </a:pPr>
            <a:r>
              <a:rPr b="1" lang="en-US" sz="1546">
                <a:solidFill>
                  <a:schemeClr val="dk1"/>
                </a:solidFill>
                <a:latin typeface="Arial"/>
                <a:ea typeface="Arial"/>
                <a:cs typeface="Arial"/>
                <a:sym typeface="Arial"/>
              </a:rPr>
              <a:t>X-chromosomale Retinoschisis</a:t>
            </a:r>
            <a:endParaRPr/>
          </a:p>
        </p:txBody>
      </p:sp>
      <p:sp>
        <p:nvSpPr>
          <p:cNvPr id="4607" name="Google Shape;4607;p169"/>
          <p:cNvSpPr/>
          <p:nvPr/>
        </p:nvSpPr>
        <p:spPr>
          <a:xfrm>
            <a:off x="2194560" y="4732681"/>
            <a:ext cx="2065985" cy="520353"/>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608" name="Google Shape;4608;p169"/>
          <p:cNvSpPr txBox="1"/>
          <p:nvPr/>
        </p:nvSpPr>
        <p:spPr>
          <a:xfrm>
            <a:off x="1900112" y="2904829"/>
            <a:ext cx="6617927" cy="307176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800">
                <a:solidFill>
                  <a:srgbClr val="1A5FB4"/>
                </a:solidFill>
                <a:latin typeface="Arial"/>
                <a:ea typeface="Arial"/>
                <a:cs typeface="Arial"/>
                <a:sym typeface="Arial"/>
              </a:rPr>
              <a:t>Unter welchem anderen (sehr ähnlichen) Namen ist die X-chromosomale Retinoschisis (XLR) bekannt?</a:t>
            </a:r>
            <a:endParaRPr/>
          </a:p>
          <a:p>
            <a:pPr indent="0" lvl="0" marL="0" marR="0" rtl="0" algn="l">
              <a:spcBef>
                <a:spcPts val="0"/>
              </a:spcBef>
              <a:spcAft>
                <a:spcPts val="0"/>
              </a:spcAft>
              <a:buNone/>
            </a:pPr>
            <a:r>
              <a:rPr lang="en-US" sz="1800">
                <a:solidFill>
                  <a:srgbClr val="1A5FB4"/>
                </a:solidFill>
                <a:latin typeface="Arial"/>
                <a:ea typeface="Arial"/>
                <a:cs typeface="Arial"/>
                <a:sym typeface="Arial"/>
              </a:rPr>
              <a:t>X-chromosomale juvenile Retinoschisis (XLJR)</a:t>
            </a:r>
            <a:endParaRPr/>
          </a:p>
          <a:p>
            <a:pPr indent="0" lvl="0" marL="0" marR="0" rtl="0" algn="l">
              <a:spcBef>
                <a:spcPts val="0"/>
              </a:spcBef>
              <a:spcAft>
                <a:spcPts val="0"/>
              </a:spcAft>
              <a:buNone/>
            </a:pPr>
            <a:r>
              <a:t/>
            </a:r>
            <a:endParaRPr sz="1800">
              <a:solidFill>
                <a:srgbClr val="1A5FB4"/>
              </a:solidFill>
              <a:latin typeface="Arial"/>
              <a:ea typeface="Arial"/>
              <a:cs typeface="Arial"/>
              <a:sym typeface="Arial"/>
            </a:endParaRPr>
          </a:p>
          <a:p>
            <a:pPr indent="0" lvl="0" marL="0" marR="0" rtl="0" algn="l">
              <a:spcBef>
                <a:spcPts val="0"/>
              </a:spcBef>
              <a:spcAft>
                <a:spcPts val="0"/>
              </a:spcAft>
              <a:buNone/>
            </a:pPr>
            <a:r>
              <a:rPr i="1" lang="en-US" sz="1800">
                <a:solidFill>
                  <a:srgbClr val="1A5FB4"/>
                </a:solidFill>
                <a:latin typeface="Arial"/>
                <a:ea typeface="Arial"/>
                <a:cs typeface="Arial"/>
                <a:sym typeface="Arial"/>
              </a:rPr>
              <a:t>Wie zeigt sich dies in der Funduskopie?</a:t>
            </a:r>
            <a:endParaRPr/>
          </a:p>
          <a:p>
            <a:pPr indent="0" lvl="0" marL="0" marR="0" rtl="0" algn="l">
              <a:spcBef>
                <a:spcPts val="0"/>
              </a:spcBef>
              <a:spcAft>
                <a:spcPts val="0"/>
              </a:spcAft>
              <a:buNone/>
            </a:pPr>
            <a:r>
              <a:rPr lang="en-US" sz="1800">
                <a:solidFill>
                  <a:srgbClr val="1A5FB4"/>
                </a:solidFill>
                <a:latin typeface="Arial"/>
                <a:ea typeface="Arial"/>
                <a:cs typeface="Arial"/>
                <a:sym typeface="Arial"/>
              </a:rPr>
              <a:t>Mit einer Makulaschisis in radialem Muster, +/- peripherer Schisis</a:t>
            </a:r>
            <a:endParaRPr/>
          </a:p>
          <a:p>
            <a:pPr indent="0" lvl="0" marL="0" marR="0" rtl="0" algn="l">
              <a:spcBef>
                <a:spcPts val="0"/>
              </a:spcBef>
              <a:spcAft>
                <a:spcPts val="0"/>
              </a:spcAft>
              <a:buNone/>
            </a:pPr>
            <a:r>
              <a:t/>
            </a:r>
            <a:endParaRPr sz="1800">
              <a:solidFill>
                <a:srgbClr val="1A5FB4"/>
              </a:solidFill>
              <a:latin typeface="Arial"/>
              <a:ea typeface="Arial"/>
              <a:cs typeface="Arial"/>
              <a:sym typeface="Arial"/>
            </a:endParaRPr>
          </a:p>
          <a:p>
            <a:pPr indent="0" lvl="0" marL="0" marR="0" rtl="0" algn="l">
              <a:spcBef>
                <a:spcPts val="0"/>
              </a:spcBef>
              <a:spcAft>
                <a:spcPts val="0"/>
              </a:spcAft>
              <a:buNone/>
            </a:pPr>
            <a:r>
              <a:rPr i="1" lang="en-US" sz="1800">
                <a:solidFill>
                  <a:srgbClr val="1A5FB4"/>
                </a:solidFill>
                <a:latin typeface="Arial"/>
                <a:ea typeface="Arial"/>
                <a:cs typeface="Arial"/>
                <a:sym typeface="Arial"/>
              </a:rPr>
              <a:t>Wie zeigt sich die Erkrankung klinisch?</a:t>
            </a:r>
            <a:endParaRPr/>
          </a:p>
          <a:p>
            <a:pPr indent="0" lvl="0" marL="0" marR="0" rtl="0" algn="l">
              <a:spcBef>
                <a:spcPts val="0"/>
              </a:spcBef>
              <a:spcAft>
                <a:spcPts val="0"/>
              </a:spcAft>
              <a:buNone/>
            </a:pPr>
            <a:r>
              <a:rPr lang="en-US" sz="1800">
                <a:solidFill>
                  <a:srgbClr val="1A5FB4"/>
                </a:solidFill>
                <a:latin typeface="Arial"/>
                <a:ea typeface="Arial"/>
                <a:cs typeface="Arial"/>
                <a:sym typeface="Arial"/>
              </a:rPr>
              <a:t>Mit einer leicht verminderten Sehschärfe im Kindesalter</a:t>
            </a:r>
            <a:r>
              <a:rPr lang="en-US" sz="1800">
                <a:solidFill>
                  <a:srgbClr val="DCE8E8"/>
                </a:solidFill>
                <a:latin typeface="Arial"/>
                <a:ea typeface="Arial"/>
                <a:cs typeface="Arial"/>
                <a:sym typeface="Arial"/>
              </a:rPr>
              <a:t>. Im Laufe der Zeit sinkt die Sehschärfe auf etwa 20/200.</a:t>
            </a:r>
            <a:endParaRPr/>
          </a:p>
        </p:txBody>
      </p:sp>
      <p:sp>
        <p:nvSpPr>
          <p:cNvPr id="4609" name="Google Shape;4609;p169"/>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610" name="Google Shape;4610;p169"/>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611" name="Google Shape;4611;p169"/>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612" name="Google Shape;4612;p169"/>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6" name="Shape 4616"/>
        <p:cNvGrpSpPr/>
        <p:nvPr/>
      </p:nvGrpSpPr>
      <p:grpSpPr>
        <a:xfrm>
          <a:off x="0" y="0"/>
          <a:ext cx="0" cy="0"/>
          <a:chOff x="0" y="0"/>
          <a:chExt cx="0" cy="0"/>
        </a:xfrm>
      </p:grpSpPr>
      <p:sp>
        <p:nvSpPr>
          <p:cNvPr id="4617" name="Google Shape;4617;p170"/>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618" name="Google Shape;4618;p170"/>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619" name="Google Shape;4619;p170"/>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620" name="Google Shape;4620;p170"/>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4621" name="Google Shape;4621;p170"/>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622" name="Google Shape;4622;p170"/>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623" name="Google Shape;4623;p170"/>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624" name="Google Shape;4624;p170"/>
          <p:cNvCxnSpPr>
            <a:stCxn id="4617"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625" name="Google Shape;4625;p170"/>
          <p:cNvCxnSpPr>
            <a:stCxn id="4617"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626" name="Google Shape;4626;p170"/>
          <p:cNvCxnSpPr>
            <a:stCxn id="4617"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627" name="Google Shape;4627;p170"/>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628" name="Google Shape;4628;p170"/>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4629" name="Google Shape;4629;p170"/>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4630" name="Google Shape;4630;p170"/>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631" name="Google Shape;4631;p170"/>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4632" name="Google Shape;4632;p170"/>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633" name="Google Shape;4633;p170"/>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634" name="Google Shape;4634;p170"/>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kleinere b-Welle </a:t>
            </a:r>
            <a:endParaRPr/>
          </a:p>
        </p:txBody>
      </p:sp>
      <p:sp>
        <p:nvSpPr>
          <p:cNvPr id="4635" name="Google Shape;4635;p170"/>
          <p:cNvSpPr txBox="1"/>
          <p:nvPr/>
        </p:nvSpPr>
        <p:spPr>
          <a:xfrm>
            <a:off x="2263325" y="3808944"/>
            <a:ext cx="4763805" cy="168979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7F7F7F"/>
                </a:solidFill>
                <a:latin typeface="Arial"/>
                <a:ea typeface="Arial"/>
                <a:cs typeface="Arial"/>
                <a:sym typeface="Arial"/>
              </a:rPr>
              <a:t>Eine weitere Erkrankung – zwar nicht häufig, aber häufiger als CSNB – zeigt ebenfalls ein negatives ERG. Um welche Erkrankung handelt es sich?</a:t>
            </a:r>
            <a:endParaRPr/>
          </a:p>
          <a:p>
            <a:pPr indent="0" lvl="0" marL="0" marR="0" rtl="0" algn="l">
              <a:spcBef>
                <a:spcPts val="0"/>
              </a:spcBef>
              <a:spcAft>
                <a:spcPts val="0"/>
              </a:spcAft>
              <a:buNone/>
            </a:pPr>
            <a:r>
              <a:rPr lang="en-US" sz="1546">
                <a:solidFill>
                  <a:srgbClr val="7F7F7F"/>
                </a:solidFill>
                <a:latin typeface="Arial"/>
                <a:ea typeface="Arial"/>
                <a:cs typeface="Arial"/>
                <a:sym typeface="Arial"/>
              </a:rPr>
              <a:t>XLR</a:t>
            </a:r>
            <a:endParaRPr/>
          </a:p>
          <a:p>
            <a:pPr indent="0" lvl="0" marL="0" marR="0" rtl="0" algn="l">
              <a:spcBef>
                <a:spcPts val="0"/>
              </a:spcBef>
              <a:spcAft>
                <a:spcPts val="0"/>
              </a:spcAft>
              <a:buNone/>
            </a:pPr>
            <a:r>
              <a:t/>
            </a:r>
            <a:endParaRPr i="1" sz="1546">
              <a:solidFill>
                <a:srgbClr val="7F7F7F"/>
              </a:solidFill>
              <a:latin typeface="Arial"/>
              <a:ea typeface="Arial"/>
              <a:cs typeface="Arial"/>
              <a:sym typeface="Arial"/>
            </a:endParaRPr>
          </a:p>
          <a:p>
            <a:pPr indent="0" lvl="0" marL="0" marR="0" rtl="0" algn="l">
              <a:spcBef>
                <a:spcPts val="0"/>
              </a:spcBef>
              <a:spcAft>
                <a:spcPts val="0"/>
              </a:spcAft>
              <a:buNone/>
            </a:pPr>
            <a:r>
              <a:rPr i="1" lang="en-US" sz="1546">
                <a:solidFill>
                  <a:srgbClr val="7F7F7F"/>
                </a:solidFill>
                <a:latin typeface="Arial"/>
                <a:ea typeface="Arial"/>
                <a:cs typeface="Arial"/>
                <a:sym typeface="Arial"/>
              </a:rPr>
              <a:t>Wofür steht </a:t>
            </a:r>
            <a:r>
              <a:rPr lang="en-US" sz="1546">
                <a:solidFill>
                  <a:srgbClr val="7F7F7F"/>
                </a:solidFill>
                <a:latin typeface="Arial"/>
                <a:ea typeface="Arial"/>
                <a:cs typeface="Arial"/>
                <a:sym typeface="Arial"/>
              </a:rPr>
              <a:t>XLR </a:t>
            </a:r>
            <a:r>
              <a:rPr i="1" lang="en-US" sz="1546">
                <a:solidFill>
                  <a:srgbClr val="7F7F7F"/>
                </a:solidFill>
                <a:latin typeface="Arial"/>
                <a:ea typeface="Arial"/>
                <a:cs typeface="Arial"/>
                <a:sym typeface="Arial"/>
              </a:rPr>
              <a:t>in diesem Zusammenhang?</a:t>
            </a:r>
            <a:endParaRPr/>
          </a:p>
          <a:p>
            <a:pPr indent="0" lvl="0" marL="0" marR="0" rtl="0" algn="l">
              <a:spcBef>
                <a:spcPts val="0"/>
              </a:spcBef>
              <a:spcAft>
                <a:spcPts val="0"/>
              </a:spcAft>
              <a:buNone/>
            </a:pPr>
            <a:r>
              <a:rPr b="1" lang="en-US" sz="1546">
                <a:solidFill>
                  <a:schemeClr val="dk1"/>
                </a:solidFill>
                <a:latin typeface="Arial"/>
                <a:ea typeface="Arial"/>
                <a:cs typeface="Arial"/>
                <a:sym typeface="Arial"/>
              </a:rPr>
              <a:t>X-chromosomale Retinoschisis</a:t>
            </a:r>
            <a:endParaRPr/>
          </a:p>
        </p:txBody>
      </p:sp>
      <p:sp>
        <p:nvSpPr>
          <p:cNvPr id="4636" name="Google Shape;4636;p170"/>
          <p:cNvSpPr/>
          <p:nvPr/>
        </p:nvSpPr>
        <p:spPr>
          <a:xfrm>
            <a:off x="2194560" y="4732681"/>
            <a:ext cx="2065985" cy="520353"/>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637" name="Google Shape;4637;p170"/>
          <p:cNvSpPr txBox="1"/>
          <p:nvPr/>
        </p:nvSpPr>
        <p:spPr>
          <a:xfrm>
            <a:off x="1900112" y="2904829"/>
            <a:ext cx="6617927" cy="307176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800">
                <a:solidFill>
                  <a:srgbClr val="1A5FB4"/>
                </a:solidFill>
                <a:latin typeface="Arial"/>
                <a:ea typeface="Arial"/>
                <a:cs typeface="Arial"/>
                <a:sym typeface="Arial"/>
              </a:rPr>
              <a:t>Unter welchem anderen (sehr ähnlichen) Namen ist die X-chromosomale Retinoschisis (XLR) bekannt?</a:t>
            </a:r>
            <a:endParaRPr/>
          </a:p>
          <a:p>
            <a:pPr indent="0" lvl="0" marL="0" marR="0" rtl="0" algn="l">
              <a:spcBef>
                <a:spcPts val="0"/>
              </a:spcBef>
              <a:spcAft>
                <a:spcPts val="0"/>
              </a:spcAft>
              <a:buNone/>
            </a:pPr>
            <a:r>
              <a:rPr lang="en-US" sz="1800">
                <a:solidFill>
                  <a:srgbClr val="1A5FB4"/>
                </a:solidFill>
                <a:latin typeface="Arial"/>
                <a:ea typeface="Arial"/>
                <a:cs typeface="Arial"/>
                <a:sym typeface="Arial"/>
              </a:rPr>
              <a:t>X-chromosomale juvenile Retinoschisis (XLJR)</a:t>
            </a:r>
            <a:endParaRPr/>
          </a:p>
          <a:p>
            <a:pPr indent="0" lvl="0" marL="0" marR="0" rtl="0" algn="l">
              <a:spcBef>
                <a:spcPts val="0"/>
              </a:spcBef>
              <a:spcAft>
                <a:spcPts val="0"/>
              </a:spcAft>
              <a:buNone/>
            </a:pPr>
            <a:r>
              <a:t/>
            </a:r>
            <a:endParaRPr sz="1800">
              <a:solidFill>
                <a:srgbClr val="1A5FB4"/>
              </a:solidFill>
              <a:latin typeface="Arial"/>
              <a:ea typeface="Arial"/>
              <a:cs typeface="Arial"/>
              <a:sym typeface="Arial"/>
            </a:endParaRPr>
          </a:p>
          <a:p>
            <a:pPr indent="0" lvl="0" marL="0" marR="0" rtl="0" algn="l">
              <a:spcBef>
                <a:spcPts val="0"/>
              </a:spcBef>
              <a:spcAft>
                <a:spcPts val="0"/>
              </a:spcAft>
              <a:buNone/>
            </a:pPr>
            <a:r>
              <a:rPr i="1" lang="en-US" sz="1800">
                <a:solidFill>
                  <a:srgbClr val="1A5FB4"/>
                </a:solidFill>
                <a:latin typeface="Arial"/>
                <a:ea typeface="Arial"/>
                <a:cs typeface="Arial"/>
                <a:sym typeface="Arial"/>
              </a:rPr>
              <a:t>Wie zeigt sich dies in der Funduskopie?</a:t>
            </a:r>
            <a:endParaRPr/>
          </a:p>
          <a:p>
            <a:pPr indent="0" lvl="0" marL="0" marR="0" rtl="0" algn="l">
              <a:spcBef>
                <a:spcPts val="0"/>
              </a:spcBef>
              <a:spcAft>
                <a:spcPts val="0"/>
              </a:spcAft>
              <a:buNone/>
            </a:pPr>
            <a:r>
              <a:rPr lang="en-US" sz="1800">
                <a:solidFill>
                  <a:srgbClr val="1A5FB4"/>
                </a:solidFill>
                <a:latin typeface="Arial"/>
                <a:ea typeface="Arial"/>
                <a:cs typeface="Arial"/>
                <a:sym typeface="Arial"/>
              </a:rPr>
              <a:t>Mit einer Makulaschisis in radialem Muster, +/- peripherer Schisis</a:t>
            </a:r>
            <a:endParaRPr/>
          </a:p>
          <a:p>
            <a:pPr indent="0" lvl="0" marL="0" marR="0" rtl="0" algn="l">
              <a:spcBef>
                <a:spcPts val="0"/>
              </a:spcBef>
              <a:spcAft>
                <a:spcPts val="0"/>
              </a:spcAft>
              <a:buNone/>
            </a:pPr>
            <a:r>
              <a:t/>
            </a:r>
            <a:endParaRPr sz="1800">
              <a:solidFill>
                <a:srgbClr val="1A5FB4"/>
              </a:solidFill>
              <a:latin typeface="Arial"/>
              <a:ea typeface="Arial"/>
              <a:cs typeface="Arial"/>
              <a:sym typeface="Arial"/>
            </a:endParaRPr>
          </a:p>
          <a:p>
            <a:pPr indent="0" lvl="0" marL="0" marR="0" rtl="0" algn="l">
              <a:spcBef>
                <a:spcPts val="0"/>
              </a:spcBef>
              <a:spcAft>
                <a:spcPts val="0"/>
              </a:spcAft>
              <a:buNone/>
            </a:pPr>
            <a:r>
              <a:rPr i="1" lang="en-US" sz="1800">
                <a:solidFill>
                  <a:srgbClr val="1A5FB4"/>
                </a:solidFill>
                <a:latin typeface="Arial"/>
                <a:ea typeface="Arial"/>
                <a:cs typeface="Arial"/>
                <a:sym typeface="Arial"/>
              </a:rPr>
              <a:t>Wie zeigt sich die Erkrankung klinisch?</a:t>
            </a:r>
            <a:endParaRPr/>
          </a:p>
          <a:p>
            <a:pPr indent="0" lvl="0" marL="0" marR="0" rtl="0" algn="l">
              <a:spcBef>
                <a:spcPts val="0"/>
              </a:spcBef>
              <a:spcAft>
                <a:spcPts val="0"/>
              </a:spcAft>
              <a:buNone/>
            </a:pPr>
            <a:r>
              <a:rPr lang="en-US" sz="1800">
                <a:solidFill>
                  <a:srgbClr val="1A5FB4"/>
                </a:solidFill>
                <a:latin typeface="Arial"/>
                <a:ea typeface="Arial"/>
                <a:cs typeface="Arial"/>
                <a:sym typeface="Arial"/>
              </a:rPr>
              <a:t>Mit einer leicht verminderten Sehschärfe im Kindesalter. </a:t>
            </a:r>
            <a:r>
              <a:rPr lang="en-US" sz="1800">
                <a:solidFill>
                  <a:schemeClr val="dk1"/>
                </a:solidFill>
                <a:latin typeface="Arial"/>
                <a:ea typeface="Arial"/>
                <a:cs typeface="Arial"/>
                <a:sym typeface="Arial"/>
              </a:rPr>
              <a:t>Im Laufe der Zeit sinkt die Sehschärfe auf etwa 20/200.</a:t>
            </a:r>
            <a:endParaRPr/>
          </a:p>
        </p:txBody>
      </p:sp>
      <p:sp>
        <p:nvSpPr>
          <p:cNvPr id="4638" name="Google Shape;4638;p170"/>
          <p:cNvSpPr/>
          <p:nvPr/>
        </p:nvSpPr>
        <p:spPr>
          <a:xfrm>
            <a:off x="6438630" y="5689731"/>
            <a:ext cx="765565" cy="222182"/>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lnSpc>
                <a:spcPct val="58326"/>
              </a:lnSpc>
              <a:spcBef>
                <a:spcPts val="0"/>
              </a:spcBef>
              <a:spcAft>
                <a:spcPts val="0"/>
              </a:spcAft>
              <a:buNone/>
            </a:pPr>
            <a:r>
              <a:rPr lang="en-US" sz="1159">
                <a:solidFill>
                  <a:schemeClr val="dk1"/>
                </a:solidFill>
                <a:latin typeface="Arial"/>
                <a:ea typeface="Arial"/>
                <a:cs typeface="Arial"/>
                <a:sym typeface="Arial"/>
              </a:rPr>
              <a:t>Snellen</a:t>
            </a:r>
            <a:endParaRPr/>
          </a:p>
        </p:txBody>
      </p:sp>
      <p:sp>
        <p:nvSpPr>
          <p:cNvPr id="4639" name="Google Shape;4639;p170"/>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640" name="Google Shape;4640;p170"/>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641" name="Google Shape;4641;p170"/>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642" name="Google Shape;4642;p170"/>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6" name="Shape 4646"/>
        <p:cNvGrpSpPr/>
        <p:nvPr/>
      </p:nvGrpSpPr>
      <p:grpSpPr>
        <a:xfrm>
          <a:off x="0" y="0"/>
          <a:ext cx="0" cy="0"/>
          <a:chOff x="0" y="0"/>
          <a:chExt cx="0" cy="0"/>
        </a:xfrm>
      </p:grpSpPr>
      <p:sp>
        <p:nvSpPr>
          <p:cNvPr id="4647" name="Google Shape;4647;p171"/>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648" name="Google Shape;4648;p171"/>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649" name="Google Shape;4649;p171"/>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650" name="Google Shape;4650;p171"/>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4651" name="Google Shape;4651;p171"/>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652" name="Google Shape;4652;p171"/>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653" name="Google Shape;4653;p171"/>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654" name="Google Shape;4654;p171"/>
          <p:cNvCxnSpPr>
            <a:stCxn id="4647"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655" name="Google Shape;4655;p171"/>
          <p:cNvCxnSpPr>
            <a:stCxn id="4647"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656" name="Google Shape;4656;p171"/>
          <p:cNvCxnSpPr>
            <a:stCxn id="4647"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657" name="Google Shape;4657;p171"/>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658" name="Google Shape;4658;p171"/>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4659" name="Google Shape;4659;p171"/>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4660" name="Google Shape;4660;p171"/>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661" name="Google Shape;4661;p171"/>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4662" name="Google Shape;4662;p171"/>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663" name="Google Shape;4663;p171"/>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664" name="Google Shape;4664;p171"/>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kleinere b-Welle </a:t>
            </a:r>
            <a:endParaRPr/>
          </a:p>
        </p:txBody>
      </p:sp>
      <p:sp>
        <p:nvSpPr>
          <p:cNvPr id="4665" name="Google Shape;4665;p171"/>
          <p:cNvSpPr txBox="1"/>
          <p:nvPr/>
        </p:nvSpPr>
        <p:spPr>
          <a:xfrm>
            <a:off x="2263325" y="3808944"/>
            <a:ext cx="4763805" cy="168979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7F7F7F"/>
                </a:solidFill>
                <a:latin typeface="Arial"/>
                <a:ea typeface="Arial"/>
                <a:cs typeface="Arial"/>
                <a:sym typeface="Arial"/>
              </a:rPr>
              <a:t>Eine weitere Erkrankung – zwar nicht häufig, aber häufiger als CSNB – zeigt ebenfalls ein negatives ERG. Um welche Erkrankung handelt es sich?</a:t>
            </a:r>
            <a:endParaRPr/>
          </a:p>
          <a:p>
            <a:pPr indent="0" lvl="0" marL="0" marR="0" rtl="0" algn="l">
              <a:spcBef>
                <a:spcPts val="0"/>
              </a:spcBef>
              <a:spcAft>
                <a:spcPts val="0"/>
              </a:spcAft>
              <a:buNone/>
            </a:pPr>
            <a:r>
              <a:rPr lang="en-US" sz="1546">
                <a:solidFill>
                  <a:srgbClr val="7F7F7F"/>
                </a:solidFill>
                <a:latin typeface="Arial"/>
                <a:ea typeface="Arial"/>
                <a:cs typeface="Arial"/>
                <a:sym typeface="Arial"/>
              </a:rPr>
              <a:t>XLR</a:t>
            </a:r>
            <a:endParaRPr/>
          </a:p>
          <a:p>
            <a:pPr indent="0" lvl="0" marL="0" marR="0" rtl="0" algn="l">
              <a:spcBef>
                <a:spcPts val="0"/>
              </a:spcBef>
              <a:spcAft>
                <a:spcPts val="0"/>
              </a:spcAft>
              <a:buNone/>
            </a:pPr>
            <a:r>
              <a:t/>
            </a:r>
            <a:endParaRPr i="1" sz="1546">
              <a:solidFill>
                <a:srgbClr val="7F7F7F"/>
              </a:solidFill>
              <a:latin typeface="Arial"/>
              <a:ea typeface="Arial"/>
              <a:cs typeface="Arial"/>
              <a:sym typeface="Arial"/>
            </a:endParaRPr>
          </a:p>
          <a:p>
            <a:pPr indent="0" lvl="0" marL="0" marR="0" rtl="0" algn="l">
              <a:spcBef>
                <a:spcPts val="0"/>
              </a:spcBef>
              <a:spcAft>
                <a:spcPts val="0"/>
              </a:spcAft>
              <a:buNone/>
            </a:pPr>
            <a:r>
              <a:rPr i="1" lang="en-US" sz="1546">
                <a:solidFill>
                  <a:srgbClr val="7F7F7F"/>
                </a:solidFill>
                <a:latin typeface="Arial"/>
                <a:ea typeface="Arial"/>
                <a:cs typeface="Arial"/>
                <a:sym typeface="Arial"/>
              </a:rPr>
              <a:t>Wofür steht </a:t>
            </a:r>
            <a:r>
              <a:rPr lang="en-US" sz="1546">
                <a:solidFill>
                  <a:srgbClr val="7F7F7F"/>
                </a:solidFill>
                <a:latin typeface="Arial"/>
                <a:ea typeface="Arial"/>
                <a:cs typeface="Arial"/>
                <a:sym typeface="Arial"/>
              </a:rPr>
              <a:t>XLR </a:t>
            </a:r>
            <a:r>
              <a:rPr i="1" lang="en-US" sz="1546">
                <a:solidFill>
                  <a:srgbClr val="7F7F7F"/>
                </a:solidFill>
                <a:latin typeface="Arial"/>
                <a:ea typeface="Arial"/>
                <a:cs typeface="Arial"/>
                <a:sym typeface="Arial"/>
              </a:rPr>
              <a:t>in diesem Zusammenhang?</a:t>
            </a:r>
            <a:endParaRPr/>
          </a:p>
          <a:p>
            <a:pPr indent="0" lvl="0" marL="0" marR="0" rtl="0" algn="l">
              <a:spcBef>
                <a:spcPts val="0"/>
              </a:spcBef>
              <a:spcAft>
                <a:spcPts val="0"/>
              </a:spcAft>
              <a:buNone/>
            </a:pPr>
            <a:r>
              <a:rPr b="1" lang="en-US" sz="1546">
                <a:solidFill>
                  <a:schemeClr val="dk1"/>
                </a:solidFill>
                <a:latin typeface="Arial"/>
                <a:ea typeface="Arial"/>
                <a:cs typeface="Arial"/>
                <a:sym typeface="Arial"/>
              </a:rPr>
              <a:t>X-chromosomale Retinoschisis</a:t>
            </a:r>
            <a:endParaRPr/>
          </a:p>
        </p:txBody>
      </p:sp>
      <p:sp>
        <p:nvSpPr>
          <p:cNvPr id="4666" name="Google Shape;4666;p171"/>
          <p:cNvSpPr/>
          <p:nvPr/>
        </p:nvSpPr>
        <p:spPr>
          <a:xfrm>
            <a:off x="2194560" y="4732681"/>
            <a:ext cx="2065985" cy="520353"/>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667" name="Google Shape;4667;p171"/>
          <p:cNvSpPr txBox="1"/>
          <p:nvPr/>
        </p:nvSpPr>
        <p:spPr>
          <a:xfrm>
            <a:off x="1900112" y="2904829"/>
            <a:ext cx="6617927" cy="3071766"/>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800">
                <a:solidFill>
                  <a:srgbClr val="1A5FB4"/>
                </a:solidFill>
                <a:latin typeface="Arial"/>
                <a:ea typeface="Arial"/>
                <a:cs typeface="Arial"/>
                <a:sym typeface="Arial"/>
              </a:rPr>
              <a:t>Unter welchem anderen (sehr ähnlichen) Namen ist die X-chromosomale Retinoschisis (XLR) bekannt?</a:t>
            </a:r>
            <a:endParaRPr/>
          </a:p>
          <a:p>
            <a:pPr indent="0" lvl="0" marL="0" marR="0" rtl="0" algn="l">
              <a:spcBef>
                <a:spcPts val="0"/>
              </a:spcBef>
              <a:spcAft>
                <a:spcPts val="0"/>
              </a:spcAft>
              <a:buNone/>
            </a:pPr>
            <a:r>
              <a:rPr lang="en-US" sz="1800">
                <a:solidFill>
                  <a:srgbClr val="1A5FB4"/>
                </a:solidFill>
                <a:latin typeface="Arial"/>
                <a:ea typeface="Arial"/>
                <a:cs typeface="Arial"/>
                <a:sym typeface="Arial"/>
              </a:rPr>
              <a:t>X-chromosomale juvenile Retinoschisis (XLJR)</a:t>
            </a:r>
            <a:endParaRPr/>
          </a:p>
          <a:p>
            <a:pPr indent="0" lvl="0" marL="0" marR="0" rtl="0" algn="l">
              <a:spcBef>
                <a:spcPts val="0"/>
              </a:spcBef>
              <a:spcAft>
                <a:spcPts val="0"/>
              </a:spcAft>
              <a:buNone/>
            </a:pPr>
            <a:r>
              <a:t/>
            </a:r>
            <a:endParaRPr sz="1800">
              <a:solidFill>
                <a:srgbClr val="1A5FB4"/>
              </a:solidFill>
              <a:latin typeface="Arial"/>
              <a:ea typeface="Arial"/>
              <a:cs typeface="Arial"/>
              <a:sym typeface="Arial"/>
            </a:endParaRPr>
          </a:p>
          <a:p>
            <a:pPr indent="0" lvl="0" marL="0" marR="0" rtl="0" algn="l">
              <a:spcBef>
                <a:spcPts val="0"/>
              </a:spcBef>
              <a:spcAft>
                <a:spcPts val="0"/>
              </a:spcAft>
              <a:buNone/>
            </a:pPr>
            <a:r>
              <a:rPr i="1" lang="en-US" sz="1800">
                <a:solidFill>
                  <a:srgbClr val="1A5FB4"/>
                </a:solidFill>
                <a:latin typeface="Arial"/>
                <a:ea typeface="Arial"/>
                <a:cs typeface="Arial"/>
                <a:sym typeface="Arial"/>
              </a:rPr>
              <a:t>Wie zeigt sich dies in der Funduskopie?</a:t>
            </a:r>
            <a:endParaRPr/>
          </a:p>
          <a:p>
            <a:pPr indent="0" lvl="0" marL="0" marR="0" rtl="0" algn="l">
              <a:spcBef>
                <a:spcPts val="0"/>
              </a:spcBef>
              <a:spcAft>
                <a:spcPts val="0"/>
              </a:spcAft>
              <a:buNone/>
            </a:pPr>
            <a:r>
              <a:rPr lang="en-US" sz="1800">
                <a:solidFill>
                  <a:srgbClr val="1A5FB4"/>
                </a:solidFill>
                <a:latin typeface="Arial"/>
                <a:ea typeface="Arial"/>
                <a:cs typeface="Arial"/>
                <a:sym typeface="Arial"/>
              </a:rPr>
              <a:t>Mit einer Makulaschisis in radialem Muster, +/- peripherer Schisis</a:t>
            </a:r>
            <a:endParaRPr/>
          </a:p>
          <a:p>
            <a:pPr indent="0" lvl="0" marL="0" marR="0" rtl="0" algn="l">
              <a:spcBef>
                <a:spcPts val="0"/>
              </a:spcBef>
              <a:spcAft>
                <a:spcPts val="0"/>
              </a:spcAft>
              <a:buNone/>
            </a:pPr>
            <a:r>
              <a:t/>
            </a:r>
            <a:endParaRPr sz="1800">
              <a:solidFill>
                <a:srgbClr val="1A5FB4"/>
              </a:solidFill>
              <a:latin typeface="Arial"/>
              <a:ea typeface="Arial"/>
              <a:cs typeface="Arial"/>
              <a:sym typeface="Arial"/>
            </a:endParaRPr>
          </a:p>
          <a:p>
            <a:pPr indent="0" lvl="0" marL="0" marR="0" rtl="0" algn="l">
              <a:spcBef>
                <a:spcPts val="0"/>
              </a:spcBef>
              <a:spcAft>
                <a:spcPts val="0"/>
              </a:spcAft>
              <a:buNone/>
            </a:pPr>
            <a:r>
              <a:rPr i="1" lang="en-US" sz="1800">
                <a:solidFill>
                  <a:srgbClr val="1A5FB4"/>
                </a:solidFill>
                <a:latin typeface="Arial"/>
                <a:ea typeface="Arial"/>
                <a:cs typeface="Arial"/>
                <a:sym typeface="Arial"/>
              </a:rPr>
              <a:t>Wie zeigt sich die Erkrankung klinisch?</a:t>
            </a:r>
            <a:endParaRPr/>
          </a:p>
          <a:p>
            <a:pPr indent="0" lvl="0" marL="0" marR="0" rtl="0" algn="l">
              <a:spcBef>
                <a:spcPts val="0"/>
              </a:spcBef>
              <a:spcAft>
                <a:spcPts val="0"/>
              </a:spcAft>
              <a:buNone/>
            </a:pPr>
            <a:r>
              <a:rPr lang="en-US" sz="1800">
                <a:solidFill>
                  <a:srgbClr val="1A5FB4"/>
                </a:solidFill>
                <a:latin typeface="Arial"/>
                <a:ea typeface="Arial"/>
                <a:cs typeface="Arial"/>
                <a:sym typeface="Arial"/>
              </a:rPr>
              <a:t>Mit einer leicht verminderten Sehschärfe im Kindesalter. </a:t>
            </a:r>
            <a:r>
              <a:rPr lang="en-US" sz="1800">
                <a:solidFill>
                  <a:schemeClr val="dk1"/>
                </a:solidFill>
                <a:latin typeface="Arial"/>
                <a:ea typeface="Arial"/>
                <a:cs typeface="Arial"/>
                <a:sym typeface="Arial"/>
              </a:rPr>
              <a:t>Im Laufe der Zeit sinkt die Sehschärfe auf etwa 20/200.</a:t>
            </a:r>
            <a:endParaRPr/>
          </a:p>
        </p:txBody>
      </p:sp>
      <p:sp>
        <p:nvSpPr>
          <p:cNvPr id="4668" name="Google Shape;4668;p171"/>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669" name="Google Shape;4669;p171"/>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670" name="Google Shape;4670;p171"/>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671" name="Google Shape;4671;p171"/>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5" name="Shape 4675"/>
        <p:cNvGrpSpPr/>
        <p:nvPr/>
      </p:nvGrpSpPr>
      <p:grpSpPr>
        <a:xfrm>
          <a:off x="0" y="0"/>
          <a:ext cx="0" cy="0"/>
          <a:chOff x="0" y="0"/>
          <a:chExt cx="0" cy="0"/>
        </a:xfrm>
      </p:grpSpPr>
      <p:sp>
        <p:nvSpPr>
          <p:cNvPr id="4676" name="Google Shape;4676;p172"/>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677" name="Google Shape;4677;p172"/>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678" name="Google Shape;4678;p172"/>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679" name="Google Shape;4679;p172"/>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4680" name="Google Shape;4680;p172"/>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681" name="Google Shape;4681;p172"/>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682" name="Google Shape;4682;p172"/>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683" name="Google Shape;4683;p172"/>
          <p:cNvCxnSpPr>
            <a:stCxn id="4676"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684" name="Google Shape;4684;p172"/>
          <p:cNvCxnSpPr>
            <a:stCxn id="4676"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685" name="Google Shape;4685;p172"/>
          <p:cNvCxnSpPr>
            <a:stCxn id="4676"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686" name="Google Shape;4686;p172"/>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687" name="Google Shape;4687;p172"/>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4688" name="Google Shape;4688;p172"/>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4689" name="Google Shape;4689;p172"/>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690" name="Google Shape;4690;p172"/>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4691" name="Google Shape;4691;p172"/>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--Klassifiziert nach… </a:t>
            </a:r>
            <a:r>
              <a:rPr b="0" i="0" lang="en-US" sz="1546" u="none" cap="none" strike="noStrike">
                <a:solidFill>
                  <a:srgbClr val="1A5FB4"/>
                </a:solidFill>
                <a:latin typeface="Arial"/>
                <a:ea typeface="Arial"/>
                <a:cs typeface="Arial"/>
                <a:sym typeface="Arial"/>
              </a:rPr>
              <a:t>dem skotopischen ERG-Muster</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--Häufigstes Muster: </a:t>
            </a:r>
            <a:r>
              <a:rPr b="0" i="1" lang="en-US" sz="1546" u="none" cap="none" strike="noStrike">
                <a:solidFill>
                  <a:srgbClr val="1A5FB4"/>
                </a:solidFill>
                <a:latin typeface="Arial"/>
                <a:ea typeface="Arial"/>
                <a:cs typeface="Arial"/>
                <a:sym typeface="Arial"/>
              </a:rPr>
              <a:t>Negatives </a:t>
            </a:r>
            <a:r>
              <a:rPr b="0" i="0" lang="en-US" sz="1546" u="none" cap="none" strike="noStrike">
                <a:solidFill>
                  <a:srgbClr val="1A5FB4"/>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1" lang="en-US" sz="1546" u="none" cap="none" strike="noStrike">
                <a:solidFill>
                  <a:schemeClr val="dk1"/>
                </a:solidFill>
                <a:latin typeface="Arial"/>
                <a:ea typeface="Arial"/>
                <a:cs typeface="Arial"/>
                <a:sym typeface="Arial"/>
              </a:rPr>
              <a:t>--Negatives </a:t>
            </a:r>
            <a:r>
              <a:rPr b="0" i="0" lang="en-US" sz="1546" u="none" cap="none" strike="noStrike">
                <a:solidFill>
                  <a:schemeClr val="dk1"/>
                </a:solidFill>
                <a:latin typeface="Arial"/>
                <a:ea typeface="Arial"/>
                <a:cs typeface="Arial"/>
                <a:sym typeface="Arial"/>
              </a:rPr>
              <a:t>ERG = </a:t>
            </a:r>
            <a:r>
              <a:rPr b="0" i="0" lang="en-US" sz="1546" u="none" cap="none" strike="noStrike">
                <a:solidFill>
                  <a:srgbClr val="1A5FB4"/>
                </a:solidFill>
                <a:latin typeface="Arial"/>
                <a:ea typeface="Arial"/>
                <a:cs typeface="Arial"/>
                <a:sym typeface="Arial"/>
              </a:rPr>
              <a:t>große a-Welle, kleinere b-Welle </a:t>
            </a:r>
            <a:endParaRPr/>
          </a:p>
        </p:txBody>
      </p:sp>
      <p:sp>
        <p:nvSpPr>
          <p:cNvPr id="4692" name="Google Shape;4692;p172"/>
          <p:cNvSpPr txBox="1"/>
          <p:nvPr/>
        </p:nvSpPr>
        <p:spPr>
          <a:xfrm>
            <a:off x="2341784" y="3331107"/>
            <a:ext cx="4761229" cy="1899192"/>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2D4545"/>
                </a:solidFill>
                <a:latin typeface="Arial"/>
                <a:ea typeface="Arial"/>
                <a:cs typeface="Arial"/>
                <a:sym typeface="Arial"/>
              </a:rPr>
              <a:t>Eine weitere Erkrankung äußert sich durch Nachtblindheit, und das ERG zeigt Muster, die mit denen der CSNB identisch sind. Daher steht diese Erkrankung ganz oben auf der Differentialdiagnose für CSNB. Um welche Erkrankung handelt es sich?</a:t>
            </a:r>
            <a:endParaRPr/>
          </a:p>
          <a:p>
            <a:pPr indent="0" lvl="0" marL="0" marR="0" rtl="0" algn="l">
              <a:spcBef>
                <a:spcPts val="0"/>
              </a:spcBef>
              <a:spcAft>
                <a:spcPts val="0"/>
              </a:spcAft>
              <a:buNone/>
            </a:pPr>
            <a:r>
              <a:rPr lang="en-US" sz="1352">
                <a:solidFill>
                  <a:srgbClr val="FEFF83"/>
                </a:solidFill>
                <a:latin typeface="Arial"/>
                <a:ea typeface="Arial"/>
                <a:cs typeface="Arial"/>
                <a:sym typeface="Arial"/>
              </a:rPr>
              <a:t>MAR</a:t>
            </a:r>
            <a:endParaRPr/>
          </a:p>
          <a:p>
            <a:pPr indent="0" lvl="0" marL="0" marR="0" rtl="0" algn="l">
              <a:spcBef>
                <a:spcPts val="0"/>
              </a:spcBef>
              <a:spcAft>
                <a:spcPts val="0"/>
              </a:spcAft>
              <a:buNone/>
            </a:pPr>
            <a:r>
              <a:t/>
            </a:r>
            <a:endParaRPr sz="1352">
              <a:solidFill>
                <a:srgbClr val="FEFF83"/>
              </a:solidFill>
              <a:latin typeface="Arial"/>
              <a:ea typeface="Arial"/>
              <a:cs typeface="Arial"/>
              <a:sym typeface="Arial"/>
            </a:endParaRPr>
          </a:p>
          <a:p>
            <a:pPr indent="0" lvl="0" marL="0" marR="0" rtl="0" algn="l">
              <a:spcBef>
                <a:spcPts val="0"/>
              </a:spcBef>
              <a:spcAft>
                <a:spcPts val="0"/>
              </a:spcAft>
              <a:buNone/>
            </a:pPr>
            <a:r>
              <a:rPr i="1" lang="en-US" sz="1352">
                <a:solidFill>
                  <a:srgbClr val="FEFF83"/>
                </a:solidFill>
                <a:latin typeface="Arial"/>
                <a:ea typeface="Arial"/>
                <a:cs typeface="Arial"/>
                <a:sym typeface="Arial"/>
              </a:rPr>
              <a:t>Wofür steht </a:t>
            </a:r>
            <a:r>
              <a:rPr lang="en-US" sz="1352">
                <a:solidFill>
                  <a:srgbClr val="FEFF83"/>
                </a:solidFill>
                <a:latin typeface="Arial"/>
                <a:ea typeface="Arial"/>
                <a:cs typeface="Arial"/>
                <a:sym typeface="Arial"/>
              </a:rPr>
              <a:t>MAR </a:t>
            </a:r>
            <a:r>
              <a:rPr i="1" lang="en-US" sz="1352">
                <a:solidFill>
                  <a:srgbClr val="FEFF83"/>
                </a:solidFill>
                <a:latin typeface="Arial"/>
                <a:ea typeface="Arial"/>
                <a:cs typeface="Arial"/>
                <a:sym typeface="Arial"/>
              </a:rPr>
              <a:t>in diesem Zusammenhang?</a:t>
            </a:r>
            <a:endParaRPr/>
          </a:p>
          <a:p>
            <a:pPr indent="0" lvl="0" marL="0" marR="0" rtl="0" algn="l">
              <a:spcBef>
                <a:spcPts val="0"/>
              </a:spcBef>
              <a:spcAft>
                <a:spcPts val="0"/>
              </a:spcAft>
              <a:buNone/>
            </a:pPr>
            <a:r>
              <a:rPr lang="en-US" sz="1352">
                <a:solidFill>
                  <a:srgbClr val="FEFF83"/>
                </a:solidFill>
                <a:latin typeface="Arial"/>
                <a:ea typeface="Arial"/>
                <a:cs typeface="Arial"/>
                <a:sym typeface="Arial"/>
              </a:rPr>
              <a:t>Melanom-assoziierte Retinopathie</a:t>
            </a:r>
            <a:endParaRPr/>
          </a:p>
        </p:txBody>
      </p:sp>
      <p:cxnSp>
        <p:nvCxnSpPr>
          <p:cNvPr id="4693" name="Google Shape;4693;p172"/>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694" name="Google Shape;4694;p172"/>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695" name="Google Shape;4695;p172"/>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696" name="Google Shape;4696;p172"/>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697" name="Google Shape;4697;p172"/>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698" name="Google Shape;4698;p172"/>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2" name="Shape 4702"/>
        <p:cNvGrpSpPr/>
        <p:nvPr/>
      </p:nvGrpSpPr>
      <p:grpSpPr>
        <a:xfrm>
          <a:off x="0" y="0"/>
          <a:ext cx="0" cy="0"/>
          <a:chOff x="0" y="0"/>
          <a:chExt cx="0" cy="0"/>
        </a:xfrm>
      </p:grpSpPr>
      <p:sp>
        <p:nvSpPr>
          <p:cNvPr id="4703" name="Google Shape;4703;p173"/>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704" name="Google Shape;4704;p173"/>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705" name="Google Shape;4705;p173"/>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706" name="Google Shape;4706;p173"/>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4707" name="Google Shape;4707;p173"/>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708" name="Google Shape;4708;p173"/>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709" name="Google Shape;4709;p173"/>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710" name="Google Shape;4710;p173"/>
          <p:cNvCxnSpPr>
            <a:stCxn id="4703"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711" name="Google Shape;4711;p173"/>
          <p:cNvCxnSpPr>
            <a:stCxn id="4703"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712" name="Google Shape;4712;p173"/>
          <p:cNvCxnSpPr>
            <a:stCxn id="4703"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713" name="Google Shape;4713;p173"/>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714" name="Google Shape;4714;p173"/>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4715" name="Google Shape;4715;p173"/>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4716" name="Google Shape;4716;p173"/>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717" name="Google Shape;4717;p173"/>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4718" name="Google Shape;4718;p173"/>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--Klassifiziert nach… </a:t>
            </a:r>
            <a:r>
              <a:rPr b="0" i="0" lang="en-US" sz="1546" u="none" cap="none" strike="noStrike">
                <a:solidFill>
                  <a:srgbClr val="1A5FB4"/>
                </a:solidFill>
                <a:latin typeface="Arial"/>
                <a:ea typeface="Arial"/>
                <a:cs typeface="Arial"/>
                <a:sym typeface="Arial"/>
              </a:rPr>
              <a:t>dem skotopischen ERG-Muster</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--Häufigstes Muster: </a:t>
            </a:r>
            <a:r>
              <a:rPr b="0" i="1" lang="en-US" sz="1546" u="none" cap="none" strike="noStrike">
                <a:solidFill>
                  <a:srgbClr val="1A5FB4"/>
                </a:solidFill>
                <a:latin typeface="Arial"/>
                <a:ea typeface="Arial"/>
                <a:cs typeface="Arial"/>
                <a:sym typeface="Arial"/>
              </a:rPr>
              <a:t>Negatives </a:t>
            </a:r>
            <a:r>
              <a:rPr b="0" i="0" lang="en-US" sz="1546" u="none" cap="none" strike="noStrike">
                <a:solidFill>
                  <a:srgbClr val="1A5FB4"/>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1" lang="en-US" sz="1546" u="none" cap="none" strike="noStrike">
                <a:solidFill>
                  <a:schemeClr val="dk1"/>
                </a:solidFill>
                <a:latin typeface="Arial"/>
                <a:ea typeface="Arial"/>
                <a:cs typeface="Arial"/>
                <a:sym typeface="Arial"/>
              </a:rPr>
              <a:t>--Negatives </a:t>
            </a:r>
            <a:r>
              <a:rPr b="0" i="0" lang="en-US" sz="1546" u="none" cap="none" strike="noStrike">
                <a:solidFill>
                  <a:schemeClr val="dk1"/>
                </a:solidFill>
                <a:latin typeface="Arial"/>
                <a:ea typeface="Arial"/>
                <a:cs typeface="Arial"/>
                <a:sym typeface="Arial"/>
              </a:rPr>
              <a:t>ERG = </a:t>
            </a:r>
            <a:r>
              <a:rPr b="0" i="0" lang="en-US" sz="1546" u="none" cap="none" strike="noStrike">
                <a:solidFill>
                  <a:srgbClr val="1A5FB4"/>
                </a:solidFill>
                <a:latin typeface="Arial"/>
                <a:ea typeface="Arial"/>
                <a:cs typeface="Arial"/>
                <a:sym typeface="Arial"/>
              </a:rPr>
              <a:t>große a-Welle, kleinere b-Welle </a:t>
            </a:r>
            <a:endParaRPr/>
          </a:p>
        </p:txBody>
      </p:sp>
      <p:sp>
        <p:nvSpPr>
          <p:cNvPr id="4719" name="Google Shape;4719;p173"/>
          <p:cNvSpPr txBox="1"/>
          <p:nvPr/>
        </p:nvSpPr>
        <p:spPr>
          <a:xfrm>
            <a:off x="2341784" y="3331107"/>
            <a:ext cx="4761229" cy="1899192"/>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2D4545"/>
                </a:solidFill>
                <a:latin typeface="Arial"/>
                <a:ea typeface="Arial"/>
                <a:cs typeface="Arial"/>
                <a:sym typeface="Arial"/>
              </a:rPr>
              <a:t>Eine weitere Erkrankung äußert sich durch Nachtblindheit, und das ERG zeigt Muster, die mit denen der CSNB identisch sind. Daher steht diese Erkrankung ganz oben auf der Differentialdiagnose für CSNB. Um welche Erkrankung handelt es sich?</a:t>
            </a:r>
            <a:endParaRPr/>
          </a:p>
          <a:p>
            <a:pPr indent="0" lvl="0" marL="0" marR="0" rtl="0" algn="l">
              <a:spcBef>
                <a:spcPts val="0"/>
              </a:spcBef>
              <a:spcAft>
                <a:spcPts val="0"/>
              </a:spcAft>
              <a:buNone/>
            </a:pPr>
            <a:r>
              <a:rPr lang="en-US" sz="1352">
                <a:solidFill>
                  <a:srgbClr val="2D4545"/>
                </a:solidFill>
                <a:latin typeface="Arial"/>
                <a:ea typeface="Arial"/>
                <a:cs typeface="Arial"/>
                <a:sym typeface="Arial"/>
              </a:rPr>
              <a:t>MAR</a:t>
            </a:r>
            <a:endParaRPr sz="1352">
              <a:solidFill>
                <a:srgbClr val="FEFF83"/>
              </a:solidFill>
              <a:latin typeface="Arial"/>
              <a:ea typeface="Arial"/>
              <a:cs typeface="Arial"/>
              <a:sym typeface="Arial"/>
            </a:endParaRPr>
          </a:p>
          <a:p>
            <a:pPr indent="0" lvl="0" marL="0" marR="0" rtl="0" algn="l">
              <a:spcBef>
                <a:spcPts val="0"/>
              </a:spcBef>
              <a:spcAft>
                <a:spcPts val="0"/>
              </a:spcAft>
              <a:buNone/>
            </a:pPr>
            <a:r>
              <a:t/>
            </a:r>
            <a:endParaRPr sz="1352">
              <a:solidFill>
                <a:srgbClr val="FEFF83"/>
              </a:solidFill>
              <a:latin typeface="Arial"/>
              <a:ea typeface="Arial"/>
              <a:cs typeface="Arial"/>
              <a:sym typeface="Arial"/>
            </a:endParaRPr>
          </a:p>
          <a:p>
            <a:pPr indent="0" lvl="0" marL="0" marR="0" rtl="0" algn="l">
              <a:spcBef>
                <a:spcPts val="0"/>
              </a:spcBef>
              <a:spcAft>
                <a:spcPts val="0"/>
              </a:spcAft>
              <a:buNone/>
            </a:pPr>
            <a:r>
              <a:rPr i="1" lang="en-US" sz="1352">
                <a:solidFill>
                  <a:srgbClr val="FEFF83"/>
                </a:solidFill>
                <a:latin typeface="Arial"/>
                <a:ea typeface="Arial"/>
                <a:cs typeface="Arial"/>
                <a:sym typeface="Arial"/>
              </a:rPr>
              <a:t>Wofür steht </a:t>
            </a:r>
            <a:r>
              <a:rPr lang="en-US" sz="1352">
                <a:solidFill>
                  <a:srgbClr val="FEFF83"/>
                </a:solidFill>
                <a:latin typeface="Arial"/>
                <a:ea typeface="Arial"/>
                <a:cs typeface="Arial"/>
                <a:sym typeface="Arial"/>
              </a:rPr>
              <a:t>MAR </a:t>
            </a:r>
            <a:r>
              <a:rPr i="1" lang="en-US" sz="1352">
                <a:solidFill>
                  <a:srgbClr val="FEFF83"/>
                </a:solidFill>
                <a:latin typeface="Arial"/>
                <a:ea typeface="Arial"/>
                <a:cs typeface="Arial"/>
                <a:sym typeface="Arial"/>
              </a:rPr>
              <a:t>in diesem Zusammenhang?</a:t>
            </a:r>
            <a:endParaRPr/>
          </a:p>
          <a:p>
            <a:pPr indent="0" lvl="0" marL="0" marR="0" rtl="0" algn="l">
              <a:spcBef>
                <a:spcPts val="0"/>
              </a:spcBef>
              <a:spcAft>
                <a:spcPts val="0"/>
              </a:spcAft>
              <a:buNone/>
            </a:pPr>
            <a:r>
              <a:rPr lang="en-US" sz="1352">
                <a:solidFill>
                  <a:srgbClr val="FEFF83"/>
                </a:solidFill>
                <a:latin typeface="Arial"/>
                <a:ea typeface="Arial"/>
                <a:cs typeface="Arial"/>
                <a:sym typeface="Arial"/>
              </a:rPr>
              <a:t>Melanom-assoziierte Retinopathie</a:t>
            </a:r>
            <a:endParaRPr/>
          </a:p>
        </p:txBody>
      </p:sp>
      <p:cxnSp>
        <p:nvCxnSpPr>
          <p:cNvPr id="4720" name="Google Shape;4720;p173"/>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721" name="Google Shape;4721;p173"/>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722" name="Google Shape;4722;p173"/>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723" name="Google Shape;4723;p173"/>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724" name="Google Shape;4724;p173"/>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725" name="Google Shape;4725;p173"/>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9" name="Shape 4729"/>
        <p:cNvGrpSpPr/>
        <p:nvPr/>
      </p:nvGrpSpPr>
      <p:grpSpPr>
        <a:xfrm>
          <a:off x="0" y="0"/>
          <a:ext cx="0" cy="0"/>
          <a:chOff x="0" y="0"/>
          <a:chExt cx="0" cy="0"/>
        </a:xfrm>
      </p:grpSpPr>
      <p:sp>
        <p:nvSpPr>
          <p:cNvPr id="4730" name="Google Shape;4730;p174"/>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731" name="Google Shape;4731;p174"/>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732" name="Google Shape;4732;p174"/>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733" name="Google Shape;4733;p174"/>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4734" name="Google Shape;4734;p174"/>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735" name="Google Shape;4735;p174"/>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736" name="Google Shape;4736;p174"/>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737" name="Google Shape;4737;p174"/>
          <p:cNvCxnSpPr>
            <a:stCxn id="4730"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738" name="Google Shape;4738;p174"/>
          <p:cNvCxnSpPr>
            <a:stCxn id="4730"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739" name="Google Shape;4739;p174"/>
          <p:cNvCxnSpPr>
            <a:stCxn id="4730"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740" name="Google Shape;4740;p174"/>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741" name="Google Shape;4741;p174"/>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4742" name="Google Shape;4742;p174"/>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4743" name="Google Shape;4743;p174"/>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744" name="Google Shape;4744;p174"/>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4745" name="Google Shape;4745;p174"/>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--Klassifiziert nach… </a:t>
            </a:r>
            <a:r>
              <a:rPr b="0" i="0" lang="en-US" sz="1546" u="none" cap="none" strike="noStrike">
                <a:solidFill>
                  <a:srgbClr val="1A5FB4"/>
                </a:solidFill>
                <a:latin typeface="Arial"/>
                <a:ea typeface="Arial"/>
                <a:cs typeface="Arial"/>
                <a:sym typeface="Arial"/>
              </a:rPr>
              <a:t>dem skotopischen ERG-Muster</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--Häufigstes Muster: </a:t>
            </a:r>
            <a:r>
              <a:rPr b="0" i="1" lang="en-US" sz="1546" u="none" cap="none" strike="noStrike">
                <a:solidFill>
                  <a:srgbClr val="1A5FB4"/>
                </a:solidFill>
                <a:latin typeface="Arial"/>
                <a:ea typeface="Arial"/>
                <a:cs typeface="Arial"/>
                <a:sym typeface="Arial"/>
              </a:rPr>
              <a:t>Negatives </a:t>
            </a:r>
            <a:r>
              <a:rPr b="0" i="0" lang="en-US" sz="1546" u="none" cap="none" strike="noStrike">
                <a:solidFill>
                  <a:srgbClr val="1A5FB4"/>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1" lang="en-US" sz="1546" u="none" cap="none" strike="noStrike">
                <a:solidFill>
                  <a:schemeClr val="dk1"/>
                </a:solidFill>
                <a:latin typeface="Arial"/>
                <a:ea typeface="Arial"/>
                <a:cs typeface="Arial"/>
                <a:sym typeface="Arial"/>
              </a:rPr>
              <a:t>--Negatives </a:t>
            </a:r>
            <a:r>
              <a:rPr b="0" i="0" lang="en-US" sz="1546" u="none" cap="none" strike="noStrike">
                <a:solidFill>
                  <a:schemeClr val="dk1"/>
                </a:solidFill>
                <a:latin typeface="Arial"/>
                <a:ea typeface="Arial"/>
                <a:cs typeface="Arial"/>
                <a:sym typeface="Arial"/>
              </a:rPr>
              <a:t>ERG = </a:t>
            </a:r>
            <a:r>
              <a:rPr b="0" i="0" lang="en-US" sz="1546" u="none" cap="none" strike="noStrike">
                <a:solidFill>
                  <a:srgbClr val="1A5FB4"/>
                </a:solidFill>
                <a:latin typeface="Arial"/>
                <a:ea typeface="Arial"/>
                <a:cs typeface="Arial"/>
                <a:sym typeface="Arial"/>
              </a:rPr>
              <a:t>große a-Welle, kleinere b-Welle </a:t>
            </a:r>
            <a:endParaRPr/>
          </a:p>
        </p:txBody>
      </p:sp>
      <p:sp>
        <p:nvSpPr>
          <p:cNvPr id="4746" name="Google Shape;4746;p174"/>
          <p:cNvSpPr txBox="1"/>
          <p:nvPr/>
        </p:nvSpPr>
        <p:spPr>
          <a:xfrm>
            <a:off x="2341784" y="3331107"/>
            <a:ext cx="4761229" cy="1899192"/>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2D4545"/>
                </a:solidFill>
                <a:latin typeface="Arial"/>
                <a:ea typeface="Arial"/>
                <a:cs typeface="Arial"/>
                <a:sym typeface="Arial"/>
              </a:rPr>
              <a:t>Eine weitere Erkrankung äußert sich durch Nachtblindheit, und das ERG zeigt Muster, die mit denen der CSNB identisch sind. Daher steht diese Erkrankung ganz oben auf der Differentialdiagnose für CSNB. Um welche Erkrankung handelt es sich?</a:t>
            </a:r>
            <a:endParaRPr/>
          </a:p>
          <a:p>
            <a:pPr indent="0" lvl="0" marL="0" marR="0" rtl="0" algn="l">
              <a:spcBef>
                <a:spcPts val="0"/>
              </a:spcBef>
              <a:spcAft>
                <a:spcPts val="0"/>
              </a:spcAft>
              <a:buNone/>
            </a:pPr>
            <a:r>
              <a:rPr lang="en-US" sz="1352">
                <a:solidFill>
                  <a:srgbClr val="2D4545"/>
                </a:solidFill>
                <a:latin typeface="Arial"/>
                <a:ea typeface="Arial"/>
                <a:cs typeface="Arial"/>
                <a:sym typeface="Arial"/>
              </a:rPr>
              <a:t>MAR</a:t>
            </a:r>
            <a:endParaRPr/>
          </a:p>
          <a:p>
            <a:pPr indent="0" lvl="0" marL="0" marR="0" rtl="0" algn="l">
              <a:spcBef>
                <a:spcPts val="0"/>
              </a:spcBef>
              <a:spcAft>
                <a:spcPts val="0"/>
              </a:spcAft>
              <a:buNone/>
            </a:pPr>
            <a:r>
              <a:t/>
            </a:r>
            <a:endParaRPr sz="1352">
              <a:solidFill>
                <a:srgbClr val="2D4545"/>
              </a:solidFill>
              <a:latin typeface="Arial"/>
              <a:ea typeface="Arial"/>
              <a:cs typeface="Arial"/>
              <a:sym typeface="Arial"/>
            </a:endParaRPr>
          </a:p>
          <a:p>
            <a:pPr indent="0" lvl="0" marL="0" marR="0" rtl="0" algn="l">
              <a:spcBef>
                <a:spcPts val="0"/>
              </a:spcBef>
              <a:spcAft>
                <a:spcPts val="0"/>
              </a:spcAft>
              <a:buNone/>
            </a:pPr>
            <a:r>
              <a:rPr i="1" lang="en-US" sz="1352">
                <a:solidFill>
                  <a:srgbClr val="2D4545"/>
                </a:solidFill>
                <a:latin typeface="Arial"/>
                <a:ea typeface="Arial"/>
                <a:cs typeface="Arial"/>
                <a:sym typeface="Arial"/>
              </a:rPr>
              <a:t>Wofür steht </a:t>
            </a:r>
            <a:r>
              <a:rPr lang="en-US" sz="1352">
                <a:solidFill>
                  <a:srgbClr val="2D4545"/>
                </a:solidFill>
                <a:latin typeface="Arial"/>
                <a:ea typeface="Arial"/>
                <a:cs typeface="Arial"/>
                <a:sym typeface="Arial"/>
              </a:rPr>
              <a:t>MAR </a:t>
            </a:r>
            <a:r>
              <a:rPr i="1" lang="en-US" sz="1352">
                <a:solidFill>
                  <a:srgbClr val="2D4545"/>
                </a:solidFill>
                <a:latin typeface="Arial"/>
                <a:ea typeface="Arial"/>
                <a:cs typeface="Arial"/>
                <a:sym typeface="Arial"/>
              </a:rPr>
              <a:t>in diesem Zusammenhang?</a:t>
            </a:r>
            <a:endParaRPr i="1" sz="1352">
              <a:solidFill>
                <a:srgbClr val="FEFF83"/>
              </a:solidFill>
              <a:latin typeface="Arial"/>
              <a:ea typeface="Arial"/>
              <a:cs typeface="Arial"/>
              <a:sym typeface="Arial"/>
            </a:endParaRPr>
          </a:p>
          <a:p>
            <a:pPr indent="0" lvl="0" marL="0" marR="0" rtl="0" algn="l">
              <a:spcBef>
                <a:spcPts val="0"/>
              </a:spcBef>
              <a:spcAft>
                <a:spcPts val="0"/>
              </a:spcAft>
              <a:buNone/>
            </a:pPr>
            <a:r>
              <a:rPr lang="en-US" sz="1352">
                <a:solidFill>
                  <a:srgbClr val="FEFF83"/>
                </a:solidFill>
                <a:latin typeface="Arial"/>
                <a:ea typeface="Arial"/>
                <a:cs typeface="Arial"/>
                <a:sym typeface="Arial"/>
              </a:rPr>
              <a:t>Melanom-assoziierte Retinopathie</a:t>
            </a:r>
            <a:endParaRPr/>
          </a:p>
        </p:txBody>
      </p:sp>
      <p:cxnSp>
        <p:nvCxnSpPr>
          <p:cNvPr id="4747" name="Google Shape;4747;p174"/>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748" name="Google Shape;4748;p174"/>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749" name="Google Shape;4749;p174"/>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750" name="Google Shape;4750;p174"/>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751" name="Google Shape;4751;p174"/>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752" name="Google Shape;4752;p174"/>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6" name="Shape 4756"/>
        <p:cNvGrpSpPr/>
        <p:nvPr/>
      </p:nvGrpSpPr>
      <p:grpSpPr>
        <a:xfrm>
          <a:off x="0" y="0"/>
          <a:ext cx="0" cy="0"/>
          <a:chOff x="0" y="0"/>
          <a:chExt cx="0" cy="0"/>
        </a:xfrm>
      </p:grpSpPr>
      <p:sp>
        <p:nvSpPr>
          <p:cNvPr id="4757" name="Google Shape;4757;p175"/>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758" name="Google Shape;4758;p175"/>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759" name="Google Shape;4759;p175"/>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760" name="Google Shape;4760;p175"/>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4761" name="Google Shape;4761;p175"/>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762" name="Google Shape;4762;p175"/>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763" name="Google Shape;4763;p175"/>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764" name="Google Shape;4764;p175"/>
          <p:cNvCxnSpPr>
            <a:stCxn id="4757"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765" name="Google Shape;4765;p175"/>
          <p:cNvCxnSpPr>
            <a:stCxn id="4757"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766" name="Google Shape;4766;p175"/>
          <p:cNvCxnSpPr>
            <a:stCxn id="4757"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767" name="Google Shape;4767;p175"/>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768" name="Google Shape;4768;p175"/>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4769" name="Google Shape;4769;p175"/>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4770" name="Google Shape;4770;p175"/>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771" name="Google Shape;4771;p175"/>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4772" name="Google Shape;4772;p175"/>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--Klassifiziert nach… </a:t>
            </a:r>
            <a:r>
              <a:rPr b="0" i="0" lang="en-US" sz="1546" u="none" cap="none" strike="noStrike">
                <a:solidFill>
                  <a:srgbClr val="1A5FB4"/>
                </a:solidFill>
                <a:latin typeface="Arial"/>
                <a:ea typeface="Arial"/>
                <a:cs typeface="Arial"/>
                <a:sym typeface="Arial"/>
              </a:rPr>
              <a:t>dem skotopischen ERG-Muster</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--Häufigstes Muster: </a:t>
            </a:r>
            <a:r>
              <a:rPr b="0" i="1" lang="en-US" sz="1546" u="none" cap="none" strike="noStrike">
                <a:solidFill>
                  <a:srgbClr val="1A5FB4"/>
                </a:solidFill>
                <a:latin typeface="Arial"/>
                <a:ea typeface="Arial"/>
                <a:cs typeface="Arial"/>
                <a:sym typeface="Arial"/>
              </a:rPr>
              <a:t>Negatives </a:t>
            </a:r>
            <a:r>
              <a:rPr b="0" i="0" lang="en-US" sz="1546" u="none" cap="none" strike="noStrike">
                <a:solidFill>
                  <a:srgbClr val="1A5FB4"/>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    </a:t>
            </a:r>
            <a:r>
              <a:rPr b="0" i="1" lang="en-US" sz="1546" u="none" cap="none" strike="noStrike">
                <a:solidFill>
                  <a:schemeClr val="dk1"/>
                </a:solidFill>
                <a:latin typeface="Arial"/>
                <a:ea typeface="Arial"/>
                <a:cs typeface="Arial"/>
                <a:sym typeface="Arial"/>
              </a:rPr>
              <a:t>--Negatives </a:t>
            </a:r>
            <a:r>
              <a:rPr b="0" i="0" lang="en-US" sz="1546" u="none" cap="none" strike="noStrike">
                <a:solidFill>
                  <a:schemeClr val="dk1"/>
                </a:solidFill>
                <a:latin typeface="Arial"/>
                <a:ea typeface="Arial"/>
                <a:cs typeface="Arial"/>
                <a:sym typeface="Arial"/>
              </a:rPr>
              <a:t>ERG = </a:t>
            </a:r>
            <a:r>
              <a:rPr b="0" i="0" lang="en-US" sz="1546" u="none" cap="none" strike="noStrike">
                <a:solidFill>
                  <a:srgbClr val="1A5FB4"/>
                </a:solidFill>
                <a:latin typeface="Arial"/>
                <a:ea typeface="Arial"/>
                <a:cs typeface="Arial"/>
                <a:sym typeface="Arial"/>
              </a:rPr>
              <a:t>große a-Welle, kleinere b-Welle </a:t>
            </a:r>
            <a:endParaRPr/>
          </a:p>
        </p:txBody>
      </p:sp>
      <p:sp>
        <p:nvSpPr>
          <p:cNvPr id="4773" name="Google Shape;4773;p175"/>
          <p:cNvSpPr txBox="1"/>
          <p:nvPr/>
        </p:nvSpPr>
        <p:spPr>
          <a:xfrm>
            <a:off x="2341784" y="3331107"/>
            <a:ext cx="4761229" cy="1899192"/>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2D4545"/>
                </a:solidFill>
                <a:latin typeface="Arial"/>
                <a:ea typeface="Arial"/>
                <a:cs typeface="Arial"/>
                <a:sym typeface="Arial"/>
              </a:rPr>
              <a:t>Eine weitere Erkrankung äußert sich durch Nachtblindheit, und das ERG zeigt Muster, die mit denen der CSNB identisch sind. Daher steht diese Erkrankung ganz oben auf der Differentialdiagnose für CSNB. Um welche Erkrankung handelt es sich?</a:t>
            </a:r>
            <a:endParaRPr/>
          </a:p>
          <a:p>
            <a:pPr indent="0" lvl="0" marL="0" marR="0" rtl="0" algn="l">
              <a:spcBef>
                <a:spcPts val="0"/>
              </a:spcBef>
              <a:spcAft>
                <a:spcPts val="0"/>
              </a:spcAft>
              <a:buNone/>
            </a:pPr>
            <a:r>
              <a:rPr lang="en-US" sz="1352">
                <a:solidFill>
                  <a:srgbClr val="2D4545"/>
                </a:solidFill>
                <a:latin typeface="Arial"/>
                <a:ea typeface="Arial"/>
                <a:cs typeface="Arial"/>
                <a:sym typeface="Arial"/>
              </a:rPr>
              <a:t>MAR</a:t>
            </a:r>
            <a:endParaRPr/>
          </a:p>
          <a:p>
            <a:pPr indent="0" lvl="0" marL="0" marR="0" rtl="0" algn="l">
              <a:spcBef>
                <a:spcPts val="0"/>
              </a:spcBef>
              <a:spcAft>
                <a:spcPts val="0"/>
              </a:spcAft>
              <a:buNone/>
            </a:pPr>
            <a:r>
              <a:t/>
            </a:r>
            <a:endParaRPr sz="1352">
              <a:solidFill>
                <a:srgbClr val="2D4545"/>
              </a:solidFill>
              <a:latin typeface="Arial"/>
              <a:ea typeface="Arial"/>
              <a:cs typeface="Arial"/>
              <a:sym typeface="Arial"/>
            </a:endParaRPr>
          </a:p>
          <a:p>
            <a:pPr indent="0" lvl="0" marL="0" marR="0" rtl="0" algn="l">
              <a:spcBef>
                <a:spcPts val="0"/>
              </a:spcBef>
              <a:spcAft>
                <a:spcPts val="0"/>
              </a:spcAft>
              <a:buNone/>
            </a:pPr>
            <a:r>
              <a:rPr i="1" lang="en-US" sz="1352">
                <a:solidFill>
                  <a:srgbClr val="2D4545"/>
                </a:solidFill>
                <a:latin typeface="Arial"/>
                <a:ea typeface="Arial"/>
                <a:cs typeface="Arial"/>
                <a:sym typeface="Arial"/>
              </a:rPr>
              <a:t>Wofür steht </a:t>
            </a:r>
            <a:r>
              <a:rPr lang="en-US" sz="1352">
                <a:solidFill>
                  <a:srgbClr val="2D4545"/>
                </a:solidFill>
                <a:latin typeface="Arial"/>
                <a:ea typeface="Arial"/>
                <a:cs typeface="Arial"/>
                <a:sym typeface="Arial"/>
              </a:rPr>
              <a:t>MAR </a:t>
            </a:r>
            <a:r>
              <a:rPr i="1" lang="en-US" sz="1352">
                <a:solidFill>
                  <a:srgbClr val="2D4545"/>
                </a:solidFill>
                <a:latin typeface="Arial"/>
                <a:ea typeface="Arial"/>
                <a:cs typeface="Arial"/>
                <a:sym typeface="Arial"/>
              </a:rPr>
              <a:t>in diesem Zusammenhang?</a:t>
            </a:r>
            <a:endParaRPr/>
          </a:p>
          <a:p>
            <a:pPr indent="0" lvl="0" marL="0" marR="0" rtl="0" algn="l">
              <a:spcBef>
                <a:spcPts val="0"/>
              </a:spcBef>
              <a:spcAft>
                <a:spcPts val="0"/>
              </a:spcAft>
              <a:buNone/>
            </a:pPr>
            <a:r>
              <a:rPr lang="en-US" sz="1352">
                <a:solidFill>
                  <a:srgbClr val="2D4545"/>
                </a:solidFill>
                <a:latin typeface="Arial"/>
                <a:ea typeface="Arial"/>
                <a:cs typeface="Arial"/>
                <a:sym typeface="Arial"/>
              </a:rPr>
              <a:t>Melanom-assoziierte Retinopathie</a:t>
            </a:r>
            <a:endParaRPr/>
          </a:p>
        </p:txBody>
      </p:sp>
      <p:cxnSp>
        <p:nvCxnSpPr>
          <p:cNvPr id="4774" name="Google Shape;4774;p175"/>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775" name="Google Shape;4775;p175"/>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776" name="Google Shape;4776;p175"/>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777" name="Google Shape;4777;p175"/>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778" name="Google Shape;4778;p175"/>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779" name="Google Shape;4779;p175"/>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3" name="Shape 4783"/>
        <p:cNvGrpSpPr/>
        <p:nvPr/>
      </p:nvGrpSpPr>
      <p:grpSpPr>
        <a:xfrm>
          <a:off x="0" y="0"/>
          <a:ext cx="0" cy="0"/>
          <a:chOff x="0" y="0"/>
          <a:chExt cx="0" cy="0"/>
        </a:xfrm>
      </p:grpSpPr>
      <p:sp>
        <p:nvSpPr>
          <p:cNvPr id="4784" name="Google Shape;4784;p176"/>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785" name="Google Shape;4785;p176"/>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786" name="Google Shape;4786;p176"/>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787" name="Google Shape;4787;p176"/>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4788" name="Google Shape;4788;p176"/>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789" name="Google Shape;4789;p176"/>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790" name="Google Shape;4790;p176"/>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791" name="Google Shape;4791;p176"/>
          <p:cNvCxnSpPr>
            <a:stCxn id="4784"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792" name="Google Shape;4792;p176"/>
          <p:cNvCxnSpPr>
            <a:stCxn id="4784"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793" name="Google Shape;4793;p176"/>
          <p:cNvCxnSpPr>
            <a:stCxn id="4784"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794" name="Google Shape;4794;p176"/>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795" name="Google Shape;4795;p176"/>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4796" name="Google Shape;4796;p176"/>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4797" name="Google Shape;4797;p176"/>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798" name="Google Shape;4798;p176"/>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4799" name="Google Shape;4799;p176"/>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4800" name="Google Shape;4800;p176"/>
          <p:cNvSpPr txBox="1"/>
          <p:nvPr/>
        </p:nvSpPr>
        <p:spPr>
          <a:xfrm>
            <a:off x="2341784" y="3331107"/>
            <a:ext cx="4761229" cy="1899192"/>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Eine weitere Erkrankung äußert sich durch Nachtblindheit, und das ERG zeigt Muster, die mit denen der CSNB identisch sind. Daher steht diese Erkrankung ganz oben auf der Differentialdiagnose für CSNB. Um welche Erkrankung handelt es sich?</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MAR</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Wofür steht </a:t>
            </a:r>
            <a:r>
              <a:rPr lang="en-US" sz="1352">
                <a:solidFill>
                  <a:srgbClr val="BFBFBF"/>
                </a:solidFill>
                <a:latin typeface="Arial"/>
                <a:ea typeface="Arial"/>
                <a:cs typeface="Arial"/>
                <a:sym typeface="Arial"/>
              </a:rPr>
              <a:t>MAR </a:t>
            </a:r>
            <a:r>
              <a:rPr i="1" lang="en-US" sz="1352">
                <a:solidFill>
                  <a:srgbClr val="BFBFBF"/>
                </a:solidFill>
                <a:latin typeface="Arial"/>
                <a:ea typeface="Arial"/>
                <a:cs typeface="Arial"/>
                <a:sym typeface="Arial"/>
              </a:rPr>
              <a:t>in diesem Zusammenhang?</a:t>
            </a:r>
            <a:endParaRPr/>
          </a:p>
          <a:p>
            <a:pPr indent="0" lvl="0" marL="0" marR="0" rtl="0" algn="l">
              <a:spcBef>
                <a:spcPts val="0"/>
              </a:spcBef>
              <a:spcAft>
                <a:spcPts val="0"/>
              </a:spcAft>
              <a:buNone/>
            </a:pPr>
            <a:r>
              <a:rPr b="1" lang="en-US" sz="1352">
                <a:solidFill>
                  <a:srgbClr val="2D4545"/>
                </a:solidFill>
                <a:latin typeface="Arial"/>
                <a:ea typeface="Arial"/>
                <a:cs typeface="Arial"/>
                <a:sym typeface="Arial"/>
              </a:rPr>
              <a:t>Melanom-assoziierte Retinopathie</a:t>
            </a:r>
            <a:endParaRPr/>
          </a:p>
        </p:txBody>
      </p:sp>
      <p:sp>
        <p:nvSpPr>
          <p:cNvPr id="4801" name="Google Shape;4801;p176"/>
          <p:cNvSpPr/>
          <p:nvPr/>
        </p:nvSpPr>
        <p:spPr>
          <a:xfrm>
            <a:off x="2171004" y="4827388"/>
            <a:ext cx="3165319" cy="563293"/>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802" name="Google Shape;4802;p176"/>
          <p:cNvSpPr txBox="1"/>
          <p:nvPr/>
        </p:nvSpPr>
        <p:spPr>
          <a:xfrm>
            <a:off x="1762086" y="5390681"/>
            <a:ext cx="6542273" cy="106541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Was ist </a:t>
            </a:r>
            <a:r>
              <a:rPr lang="en-US" sz="1352">
                <a:solidFill>
                  <a:srgbClr val="1A5FB4"/>
                </a:solidFill>
                <a:latin typeface="Arial"/>
                <a:ea typeface="Arial"/>
                <a:cs typeface="Arial"/>
                <a:sym typeface="Arial"/>
              </a:rPr>
              <a:t>eine Melanom-assoziierte Retinopathie</a:t>
            </a:r>
            <a:r>
              <a:rPr i="1" lang="en-US" sz="1352">
                <a:solidFill>
                  <a:srgbClr val="1A5FB4"/>
                </a:solidFill>
                <a:latin typeface="Arial"/>
                <a:ea typeface="Arial"/>
                <a:cs typeface="Arial"/>
                <a:sym typeface="Arial"/>
              </a:rPr>
              <a:t>?</a:t>
            </a:r>
            <a:endParaRPr i="1" sz="1546">
              <a:solidFill>
                <a:srgbClr val="C8C860"/>
              </a:solidFill>
              <a:latin typeface="Arial"/>
              <a:ea typeface="Arial"/>
              <a:cs typeface="Arial"/>
              <a:sym typeface="Arial"/>
            </a:endParaRPr>
          </a:p>
          <a:p>
            <a:pPr indent="0" lvl="0" marL="0" marR="0" rtl="0" algn="l">
              <a:spcBef>
                <a:spcPts val="0"/>
              </a:spcBef>
              <a:spcAft>
                <a:spcPts val="0"/>
              </a:spcAft>
              <a:buNone/>
            </a:pPr>
            <a:r>
              <a:rPr lang="en-US" sz="1352">
                <a:solidFill>
                  <a:srgbClr val="C8C860"/>
                </a:solidFill>
                <a:latin typeface="Arial"/>
                <a:ea typeface="Arial"/>
                <a:cs typeface="Arial"/>
                <a:sym typeface="Arial"/>
              </a:rPr>
              <a:t>Ein paraneoplastischer Prozess, bei dem Netzhautzellen Antigene aufweisen, die mit Melanomzellen im Körper identisch sind oder mit diesen kreuzreagieren. Nach einer Sensibilisierung gegenüber diesen Antigenen auf den Melanomzellen greift das Immunsystem die gleichen oder ähnliche Antigene in der Netzhaut an. </a:t>
            </a:r>
            <a:endParaRPr/>
          </a:p>
        </p:txBody>
      </p:sp>
      <p:cxnSp>
        <p:nvCxnSpPr>
          <p:cNvPr id="4803" name="Google Shape;4803;p176"/>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804" name="Google Shape;4804;p176"/>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805" name="Google Shape;4805;p176"/>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806" name="Google Shape;4806;p176"/>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807" name="Google Shape;4807;p176"/>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808" name="Google Shape;4808;p176"/>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2" name="Shape 4812"/>
        <p:cNvGrpSpPr/>
        <p:nvPr/>
      </p:nvGrpSpPr>
      <p:grpSpPr>
        <a:xfrm>
          <a:off x="0" y="0"/>
          <a:ext cx="0" cy="0"/>
          <a:chOff x="0" y="0"/>
          <a:chExt cx="0" cy="0"/>
        </a:xfrm>
      </p:grpSpPr>
      <p:sp>
        <p:nvSpPr>
          <p:cNvPr id="4813" name="Google Shape;4813;p177"/>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814" name="Google Shape;4814;p177"/>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815" name="Google Shape;4815;p177"/>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816" name="Google Shape;4816;p177"/>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4817" name="Google Shape;4817;p177"/>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818" name="Google Shape;4818;p177"/>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819" name="Google Shape;4819;p177"/>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820" name="Google Shape;4820;p177"/>
          <p:cNvCxnSpPr>
            <a:stCxn id="4813"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821" name="Google Shape;4821;p177"/>
          <p:cNvCxnSpPr>
            <a:stCxn id="4813"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822" name="Google Shape;4822;p177"/>
          <p:cNvCxnSpPr>
            <a:stCxn id="4813"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823" name="Google Shape;4823;p177"/>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824" name="Google Shape;4824;p177"/>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4825" name="Google Shape;4825;p177"/>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4826" name="Google Shape;4826;p177"/>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827" name="Google Shape;4827;p177"/>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4828" name="Google Shape;4828;p177"/>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4829" name="Google Shape;4829;p177"/>
          <p:cNvSpPr txBox="1"/>
          <p:nvPr/>
        </p:nvSpPr>
        <p:spPr>
          <a:xfrm>
            <a:off x="2341784" y="3331107"/>
            <a:ext cx="4761229" cy="1899192"/>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Eine weitere Erkrankung äußert sich durch Nachtblindheit, und das ERG zeigt Muster, die mit denen der CSNB identisch sind. Daher steht diese Erkrankung ganz oben auf der Differentialdiagnose für CSNB. Um welche Erkrankung handelt es sich?</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MAR</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Wofür steht </a:t>
            </a:r>
            <a:r>
              <a:rPr lang="en-US" sz="1352">
                <a:solidFill>
                  <a:srgbClr val="BFBFBF"/>
                </a:solidFill>
                <a:latin typeface="Arial"/>
                <a:ea typeface="Arial"/>
                <a:cs typeface="Arial"/>
                <a:sym typeface="Arial"/>
              </a:rPr>
              <a:t>MAR </a:t>
            </a:r>
            <a:r>
              <a:rPr i="1" lang="en-US" sz="1352">
                <a:solidFill>
                  <a:srgbClr val="BFBFBF"/>
                </a:solidFill>
                <a:latin typeface="Arial"/>
                <a:ea typeface="Arial"/>
                <a:cs typeface="Arial"/>
                <a:sym typeface="Arial"/>
              </a:rPr>
              <a:t>in diesem Zusammenhang?</a:t>
            </a:r>
            <a:endParaRPr/>
          </a:p>
          <a:p>
            <a:pPr indent="0" lvl="0" marL="0" marR="0" rtl="0" algn="l">
              <a:spcBef>
                <a:spcPts val="0"/>
              </a:spcBef>
              <a:spcAft>
                <a:spcPts val="0"/>
              </a:spcAft>
              <a:buNone/>
            </a:pPr>
            <a:r>
              <a:rPr b="1" lang="en-US" sz="1352">
                <a:solidFill>
                  <a:srgbClr val="2D4545"/>
                </a:solidFill>
                <a:latin typeface="Arial"/>
                <a:ea typeface="Arial"/>
                <a:cs typeface="Arial"/>
                <a:sym typeface="Arial"/>
              </a:rPr>
              <a:t>Melanom-assoziierte Retinopathie</a:t>
            </a:r>
            <a:endParaRPr/>
          </a:p>
        </p:txBody>
      </p:sp>
      <p:sp>
        <p:nvSpPr>
          <p:cNvPr id="4830" name="Google Shape;4830;p177"/>
          <p:cNvSpPr txBox="1"/>
          <p:nvPr/>
        </p:nvSpPr>
        <p:spPr>
          <a:xfrm>
            <a:off x="1762086" y="5390681"/>
            <a:ext cx="6542273" cy="106541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Was ist </a:t>
            </a:r>
            <a:r>
              <a:rPr lang="en-US" sz="1352">
                <a:solidFill>
                  <a:srgbClr val="1A5FB4"/>
                </a:solidFill>
                <a:latin typeface="Arial"/>
                <a:ea typeface="Arial"/>
                <a:cs typeface="Arial"/>
                <a:sym typeface="Arial"/>
              </a:rPr>
              <a:t>eine Melanom-assoziierte Retinopathie</a:t>
            </a:r>
            <a:r>
              <a:rPr i="1" lang="en-US" sz="1352">
                <a:solidFill>
                  <a:srgbClr val="1A5FB4"/>
                </a:solidFill>
                <a:latin typeface="Arial"/>
                <a:ea typeface="Arial"/>
                <a:cs typeface="Arial"/>
                <a:sym typeface="Arial"/>
              </a:rPr>
              <a:t>?</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Ein paraneoplastischer Prozess, bei dem Netzhautzellen Antigene aufweisen, die mit Melanomzellen im Körper identisch sind oder mit diesen kreuzreagieren</a:t>
            </a:r>
            <a:r>
              <a:rPr lang="en-US" sz="1352">
                <a:solidFill>
                  <a:srgbClr val="C8C860"/>
                </a:solidFill>
                <a:latin typeface="Arial"/>
                <a:ea typeface="Arial"/>
                <a:cs typeface="Arial"/>
                <a:sym typeface="Arial"/>
              </a:rPr>
              <a:t>. Nach einer Sensibilisierung gegenüber diesen Antigenen auf den Melanomzellen greift das Immunsystem die gleichen oder ähnliche Antigene in der Netzhaut an. </a:t>
            </a:r>
            <a:endParaRPr/>
          </a:p>
        </p:txBody>
      </p:sp>
      <p:sp>
        <p:nvSpPr>
          <p:cNvPr id="4831" name="Google Shape;4831;p177"/>
          <p:cNvSpPr/>
          <p:nvPr/>
        </p:nvSpPr>
        <p:spPr>
          <a:xfrm>
            <a:off x="2171004" y="4827388"/>
            <a:ext cx="3165319" cy="563293"/>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4832" name="Google Shape;4832;p177"/>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833" name="Google Shape;4833;p177"/>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834" name="Google Shape;4834;p177"/>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835" name="Google Shape;4835;p177"/>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836" name="Google Shape;4836;p177"/>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837" name="Google Shape;4837;p177"/>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1" name="Shape 4841"/>
        <p:cNvGrpSpPr/>
        <p:nvPr/>
      </p:nvGrpSpPr>
      <p:grpSpPr>
        <a:xfrm>
          <a:off x="0" y="0"/>
          <a:ext cx="0" cy="0"/>
          <a:chOff x="0" y="0"/>
          <a:chExt cx="0" cy="0"/>
        </a:xfrm>
      </p:grpSpPr>
      <p:sp>
        <p:nvSpPr>
          <p:cNvPr id="4842" name="Google Shape;4842;p178"/>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843" name="Google Shape;4843;p178"/>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844" name="Google Shape;4844;p178"/>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845" name="Google Shape;4845;p178"/>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4846" name="Google Shape;4846;p178"/>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847" name="Google Shape;4847;p178"/>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848" name="Google Shape;4848;p178"/>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849" name="Google Shape;4849;p178"/>
          <p:cNvCxnSpPr>
            <a:stCxn id="4842"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850" name="Google Shape;4850;p178"/>
          <p:cNvCxnSpPr>
            <a:stCxn id="4842"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851" name="Google Shape;4851;p178"/>
          <p:cNvCxnSpPr>
            <a:stCxn id="4842"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852" name="Google Shape;4852;p178"/>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853" name="Google Shape;4853;p178"/>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4854" name="Google Shape;4854;p178"/>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4855" name="Google Shape;4855;p178"/>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856" name="Google Shape;4856;p178"/>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4857" name="Google Shape;4857;p178"/>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4858" name="Google Shape;4858;p178"/>
          <p:cNvSpPr txBox="1"/>
          <p:nvPr/>
        </p:nvSpPr>
        <p:spPr>
          <a:xfrm>
            <a:off x="2341784" y="3331107"/>
            <a:ext cx="4761229" cy="1899192"/>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Eine weitere Erkrankung äußert sich durch Nachtblindheit, und das ERG zeigt Muster, die mit denen der CSNB identisch sind. Daher steht diese Erkrankung ganz oben auf der Differentialdiagnose für CSNB. Um welche Erkrankung handelt es sich?</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MAR</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Wofür steht </a:t>
            </a:r>
            <a:r>
              <a:rPr lang="en-US" sz="1352">
                <a:solidFill>
                  <a:srgbClr val="BFBFBF"/>
                </a:solidFill>
                <a:latin typeface="Arial"/>
                <a:ea typeface="Arial"/>
                <a:cs typeface="Arial"/>
                <a:sym typeface="Arial"/>
              </a:rPr>
              <a:t>MAR </a:t>
            </a:r>
            <a:r>
              <a:rPr i="1" lang="en-US" sz="1352">
                <a:solidFill>
                  <a:srgbClr val="BFBFBF"/>
                </a:solidFill>
                <a:latin typeface="Arial"/>
                <a:ea typeface="Arial"/>
                <a:cs typeface="Arial"/>
                <a:sym typeface="Arial"/>
              </a:rPr>
              <a:t>in diesem Zusammenhang?</a:t>
            </a:r>
            <a:endParaRPr/>
          </a:p>
          <a:p>
            <a:pPr indent="0" lvl="0" marL="0" marR="0" rtl="0" algn="l">
              <a:spcBef>
                <a:spcPts val="0"/>
              </a:spcBef>
              <a:spcAft>
                <a:spcPts val="0"/>
              </a:spcAft>
              <a:buNone/>
            </a:pPr>
            <a:r>
              <a:rPr b="1" lang="en-US" sz="1352">
                <a:solidFill>
                  <a:srgbClr val="2D4545"/>
                </a:solidFill>
                <a:latin typeface="Arial"/>
                <a:ea typeface="Arial"/>
                <a:cs typeface="Arial"/>
                <a:sym typeface="Arial"/>
              </a:rPr>
              <a:t>Melanom-assoziierte Retinopathie</a:t>
            </a:r>
            <a:endParaRPr/>
          </a:p>
        </p:txBody>
      </p:sp>
      <p:sp>
        <p:nvSpPr>
          <p:cNvPr id="4859" name="Google Shape;4859;p178"/>
          <p:cNvSpPr txBox="1"/>
          <p:nvPr/>
        </p:nvSpPr>
        <p:spPr>
          <a:xfrm>
            <a:off x="1762086" y="5390681"/>
            <a:ext cx="6542273" cy="106541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Was ist </a:t>
            </a:r>
            <a:r>
              <a:rPr lang="en-US" sz="1352">
                <a:solidFill>
                  <a:srgbClr val="1A5FB4"/>
                </a:solidFill>
                <a:latin typeface="Arial"/>
                <a:ea typeface="Arial"/>
                <a:cs typeface="Arial"/>
                <a:sym typeface="Arial"/>
              </a:rPr>
              <a:t>eine Melanom-assoziierte Retinopathie</a:t>
            </a:r>
            <a:r>
              <a:rPr i="1" lang="en-US" sz="1352">
                <a:solidFill>
                  <a:srgbClr val="1A5FB4"/>
                </a:solidFill>
                <a:latin typeface="Arial"/>
                <a:ea typeface="Arial"/>
                <a:cs typeface="Arial"/>
                <a:sym typeface="Arial"/>
              </a:rPr>
              <a:t>?</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Ein paraneoplastischer Prozess, bei dem Netzhautzellen Antigene aufweisen, die mit Melanomzellen im Körper identisch sind oder mit diesen kreuzreagieren. </a:t>
            </a:r>
            <a:r>
              <a:rPr lang="en-US" sz="1352">
                <a:solidFill>
                  <a:schemeClr val="dk1"/>
                </a:solidFill>
                <a:latin typeface="Arial"/>
                <a:ea typeface="Arial"/>
                <a:cs typeface="Arial"/>
                <a:sym typeface="Arial"/>
              </a:rPr>
              <a:t>Nach einer Sensibilisierung gegenüber diesen Antigenen auf den Melanomzellen greift das Immunsystem die gleichen oder ähnliche Antigene in der Netzhaut an. </a:t>
            </a:r>
            <a:endParaRPr/>
          </a:p>
        </p:txBody>
      </p:sp>
      <p:sp>
        <p:nvSpPr>
          <p:cNvPr id="4860" name="Google Shape;4860;p178"/>
          <p:cNvSpPr/>
          <p:nvPr/>
        </p:nvSpPr>
        <p:spPr>
          <a:xfrm>
            <a:off x="2171004" y="4827388"/>
            <a:ext cx="3165319" cy="563293"/>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4861" name="Google Shape;4861;p178"/>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862" name="Google Shape;4862;p178"/>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863" name="Google Shape;4863;p178"/>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864" name="Google Shape;4864;p178"/>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865" name="Google Shape;4865;p178"/>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866" name="Google Shape;4866;p178"/>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0" name="Shape 4870"/>
        <p:cNvGrpSpPr/>
        <p:nvPr/>
      </p:nvGrpSpPr>
      <p:grpSpPr>
        <a:xfrm>
          <a:off x="0" y="0"/>
          <a:ext cx="0" cy="0"/>
          <a:chOff x="0" y="0"/>
          <a:chExt cx="0" cy="0"/>
        </a:xfrm>
      </p:grpSpPr>
      <p:sp>
        <p:nvSpPr>
          <p:cNvPr id="4871" name="Google Shape;4871;p179"/>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872" name="Google Shape;4872;p179"/>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873" name="Google Shape;4873;p179"/>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874" name="Google Shape;4874;p179"/>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4875" name="Google Shape;4875;p179"/>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876" name="Google Shape;4876;p179"/>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877" name="Google Shape;4877;p179"/>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878" name="Google Shape;4878;p179"/>
          <p:cNvCxnSpPr>
            <a:stCxn id="4871"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879" name="Google Shape;4879;p179"/>
          <p:cNvCxnSpPr>
            <a:stCxn id="4871"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880" name="Google Shape;4880;p179"/>
          <p:cNvCxnSpPr>
            <a:stCxn id="4871"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881" name="Google Shape;4881;p179"/>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882" name="Google Shape;4882;p179"/>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4883" name="Google Shape;4883;p179"/>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4884" name="Google Shape;4884;p179"/>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885" name="Google Shape;4885;p179"/>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4886" name="Google Shape;4886;p179"/>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4887" name="Google Shape;4887;p179"/>
          <p:cNvSpPr txBox="1"/>
          <p:nvPr/>
        </p:nvSpPr>
        <p:spPr>
          <a:xfrm>
            <a:off x="2341784" y="3331107"/>
            <a:ext cx="4761229" cy="1899192"/>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Eine weitere Erkrankung äußert sich </a:t>
            </a:r>
            <a:r>
              <a:rPr b="1" i="1" lang="en-US" sz="1352">
                <a:solidFill>
                  <a:srgbClr val="2D4545"/>
                </a:solidFill>
                <a:latin typeface="Arial"/>
                <a:ea typeface="Arial"/>
                <a:cs typeface="Arial"/>
                <a:sym typeface="Arial"/>
              </a:rPr>
              <a:t>durch Nachtblindheit</a:t>
            </a:r>
            <a:r>
              <a:rPr i="1" lang="en-US" sz="1352">
                <a:solidFill>
                  <a:srgbClr val="BFBFBF"/>
                </a:solidFill>
                <a:latin typeface="Arial"/>
                <a:ea typeface="Arial"/>
                <a:cs typeface="Arial"/>
                <a:sym typeface="Arial"/>
              </a:rPr>
              <a:t>, und das ERG zeigt Muster, die mit denen der CSNB identisch sind. Daher steht diese Erkrankung ganz oben auf der Differentialdiagnose für CSNB. Um welche Erkrankung handelt es sich?</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MAR</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Wofür steht </a:t>
            </a:r>
            <a:r>
              <a:rPr lang="en-US" sz="1352">
                <a:solidFill>
                  <a:srgbClr val="BFBFBF"/>
                </a:solidFill>
                <a:latin typeface="Arial"/>
                <a:ea typeface="Arial"/>
                <a:cs typeface="Arial"/>
                <a:sym typeface="Arial"/>
              </a:rPr>
              <a:t>MAR </a:t>
            </a:r>
            <a:r>
              <a:rPr i="1" lang="en-US" sz="1352">
                <a:solidFill>
                  <a:srgbClr val="BFBFBF"/>
                </a:solidFill>
                <a:latin typeface="Arial"/>
                <a:ea typeface="Arial"/>
                <a:cs typeface="Arial"/>
                <a:sym typeface="Arial"/>
              </a:rPr>
              <a:t>in diesem Zusammenhang?</a:t>
            </a:r>
            <a:endParaRPr/>
          </a:p>
          <a:p>
            <a:pPr indent="0" lvl="0" marL="0" marR="0" rtl="0" algn="l">
              <a:spcBef>
                <a:spcPts val="0"/>
              </a:spcBef>
              <a:spcAft>
                <a:spcPts val="0"/>
              </a:spcAft>
              <a:buNone/>
            </a:pPr>
            <a:r>
              <a:rPr b="1" lang="en-US" sz="1352">
                <a:solidFill>
                  <a:srgbClr val="2D4545"/>
                </a:solidFill>
                <a:latin typeface="Arial"/>
                <a:ea typeface="Arial"/>
                <a:cs typeface="Arial"/>
                <a:sym typeface="Arial"/>
              </a:rPr>
              <a:t>Melanom-assoziierte Retinopathie</a:t>
            </a:r>
            <a:endParaRPr/>
          </a:p>
        </p:txBody>
      </p:sp>
      <p:sp>
        <p:nvSpPr>
          <p:cNvPr id="4888" name="Google Shape;4888;p179"/>
          <p:cNvSpPr txBox="1"/>
          <p:nvPr/>
        </p:nvSpPr>
        <p:spPr>
          <a:xfrm>
            <a:off x="1762086" y="5390681"/>
            <a:ext cx="6542273" cy="106541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7F7F7F"/>
                </a:solidFill>
                <a:latin typeface="Arial"/>
                <a:ea typeface="Arial"/>
                <a:cs typeface="Arial"/>
                <a:sym typeface="Arial"/>
              </a:rPr>
              <a:t>Was ist </a:t>
            </a:r>
            <a:r>
              <a:rPr lang="en-US" sz="1352">
                <a:solidFill>
                  <a:srgbClr val="7F7F7F"/>
                </a:solidFill>
                <a:latin typeface="Arial"/>
                <a:ea typeface="Arial"/>
                <a:cs typeface="Arial"/>
                <a:sym typeface="Arial"/>
              </a:rPr>
              <a:t>eine Melanom-assoziierte Retinopathie</a:t>
            </a:r>
            <a:r>
              <a:rPr i="1" lang="en-US" sz="1352">
                <a:solidFill>
                  <a:srgbClr val="7F7F7F"/>
                </a:solidFill>
                <a:latin typeface="Arial"/>
                <a:ea typeface="Arial"/>
                <a:cs typeface="Arial"/>
                <a:sym typeface="Arial"/>
              </a:rPr>
              <a:t>?</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Ein paraneoplastischer Prozess, bei dem Netzhautzellen Antigene aufweisen, die mit Melanomzellen im Körper identisch sind oder mit diesen kreuzreagieren. Nach einer Sensibilisierung gegenüber diesen Antigenen auf den Melanomzellen greift das Immunsystem die gleichen oder ähnliche Antigene in der Netzhaut an. </a:t>
            </a:r>
            <a:endParaRPr/>
          </a:p>
        </p:txBody>
      </p:sp>
      <p:sp>
        <p:nvSpPr>
          <p:cNvPr id="4889" name="Google Shape;4889;p179"/>
          <p:cNvSpPr/>
          <p:nvPr/>
        </p:nvSpPr>
        <p:spPr>
          <a:xfrm>
            <a:off x="5070028" y="3240404"/>
            <a:ext cx="2032985" cy="461707"/>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890" name="Google Shape;4890;p179"/>
          <p:cNvSpPr txBox="1"/>
          <p:nvPr/>
        </p:nvSpPr>
        <p:spPr>
          <a:xfrm>
            <a:off x="5010820" y="3979251"/>
            <a:ext cx="4397724" cy="857283"/>
          </a:xfrm>
          <a:prstGeom prst="rect">
            <a:avLst/>
          </a:prstGeom>
          <a:solidFill>
            <a:srgbClr val="00B0F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lt1"/>
                </a:solidFill>
                <a:latin typeface="Arial"/>
                <a:ea typeface="Arial"/>
                <a:cs typeface="Arial"/>
                <a:sym typeface="Arial"/>
              </a:rPr>
              <a:t>Inwiefern unterscheidet sich die Nachtblindheit bei MAR entscheidend von der bei CSNB?</a:t>
            </a:r>
            <a:endParaRPr i="1" sz="1546">
              <a:solidFill>
                <a:srgbClr val="00B0F0"/>
              </a:solidFill>
              <a:latin typeface="Arial"/>
              <a:ea typeface="Arial"/>
              <a:cs typeface="Arial"/>
              <a:sym typeface="Arial"/>
            </a:endParaRPr>
          </a:p>
          <a:p>
            <a:pPr indent="0" lvl="0" marL="0" marR="0" rtl="0" algn="l">
              <a:spcBef>
                <a:spcPts val="0"/>
              </a:spcBef>
              <a:spcAft>
                <a:spcPts val="0"/>
              </a:spcAft>
              <a:buNone/>
            </a:pPr>
            <a:r>
              <a:rPr lang="en-US" sz="1352">
                <a:solidFill>
                  <a:srgbClr val="00B0F0"/>
                </a:solidFill>
                <a:latin typeface="Arial"/>
                <a:ea typeface="Arial"/>
                <a:cs typeface="Arial"/>
                <a:sym typeface="Arial"/>
              </a:rPr>
              <a:t>Die Nachtblindheit bei MAR ist </a:t>
            </a:r>
            <a:r>
              <a:rPr b="1" lang="en-US" sz="1352">
                <a:solidFill>
                  <a:srgbClr val="00B0F0"/>
                </a:solidFill>
                <a:latin typeface="Arial"/>
                <a:ea typeface="Arial"/>
                <a:cs typeface="Arial"/>
                <a:sym typeface="Arial"/>
              </a:rPr>
              <a:t>erworben</a:t>
            </a:r>
            <a:r>
              <a:rPr lang="en-US" sz="1352">
                <a:solidFill>
                  <a:srgbClr val="00B0F0"/>
                </a:solidFill>
                <a:latin typeface="Arial"/>
                <a:ea typeface="Arial"/>
                <a:cs typeface="Arial"/>
                <a:sym typeface="Arial"/>
              </a:rPr>
              <a:t>, nicht angeboren</a:t>
            </a:r>
            <a:endParaRPr/>
          </a:p>
        </p:txBody>
      </p:sp>
      <p:sp>
        <p:nvSpPr>
          <p:cNvPr id="4891" name="Google Shape;4891;p179"/>
          <p:cNvSpPr/>
          <p:nvPr/>
        </p:nvSpPr>
        <p:spPr>
          <a:xfrm>
            <a:off x="2171004" y="4827388"/>
            <a:ext cx="3165319" cy="563293"/>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4892" name="Google Shape;4892;p179"/>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893" name="Google Shape;4893;p179"/>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894" name="Google Shape;4894;p179"/>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895" name="Google Shape;4895;p179"/>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896" name="Google Shape;4896;p179"/>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897" name="Google Shape;4897;p179"/>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1" name="Shape 4901"/>
        <p:cNvGrpSpPr/>
        <p:nvPr/>
      </p:nvGrpSpPr>
      <p:grpSpPr>
        <a:xfrm>
          <a:off x="0" y="0"/>
          <a:ext cx="0" cy="0"/>
          <a:chOff x="0" y="0"/>
          <a:chExt cx="0" cy="0"/>
        </a:xfrm>
      </p:grpSpPr>
      <p:sp>
        <p:nvSpPr>
          <p:cNvPr id="4902" name="Google Shape;4902;p180"/>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903" name="Google Shape;4903;p180"/>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904" name="Google Shape;4904;p180"/>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905" name="Google Shape;4905;p180"/>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4906" name="Google Shape;4906;p180"/>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907" name="Google Shape;4907;p180"/>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908" name="Google Shape;4908;p180"/>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909" name="Google Shape;4909;p180"/>
          <p:cNvCxnSpPr>
            <a:stCxn id="4902"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910" name="Google Shape;4910;p180"/>
          <p:cNvCxnSpPr>
            <a:stCxn id="4902"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911" name="Google Shape;4911;p180"/>
          <p:cNvCxnSpPr>
            <a:stCxn id="4902"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912" name="Google Shape;4912;p180"/>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913" name="Google Shape;4913;p180"/>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4914" name="Google Shape;4914;p180"/>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4915" name="Google Shape;4915;p180"/>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916" name="Google Shape;4916;p180"/>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4917" name="Google Shape;4917;p180"/>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4918" name="Google Shape;4918;p180"/>
          <p:cNvSpPr txBox="1"/>
          <p:nvPr/>
        </p:nvSpPr>
        <p:spPr>
          <a:xfrm>
            <a:off x="2341784" y="3331107"/>
            <a:ext cx="4761229" cy="1899192"/>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Eine weitere Erkrankung äußert sich </a:t>
            </a:r>
            <a:r>
              <a:rPr b="1" i="1" lang="en-US" sz="1352">
                <a:solidFill>
                  <a:srgbClr val="2D4545"/>
                </a:solidFill>
                <a:latin typeface="Arial"/>
                <a:ea typeface="Arial"/>
                <a:cs typeface="Arial"/>
                <a:sym typeface="Arial"/>
              </a:rPr>
              <a:t>durch Nachtblindheit</a:t>
            </a:r>
            <a:r>
              <a:rPr i="1" lang="en-US" sz="1352">
                <a:solidFill>
                  <a:srgbClr val="BFBFBF"/>
                </a:solidFill>
                <a:latin typeface="Arial"/>
                <a:ea typeface="Arial"/>
                <a:cs typeface="Arial"/>
                <a:sym typeface="Arial"/>
              </a:rPr>
              <a:t>, und das ERG zeigt Muster, die mit denen der CSNB identisch sind. Daher steht diese Erkrankung ganz oben auf der Differentialdiagnose für CSNB. Um welche Erkrankung handelt es sich?</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MAR</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Wofür steht </a:t>
            </a:r>
            <a:r>
              <a:rPr lang="en-US" sz="1352">
                <a:solidFill>
                  <a:srgbClr val="BFBFBF"/>
                </a:solidFill>
                <a:latin typeface="Arial"/>
                <a:ea typeface="Arial"/>
                <a:cs typeface="Arial"/>
                <a:sym typeface="Arial"/>
              </a:rPr>
              <a:t>MAR </a:t>
            </a:r>
            <a:r>
              <a:rPr i="1" lang="en-US" sz="1352">
                <a:solidFill>
                  <a:srgbClr val="BFBFBF"/>
                </a:solidFill>
                <a:latin typeface="Arial"/>
                <a:ea typeface="Arial"/>
                <a:cs typeface="Arial"/>
                <a:sym typeface="Arial"/>
              </a:rPr>
              <a:t>in diesem Zusammenhang?</a:t>
            </a:r>
            <a:endParaRPr/>
          </a:p>
          <a:p>
            <a:pPr indent="0" lvl="0" marL="0" marR="0" rtl="0" algn="l">
              <a:spcBef>
                <a:spcPts val="0"/>
              </a:spcBef>
              <a:spcAft>
                <a:spcPts val="0"/>
              </a:spcAft>
              <a:buNone/>
            </a:pPr>
            <a:r>
              <a:rPr b="1" lang="en-US" sz="1352">
                <a:solidFill>
                  <a:srgbClr val="2D4545"/>
                </a:solidFill>
                <a:latin typeface="Arial"/>
                <a:ea typeface="Arial"/>
                <a:cs typeface="Arial"/>
                <a:sym typeface="Arial"/>
              </a:rPr>
              <a:t>Melanom-assoziierte Retinopathie</a:t>
            </a:r>
            <a:endParaRPr/>
          </a:p>
        </p:txBody>
      </p:sp>
      <p:sp>
        <p:nvSpPr>
          <p:cNvPr id="4919" name="Google Shape;4919;p180"/>
          <p:cNvSpPr txBox="1"/>
          <p:nvPr/>
        </p:nvSpPr>
        <p:spPr>
          <a:xfrm>
            <a:off x="1762086" y="5390681"/>
            <a:ext cx="6542273" cy="106541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7F7F7F"/>
                </a:solidFill>
                <a:latin typeface="Arial"/>
                <a:ea typeface="Arial"/>
                <a:cs typeface="Arial"/>
                <a:sym typeface="Arial"/>
              </a:rPr>
              <a:t>Was ist </a:t>
            </a:r>
            <a:r>
              <a:rPr lang="en-US" sz="1352">
                <a:solidFill>
                  <a:srgbClr val="7F7F7F"/>
                </a:solidFill>
                <a:latin typeface="Arial"/>
                <a:ea typeface="Arial"/>
                <a:cs typeface="Arial"/>
                <a:sym typeface="Arial"/>
              </a:rPr>
              <a:t>eine Melanom-assoziierte Retinopathie</a:t>
            </a:r>
            <a:r>
              <a:rPr i="1" lang="en-US" sz="1352">
                <a:solidFill>
                  <a:srgbClr val="7F7F7F"/>
                </a:solidFill>
                <a:latin typeface="Arial"/>
                <a:ea typeface="Arial"/>
                <a:cs typeface="Arial"/>
                <a:sym typeface="Arial"/>
              </a:rPr>
              <a:t>?</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Ein paraneoplastischer Prozess, bei dem Netzhautzellen Antigene aufweisen, die mit Melanomzellen im Körper identisch sind oder mit diesen kreuzreagieren. Nach einer Sensibilisierung gegenüber diesen Antigenen auf den Melanomzellen greift das Immunsystem die gleichen oder ähnliche Antigene in der Netzhaut an. </a:t>
            </a:r>
            <a:endParaRPr/>
          </a:p>
        </p:txBody>
      </p:sp>
      <p:sp>
        <p:nvSpPr>
          <p:cNvPr id="4920" name="Google Shape;4920;p180"/>
          <p:cNvSpPr txBox="1"/>
          <p:nvPr/>
        </p:nvSpPr>
        <p:spPr>
          <a:xfrm>
            <a:off x="5010820" y="3979251"/>
            <a:ext cx="4397724" cy="857283"/>
          </a:xfrm>
          <a:prstGeom prst="rect">
            <a:avLst/>
          </a:prstGeom>
          <a:solidFill>
            <a:srgbClr val="00B0F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lt1"/>
                </a:solidFill>
                <a:latin typeface="Arial"/>
                <a:ea typeface="Arial"/>
                <a:cs typeface="Arial"/>
                <a:sym typeface="Arial"/>
              </a:rPr>
              <a:t>Inwiefern unterscheidet sich die Nachtblindheit bei MAR entscheidend von der bei CSNB?</a:t>
            </a:r>
            <a:endParaRPr/>
          </a:p>
          <a:p>
            <a:pPr indent="0" lvl="0" marL="0" marR="0" rtl="0" algn="l">
              <a:spcBef>
                <a:spcPts val="0"/>
              </a:spcBef>
              <a:spcAft>
                <a:spcPts val="0"/>
              </a:spcAft>
              <a:buNone/>
            </a:pPr>
            <a:r>
              <a:rPr lang="en-US" sz="1352">
                <a:solidFill>
                  <a:schemeClr val="lt1"/>
                </a:solidFill>
                <a:latin typeface="Arial"/>
                <a:ea typeface="Arial"/>
                <a:cs typeface="Arial"/>
                <a:sym typeface="Arial"/>
              </a:rPr>
              <a:t>Die Nachtblindheit bei MAR ist </a:t>
            </a:r>
            <a:r>
              <a:rPr b="1" lang="en-US" sz="1352">
                <a:solidFill>
                  <a:schemeClr val="lt1"/>
                </a:solidFill>
                <a:latin typeface="Arial"/>
                <a:ea typeface="Arial"/>
                <a:cs typeface="Arial"/>
                <a:sym typeface="Arial"/>
              </a:rPr>
              <a:t>erworben</a:t>
            </a:r>
            <a:r>
              <a:rPr lang="en-US" sz="1352">
                <a:solidFill>
                  <a:schemeClr val="lt1"/>
                </a:solidFill>
                <a:latin typeface="Arial"/>
                <a:ea typeface="Arial"/>
                <a:cs typeface="Arial"/>
                <a:sym typeface="Arial"/>
              </a:rPr>
              <a:t>, nicht angeboren</a:t>
            </a:r>
            <a:endParaRPr/>
          </a:p>
        </p:txBody>
      </p:sp>
      <p:sp>
        <p:nvSpPr>
          <p:cNvPr id="4921" name="Google Shape;4921;p180"/>
          <p:cNvSpPr/>
          <p:nvPr/>
        </p:nvSpPr>
        <p:spPr>
          <a:xfrm>
            <a:off x="2171004" y="4827388"/>
            <a:ext cx="3165319" cy="563293"/>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922" name="Google Shape;4922;p180"/>
          <p:cNvSpPr/>
          <p:nvPr/>
        </p:nvSpPr>
        <p:spPr>
          <a:xfrm>
            <a:off x="5070028" y="3240404"/>
            <a:ext cx="2032985" cy="461707"/>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4923" name="Google Shape;4923;p180"/>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924" name="Google Shape;4924;p180"/>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925" name="Google Shape;4925;p180"/>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926" name="Google Shape;4926;p180"/>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927" name="Google Shape;4927;p180"/>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928" name="Google Shape;4928;p180"/>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2" name="Shape 4932"/>
        <p:cNvGrpSpPr/>
        <p:nvPr/>
      </p:nvGrpSpPr>
      <p:grpSpPr>
        <a:xfrm>
          <a:off x="0" y="0"/>
          <a:ext cx="0" cy="0"/>
          <a:chOff x="0" y="0"/>
          <a:chExt cx="0" cy="0"/>
        </a:xfrm>
      </p:grpSpPr>
      <p:sp>
        <p:nvSpPr>
          <p:cNvPr id="4933" name="Google Shape;4933;p181"/>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934" name="Google Shape;4934;p181"/>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935" name="Google Shape;4935;p181"/>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936" name="Google Shape;4936;p181"/>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4937" name="Google Shape;4937;p181"/>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938" name="Google Shape;4938;p181"/>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939" name="Google Shape;4939;p181"/>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940" name="Google Shape;4940;p181"/>
          <p:cNvCxnSpPr>
            <a:stCxn id="4933"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941" name="Google Shape;4941;p181"/>
          <p:cNvCxnSpPr>
            <a:stCxn id="4933"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942" name="Google Shape;4942;p181"/>
          <p:cNvCxnSpPr>
            <a:stCxn id="4933"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943" name="Google Shape;4943;p181"/>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944" name="Google Shape;4944;p181"/>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4945" name="Google Shape;4945;p181"/>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4946" name="Google Shape;4946;p181"/>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947" name="Google Shape;4947;p181"/>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4948" name="Google Shape;4948;p181"/>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4949" name="Google Shape;4949;p181"/>
          <p:cNvSpPr txBox="1"/>
          <p:nvPr/>
        </p:nvSpPr>
        <p:spPr>
          <a:xfrm>
            <a:off x="2341784" y="3331107"/>
            <a:ext cx="4761229" cy="1899192"/>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Eine weitere Erkrankung äußert sich </a:t>
            </a:r>
            <a:r>
              <a:rPr b="1" i="1" lang="en-US" sz="1352">
                <a:solidFill>
                  <a:srgbClr val="2D4545"/>
                </a:solidFill>
                <a:latin typeface="Arial"/>
                <a:ea typeface="Arial"/>
                <a:cs typeface="Arial"/>
                <a:sym typeface="Arial"/>
              </a:rPr>
              <a:t>durch Nachtblindheit</a:t>
            </a:r>
            <a:r>
              <a:rPr i="1" lang="en-US" sz="1352">
                <a:solidFill>
                  <a:srgbClr val="BFBFBF"/>
                </a:solidFill>
                <a:latin typeface="Arial"/>
                <a:ea typeface="Arial"/>
                <a:cs typeface="Arial"/>
                <a:sym typeface="Arial"/>
              </a:rPr>
              <a:t>, und das ERG zeigt Muster, die mit denen der CSNB identisch sind. Daher steht diese Erkrankung ganz oben auf der Differentialdiagnose für CSNB. Um welche Erkrankung handelt es sich?</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MAR</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Wofür steht </a:t>
            </a:r>
            <a:r>
              <a:rPr lang="en-US" sz="1352">
                <a:solidFill>
                  <a:srgbClr val="BFBFBF"/>
                </a:solidFill>
                <a:latin typeface="Arial"/>
                <a:ea typeface="Arial"/>
                <a:cs typeface="Arial"/>
                <a:sym typeface="Arial"/>
              </a:rPr>
              <a:t>MAR </a:t>
            </a:r>
            <a:r>
              <a:rPr i="1" lang="en-US" sz="1352">
                <a:solidFill>
                  <a:srgbClr val="BFBFBF"/>
                </a:solidFill>
                <a:latin typeface="Arial"/>
                <a:ea typeface="Arial"/>
                <a:cs typeface="Arial"/>
                <a:sym typeface="Arial"/>
              </a:rPr>
              <a:t>in diesem Zusammenhang?</a:t>
            </a:r>
            <a:endParaRPr/>
          </a:p>
          <a:p>
            <a:pPr indent="0" lvl="0" marL="0" marR="0" rtl="0" algn="l">
              <a:spcBef>
                <a:spcPts val="0"/>
              </a:spcBef>
              <a:spcAft>
                <a:spcPts val="0"/>
              </a:spcAft>
              <a:buNone/>
            </a:pPr>
            <a:r>
              <a:rPr b="1" lang="en-US" sz="1352">
                <a:solidFill>
                  <a:srgbClr val="2D4545"/>
                </a:solidFill>
                <a:latin typeface="Arial"/>
                <a:ea typeface="Arial"/>
                <a:cs typeface="Arial"/>
                <a:sym typeface="Arial"/>
              </a:rPr>
              <a:t>Melanom-assoziierte Retinopathie</a:t>
            </a:r>
            <a:endParaRPr/>
          </a:p>
        </p:txBody>
      </p:sp>
      <p:sp>
        <p:nvSpPr>
          <p:cNvPr id="4950" name="Google Shape;4950;p181"/>
          <p:cNvSpPr txBox="1"/>
          <p:nvPr/>
        </p:nvSpPr>
        <p:spPr>
          <a:xfrm>
            <a:off x="1762086" y="5390681"/>
            <a:ext cx="6542273" cy="106541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7F7F7F"/>
                </a:solidFill>
                <a:latin typeface="Arial"/>
                <a:ea typeface="Arial"/>
                <a:cs typeface="Arial"/>
                <a:sym typeface="Arial"/>
              </a:rPr>
              <a:t>Was ist </a:t>
            </a:r>
            <a:r>
              <a:rPr lang="en-US" sz="1352">
                <a:solidFill>
                  <a:srgbClr val="7F7F7F"/>
                </a:solidFill>
                <a:latin typeface="Arial"/>
                <a:ea typeface="Arial"/>
                <a:cs typeface="Arial"/>
                <a:sym typeface="Arial"/>
              </a:rPr>
              <a:t>eine Melanom-assoziierte Retinopathie</a:t>
            </a:r>
            <a:r>
              <a:rPr i="1" lang="en-US" sz="1352">
                <a:solidFill>
                  <a:srgbClr val="7F7F7F"/>
                </a:solidFill>
                <a:latin typeface="Arial"/>
                <a:ea typeface="Arial"/>
                <a:cs typeface="Arial"/>
                <a:sym typeface="Arial"/>
              </a:rPr>
              <a:t>?</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Ein paraneoplastischer Prozess, bei dem Netzhautzellen Antigene aufweisen, die mit Melanomzellen im Körper identisch sind oder mit diesen kreuzreagieren. Nach einer Sensibilisierung gegenüber diesen Antigenen auf den Melanomzellen greift das Immunsystem die gleichen oder ähnliche Antigene in der Netzhaut an. </a:t>
            </a:r>
            <a:endParaRPr/>
          </a:p>
        </p:txBody>
      </p:sp>
      <p:sp>
        <p:nvSpPr>
          <p:cNvPr id="4951" name="Google Shape;4951;p181"/>
          <p:cNvSpPr txBox="1"/>
          <p:nvPr/>
        </p:nvSpPr>
        <p:spPr>
          <a:xfrm>
            <a:off x="5010820" y="3979251"/>
            <a:ext cx="4397724" cy="857283"/>
          </a:xfrm>
          <a:prstGeom prst="rect">
            <a:avLst/>
          </a:prstGeom>
          <a:solidFill>
            <a:srgbClr val="00B0F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lt1"/>
                </a:solidFill>
                <a:latin typeface="Arial"/>
                <a:ea typeface="Arial"/>
                <a:cs typeface="Arial"/>
                <a:sym typeface="Arial"/>
              </a:rPr>
              <a:t>Inwiefern unterscheidet sich die Nachtblindheit bei MAR entscheidend von der bei CSNB?</a:t>
            </a:r>
            <a:endParaRPr/>
          </a:p>
          <a:p>
            <a:pPr indent="0" lvl="0" marL="0" marR="0" rtl="0" algn="l">
              <a:spcBef>
                <a:spcPts val="0"/>
              </a:spcBef>
              <a:spcAft>
                <a:spcPts val="0"/>
              </a:spcAft>
              <a:buNone/>
            </a:pPr>
            <a:r>
              <a:rPr lang="en-US" sz="1352">
                <a:solidFill>
                  <a:schemeClr val="lt1"/>
                </a:solidFill>
                <a:latin typeface="Arial"/>
                <a:ea typeface="Arial"/>
                <a:cs typeface="Arial"/>
                <a:sym typeface="Arial"/>
              </a:rPr>
              <a:t>Die Nachtblindheit bei MAR ist </a:t>
            </a:r>
            <a:r>
              <a:rPr b="1" lang="en-US" sz="1352">
                <a:solidFill>
                  <a:schemeClr val="lt1"/>
                </a:solidFill>
                <a:latin typeface="Arial"/>
                <a:ea typeface="Arial"/>
                <a:cs typeface="Arial"/>
                <a:sym typeface="Arial"/>
              </a:rPr>
              <a:t>erworben</a:t>
            </a:r>
            <a:r>
              <a:rPr lang="en-US" sz="1352">
                <a:solidFill>
                  <a:schemeClr val="lt1"/>
                </a:solidFill>
                <a:latin typeface="Arial"/>
                <a:ea typeface="Arial"/>
                <a:cs typeface="Arial"/>
                <a:sym typeface="Arial"/>
              </a:rPr>
              <a:t>, nicht angeboren</a:t>
            </a:r>
            <a:endParaRPr/>
          </a:p>
        </p:txBody>
      </p:sp>
      <p:sp>
        <p:nvSpPr>
          <p:cNvPr id="4952" name="Google Shape;4952;p181"/>
          <p:cNvSpPr txBox="1"/>
          <p:nvPr/>
        </p:nvSpPr>
        <p:spPr>
          <a:xfrm>
            <a:off x="5010819" y="5219271"/>
            <a:ext cx="4471336" cy="649157"/>
          </a:xfrm>
          <a:prstGeom prst="rect">
            <a:avLst/>
          </a:prstGeom>
          <a:solidFill>
            <a:srgbClr val="0020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lt1"/>
                </a:solidFill>
                <a:latin typeface="Arial"/>
                <a:ea typeface="Arial"/>
                <a:cs typeface="Arial"/>
                <a:sym typeface="Arial"/>
              </a:rPr>
              <a:t>Neben der Nachtblindheit gibt es ein weiteres Symptom, das klassisch für MAR ist. Welches ist das?</a:t>
            </a:r>
            <a:endParaRPr i="1" sz="1546">
              <a:solidFill>
                <a:srgbClr val="002060"/>
              </a:solidFill>
              <a:latin typeface="Arial"/>
              <a:ea typeface="Arial"/>
              <a:cs typeface="Arial"/>
              <a:sym typeface="Arial"/>
            </a:endParaRPr>
          </a:p>
          <a:p>
            <a:pPr indent="0" lvl="0" marL="0" marR="0" rtl="0" algn="l">
              <a:spcBef>
                <a:spcPts val="0"/>
              </a:spcBef>
              <a:spcAft>
                <a:spcPts val="0"/>
              </a:spcAft>
              <a:buNone/>
            </a:pPr>
            <a:r>
              <a:rPr lang="en-US" sz="1352">
                <a:solidFill>
                  <a:srgbClr val="002060"/>
                </a:solidFill>
                <a:latin typeface="Arial"/>
                <a:ea typeface="Arial"/>
                <a:cs typeface="Arial"/>
                <a:sym typeface="Arial"/>
              </a:rPr>
              <a:t>Photopsien, oft als „Schimmern“ beschrieben</a:t>
            </a:r>
            <a:endParaRPr/>
          </a:p>
        </p:txBody>
      </p:sp>
      <p:sp>
        <p:nvSpPr>
          <p:cNvPr id="4953" name="Google Shape;4953;p181"/>
          <p:cNvSpPr/>
          <p:nvPr/>
        </p:nvSpPr>
        <p:spPr>
          <a:xfrm>
            <a:off x="2171004" y="4827388"/>
            <a:ext cx="3165319" cy="563293"/>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954" name="Google Shape;4954;p181"/>
          <p:cNvSpPr/>
          <p:nvPr/>
        </p:nvSpPr>
        <p:spPr>
          <a:xfrm>
            <a:off x="5070028" y="3240404"/>
            <a:ext cx="2032985" cy="461707"/>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4955" name="Google Shape;4955;p181"/>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956" name="Google Shape;4956;p181"/>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957" name="Google Shape;4957;p181"/>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958" name="Google Shape;4958;p181"/>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959" name="Google Shape;4959;p181"/>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960" name="Google Shape;4960;p181"/>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4" name="Shape 4964"/>
        <p:cNvGrpSpPr/>
        <p:nvPr/>
      </p:nvGrpSpPr>
      <p:grpSpPr>
        <a:xfrm>
          <a:off x="0" y="0"/>
          <a:ext cx="0" cy="0"/>
          <a:chOff x="0" y="0"/>
          <a:chExt cx="0" cy="0"/>
        </a:xfrm>
      </p:grpSpPr>
      <p:sp>
        <p:nvSpPr>
          <p:cNvPr id="4965" name="Google Shape;4965;p182"/>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966" name="Google Shape;4966;p182"/>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4967" name="Google Shape;4967;p182"/>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4968" name="Google Shape;4968;p182"/>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4969" name="Google Shape;4969;p182"/>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4970" name="Google Shape;4970;p182"/>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4971" name="Google Shape;4971;p182"/>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4972" name="Google Shape;4972;p182"/>
          <p:cNvCxnSpPr>
            <a:stCxn id="4965"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4973" name="Google Shape;4973;p182"/>
          <p:cNvCxnSpPr>
            <a:stCxn id="4965"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4974" name="Google Shape;4974;p182"/>
          <p:cNvCxnSpPr>
            <a:stCxn id="4965"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4975" name="Google Shape;4975;p182"/>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4976" name="Google Shape;4976;p182"/>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4977" name="Google Shape;4977;p182"/>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4978" name="Google Shape;4978;p182"/>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4979" name="Google Shape;4979;p182"/>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4980" name="Google Shape;4980;p182"/>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4981" name="Google Shape;4981;p182"/>
          <p:cNvSpPr txBox="1"/>
          <p:nvPr/>
        </p:nvSpPr>
        <p:spPr>
          <a:xfrm>
            <a:off x="2341784" y="3331107"/>
            <a:ext cx="4761229" cy="1899192"/>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Eine weitere Erkrankung äußert sich </a:t>
            </a:r>
            <a:r>
              <a:rPr b="1" i="1" lang="en-US" sz="1352">
                <a:solidFill>
                  <a:srgbClr val="2D4545"/>
                </a:solidFill>
                <a:latin typeface="Arial"/>
                <a:ea typeface="Arial"/>
                <a:cs typeface="Arial"/>
                <a:sym typeface="Arial"/>
              </a:rPr>
              <a:t>durch Nachtblindheit</a:t>
            </a:r>
            <a:r>
              <a:rPr i="1" lang="en-US" sz="1352">
                <a:solidFill>
                  <a:srgbClr val="BFBFBF"/>
                </a:solidFill>
                <a:latin typeface="Arial"/>
                <a:ea typeface="Arial"/>
                <a:cs typeface="Arial"/>
                <a:sym typeface="Arial"/>
              </a:rPr>
              <a:t>, und das ERG zeigt Muster, die mit denen der CSNB identisch sind. Daher steht diese Erkrankung ganz oben auf der Differentialdiagnose für CSNB. Um welche Erkrankung handelt es sich?</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MAR</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Wofür steht </a:t>
            </a:r>
            <a:r>
              <a:rPr lang="en-US" sz="1352">
                <a:solidFill>
                  <a:srgbClr val="BFBFBF"/>
                </a:solidFill>
                <a:latin typeface="Arial"/>
                <a:ea typeface="Arial"/>
                <a:cs typeface="Arial"/>
                <a:sym typeface="Arial"/>
              </a:rPr>
              <a:t>MAR </a:t>
            </a:r>
            <a:r>
              <a:rPr i="1" lang="en-US" sz="1352">
                <a:solidFill>
                  <a:srgbClr val="BFBFBF"/>
                </a:solidFill>
                <a:latin typeface="Arial"/>
                <a:ea typeface="Arial"/>
                <a:cs typeface="Arial"/>
                <a:sym typeface="Arial"/>
              </a:rPr>
              <a:t>in diesem Zusammenhang?</a:t>
            </a:r>
            <a:endParaRPr/>
          </a:p>
          <a:p>
            <a:pPr indent="0" lvl="0" marL="0" marR="0" rtl="0" algn="l">
              <a:spcBef>
                <a:spcPts val="0"/>
              </a:spcBef>
              <a:spcAft>
                <a:spcPts val="0"/>
              </a:spcAft>
              <a:buNone/>
            </a:pPr>
            <a:r>
              <a:rPr b="1" lang="en-US" sz="1352">
                <a:solidFill>
                  <a:srgbClr val="2D4545"/>
                </a:solidFill>
                <a:latin typeface="Arial"/>
                <a:ea typeface="Arial"/>
                <a:cs typeface="Arial"/>
                <a:sym typeface="Arial"/>
              </a:rPr>
              <a:t>Melanom-assoziierte Retinopathie</a:t>
            </a:r>
            <a:endParaRPr/>
          </a:p>
        </p:txBody>
      </p:sp>
      <p:sp>
        <p:nvSpPr>
          <p:cNvPr id="4982" name="Google Shape;4982;p182"/>
          <p:cNvSpPr txBox="1"/>
          <p:nvPr/>
        </p:nvSpPr>
        <p:spPr>
          <a:xfrm>
            <a:off x="1762086" y="5390681"/>
            <a:ext cx="6542273" cy="106541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7F7F7F"/>
                </a:solidFill>
                <a:latin typeface="Arial"/>
                <a:ea typeface="Arial"/>
                <a:cs typeface="Arial"/>
                <a:sym typeface="Arial"/>
              </a:rPr>
              <a:t>Was ist </a:t>
            </a:r>
            <a:r>
              <a:rPr lang="en-US" sz="1352">
                <a:solidFill>
                  <a:srgbClr val="7F7F7F"/>
                </a:solidFill>
                <a:latin typeface="Arial"/>
                <a:ea typeface="Arial"/>
                <a:cs typeface="Arial"/>
                <a:sym typeface="Arial"/>
              </a:rPr>
              <a:t>eine Melanom-assoziierte Retinopathie</a:t>
            </a:r>
            <a:r>
              <a:rPr i="1" lang="en-US" sz="1352">
                <a:solidFill>
                  <a:srgbClr val="7F7F7F"/>
                </a:solidFill>
                <a:latin typeface="Arial"/>
                <a:ea typeface="Arial"/>
                <a:cs typeface="Arial"/>
                <a:sym typeface="Arial"/>
              </a:rPr>
              <a:t>?</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Ein paraneoplastischer Prozess, bei dem Netzhautzellen Antigene aufweisen, die mit Melanomzellen im Körper identisch sind oder mit diesen kreuzreagieren. Nach einer Sensibilisierung gegenüber diesen Antigenen auf den Melanomzellen greift das Immunsystem die gleichen oder ähnliche Antigene in der Netzhaut an. </a:t>
            </a:r>
            <a:endParaRPr/>
          </a:p>
        </p:txBody>
      </p:sp>
      <p:sp>
        <p:nvSpPr>
          <p:cNvPr id="4983" name="Google Shape;4983;p182"/>
          <p:cNvSpPr txBox="1"/>
          <p:nvPr/>
        </p:nvSpPr>
        <p:spPr>
          <a:xfrm>
            <a:off x="5010820" y="3979251"/>
            <a:ext cx="4397724" cy="857283"/>
          </a:xfrm>
          <a:prstGeom prst="rect">
            <a:avLst/>
          </a:prstGeom>
          <a:solidFill>
            <a:srgbClr val="00B0F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lt1"/>
                </a:solidFill>
                <a:latin typeface="Arial"/>
                <a:ea typeface="Arial"/>
                <a:cs typeface="Arial"/>
                <a:sym typeface="Arial"/>
              </a:rPr>
              <a:t>Inwiefern unterscheidet sich die Nachtblindheit bei MAR entscheidend von der bei CSNB?</a:t>
            </a:r>
            <a:endParaRPr/>
          </a:p>
          <a:p>
            <a:pPr indent="0" lvl="0" marL="0" marR="0" rtl="0" algn="l">
              <a:spcBef>
                <a:spcPts val="0"/>
              </a:spcBef>
              <a:spcAft>
                <a:spcPts val="0"/>
              </a:spcAft>
              <a:buNone/>
            </a:pPr>
            <a:r>
              <a:rPr lang="en-US" sz="1352">
                <a:solidFill>
                  <a:schemeClr val="lt1"/>
                </a:solidFill>
                <a:latin typeface="Arial"/>
                <a:ea typeface="Arial"/>
                <a:cs typeface="Arial"/>
                <a:sym typeface="Arial"/>
              </a:rPr>
              <a:t>Die Nachtblindheit bei MAR ist </a:t>
            </a:r>
            <a:r>
              <a:rPr b="1" lang="en-US" sz="1352">
                <a:solidFill>
                  <a:schemeClr val="lt1"/>
                </a:solidFill>
                <a:latin typeface="Arial"/>
                <a:ea typeface="Arial"/>
                <a:cs typeface="Arial"/>
                <a:sym typeface="Arial"/>
              </a:rPr>
              <a:t>erworben</a:t>
            </a:r>
            <a:r>
              <a:rPr lang="en-US" sz="1352">
                <a:solidFill>
                  <a:schemeClr val="lt1"/>
                </a:solidFill>
                <a:latin typeface="Arial"/>
                <a:ea typeface="Arial"/>
                <a:cs typeface="Arial"/>
                <a:sym typeface="Arial"/>
              </a:rPr>
              <a:t>, nicht angeboren</a:t>
            </a:r>
            <a:endParaRPr/>
          </a:p>
        </p:txBody>
      </p:sp>
      <p:sp>
        <p:nvSpPr>
          <p:cNvPr id="4984" name="Google Shape;4984;p182"/>
          <p:cNvSpPr txBox="1"/>
          <p:nvPr/>
        </p:nvSpPr>
        <p:spPr>
          <a:xfrm>
            <a:off x="5010819" y="5219271"/>
            <a:ext cx="4471336" cy="649157"/>
          </a:xfrm>
          <a:prstGeom prst="rect">
            <a:avLst/>
          </a:prstGeom>
          <a:solidFill>
            <a:srgbClr val="0020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lt1"/>
                </a:solidFill>
                <a:latin typeface="Arial"/>
                <a:ea typeface="Arial"/>
                <a:cs typeface="Arial"/>
                <a:sym typeface="Arial"/>
              </a:rPr>
              <a:t>Neben der Nachtblindheit gibt es ein weiteres Symptom, das klassisch für MAR ist. Welches ist das?</a:t>
            </a:r>
            <a:endParaRPr/>
          </a:p>
          <a:p>
            <a:pPr indent="0" lvl="0" marL="0" marR="0" rtl="0" algn="l">
              <a:spcBef>
                <a:spcPts val="0"/>
              </a:spcBef>
              <a:spcAft>
                <a:spcPts val="0"/>
              </a:spcAft>
              <a:buNone/>
            </a:pPr>
            <a:r>
              <a:rPr lang="en-US" sz="1352">
                <a:solidFill>
                  <a:schemeClr val="lt1"/>
                </a:solidFill>
                <a:latin typeface="Arial"/>
                <a:ea typeface="Arial"/>
                <a:cs typeface="Arial"/>
                <a:sym typeface="Arial"/>
              </a:rPr>
              <a:t>Photopsien, oft als „Schimmern“ beschrieben</a:t>
            </a:r>
            <a:endParaRPr/>
          </a:p>
        </p:txBody>
      </p:sp>
      <p:sp>
        <p:nvSpPr>
          <p:cNvPr id="4985" name="Google Shape;4985;p182"/>
          <p:cNvSpPr/>
          <p:nvPr/>
        </p:nvSpPr>
        <p:spPr>
          <a:xfrm>
            <a:off x="6464060" y="5657606"/>
            <a:ext cx="1029956" cy="210821"/>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986" name="Google Shape;4986;p182"/>
          <p:cNvSpPr/>
          <p:nvPr/>
        </p:nvSpPr>
        <p:spPr>
          <a:xfrm>
            <a:off x="2171004" y="4827388"/>
            <a:ext cx="3165319" cy="563293"/>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987" name="Google Shape;4987;p182"/>
          <p:cNvSpPr/>
          <p:nvPr/>
        </p:nvSpPr>
        <p:spPr>
          <a:xfrm>
            <a:off x="5070028" y="3240404"/>
            <a:ext cx="2032985" cy="461707"/>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4988" name="Google Shape;4988;p182"/>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4989" name="Google Shape;4989;p182"/>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4990" name="Google Shape;4990;p182"/>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4991" name="Google Shape;4991;p182"/>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4992" name="Google Shape;4992;p182"/>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4993" name="Google Shape;4993;p182"/>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7" name="Shape 4997"/>
        <p:cNvGrpSpPr/>
        <p:nvPr/>
      </p:nvGrpSpPr>
      <p:grpSpPr>
        <a:xfrm>
          <a:off x="0" y="0"/>
          <a:ext cx="0" cy="0"/>
          <a:chOff x="0" y="0"/>
          <a:chExt cx="0" cy="0"/>
        </a:xfrm>
      </p:grpSpPr>
      <p:sp>
        <p:nvSpPr>
          <p:cNvPr id="4998" name="Google Shape;4998;p183"/>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4999" name="Google Shape;4999;p183"/>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5000" name="Google Shape;5000;p183"/>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5001" name="Google Shape;5001;p183"/>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5002" name="Google Shape;5002;p183"/>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003" name="Google Shape;5003;p183"/>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004" name="Google Shape;5004;p183"/>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5005" name="Google Shape;5005;p183"/>
          <p:cNvCxnSpPr>
            <a:stCxn id="4998"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5006" name="Google Shape;5006;p183"/>
          <p:cNvCxnSpPr>
            <a:stCxn id="4998"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5007" name="Google Shape;5007;p183"/>
          <p:cNvCxnSpPr>
            <a:stCxn id="4998"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5008" name="Google Shape;5008;p183"/>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5009" name="Google Shape;5009;p183"/>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5010" name="Google Shape;5010;p183"/>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5011" name="Google Shape;5011;p183"/>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5012" name="Google Shape;5012;p183"/>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5013" name="Google Shape;5013;p183"/>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rgbClr val="A5A5A5"/>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5014" name="Google Shape;5014;p183"/>
          <p:cNvSpPr txBox="1"/>
          <p:nvPr/>
        </p:nvSpPr>
        <p:spPr>
          <a:xfrm>
            <a:off x="2341784" y="3331107"/>
            <a:ext cx="4761229" cy="1899192"/>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Eine weitere Erkrankung äußert sich </a:t>
            </a:r>
            <a:r>
              <a:rPr b="1" i="1" lang="en-US" sz="1352">
                <a:solidFill>
                  <a:srgbClr val="2D4545"/>
                </a:solidFill>
                <a:latin typeface="Arial"/>
                <a:ea typeface="Arial"/>
                <a:cs typeface="Arial"/>
                <a:sym typeface="Arial"/>
              </a:rPr>
              <a:t>durch Nachtblindheit</a:t>
            </a:r>
            <a:r>
              <a:rPr i="1" lang="en-US" sz="1352">
                <a:solidFill>
                  <a:srgbClr val="BFBFBF"/>
                </a:solidFill>
                <a:latin typeface="Arial"/>
                <a:ea typeface="Arial"/>
                <a:cs typeface="Arial"/>
                <a:sym typeface="Arial"/>
              </a:rPr>
              <a:t>, und das ERG zeigt Muster, die mit denen der CSNB identisch sind. Daher steht diese Erkrankung ganz oben auf der Differentialdiagnose für CSNB. Um welche Erkrankung handelt es sich?</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MAR</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Wofür steht </a:t>
            </a:r>
            <a:r>
              <a:rPr lang="en-US" sz="1352">
                <a:solidFill>
                  <a:srgbClr val="BFBFBF"/>
                </a:solidFill>
                <a:latin typeface="Arial"/>
                <a:ea typeface="Arial"/>
                <a:cs typeface="Arial"/>
                <a:sym typeface="Arial"/>
              </a:rPr>
              <a:t>MAR </a:t>
            </a:r>
            <a:r>
              <a:rPr i="1" lang="en-US" sz="1352">
                <a:solidFill>
                  <a:srgbClr val="BFBFBF"/>
                </a:solidFill>
                <a:latin typeface="Arial"/>
                <a:ea typeface="Arial"/>
                <a:cs typeface="Arial"/>
                <a:sym typeface="Arial"/>
              </a:rPr>
              <a:t>in diesem Zusammenhang?</a:t>
            </a:r>
            <a:endParaRPr/>
          </a:p>
          <a:p>
            <a:pPr indent="0" lvl="0" marL="0" marR="0" rtl="0" algn="l">
              <a:spcBef>
                <a:spcPts val="0"/>
              </a:spcBef>
              <a:spcAft>
                <a:spcPts val="0"/>
              </a:spcAft>
              <a:buNone/>
            </a:pPr>
            <a:r>
              <a:rPr b="1" lang="en-US" sz="1352">
                <a:solidFill>
                  <a:srgbClr val="2D4545"/>
                </a:solidFill>
                <a:latin typeface="Arial"/>
                <a:ea typeface="Arial"/>
                <a:cs typeface="Arial"/>
                <a:sym typeface="Arial"/>
              </a:rPr>
              <a:t>Melanom-assoziierte Retinopathie</a:t>
            </a:r>
            <a:endParaRPr/>
          </a:p>
        </p:txBody>
      </p:sp>
      <p:sp>
        <p:nvSpPr>
          <p:cNvPr id="5015" name="Google Shape;5015;p183"/>
          <p:cNvSpPr txBox="1"/>
          <p:nvPr/>
        </p:nvSpPr>
        <p:spPr>
          <a:xfrm>
            <a:off x="1762086" y="5390681"/>
            <a:ext cx="6542273" cy="1065410"/>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7F7F7F"/>
                </a:solidFill>
                <a:latin typeface="Arial"/>
                <a:ea typeface="Arial"/>
                <a:cs typeface="Arial"/>
                <a:sym typeface="Arial"/>
              </a:rPr>
              <a:t>Was ist </a:t>
            </a:r>
            <a:r>
              <a:rPr lang="en-US" sz="1352">
                <a:solidFill>
                  <a:srgbClr val="7F7F7F"/>
                </a:solidFill>
                <a:latin typeface="Arial"/>
                <a:ea typeface="Arial"/>
                <a:cs typeface="Arial"/>
                <a:sym typeface="Arial"/>
              </a:rPr>
              <a:t>eine Melanom-assoziierte Retinopathie</a:t>
            </a:r>
            <a:r>
              <a:rPr i="1" lang="en-US" sz="1352">
                <a:solidFill>
                  <a:srgbClr val="7F7F7F"/>
                </a:solidFill>
                <a:latin typeface="Arial"/>
                <a:ea typeface="Arial"/>
                <a:cs typeface="Arial"/>
                <a:sym typeface="Arial"/>
              </a:rPr>
              <a:t>?</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Ein paraneoplastischer Prozess, bei dem Netzhautzellen Antigene aufweisen, die mit Melanomzellen im Körper identisch sind oder mit diesen kreuzreagieren. Nach einer Sensibilisierung gegenüber diesen Antigenen auf den Melanomzellen greift das Immunsystem die gleichen oder ähnliche Antigene in der Netzhaut an. </a:t>
            </a:r>
            <a:endParaRPr/>
          </a:p>
        </p:txBody>
      </p:sp>
      <p:sp>
        <p:nvSpPr>
          <p:cNvPr id="5016" name="Google Shape;5016;p183"/>
          <p:cNvSpPr txBox="1"/>
          <p:nvPr/>
        </p:nvSpPr>
        <p:spPr>
          <a:xfrm>
            <a:off x="5010820" y="3979251"/>
            <a:ext cx="4397724" cy="857283"/>
          </a:xfrm>
          <a:prstGeom prst="rect">
            <a:avLst/>
          </a:prstGeom>
          <a:solidFill>
            <a:srgbClr val="00B0F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lt1"/>
                </a:solidFill>
                <a:latin typeface="Arial"/>
                <a:ea typeface="Arial"/>
                <a:cs typeface="Arial"/>
                <a:sym typeface="Arial"/>
              </a:rPr>
              <a:t>Inwiefern unterscheidet sich die Nachtblindheit bei MAR entscheidend von der bei CSNB?</a:t>
            </a:r>
            <a:endParaRPr/>
          </a:p>
          <a:p>
            <a:pPr indent="0" lvl="0" marL="0" marR="0" rtl="0" algn="l">
              <a:spcBef>
                <a:spcPts val="0"/>
              </a:spcBef>
              <a:spcAft>
                <a:spcPts val="0"/>
              </a:spcAft>
              <a:buNone/>
            </a:pPr>
            <a:r>
              <a:rPr lang="en-US" sz="1352">
                <a:solidFill>
                  <a:schemeClr val="lt1"/>
                </a:solidFill>
                <a:latin typeface="Arial"/>
                <a:ea typeface="Arial"/>
                <a:cs typeface="Arial"/>
                <a:sym typeface="Arial"/>
              </a:rPr>
              <a:t>Die Nachtblindheit bei MAR ist </a:t>
            </a:r>
            <a:r>
              <a:rPr b="1" lang="en-US" sz="1352">
                <a:solidFill>
                  <a:schemeClr val="lt1"/>
                </a:solidFill>
                <a:latin typeface="Arial"/>
                <a:ea typeface="Arial"/>
                <a:cs typeface="Arial"/>
                <a:sym typeface="Arial"/>
              </a:rPr>
              <a:t>erworben</a:t>
            </a:r>
            <a:r>
              <a:rPr lang="en-US" sz="1352">
                <a:solidFill>
                  <a:schemeClr val="lt1"/>
                </a:solidFill>
                <a:latin typeface="Arial"/>
                <a:ea typeface="Arial"/>
                <a:cs typeface="Arial"/>
                <a:sym typeface="Arial"/>
              </a:rPr>
              <a:t>, nicht angeboren</a:t>
            </a:r>
            <a:endParaRPr/>
          </a:p>
        </p:txBody>
      </p:sp>
      <p:sp>
        <p:nvSpPr>
          <p:cNvPr id="5017" name="Google Shape;5017;p183"/>
          <p:cNvSpPr txBox="1"/>
          <p:nvPr/>
        </p:nvSpPr>
        <p:spPr>
          <a:xfrm>
            <a:off x="5010819" y="5219271"/>
            <a:ext cx="4471336" cy="649157"/>
          </a:xfrm>
          <a:prstGeom prst="rect">
            <a:avLst/>
          </a:prstGeom>
          <a:solidFill>
            <a:srgbClr val="0020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lt1"/>
                </a:solidFill>
                <a:latin typeface="Arial"/>
                <a:ea typeface="Arial"/>
                <a:cs typeface="Arial"/>
                <a:sym typeface="Arial"/>
              </a:rPr>
              <a:t>Neben der Nachtblindheit gibt es ein weiteres Symptom, das klassisch für MAR ist. Welches ist das?</a:t>
            </a:r>
            <a:endParaRPr/>
          </a:p>
          <a:p>
            <a:pPr indent="0" lvl="0" marL="0" marR="0" rtl="0" algn="l">
              <a:spcBef>
                <a:spcPts val="0"/>
              </a:spcBef>
              <a:spcAft>
                <a:spcPts val="0"/>
              </a:spcAft>
              <a:buNone/>
            </a:pPr>
            <a:r>
              <a:rPr lang="en-US" sz="1352">
                <a:solidFill>
                  <a:schemeClr val="lt1"/>
                </a:solidFill>
                <a:latin typeface="Arial"/>
                <a:ea typeface="Arial"/>
                <a:cs typeface="Arial"/>
                <a:sym typeface="Arial"/>
              </a:rPr>
              <a:t>Photopsien, oft als „Schimmern“ beschrieben</a:t>
            </a:r>
            <a:endParaRPr/>
          </a:p>
        </p:txBody>
      </p:sp>
      <p:sp>
        <p:nvSpPr>
          <p:cNvPr id="5018" name="Google Shape;5018;p183"/>
          <p:cNvSpPr/>
          <p:nvPr/>
        </p:nvSpPr>
        <p:spPr>
          <a:xfrm>
            <a:off x="2171004" y="4827388"/>
            <a:ext cx="3165319" cy="563293"/>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019" name="Google Shape;5019;p183"/>
          <p:cNvSpPr/>
          <p:nvPr/>
        </p:nvSpPr>
        <p:spPr>
          <a:xfrm>
            <a:off x="5070028" y="3240404"/>
            <a:ext cx="2032985" cy="461707"/>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5020" name="Google Shape;5020;p183"/>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5021" name="Google Shape;5021;p183"/>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5022" name="Google Shape;5022;p183"/>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023" name="Google Shape;5023;p183"/>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024" name="Google Shape;5024;p183"/>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025" name="Google Shape;5025;p183"/>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9" name="Shape 5029"/>
        <p:cNvGrpSpPr/>
        <p:nvPr/>
      </p:nvGrpSpPr>
      <p:grpSpPr>
        <a:xfrm>
          <a:off x="0" y="0"/>
          <a:ext cx="0" cy="0"/>
          <a:chOff x="0" y="0"/>
          <a:chExt cx="0" cy="0"/>
        </a:xfrm>
      </p:grpSpPr>
      <p:sp>
        <p:nvSpPr>
          <p:cNvPr id="5030" name="Google Shape;5030;p184"/>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031" name="Google Shape;5031;p184"/>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5032" name="Google Shape;5032;p184"/>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5033" name="Google Shape;5033;p184"/>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5034" name="Google Shape;5034;p184"/>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035" name="Google Shape;5035;p184"/>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036" name="Google Shape;5036;p184"/>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5037" name="Google Shape;5037;p184"/>
          <p:cNvCxnSpPr>
            <a:stCxn id="5030"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5038" name="Google Shape;5038;p184"/>
          <p:cNvCxnSpPr>
            <a:stCxn id="5030"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5039" name="Google Shape;5039;p184"/>
          <p:cNvCxnSpPr>
            <a:stCxn id="5030"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5040" name="Google Shape;5040;p184"/>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5041" name="Google Shape;5041;p184"/>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5042" name="Google Shape;5042;p184"/>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5043" name="Google Shape;5043;p184"/>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5044" name="Google Shape;5044;p184"/>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5045" name="Google Shape;5045;p184"/>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5046" name="Google Shape;5046;p184"/>
          <p:cNvSpPr txBox="1"/>
          <p:nvPr/>
        </p:nvSpPr>
        <p:spPr>
          <a:xfrm>
            <a:off x="2452202" y="3260440"/>
            <a:ext cx="5127950" cy="3238931"/>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Welcher andere psychophysische Test ist bei CSNB stets auffällig?</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Dunkeladaptometrie</a:t>
            </a:r>
            <a:endParaRPr/>
          </a:p>
          <a:p>
            <a:pPr indent="0" lvl="0" marL="0" marR="0" rtl="0" algn="l">
              <a:spcBef>
                <a:spcPts val="0"/>
              </a:spcBef>
              <a:spcAft>
                <a:spcPts val="0"/>
              </a:spcAft>
              <a:buNone/>
            </a:pPr>
            <a:r>
              <a:t/>
            </a:r>
            <a:endParaRPr sz="1546">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Was wird bei der Dunkeladaptometrie untersucht?</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Die Zunahme der Empfindlichkeit, die bei geringer Hintergrundbeleuchtung auftritt. Das heißt, je länger sich ein Auge im Dunkeln befindet, desto schwächeres Licht kann es wahrnehmen (bis zu einem gewissen Grad).</a:t>
            </a:r>
            <a:endParaRPr/>
          </a:p>
          <a:p>
            <a:pPr indent="0" lvl="0" marL="0" marR="0" rtl="0" algn="l">
              <a:spcBef>
                <a:spcPts val="0"/>
              </a:spcBef>
              <a:spcAft>
                <a:spcPts val="0"/>
              </a:spcAft>
              <a:buNone/>
            </a:pPr>
            <a:r>
              <a:t/>
            </a:r>
            <a:endParaRPr sz="1546">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Inwiefern ist die Dunkeladaptometrie bei CSNB auffällig?</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Aufgrund des Mangels an funktionierenden Stäbchen setzt der Stäbchen-Zapfen-Übergang nie ein – die Anpassung bleibt auf dem Zapfenmaximum stehen, was zu einer schlechten Sehleistung unter sehr schwachen Lichtverhältnissen führt</a:t>
            </a:r>
            <a:endParaRPr/>
          </a:p>
        </p:txBody>
      </p:sp>
      <p:cxnSp>
        <p:nvCxnSpPr>
          <p:cNvPr id="5047" name="Google Shape;5047;p184"/>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5048" name="Google Shape;5048;p184"/>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5049" name="Google Shape;5049;p184"/>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050" name="Google Shape;5050;p184"/>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051" name="Google Shape;5051;p184"/>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052" name="Google Shape;5052;p184"/>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6" name="Shape 5056"/>
        <p:cNvGrpSpPr/>
        <p:nvPr/>
      </p:nvGrpSpPr>
      <p:grpSpPr>
        <a:xfrm>
          <a:off x="0" y="0"/>
          <a:ext cx="0" cy="0"/>
          <a:chOff x="0" y="0"/>
          <a:chExt cx="0" cy="0"/>
        </a:xfrm>
      </p:grpSpPr>
      <p:sp>
        <p:nvSpPr>
          <p:cNvPr id="5057" name="Google Shape;5057;p185"/>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058" name="Google Shape;5058;p185"/>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5059" name="Google Shape;5059;p185"/>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5060" name="Google Shape;5060;p185"/>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5061" name="Google Shape;5061;p185"/>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062" name="Google Shape;5062;p185"/>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063" name="Google Shape;5063;p185"/>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5064" name="Google Shape;5064;p185"/>
          <p:cNvCxnSpPr>
            <a:stCxn id="5057"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5065" name="Google Shape;5065;p185"/>
          <p:cNvCxnSpPr>
            <a:stCxn id="5057"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5066" name="Google Shape;5066;p185"/>
          <p:cNvCxnSpPr>
            <a:stCxn id="5057"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5067" name="Google Shape;5067;p185"/>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5068" name="Google Shape;5068;p185"/>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5069" name="Google Shape;5069;p185"/>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5070" name="Google Shape;5070;p185"/>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5071" name="Google Shape;5071;p185"/>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5072" name="Google Shape;5072;p185"/>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5073" name="Google Shape;5073;p185"/>
          <p:cNvSpPr txBox="1"/>
          <p:nvPr/>
        </p:nvSpPr>
        <p:spPr>
          <a:xfrm>
            <a:off x="2452202" y="3260440"/>
            <a:ext cx="5127950" cy="3238931"/>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Welcher andere psychophysische Test ist bei CSNB stets auffällig?</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Dunkeladaptometrie</a:t>
            </a:r>
            <a:endParaRPr sz="1546">
              <a:solidFill>
                <a:srgbClr val="C8C860"/>
              </a:solidFill>
              <a:latin typeface="Arial"/>
              <a:ea typeface="Arial"/>
              <a:cs typeface="Arial"/>
              <a:sym typeface="Arial"/>
            </a:endParaRPr>
          </a:p>
          <a:p>
            <a:pPr indent="0" lvl="0" marL="0" marR="0" rtl="0" algn="l">
              <a:spcBef>
                <a:spcPts val="0"/>
              </a:spcBef>
              <a:spcAft>
                <a:spcPts val="0"/>
              </a:spcAft>
              <a:buNone/>
            </a:pPr>
            <a:r>
              <a:t/>
            </a:r>
            <a:endParaRPr sz="1546">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Was wird bei der Dunkeladaptometrie untersucht?</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Die Zunahme der Empfindlichkeit, die bei geringer Hintergrundbeleuchtung auftritt. Das heißt, je länger sich ein Auge im Dunkeln befindet, desto schwächeres Licht kann es wahrnehmen (bis zu einem gewissen Grad).</a:t>
            </a:r>
            <a:endParaRPr/>
          </a:p>
          <a:p>
            <a:pPr indent="0" lvl="0" marL="0" marR="0" rtl="0" algn="l">
              <a:spcBef>
                <a:spcPts val="0"/>
              </a:spcBef>
              <a:spcAft>
                <a:spcPts val="0"/>
              </a:spcAft>
              <a:buNone/>
            </a:pPr>
            <a:r>
              <a:t/>
            </a:r>
            <a:endParaRPr sz="1546">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Inwiefern ist die Dunkeladaptometrie bei CSNB auffällig?</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Aufgrund des Mangels an funktionierenden Stäbchen setzt der Stäbchen-Zapfen-Übergang nie ein – die Anpassung bleibt auf dem Zapfenmaximum stehen, was zu einer schlechten Sehleistung unter sehr schwachen Lichtverhältnissen führt</a:t>
            </a:r>
            <a:endParaRPr/>
          </a:p>
        </p:txBody>
      </p:sp>
      <p:cxnSp>
        <p:nvCxnSpPr>
          <p:cNvPr id="5074" name="Google Shape;5074;p185"/>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5075" name="Google Shape;5075;p185"/>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5076" name="Google Shape;5076;p185"/>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077" name="Google Shape;5077;p185"/>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078" name="Google Shape;5078;p185"/>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079" name="Google Shape;5079;p185"/>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3" name="Shape 5083"/>
        <p:cNvGrpSpPr/>
        <p:nvPr/>
      </p:nvGrpSpPr>
      <p:grpSpPr>
        <a:xfrm>
          <a:off x="0" y="0"/>
          <a:ext cx="0" cy="0"/>
          <a:chOff x="0" y="0"/>
          <a:chExt cx="0" cy="0"/>
        </a:xfrm>
      </p:grpSpPr>
      <p:sp>
        <p:nvSpPr>
          <p:cNvPr id="5084" name="Google Shape;5084;p186"/>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085" name="Google Shape;5085;p186"/>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5086" name="Google Shape;5086;p186"/>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5087" name="Google Shape;5087;p186"/>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5088" name="Google Shape;5088;p186"/>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089" name="Google Shape;5089;p186"/>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090" name="Google Shape;5090;p186"/>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5091" name="Google Shape;5091;p186"/>
          <p:cNvCxnSpPr>
            <a:stCxn id="5084"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5092" name="Google Shape;5092;p186"/>
          <p:cNvCxnSpPr>
            <a:stCxn id="5084"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5093" name="Google Shape;5093;p186"/>
          <p:cNvCxnSpPr>
            <a:stCxn id="5084"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5094" name="Google Shape;5094;p186"/>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5095" name="Google Shape;5095;p186"/>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5096" name="Google Shape;5096;p186"/>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5097" name="Google Shape;5097;p186"/>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5098" name="Google Shape;5098;p186"/>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5099" name="Google Shape;5099;p186"/>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5100" name="Google Shape;5100;p186"/>
          <p:cNvSpPr txBox="1"/>
          <p:nvPr/>
        </p:nvSpPr>
        <p:spPr>
          <a:xfrm>
            <a:off x="2452202" y="3260440"/>
            <a:ext cx="5127950" cy="3238931"/>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Welcher andere psychophysische Test ist bei CSNB stets auffällig?</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Dunkeladaptometrie</a:t>
            </a:r>
            <a:endParaRPr/>
          </a:p>
          <a:p>
            <a:pPr indent="0" lvl="0" marL="0" marR="0" rtl="0" algn="l">
              <a:spcBef>
                <a:spcPts val="0"/>
              </a:spcBef>
              <a:spcAft>
                <a:spcPts val="0"/>
              </a:spcAft>
              <a:buNone/>
            </a:pPr>
            <a:r>
              <a:t/>
            </a:r>
            <a:endParaRPr sz="1546">
              <a:solidFill>
                <a:schemeClr val="dk1"/>
              </a:solidFill>
              <a:latin typeface="Arial"/>
              <a:ea typeface="Arial"/>
              <a:cs typeface="Arial"/>
              <a:sym typeface="Arial"/>
            </a:endParaRPr>
          </a:p>
          <a:p>
            <a:pPr indent="0" lvl="0" marL="0" marR="0" rtl="0" algn="l">
              <a:spcBef>
                <a:spcPts val="0"/>
              </a:spcBef>
              <a:spcAft>
                <a:spcPts val="0"/>
              </a:spcAft>
              <a:buNone/>
            </a:pPr>
            <a:r>
              <a:rPr i="1" lang="en-US" sz="1352">
                <a:solidFill>
                  <a:schemeClr val="dk1"/>
                </a:solidFill>
                <a:latin typeface="Arial"/>
                <a:ea typeface="Arial"/>
                <a:cs typeface="Arial"/>
                <a:sym typeface="Arial"/>
              </a:rPr>
              <a:t>Was wird bei der Dunkeladaptometrie untersucht?</a:t>
            </a:r>
            <a:endParaRPr i="1" sz="1546">
              <a:solidFill>
                <a:srgbClr val="C8C860"/>
              </a:solidFill>
              <a:latin typeface="Arial"/>
              <a:ea typeface="Arial"/>
              <a:cs typeface="Arial"/>
              <a:sym typeface="Arial"/>
            </a:endParaRPr>
          </a:p>
          <a:p>
            <a:pPr indent="0" lvl="0" marL="0" marR="0" rtl="0" algn="l">
              <a:spcBef>
                <a:spcPts val="0"/>
              </a:spcBef>
              <a:spcAft>
                <a:spcPts val="0"/>
              </a:spcAft>
              <a:buNone/>
            </a:pPr>
            <a:r>
              <a:rPr lang="en-US" sz="1352">
                <a:solidFill>
                  <a:srgbClr val="C8C860"/>
                </a:solidFill>
                <a:latin typeface="Arial"/>
                <a:ea typeface="Arial"/>
                <a:cs typeface="Arial"/>
                <a:sym typeface="Arial"/>
              </a:rPr>
              <a:t>Die Zunahme der Empfindlichkeit, die bei geringer Hintergrundbeleuchtung auftritt. Das heißt, je länger sich ein Auge im Dunkeln befindet, desto schwächeres Licht kann es wahrnehmen (bis zu einem gewissen Grad).</a:t>
            </a:r>
            <a:endParaRPr/>
          </a:p>
          <a:p>
            <a:pPr indent="0" lvl="0" marL="0" marR="0" rtl="0" algn="l">
              <a:spcBef>
                <a:spcPts val="0"/>
              </a:spcBef>
              <a:spcAft>
                <a:spcPts val="0"/>
              </a:spcAft>
              <a:buNone/>
            </a:pPr>
            <a:r>
              <a:t/>
            </a:r>
            <a:endParaRPr sz="1546">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Inwiefern ist die Dunkeladaptometrie bei CSNB auffällig?</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Aufgrund des Mangels an funktionierenden Stäbchen setzt der Stäbchen-Zapfen-Übergang nie ein – die Anpassung bleibt auf dem Zapfenmaximum stehen, was zu einer schlechten Sehleistung unter sehr schwachen Lichtverhältnissen führt</a:t>
            </a:r>
            <a:endParaRPr/>
          </a:p>
        </p:txBody>
      </p:sp>
      <p:cxnSp>
        <p:nvCxnSpPr>
          <p:cNvPr id="5101" name="Google Shape;5101;p186"/>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5102" name="Google Shape;5102;p186"/>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5103" name="Google Shape;5103;p186"/>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104" name="Google Shape;5104;p186"/>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105" name="Google Shape;5105;p186"/>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106" name="Google Shape;5106;p186"/>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0" name="Shape 5110"/>
        <p:cNvGrpSpPr/>
        <p:nvPr/>
      </p:nvGrpSpPr>
      <p:grpSpPr>
        <a:xfrm>
          <a:off x="0" y="0"/>
          <a:ext cx="0" cy="0"/>
          <a:chOff x="0" y="0"/>
          <a:chExt cx="0" cy="0"/>
        </a:xfrm>
      </p:grpSpPr>
      <p:sp>
        <p:nvSpPr>
          <p:cNvPr id="5111" name="Google Shape;5111;p187"/>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112" name="Google Shape;5112;p187"/>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5113" name="Google Shape;5113;p187"/>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5114" name="Google Shape;5114;p187"/>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5115" name="Google Shape;5115;p187"/>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116" name="Google Shape;5116;p187"/>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117" name="Google Shape;5117;p187"/>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5118" name="Google Shape;5118;p187"/>
          <p:cNvCxnSpPr>
            <a:stCxn id="5111"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5119" name="Google Shape;5119;p187"/>
          <p:cNvCxnSpPr>
            <a:stCxn id="5111"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5120" name="Google Shape;5120;p187"/>
          <p:cNvCxnSpPr>
            <a:stCxn id="5111"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5121" name="Google Shape;5121;p187"/>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5122" name="Google Shape;5122;p187"/>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5123" name="Google Shape;5123;p187"/>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5124" name="Google Shape;5124;p187"/>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5125" name="Google Shape;5125;p187"/>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5126" name="Google Shape;5126;p187"/>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5127" name="Google Shape;5127;p187"/>
          <p:cNvSpPr txBox="1"/>
          <p:nvPr/>
        </p:nvSpPr>
        <p:spPr>
          <a:xfrm>
            <a:off x="2452202" y="3260440"/>
            <a:ext cx="5127950" cy="3238931"/>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Welcher andere psychophysische Test ist bei CSNB stets auffällig?</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Dunkeladaptometrie</a:t>
            </a:r>
            <a:endParaRPr/>
          </a:p>
          <a:p>
            <a:pPr indent="0" lvl="0" marL="0" marR="0" rtl="0" algn="l">
              <a:spcBef>
                <a:spcPts val="0"/>
              </a:spcBef>
              <a:spcAft>
                <a:spcPts val="0"/>
              </a:spcAft>
              <a:buNone/>
            </a:pPr>
            <a:r>
              <a:t/>
            </a:r>
            <a:endParaRPr sz="1546">
              <a:solidFill>
                <a:schemeClr val="dk1"/>
              </a:solidFill>
              <a:latin typeface="Arial"/>
              <a:ea typeface="Arial"/>
              <a:cs typeface="Arial"/>
              <a:sym typeface="Arial"/>
            </a:endParaRPr>
          </a:p>
          <a:p>
            <a:pPr indent="0" lvl="0" marL="0" marR="0" rtl="0" algn="l">
              <a:spcBef>
                <a:spcPts val="0"/>
              </a:spcBef>
              <a:spcAft>
                <a:spcPts val="0"/>
              </a:spcAft>
              <a:buNone/>
            </a:pPr>
            <a:r>
              <a:rPr i="1" lang="en-US" sz="1352">
                <a:solidFill>
                  <a:schemeClr val="dk1"/>
                </a:solidFill>
                <a:latin typeface="Arial"/>
                <a:ea typeface="Arial"/>
                <a:cs typeface="Arial"/>
                <a:sym typeface="Arial"/>
              </a:rPr>
              <a:t>Was wird bei der Dunkeladaptometrie untersucht?</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Die Zunahme der Empfindlichkeit, die bei geringer Hintergrundbeleuchtung auftritt. Das heißt, je länger sich ein Auge im Dunkeln befindet, desto schwächeres Licht kann es wahrnehmen (bis zu einem gewissen Grad).</a:t>
            </a:r>
            <a:endParaRPr sz="1546">
              <a:solidFill>
                <a:srgbClr val="C8C860"/>
              </a:solidFill>
              <a:latin typeface="Arial"/>
              <a:ea typeface="Arial"/>
              <a:cs typeface="Arial"/>
              <a:sym typeface="Arial"/>
            </a:endParaRPr>
          </a:p>
          <a:p>
            <a:pPr indent="0" lvl="0" marL="0" marR="0" rtl="0" algn="l">
              <a:spcBef>
                <a:spcPts val="0"/>
              </a:spcBef>
              <a:spcAft>
                <a:spcPts val="0"/>
              </a:spcAft>
              <a:buNone/>
            </a:pPr>
            <a:r>
              <a:t/>
            </a:r>
            <a:endParaRPr sz="1546">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Inwiefern ist die Dunkeladaptometrie bei CSNB auffällig?</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Aufgrund des Mangels an funktionierenden Stäbchen setzt der Stäbchen-Zapfen-Übergang nie ein – die Anpassung bleibt auf dem Zapfenmaximum stehen, was zu einer schlechten Sehleistung unter sehr schwachen Lichtverhältnissen führt</a:t>
            </a:r>
            <a:endParaRPr/>
          </a:p>
        </p:txBody>
      </p:sp>
      <p:cxnSp>
        <p:nvCxnSpPr>
          <p:cNvPr id="5128" name="Google Shape;5128;p187"/>
          <p:cNvCxnSpPr/>
          <p:nvPr/>
        </p:nvCxnSpPr>
        <p:spPr>
          <a:xfrm>
            <a:off x="7931568"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5129" name="Google Shape;5129;p187"/>
          <p:cNvCxnSpPr/>
          <p:nvPr/>
        </p:nvCxnSpPr>
        <p:spPr>
          <a:xfrm>
            <a:off x="7931568"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5130" name="Google Shape;5130;p187"/>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131" name="Google Shape;5131;p187"/>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132" name="Google Shape;5132;p187"/>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133" name="Google Shape;5133;p187"/>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7" name="Shape 5137"/>
        <p:cNvGrpSpPr/>
        <p:nvPr/>
      </p:nvGrpSpPr>
      <p:grpSpPr>
        <a:xfrm>
          <a:off x="0" y="0"/>
          <a:ext cx="0" cy="0"/>
          <a:chOff x="0" y="0"/>
          <a:chExt cx="0" cy="0"/>
        </a:xfrm>
      </p:grpSpPr>
      <p:pic>
        <p:nvPicPr>
          <p:cNvPr id="5138" name="Google Shape;5138;p188"/>
          <p:cNvPicPr preferRelativeResize="0"/>
          <p:nvPr/>
        </p:nvPicPr>
        <p:blipFill rotWithShape="1">
          <a:blip r:embed="rId3">
            <a:alphaModFix/>
          </a:blip>
          <a:srcRect b="0" l="0" r="0" t="0"/>
          <a:stretch/>
        </p:blipFill>
        <p:spPr>
          <a:xfrm>
            <a:off x="3479077" y="1272914"/>
            <a:ext cx="4972509" cy="3775370"/>
          </a:xfrm>
          <a:prstGeom prst="rect">
            <a:avLst/>
          </a:prstGeom>
          <a:noFill/>
          <a:ln>
            <a:noFill/>
          </a:ln>
        </p:spPr>
      </p:pic>
      <p:cxnSp>
        <p:nvCxnSpPr>
          <p:cNvPr id="5139" name="Google Shape;5139;p188"/>
          <p:cNvCxnSpPr/>
          <p:nvPr/>
        </p:nvCxnSpPr>
        <p:spPr>
          <a:xfrm rot="10800000">
            <a:off x="4918207" y="4438233"/>
            <a:ext cx="0" cy="220836"/>
          </a:xfrm>
          <a:prstGeom prst="straightConnector1">
            <a:avLst/>
          </a:prstGeom>
          <a:noFill/>
          <a:ln cap="flat" cmpd="sng" w="21450">
            <a:solidFill>
              <a:schemeClr val="dk1"/>
            </a:solidFill>
            <a:prstDash val="solid"/>
            <a:round/>
            <a:headEnd len="sm" w="sm" type="none"/>
            <a:tailEnd len="sm" w="sm" type="none"/>
          </a:ln>
        </p:spPr>
      </p:cxnSp>
      <p:cxnSp>
        <p:nvCxnSpPr>
          <p:cNvPr id="5140" name="Google Shape;5140;p188"/>
          <p:cNvCxnSpPr/>
          <p:nvPr/>
        </p:nvCxnSpPr>
        <p:spPr>
          <a:xfrm rot="10800000">
            <a:off x="6169612" y="4438233"/>
            <a:ext cx="0" cy="220836"/>
          </a:xfrm>
          <a:prstGeom prst="straightConnector1">
            <a:avLst/>
          </a:prstGeom>
          <a:noFill/>
          <a:ln cap="flat" cmpd="sng" w="21450">
            <a:solidFill>
              <a:schemeClr val="dk1"/>
            </a:solidFill>
            <a:prstDash val="solid"/>
            <a:round/>
            <a:headEnd len="sm" w="sm" type="none"/>
            <a:tailEnd len="sm" w="sm" type="none"/>
          </a:ln>
        </p:spPr>
      </p:cxnSp>
      <p:sp>
        <p:nvSpPr>
          <p:cNvPr id="5141" name="Google Shape;5141;p188"/>
          <p:cNvSpPr txBox="1"/>
          <p:nvPr/>
        </p:nvSpPr>
        <p:spPr>
          <a:xfrm>
            <a:off x="5054789" y="4891177"/>
            <a:ext cx="2229646" cy="32705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Zeit im Dunkeln (Minuten)</a:t>
            </a:r>
            <a:endParaRPr/>
          </a:p>
        </p:txBody>
      </p:sp>
      <p:sp>
        <p:nvSpPr>
          <p:cNvPr id="5142" name="Google Shape;5142;p188"/>
          <p:cNvSpPr txBox="1"/>
          <p:nvPr/>
        </p:nvSpPr>
        <p:spPr>
          <a:xfrm>
            <a:off x="4732999" y="4656193"/>
            <a:ext cx="385232" cy="29732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10</a:t>
            </a:r>
            <a:endParaRPr/>
          </a:p>
        </p:txBody>
      </p:sp>
      <p:sp>
        <p:nvSpPr>
          <p:cNvPr id="5143" name="Google Shape;5143;p188"/>
          <p:cNvSpPr txBox="1"/>
          <p:nvPr/>
        </p:nvSpPr>
        <p:spPr>
          <a:xfrm>
            <a:off x="6020033" y="4659069"/>
            <a:ext cx="385232" cy="29732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20</a:t>
            </a:r>
            <a:endParaRPr/>
          </a:p>
        </p:txBody>
      </p:sp>
      <p:sp>
        <p:nvSpPr>
          <p:cNvPr id="5144" name="Google Shape;5144;p188"/>
          <p:cNvSpPr txBox="1"/>
          <p:nvPr/>
        </p:nvSpPr>
        <p:spPr>
          <a:xfrm rot="-5400000">
            <a:off x="2295937" y="2813924"/>
            <a:ext cx="2038217" cy="32705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Dunkeladaptationsgrad</a:t>
            </a:r>
            <a:endParaRPr/>
          </a:p>
        </p:txBody>
      </p:sp>
      <p:sp>
        <p:nvSpPr>
          <p:cNvPr id="5145" name="Google Shape;5145;p188"/>
          <p:cNvSpPr txBox="1"/>
          <p:nvPr/>
        </p:nvSpPr>
        <p:spPr>
          <a:xfrm>
            <a:off x="2709845" y="1425735"/>
            <a:ext cx="919900" cy="436075"/>
          </a:xfrm>
          <a:prstGeom prst="rect">
            <a:avLst/>
          </a:prstGeom>
          <a:noFill/>
          <a:ln>
            <a:noFill/>
          </a:ln>
        </p:spPr>
        <p:txBody>
          <a:bodyPr anchorCtr="0" anchor="t" bIns="12250" lIns="24525" spcFirstLastPara="1" rIns="24525" wrap="square" tIns="12250">
            <a:spAutoFit/>
          </a:bodyPr>
          <a:lstStyle/>
          <a:p>
            <a:pPr indent="0" lvl="0" marL="0" marR="0" rtl="0" algn="r">
              <a:lnSpc>
                <a:spcPct val="116652"/>
              </a:lnSpc>
              <a:spcBef>
                <a:spcPts val="0"/>
              </a:spcBef>
              <a:spcAft>
                <a:spcPts val="0"/>
              </a:spcAft>
              <a:buNone/>
            </a:pPr>
            <a:r>
              <a:rPr b="1" i="1" lang="en-US" sz="1159">
                <a:solidFill>
                  <a:schemeClr val="dk1"/>
                </a:solidFill>
                <a:latin typeface="Arial"/>
                <a:ea typeface="Arial"/>
                <a:cs typeface="Arial"/>
                <a:sym typeface="Arial"/>
              </a:rPr>
              <a:t>Weniger </a:t>
            </a:r>
            <a:r>
              <a:rPr lang="en-US" sz="1159">
                <a:solidFill>
                  <a:schemeClr val="dk1"/>
                </a:solidFill>
                <a:latin typeface="Arial"/>
                <a:ea typeface="Arial"/>
                <a:cs typeface="Arial"/>
                <a:sym typeface="Arial"/>
              </a:rPr>
              <a:t>empfindlich</a:t>
            </a:r>
            <a:endParaRPr/>
          </a:p>
        </p:txBody>
      </p:sp>
      <p:cxnSp>
        <p:nvCxnSpPr>
          <p:cNvPr id="5146" name="Google Shape;5146;p188"/>
          <p:cNvCxnSpPr/>
          <p:nvPr/>
        </p:nvCxnSpPr>
        <p:spPr>
          <a:xfrm>
            <a:off x="3629995" y="1660873"/>
            <a:ext cx="257642" cy="0"/>
          </a:xfrm>
          <a:prstGeom prst="straightConnector1">
            <a:avLst/>
          </a:prstGeom>
          <a:noFill/>
          <a:ln cap="flat" cmpd="sng" w="21450">
            <a:solidFill>
              <a:schemeClr val="dk1"/>
            </a:solidFill>
            <a:prstDash val="solid"/>
            <a:round/>
            <a:headEnd len="sm" w="sm" type="none"/>
            <a:tailEnd len="sm" w="sm" type="none"/>
          </a:ln>
        </p:spPr>
      </p:cxnSp>
      <p:cxnSp>
        <p:nvCxnSpPr>
          <p:cNvPr id="5147" name="Google Shape;5147;p188"/>
          <p:cNvCxnSpPr/>
          <p:nvPr/>
        </p:nvCxnSpPr>
        <p:spPr>
          <a:xfrm>
            <a:off x="3666802" y="4291009"/>
            <a:ext cx="257642" cy="0"/>
          </a:xfrm>
          <a:prstGeom prst="straightConnector1">
            <a:avLst/>
          </a:prstGeom>
          <a:noFill/>
          <a:ln cap="flat" cmpd="sng" w="21450">
            <a:solidFill>
              <a:schemeClr val="dk1"/>
            </a:solidFill>
            <a:prstDash val="solid"/>
            <a:round/>
            <a:headEnd len="sm" w="sm" type="none"/>
            <a:tailEnd len="sm" w="sm" type="none"/>
          </a:ln>
        </p:spPr>
      </p:cxnSp>
      <p:sp>
        <p:nvSpPr>
          <p:cNvPr id="5148" name="Google Shape;5148;p188"/>
          <p:cNvSpPr txBox="1"/>
          <p:nvPr/>
        </p:nvSpPr>
        <p:spPr>
          <a:xfrm>
            <a:off x="2771761" y="4113093"/>
            <a:ext cx="919900" cy="436075"/>
          </a:xfrm>
          <a:prstGeom prst="rect">
            <a:avLst/>
          </a:prstGeom>
          <a:noFill/>
          <a:ln>
            <a:noFill/>
          </a:ln>
        </p:spPr>
        <p:txBody>
          <a:bodyPr anchorCtr="0" anchor="t" bIns="12250" lIns="24525" spcFirstLastPara="1" rIns="24525" wrap="square" tIns="12250">
            <a:spAutoFit/>
          </a:bodyPr>
          <a:lstStyle/>
          <a:p>
            <a:pPr indent="0" lvl="0" marL="0" marR="0" rtl="0" algn="r">
              <a:lnSpc>
                <a:spcPct val="116652"/>
              </a:lnSpc>
              <a:spcBef>
                <a:spcPts val="0"/>
              </a:spcBef>
              <a:spcAft>
                <a:spcPts val="0"/>
              </a:spcAft>
              <a:buNone/>
            </a:pPr>
            <a:r>
              <a:rPr lang="en-US" sz="1159">
                <a:solidFill>
                  <a:schemeClr val="dk1"/>
                </a:solidFill>
                <a:latin typeface="Arial"/>
                <a:ea typeface="Arial"/>
                <a:cs typeface="Arial"/>
                <a:sym typeface="Arial"/>
              </a:rPr>
              <a:t>Empfindlicher</a:t>
            </a:r>
            <a:endParaRPr/>
          </a:p>
        </p:txBody>
      </p:sp>
      <p:sp>
        <p:nvSpPr>
          <p:cNvPr id="5149" name="Google Shape;5149;p188"/>
          <p:cNvSpPr txBox="1"/>
          <p:nvPr/>
        </p:nvSpPr>
        <p:spPr>
          <a:xfrm>
            <a:off x="5349171" y="1438026"/>
            <a:ext cx="4972508" cy="738354"/>
          </a:xfrm>
          <a:prstGeom prst="rect">
            <a:avLst/>
          </a:prstGeom>
          <a:solidFill>
            <a:schemeClr val="lt1"/>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chemeClr val="dk1"/>
                </a:solidFill>
                <a:latin typeface="Arial"/>
                <a:ea typeface="Arial"/>
                <a:cs typeface="Arial"/>
                <a:sym typeface="Arial"/>
              </a:rPr>
              <a:t>So sieht eine </a:t>
            </a:r>
            <a:r>
              <a:rPr i="1" lang="en-US" sz="1546">
                <a:solidFill>
                  <a:schemeClr val="dk1"/>
                </a:solidFill>
                <a:latin typeface="Arial"/>
                <a:ea typeface="Arial"/>
                <a:cs typeface="Arial"/>
                <a:sym typeface="Arial"/>
              </a:rPr>
              <a:t>Dunkeladaptationskurve</a:t>
            </a:r>
            <a:r>
              <a:rPr lang="en-US" sz="1546">
                <a:solidFill>
                  <a:schemeClr val="dk1"/>
                </a:solidFill>
                <a:latin typeface="Arial"/>
                <a:ea typeface="Arial"/>
                <a:cs typeface="Arial"/>
                <a:sym typeface="Arial"/>
              </a:rPr>
              <a:t> aus. Wie Sie sehen können, steigt die Empfindlichkeit nach etwa 30 Minuten auf ein Maximum an.  </a:t>
            </a:r>
            <a:endParaRPr sz="1932">
              <a:solidFill>
                <a:srgbClr val="1A5FB4"/>
              </a:solidFill>
              <a:latin typeface="Arial"/>
              <a:ea typeface="Arial"/>
              <a:cs typeface="Arial"/>
              <a:sym typeface="Arial"/>
            </a:endParaRPr>
          </a:p>
        </p:txBody>
      </p:sp>
      <p:cxnSp>
        <p:nvCxnSpPr>
          <p:cNvPr id="5150" name="Google Shape;5150;p188"/>
          <p:cNvCxnSpPr/>
          <p:nvPr/>
        </p:nvCxnSpPr>
        <p:spPr>
          <a:xfrm rot="10800000">
            <a:off x="7273793" y="4438233"/>
            <a:ext cx="0" cy="220836"/>
          </a:xfrm>
          <a:prstGeom prst="straightConnector1">
            <a:avLst/>
          </a:prstGeom>
          <a:noFill/>
          <a:ln cap="flat" cmpd="sng" w="21450">
            <a:solidFill>
              <a:schemeClr val="dk1"/>
            </a:solidFill>
            <a:prstDash val="solid"/>
            <a:round/>
            <a:headEnd len="sm" w="sm" type="none"/>
            <a:tailEnd len="sm" w="sm" type="none"/>
          </a:ln>
        </p:spPr>
      </p:cxnSp>
      <p:sp>
        <p:nvSpPr>
          <p:cNvPr id="5151" name="Google Shape;5151;p188"/>
          <p:cNvSpPr txBox="1"/>
          <p:nvPr/>
        </p:nvSpPr>
        <p:spPr>
          <a:xfrm>
            <a:off x="7124214" y="4659069"/>
            <a:ext cx="385232" cy="29732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30</a:t>
            </a:r>
            <a:endParaRPr/>
          </a:p>
        </p:txBody>
      </p:sp>
      <p:sp>
        <p:nvSpPr>
          <p:cNvPr id="5152" name="Google Shape;5152;p188"/>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153" name="Google Shape;5153;p188"/>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154" name="Google Shape;5154;p188"/>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155" name="Google Shape;5155;p188"/>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9" name="Shape 5159"/>
        <p:cNvGrpSpPr/>
        <p:nvPr/>
      </p:nvGrpSpPr>
      <p:grpSpPr>
        <a:xfrm>
          <a:off x="0" y="0"/>
          <a:ext cx="0" cy="0"/>
          <a:chOff x="0" y="0"/>
          <a:chExt cx="0" cy="0"/>
        </a:xfrm>
      </p:grpSpPr>
      <p:pic>
        <p:nvPicPr>
          <p:cNvPr id="5160" name="Google Shape;5160;p189"/>
          <p:cNvPicPr preferRelativeResize="0"/>
          <p:nvPr/>
        </p:nvPicPr>
        <p:blipFill rotWithShape="1">
          <a:blip r:embed="rId3">
            <a:alphaModFix/>
          </a:blip>
          <a:srcRect b="0" l="0" r="0" t="0"/>
          <a:stretch/>
        </p:blipFill>
        <p:spPr>
          <a:xfrm>
            <a:off x="3479077" y="1272914"/>
            <a:ext cx="4972509" cy="3775370"/>
          </a:xfrm>
          <a:prstGeom prst="rect">
            <a:avLst/>
          </a:prstGeom>
          <a:noFill/>
          <a:ln>
            <a:noFill/>
          </a:ln>
        </p:spPr>
      </p:pic>
      <p:cxnSp>
        <p:nvCxnSpPr>
          <p:cNvPr id="5161" name="Google Shape;5161;p189"/>
          <p:cNvCxnSpPr/>
          <p:nvPr/>
        </p:nvCxnSpPr>
        <p:spPr>
          <a:xfrm rot="10800000">
            <a:off x="4918207" y="4438233"/>
            <a:ext cx="0" cy="220836"/>
          </a:xfrm>
          <a:prstGeom prst="straightConnector1">
            <a:avLst/>
          </a:prstGeom>
          <a:noFill/>
          <a:ln cap="flat" cmpd="sng" w="21450">
            <a:solidFill>
              <a:schemeClr val="dk1"/>
            </a:solidFill>
            <a:prstDash val="solid"/>
            <a:round/>
            <a:headEnd len="sm" w="sm" type="none"/>
            <a:tailEnd len="sm" w="sm" type="none"/>
          </a:ln>
        </p:spPr>
      </p:cxnSp>
      <p:cxnSp>
        <p:nvCxnSpPr>
          <p:cNvPr id="5162" name="Google Shape;5162;p189"/>
          <p:cNvCxnSpPr/>
          <p:nvPr/>
        </p:nvCxnSpPr>
        <p:spPr>
          <a:xfrm rot="10800000">
            <a:off x="6169612" y="4438233"/>
            <a:ext cx="0" cy="220836"/>
          </a:xfrm>
          <a:prstGeom prst="straightConnector1">
            <a:avLst/>
          </a:prstGeom>
          <a:noFill/>
          <a:ln cap="flat" cmpd="sng" w="21450">
            <a:solidFill>
              <a:schemeClr val="dk1"/>
            </a:solidFill>
            <a:prstDash val="solid"/>
            <a:round/>
            <a:headEnd len="sm" w="sm" type="none"/>
            <a:tailEnd len="sm" w="sm" type="none"/>
          </a:ln>
        </p:spPr>
      </p:cxnSp>
      <p:sp>
        <p:nvSpPr>
          <p:cNvPr id="5163" name="Google Shape;5163;p189"/>
          <p:cNvSpPr txBox="1"/>
          <p:nvPr/>
        </p:nvSpPr>
        <p:spPr>
          <a:xfrm>
            <a:off x="5054789" y="4891177"/>
            <a:ext cx="2229646" cy="32705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Zeit im Dunkeln (Minuten)</a:t>
            </a:r>
            <a:endParaRPr/>
          </a:p>
        </p:txBody>
      </p:sp>
      <p:sp>
        <p:nvSpPr>
          <p:cNvPr id="5164" name="Google Shape;5164;p189"/>
          <p:cNvSpPr txBox="1"/>
          <p:nvPr/>
        </p:nvSpPr>
        <p:spPr>
          <a:xfrm>
            <a:off x="4732999" y="4656193"/>
            <a:ext cx="385232" cy="29732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10</a:t>
            </a:r>
            <a:endParaRPr/>
          </a:p>
        </p:txBody>
      </p:sp>
      <p:sp>
        <p:nvSpPr>
          <p:cNvPr id="5165" name="Google Shape;5165;p189"/>
          <p:cNvSpPr txBox="1"/>
          <p:nvPr/>
        </p:nvSpPr>
        <p:spPr>
          <a:xfrm>
            <a:off x="6020033" y="4659069"/>
            <a:ext cx="385232" cy="29732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20</a:t>
            </a:r>
            <a:endParaRPr/>
          </a:p>
        </p:txBody>
      </p:sp>
      <p:sp>
        <p:nvSpPr>
          <p:cNvPr id="5166" name="Google Shape;5166;p189"/>
          <p:cNvSpPr txBox="1"/>
          <p:nvPr/>
        </p:nvSpPr>
        <p:spPr>
          <a:xfrm rot="-5400000">
            <a:off x="2295937" y="2813924"/>
            <a:ext cx="2038217" cy="32705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Dunkeladaptationsgrad</a:t>
            </a:r>
            <a:endParaRPr/>
          </a:p>
        </p:txBody>
      </p:sp>
      <p:sp>
        <p:nvSpPr>
          <p:cNvPr id="5167" name="Google Shape;5167;p189"/>
          <p:cNvSpPr txBox="1"/>
          <p:nvPr/>
        </p:nvSpPr>
        <p:spPr>
          <a:xfrm>
            <a:off x="2709845" y="1425735"/>
            <a:ext cx="919900" cy="436075"/>
          </a:xfrm>
          <a:prstGeom prst="rect">
            <a:avLst/>
          </a:prstGeom>
          <a:noFill/>
          <a:ln>
            <a:noFill/>
          </a:ln>
        </p:spPr>
        <p:txBody>
          <a:bodyPr anchorCtr="0" anchor="t" bIns="12250" lIns="24525" spcFirstLastPara="1" rIns="24525" wrap="square" tIns="12250">
            <a:spAutoFit/>
          </a:bodyPr>
          <a:lstStyle/>
          <a:p>
            <a:pPr indent="0" lvl="0" marL="0" marR="0" rtl="0" algn="r">
              <a:lnSpc>
                <a:spcPct val="116652"/>
              </a:lnSpc>
              <a:spcBef>
                <a:spcPts val="0"/>
              </a:spcBef>
              <a:spcAft>
                <a:spcPts val="0"/>
              </a:spcAft>
              <a:buNone/>
            </a:pPr>
            <a:r>
              <a:rPr b="1" i="1" lang="en-US" sz="1159">
                <a:solidFill>
                  <a:schemeClr val="dk1"/>
                </a:solidFill>
                <a:latin typeface="Arial"/>
                <a:ea typeface="Arial"/>
                <a:cs typeface="Arial"/>
                <a:sym typeface="Arial"/>
              </a:rPr>
              <a:t>Weniger </a:t>
            </a:r>
            <a:r>
              <a:rPr lang="en-US" sz="1159">
                <a:solidFill>
                  <a:schemeClr val="dk1"/>
                </a:solidFill>
                <a:latin typeface="Arial"/>
                <a:ea typeface="Arial"/>
                <a:cs typeface="Arial"/>
                <a:sym typeface="Arial"/>
              </a:rPr>
              <a:t>empfindlich</a:t>
            </a:r>
            <a:endParaRPr/>
          </a:p>
        </p:txBody>
      </p:sp>
      <p:cxnSp>
        <p:nvCxnSpPr>
          <p:cNvPr id="5168" name="Google Shape;5168;p189"/>
          <p:cNvCxnSpPr/>
          <p:nvPr/>
        </p:nvCxnSpPr>
        <p:spPr>
          <a:xfrm>
            <a:off x="3629995" y="1660873"/>
            <a:ext cx="257642" cy="0"/>
          </a:xfrm>
          <a:prstGeom prst="straightConnector1">
            <a:avLst/>
          </a:prstGeom>
          <a:noFill/>
          <a:ln cap="flat" cmpd="sng" w="21450">
            <a:solidFill>
              <a:schemeClr val="dk1"/>
            </a:solidFill>
            <a:prstDash val="solid"/>
            <a:round/>
            <a:headEnd len="sm" w="sm" type="none"/>
            <a:tailEnd len="sm" w="sm" type="none"/>
          </a:ln>
        </p:spPr>
      </p:cxnSp>
      <p:cxnSp>
        <p:nvCxnSpPr>
          <p:cNvPr id="5169" name="Google Shape;5169;p189"/>
          <p:cNvCxnSpPr/>
          <p:nvPr/>
        </p:nvCxnSpPr>
        <p:spPr>
          <a:xfrm>
            <a:off x="3666802" y="4291009"/>
            <a:ext cx="257642" cy="0"/>
          </a:xfrm>
          <a:prstGeom prst="straightConnector1">
            <a:avLst/>
          </a:prstGeom>
          <a:noFill/>
          <a:ln cap="flat" cmpd="sng" w="21450">
            <a:solidFill>
              <a:schemeClr val="dk1"/>
            </a:solidFill>
            <a:prstDash val="solid"/>
            <a:round/>
            <a:headEnd len="sm" w="sm" type="none"/>
            <a:tailEnd len="sm" w="sm" type="none"/>
          </a:ln>
        </p:spPr>
      </p:cxnSp>
      <p:sp>
        <p:nvSpPr>
          <p:cNvPr id="5170" name="Google Shape;5170;p189"/>
          <p:cNvSpPr txBox="1"/>
          <p:nvPr/>
        </p:nvSpPr>
        <p:spPr>
          <a:xfrm>
            <a:off x="2709845" y="4113093"/>
            <a:ext cx="981816" cy="193285"/>
          </a:xfrm>
          <a:prstGeom prst="rect">
            <a:avLst/>
          </a:prstGeom>
          <a:noFill/>
          <a:ln>
            <a:noFill/>
          </a:ln>
        </p:spPr>
        <p:txBody>
          <a:bodyPr anchorCtr="0" anchor="t" bIns="12250" lIns="24525" spcFirstLastPara="1" rIns="24525" wrap="square" tIns="12250">
            <a:spAutoFit/>
          </a:bodyPr>
          <a:lstStyle/>
          <a:p>
            <a:pPr indent="0" lvl="0" marL="0" marR="0" rtl="0" algn="r">
              <a:lnSpc>
                <a:spcPct val="116652"/>
              </a:lnSpc>
              <a:spcBef>
                <a:spcPts val="0"/>
              </a:spcBef>
              <a:spcAft>
                <a:spcPts val="0"/>
              </a:spcAft>
              <a:buNone/>
            </a:pPr>
            <a:r>
              <a:rPr lang="en-US" sz="1159">
                <a:solidFill>
                  <a:schemeClr val="dk1"/>
                </a:solidFill>
                <a:latin typeface="Arial"/>
                <a:ea typeface="Arial"/>
                <a:cs typeface="Arial"/>
                <a:sym typeface="Arial"/>
              </a:rPr>
              <a:t>Empfindlicher</a:t>
            </a:r>
            <a:endParaRPr/>
          </a:p>
        </p:txBody>
      </p:sp>
      <p:sp>
        <p:nvSpPr>
          <p:cNvPr id="5171" name="Google Shape;5171;p189"/>
          <p:cNvSpPr txBox="1"/>
          <p:nvPr/>
        </p:nvSpPr>
        <p:spPr>
          <a:xfrm>
            <a:off x="5349171" y="1438026"/>
            <a:ext cx="4972508" cy="1214072"/>
          </a:xfrm>
          <a:prstGeom prst="rect">
            <a:avLst/>
          </a:prstGeom>
          <a:solidFill>
            <a:schemeClr val="lt1"/>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chemeClr val="dk1"/>
                </a:solidFill>
                <a:latin typeface="Arial"/>
                <a:ea typeface="Arial"/>
                <a:cs typeface="Arial"/>
                <a:sym typeface="Arial"/>
              </a:rPr>
              <a:t>So sieht eine </a:t>
            </a:r>
            <a:r>
              <a:rPr i="1" lang="en-US" sz="1546">
                <a:solidFill>
                  <a:schemeClr val="dk1"/>
                </a:solidFill>
                <a:latin typeface="Arial"/>
                <a:ea typeface="Arial"/>
                <a:cs typeface="Arial"/>
                <a:sym typeface="Arial"/>
              </a:rPr>
              <a:t>Dunkeladaptationskurve</a:t>
            </a:r>
            <a:r>
              <a:rPr lang="en-US" sz="1546">
                <a:solidFill>
                  <a:schemeClr val="dk1"/>
                </a:solidFill>
                <a:latin typeface="Arial"/>
                <a:ea typeface="Arial"/>
                <a:cs typeface="Arial"/>
                <a:sym typeface="Arial"/>
              </a:rPr>
              <a:t> aus. Wie Sie sehen können, steigt die Empfindlichkeit nach etwa 30 Minuten auf ein Maximum an.  </a:t>
            </a:r>
            <a:endParaRPr sz="1932">
              <a:solidFill>
                <a:srgbClr val="1A5FB4"/>
              </a:solidFill>
              <a:latin typeface="Arial"/>
              <a:ea typeface="Arial"/>
              <a:cs typeface="Arial"/>
              <a:sym typeface="Arial"/>
            </a:endParaRPr>
          </a:p>
          <a:p>
            <a:pPr indent="0" lvl="0" marL="0" marR="0" rtl="0" algn="l">
              <a:spcBef>
                <a:spcPts val="0"/>
              </a:spcBef>
              <a:spcAft>
                <a:spcPts val="0"/>
              </a:spcAft>
              <a:buNone/>
            </a:pPr>
            <a:r>
              <a:rPr lang="en-US" sz="1546">
                <a:solidFill>
                  <a:srgbClr val="1A5FB4"/>
                </a:solidFill>
                <a:latin typeface="Arial"/>
                <a:ea typeface="Arial"/>
                <a:cs typeface="Arial"/>
                <a:sym typeface="Arial"/>
              </a:rPr>
              <a:t>Aber was hat es mit dieser seltsamen Unregelmäßigkeit in der Kurve auf sich?</a:t>
            </a:r>
            <a:endParaRPr/>
          </a:p>
        </p:txBody>
      </p:sp>
      <p:cxnSp>
        <p:nvCxnSpPr>
          <p:cNvPr id="5172" name="Google Shape;5172;p189"/>
          <p:cNvCxnSpPr/>
          <p:nvPr/>
        </p:nvCxnSpPr>
        <p:spPr>
          <a:xfrm flipH="1">
            <a:off x="5033196" y="2581673"/>
            <a:ext cx="2208362" cy="765763"/>
          </a:xfrm>
          <a:prstGeom prst="straightConnector1">
            <a:avLst/>
          </a:prstGeom>
          <a:noFill/>
          <a:ln cap="flat" cmpd="sng" w="9525">
            <a:solidFill>
              <a:srgbClr val="1A5FB4"/>
            </a:solidFill>
            <a:prstDash val="solid"/>
            <a:round/>
            <a:headEnd len="sm" w="sm" type="none"/>
            <a:tailEnd len="med" w="med" type="triangle"/>
          </a:ln>
        </p:spPr>
      </p:cxnSp>
      <p:cxnSp>
        <p:nvCxnSpPr>
          <p:cNvPr id="5173" name="Google Shape;5173;p189"/>
          <p:cNvCxnSpPr/>
          <p:nvPr/>
        </p:nvCxnSpPr>
        <p:spPr>
          <a:xfrm rot="10800000">
            <a:off x="7273793" y="4438233"/>
            <a:ext cx="0" cy="220836"/>
          </a:xfrm>
          <a:prstGeom prst="straightConnector1">
            <a:avLst/>
          </a:prstGeom>
          <a:noFill/>
          <a:ln cap="flat" cmpd="sng" w="21450">
            <a:solidFill>
              <a:schemeClr val="dk1"/>
            </a:solidFill>
            <a:prstDash val="solid"/>
            <a:round/>
            <a:headEnd len="sm" w="sm" type="none"/>
            <a:tailEnd len="sm" w="sm" type="none"/>
          </a:ln>
        </p:spPr>
      </p:cxnSp>
      <p:sp>
        <p:nvSpPr>
          <p:cNvPr id="5174" name="Google Shape;5174;p189"/>
          <p:cNvSpPr txBox="1"/>
          <p:nvPr/>
        </p:nvSpPr>
        <p:spPr>
          <a:xfrm>
            <a:off x="7124214" y="4659069"/>
            <a:ext cx="385232" cy="29732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30</a:t>
            </a:r>
            <a:endParaRPr/>
          </a:p>
        </p:txBody>
      </p:sp>
      <p:sp>
        <p:nvSpPr>
          <p:cNvPr id="5175" name="Google Shape;5175;p189"/>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176" name="Google Shape;5176;p189"/>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177" name="Google Shape;5177;p189"/>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178" name="Google Shape;5178;p189"/>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2" name="Shape 5182"/>
        <p:cNvGrpSpPr/>
        <p:nvPr/>
      </p:nvGrpSpPr>
      <p:grpSpPr>
        <a:xfrm>
          <a:off x="0" y="0"/>
          <a:ext cx="0" cy="0"/>
          <a:chOff x="0" y="0"/>
          <a:chExt cx="0" cy="0"/>
        </a:xfrm>
      </p:grpSpPr>
      <p:pic>
        <p:nvPicPr>
          <p:cNvPr id="5183" name="Google Shape;5183;p190"/>
          <p:cNvPicPr preferRelativeResize="0"/>
          <p:nvPr/>
        </p:nvPicPr>
        <p:blipFill rotWithShape="1">
          <a:blip r:embed="rId3">
            <a:alphaModFix/>
          </a:blip>
          <a:srcRect b="0" l="0" r="0" t="0"/>
          <a:stretch/>
        </p:blipFill>
        <p:spPr>
          <a:xfrm>
            <a:off x="3479077" y="1272914"/>
            <a:ext cx="4972509" cy="3775370"/>
          </a:xfrm>
          <a:prstGeom prst="rect">
            <a:avLst/>
          </a:prstGeom>
          <a:noFill/>
          <a:ln>
            <a:noFill/>
          </a:ln>
        </p:spPr>
      </p:pic>
      <p:cxnSp>
        <p:nvCxnSpPr>
          <p:cNvPr id="5184" name="Google Shape;5184;p190"/>
          <p:cNvCxnSpPr/>
          <p:nvPr/>
        </p:nvCxnSpPr>
        <p:spPr>
          <a:xfrm rot="10800000">
            <a:off x="4918207" y="4438233"/>
            <a:ext cx="0" cy="220836"/>
          </a:xfrm>
          <a:prstGeom prst="straightConnector1">
            <a:avLst/>
          </a:prstGeom>
          <a:noFill/>
          <a:ln cap="flat" cmpd="sng" w="21450">
            <a:solidFill>
              <a:schemeClr val="dk1"/>
            </a:solidFill>
            <a:prstDash val="solid"/>
            <a:round/>
            <a:headEnd len="sm" w="sm" type="none"/>
            <a:tailEnd len="sm" w="sm" type="none"/>
          </a:ln>
        </p:spPr>
      </p:cxnSp>
      <p:cxnSp>
        <p:nvCxnSpPr>
          <p:cNvPr id="5185" name="Google Shape;5185;p190"/>
          <p:cNvCxnSpPr/>
          <p:nvPr/>
        </p:nvCxnSpPr>
        <p:spPr>
          <a:xfrm rot="10800000">
            <a:off x="6169612" y="4438233"/>
            <a:ext cx="0" cy="220836"/>
          </a:xfrm>
          <a:prstGeom prst="straightConnector1">
            <a:avLst/>
          </a:prstGeom>
          <a:noFill/>
          <a:ln cap="flat" cmpd="sng" w="21450">
            <a:solidFill>
              <a:schemeClr val="dk1"/>
            </a:solidFill>
            <a:prstDash val="solid"/>
            <a:round/>
            <a:headEnd len="sm" w="sm" type="none"/>
            <a:tailEnd len="sm" w="sm" type="none"/>
          </a:ln>
        </p:spPr>
      </p:cxnSp>
      <p:sp>
        <p:nvSpPr>
          <p:cNvPr id="5186" name="Google Shape;5186;p190"/>
          <p:cNvSpPr txBox="1"/>
          <p:nvPr/>
        </p:nvSpPr>
        <p:spPr>
          <a:xfrm>
            <a:off x="5054789" y="4891177"/>
            <a:ext cx="2229646" cy="32705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Zeit im Dunkeln (Minuten)</a:t>
            </a:r>
            <a:endParaRPr/>
          </a:p>
        </p:txBody>
      </p:sp>
      <p:sp>
        <p:nvSpPr>
          <p:cNvPr id="5187" name="Google Shape;5187;p190"/>
          <p:cNvSpPr txBox="1"/>
          <p:nvPr/>
        </p:nvSpPr>
        <p:spPr>
          <a:xfrm>
            <a:off x="4732999" y="4656193"/>
            <a:ext cx="385232" cy="29732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10</a:t>
            </a:r>
            <a:endParaRPr/>
          </a:p>
        </p:txBody>
      </p:sp>
      <p:sp>
        <p:nvSpPr>
          <p:cNvPr id="5188" name="Google Shape;5188;p190"/>
          <p:cNvSpPr txBox="1"/>
          <p:nvPr/>
        </p:nvSpPr>
        <p:spPr>
          <a:xfrm>
            <a:off x="6020033" y="4659069"/>
            <a:ext cx="385232" cy="29732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20</a:t>
            </a:r>
            <a:endParaRPr/>
          </a:p>
        </p:txBody>
      </p:sp>
      <p:sp>
        <p:nvSpPr>
          <p:cNvPr id="5189" name="Google Shape;5189;p190"/>
          <p:cNvSpPr txBox="1"/>
          <p:nvPr/>
        </p:nvSpPr>
        <p:spPr>
          <a:xfrm rot="-5400000">
            <a:off x="2295937" y="2813924"/>
            <a:ext cx="2038217" cy="32705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Dunkeladaptationsgrad</a:t>
            </a:r>
            <a:endParaRPr/>
          </a:p>
        </p:txBody>
      </p:sp>
      <p:cxnSp>
        <p:nvCxnSpPr>
          <p:cNvPr id="5190" name="Google Shape;5190;p190"/>
          <p:cNvCxnSpPr/>
          <p:nvPr/>
        </p:nvCxnSpPr>
        <p:spPr>
          <a:xfrm>
            <a:off x="3629995" y="1660873"/>
            <a:ext cx="257642" cy="0"/>
          </a:xfrm>
          <a:prstGeom prst="straightConnector1">
            <a:avLst/>
          </a:prstGeom>
          <a:noFill/>
          <a:ln cap="flat" cmpd="sng" w="21450">
            <a:solidFill>
              <a:schemeClr val="dk1"/>
            </a:solidFill>
            <a:prstDash val="solid"/>
            <a:round/>
            <a:headEnd len="sm" w="sm" type="none"/>
            <a:tailEnd len="sm" w="sm" type="none"/>
          </a:ln>
        </p:spPr>
      </p:cxnSp>
      <p:cxnSp>
        <p:nvCxnSpPr>
          <p:cNvPr id="5191" name="Google Shape;5191;p190"/>
          <p:cNvCxnSpPr/>
          <p:nvPr/>
        </p:nvCxnSpPr>
        <p:spPr>
          <a:xfrm>
            <a:off x="3666802" y="4291009"/>
            <a:ext cx="257642" cy="0"/>
          </a:xfrm>
          <a:prstGeom prst="straightConnector1">
            <a:avLst/>
          </a:prstGeom>
          <a:noFill/>
          <a:ln cap="flat" cmpd="sng" w="21450">
            <a:solidFill>
              <a:schemeClr val="dk1"/>
            </a:solidFill>
            <a:prstDash val="solid"/>
            <a:round/>
            <a:headEnd len="sm" w="sm" type="none"/>
            <a:tailEnd len="sm" w="sm" type="none"/>
          </a:ln>
        </p:spPr>
      </p:cxnSp>
      <p:sp>
        <p:nvSpPr>
          <p:cNvPr id="5192" name="Google Shape;5192;p190"/>
          <p:cNvSpPr/>
          <p:nvPr/>
        </p:nvSpPr>
        <p:spPr>
          <a:xfrm>
            <a:off x="4732999" y="3113216"/>
            <a:ext cx="3497748" cy="220836"/>
          </a:xfrm>
          <a:prstGeom prst="rect">
            <a:avLst/>
          </a:prstGeom>
          <a:solidFill>
            <a:schemeClr val="lt1"/>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cxnSp>
        <p:nvCxnSpPr>
          <p:cNvPr id="5193" name="Google Shape;5193;p190"/>
          <p:cNvCxnSpPr/>
          <p:nvPr/>
        </p:nvCxnSpPr>
        <p:spPr>
          <a:xfrm rot="10800000">
            <a:off x="7273793" y="4438233"/>
            <a:ext cx="0" cy="220836"/>
          </a:xfrm>
          <a:prstGeom prst="straightConnector1">
            <a:avLst/>
          </a:prstGeom>
          <a:noFill/>
          <a:ln cap="flat" cmpd="sng" w="21450">
            <a:solidFill>
              <a:schemeClr val="dk1"/>
            </a:solidFill>
            <a:prstDash val="solid"/>
            <a:round/>
            <a:headEnd len="sm" w="sm" type="none"/>
            <a:tailEnd len="sm" w="sm" type="none"/>
          </a:ln>
        </p:spPr>
      </p:cxnSp>
      <p:sp>
        <p:nvSpPr>
          <p:cNvPr id="5194" name="Google Shape;5194;p190"/>
          <p:cNvSpPr txBox="1"/>
          <p:nvPr/>
        </p:nvSpPr>
        <p:spPr>
          <a:xfrm>
            <a:off x="7124214" y="4659069"/>
            <a:ext cx="385232" cy="29732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30</a:t>
            </a:r>
            <a:endParaRPr/>
          </a:p>
        </p:txBody>
      </p:sp>
      <p:sp>
        <p:nvSpPr>
          <p:cNvPr id="5195" name="Google Shape;5195;p190"/>
          <p:cNvSpPr txBox="1"/>
          <p:nvPr/>
        </p:nvSpPr>
        <p:spPr>
          <a:xfrm>
            <a:off x="2709845" y="1425735"/>
            <a:ext cx="919900" cy="436075"/>
          </a:xfrm>
          <a:prstGeom prst="rect">
            <a:avLst/>
          </a:prstGeom>
          <a:noFill/>
          <a:ln>
            <a:noFill/>
          </a:ln>
        </p:spPr>
        <p:txBody>
          <a:bodyPr anchorCtr="0" anchor="t" bIns="12250" lIns="24525" spcFirstLastPara="1" rIns="24525" wrap="square" tIns="12250">
            <a:spAutoFit/>
          </a:bodyPr>
          <a:lstStyle/>
          <a:p>
            <a:pPr indent="0" lvl="0" marL="0" marR="0" rtl="0" algn="r">
              <a:lnSpc>
                <a:spcPct val="116652"/>
              </a:lnSpc>
              <a:spcBef>
                <a:spcPts val="0"/>
              </a:spcBef>
              <a:spcAft>
                <a:spcPts val="0"/>
              </a:spcAft>
              <a:buNone/>
            </a:pPr>
            <a:r>
              <a:rPr b="1" i="1" lang="en-US" sz="1159">
                <a:solidFill>
                  <a:schemeClr val="dk1"/>
                </a:solidFill>
                <a:latin typeface="Arial"/>
                <a:ea typeface="Arial"/>
                <a:cs typeface="Arial"/>
                <a:sym typeface="Arial"/>
              </a:rPr>
              <a:t>Weniger </a:t>
            </a:r>
            <a:r>
              <a:rPr lang="en-US" sz="1159">
                <a:solidFill>
                  <a:schemeClr val="dk1"/>
                </a:solidFill>
                <a:latin typeface="Arial"/>
                <a:ea typeface="Arial"/>
                <a:cs typeface="Arial"/>
                <a:sym typeface="Arial"/>
              </a:rPr>
              <a:t>empfindlich</a:t>
            </a:r>
            <a:endParaRPr/>
          </a:p>
        </p:txBody>
      </p:sp>
      <p:sp>
        <p:nvSpPr>
          <p:cNvPr id="5196" name="Google Shape;5196;p190"/>
          <p:cNvSpPr txBox="1"/>
          <p:nvPr/>
        </p:nvSpPr>
        <p:spPr>
          <a:xfrm>
            <a:off x="2771761" y="4113093"/>
            <a:ext cx="919900" cy="436075"/>
          </a:xfrm>
          <a:prstGeom prst="rect">
            <a:avLst/>
          </a:prstGeom>
          <a:noFill/>
          <a:ln>
            <a:noFill/>
          </a:ln>
        </p:spPr>
        <p:txBody>
          <a:bodyPr anchorCtr="0" anchor="t" bIns="12250" lIns="24525" spcFirstLastPara="1" rIns="24525" wrap="square" tIns="12250">
            <a:spAutoFit/>
          </a:bodyPr>
          <a:lstStyle/>
          <a:p>
            <a:pPr indent="0" lvl="0" marL="0" marR="0" rtl="0" algn="r">
              <a:lnSpc>
                <a:spcPct val="116652"/>
              </a:lnSpc>
              <a:spcBef>
                <a:spcPts val="0"/>
              </a:spcBef>
              <a:spcAft>
                <a:spcPts val="0"/>
              </a:spcAft>
              <a:buNone/>
            </a:pPr>
            <a:r>
              <a:rPr lang="en-US" sz="1159">
                <a:solidFill>
                  <a:schemeClr val="dk1"/>
                </a:solidFill>
                <a:latin typeface="Arial"/>
                <a:ea typeface="Arial"/>
                <a:cs typeface="Arial"/>
                <a:sym typeface="Arial"/>
              </a:rPr>
              <a:t>Empfindlicher</a:t>
            </a:r>
            <a:endParaRPr/>
          </a:p>
        </p:txBody>
      </p:sp>
      <p:sp>
        <p:nvSpPr>
          <p:cNvPr id="5197" name="Google Shape;5197;p190"/>
          <p:cNvSpPr txBox="1"/>
          <p:nvPr/>
        </p:nvSpPr>
        <p:spPr>
          <a:xfrm>
            <a:off x="5507104" y="1745828"/>
            <a:ext cx="4972510" cy="500495"/>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chemeClr val="dk1"/>
                </a:solidFill>
                <a:latin typeface="Arial"/>
                <a:ea typeface="Arial"/>
                <a:cs typeface="Arial"/>
                <a:sym typeface="Arial"/>
              </a:rPr>
              <a:t>Die Situation stellt sich wie folgt dar: Zu Beginn wird die Reaktion von den Zapfen dominiert. </a:t>
            </a:r>
            <a:endParaRPr sz="1932">
              <a:solidFill>
                <a:srgbClr val="1A5FB4"/>
              </a:solidFill>
              <a:latin typeface="Arial"/>
              <a:ea typeface="Arial"/>
              <a:cs typeface="Arial"/>
              <a:sym typeface="Arial"/>
            </a:endParaRPr>
          </a:p>
        </p:txBody>
      </p:sp>
      <p:sp>
        <p:nvSpPr>
          <p:cNvPr id="5198" name="Google Shape;5198;p190"/>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199" name="Google Shape;5199;p190"/>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200" name="Google Shape;5200;p190"/>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201" name="Google Shape;5201;p190"/>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5" name="Shape 5205"/>
        <p:cNvGrpSpPr/>
        <p:nvPr/>
      </p:nvGrpSpPr>
      <p:grpSpPr>
        <a:xfrm>
          <a:off x="0" y="0"/>
          <a:ext cx="0" cy="0"/>
          <a:chOff x="0" y="0"/>
          <a:chExt cx="0" cy="0"/>
        </a:xfrm>
      </p:grpSpPr>
      <p:pic>
        <p:nvPicPr>
          <p:cNvPr id="5206" name="Google Shape;5206;p191"/>
          <p:cNvPicPr preferRelativeResize="0"/>
          <p:nvPr/>
        </p:nvPicPr>
        <p:blipFill rotWithShape="1">
          <a:blip r:embed="rId3">
            <a:alphaModFix/>
          </a:blip>
          <a:srcRect b="0" l="0" r="0" t="0"/>
          <a:stretch/>
        </p:blipFill>
        <p:spPr>
          <a:xfrm>
            <a:off x="3479077" y="1272914"/>
            <a:ext cx="4972509" cy="3775370"/>
          </a:xfrm>
          <a:prstGeom prst="rect">
            <a:avLst/>
          </a:prstGeom>
          <a:noFill/>
          <a:ln>
            <a:noFill/>
          </a:ln>
        </p:spPr>
      </p:pic>
      <p:cxnSp>
        <p:nvCxnSpPr>
          <p:cNvPr id="5207" name="Google Shape;5207;p191"/>
          <p:cNvCxnSpPr/>
          <p:nvPr/>
        </p:nvCxnSpPr>
        <p:spPr>
          <a:xfrm rot="10800000">
            <a:off x="4918207" y="4438233"/>
            <a:ext cx="0" cy="220836"/>
          </a:xfrm>
          <a:prstGeom prst="straightConnector1">
            <a:avLst/>
          </a:prstGeom>
          <a:noFill/>
          <a:ln cap="flat" cmpd="sng" w="21450">
            <a:solidFill>
              <a:schemeClr val="dk1"/>
            </a:solidFill>
            <a:prstDash val="solid"/>
            <a:round/>
            <a:headEnd len="sm" w="sm" type="none"/>
            <a:tailEnd len="sm" w="sm" type="none"/>
          </a:ln>
        </p:spPr>
      </p:cxnSp>
      <p:cxnSp>
        <p:nvCxnSpPr>
          <p:cNvPr id="5208" name="Google Shape;5208;p191"/>
          <p:cNvCxnSpPr/>
          <p:nvPr/>
        </p:nvCxnSpPr>
        <p:spPr>
          <a:xfrm rot="10800000">
            <a:off x="6169612" y="4438233"/>
            <a:ext cx="0" cy="220836"/>
          </a:xfrm>
          <a:prstGeom prst="straightConnector1">
            <a:avLst/>
          </a:prstGeom>
          <a:noFill/>
          <a:ln cap="flat" cmpd="sng" w="21450">
            <a:solidFill>
              <a:schemeClr val="dk1"/>
            </a:solidFill>
            <a:prstDash val="solid"/>
            <a:round/>
            <a:headEnd len="sm" w="sm" type="none"/>
            <a:tailEnd len="sm" w="sm" type="none"/>
          </a:ln>
        </p:spPr>
      </p:cxnSp>
      <p:sp>
        <p:nvSpPr>
          <p:cNvPr id="5209" name="Google Shape;5209;p191"/>
          <p:cNvSpPr txBox="1"/>
          <p:nvPr/>
        </p:nvSpPr>
        <p:spPr>
          <a:xfrm>
            <a:off x="5054789" y="4891177"/>
            <a:ext cx="2229646" cy="32705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Zeit im Dunkeln (Minuten)</a:t>
            </a:r>
            <a:endParaRPr/>
          </a:p>
        </p:txBody>
      </p:sp>
      <p:sp>
        <p:nvSpPr>
          <p:cNvPr id="5210" name="Google Shape;5210;p191"/>
          <p:cNvSpPr txBox="1"/>
          <p:nvPr/>
        </p:nvSpPr>
        <p:spPr>
          <a:xfrm>
            <a:off x="4732999" y="4656193"/>
            <a:ext cx="385232" cy="29732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10</a:t>
            </a:r>
            <a:endParaRPr/>
          </a:p>
        </p:txBody>
      </p:sp>
      <p:sp>
        <p:nvSpPr>
          <p:cNvPr id="5211" name="Google Shape;5211;p191"/>
          <p:cNvSpPr txBox="1"/>
          <p:nvPr/>
        </p:nvSpPr>
        <p:spPr>
          <a:xfrm>
            <a:off x="6020033" y="4659069"/>
            <a:ext cx="385232" cy="29732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20</a:t>
            </a:r>
            <a:endParaRPr/>
          </a:p>
        </p:txBody>
      </p:sp>
      <p:sp>
        <p:nvSpPr>
          <p:cNvPr id="5212" name="Google Shape;5212;p191"/>
          <p:cNvSpPr txBox="1"/>
          <p:nvPr/>
        </p:nvSpPr>
        <p:spPr>
          <a:xfrm rot="-5400000">
            <a:off x="2295937" y="2813924"/>
            <a:ext cx="2038217" cy="32705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Dunkeladaptationsgrad</a:t>
            </a:r>
            <a:endParaRPr/>
          </a:p>
        </p:txBody>
      </p:sp>
      <p:cxnSp>
        <p:nvCxnSpPr>
          <p:cNvPr id="5213" name="Google Shape;5213;p191"/>
          <p:cNvCxnSpPr/>
          <p:nvPr/>
        </p:nvCxnSpPr>
        <p:spPr>
          <a:xfrm>
            <a:off x="3629995" y="1660873"/>
            <a:ext cx="257642" cy="0"/>
          </a:xfrm>
          <a:prstGeom prst="straightConnector1">
            <a:avLst/>
          </a:prstGeom>
          <a:noFill/>
          <a:ln cap="flat" cmpd="sng" w="21450">
            <a:solidFill>
              <a:schemeClr val="dk1"/>
            </a:solidFill>
            <a:prstDash val="solid"/>
            <a:round/>
            <a:headEnd len="sm" w="sm" type="none"/>
            <a:tailEnd len="sm" w="sm" type="none"/>
          </a:ln>
        </p:spPr>
      </p:cxnSp>
      <p:cxnSp>
        <p:nvCxnSpPr>
          <p:cNvPr id="5214" name="Google Shape;5214;p191"/>
          <p:cNvCxnSpPr/>
          <p:nvPr/>
        </p:nvCxnSpPr>
        <p:spPr>
          <a:xfrm>
            <a:off x="3666802" y="4291009"/>
            <a:ext cx="257642" cy="0"/>
          </a:xfrm>
          <a:prstGeom prst="straightConnector1">
            <a:avLst/>
          </a:prstGeom>
          <a:noFill/>
          <a:ln cap="flat" cmpd="sng" w="21450">
            <a:solidFill>
              <a:schemeClr val="dk1"/>
            </a:solidFill>
            <a:prstDash val="solid"/>
            <a:round/>
            <a:headEnd len="sm" w="sm" type="none"/>
            <a:tailEnd len="sm" w="sm" type="none"/>
          </a:ln>
        </p:spPr>
      </p:cxnSp>
      <p:sp>
        <p:nvSpPr>
          <p:cNvPr id="5215" name="Google Shape;5215;p191"/>
          <p:cNvSpPr txBox="1"/>
          <p:nvPr/>
        </p:nvSpPr>
        <p:spPr>
          <a:xfrm>
            <a:off x="5507104" y="1745828"/>
            <a:ext cx="4972510" cy="121407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chemeClr val="dk1"/>
                </a:solidFill>
                <a:latin typeface="Arial"/>
                <a:ea typeface="Arial"/>
                <a:cs typeface="Arial"/>
                <a:sym typeface="Arial"/>
              </a:rPr>
              <a:t>Die Situation stellt sich wie folgt dar: Zu Beginn wird die Reaktion von den Zapfen dominiert. </a:t>
            </a:r>
            <a:r>
              <a:rPr lang="en-US" sz="1546">
                <a:solidFill>
                  <a:srgbClr val="1A5FB4"/>
                </a:solidFill>
                <a:latin typeface="Arial"/>
                <a:ea typeface="Arial"/>
                <a:cs typeface="Arial"/>
                <a:sym typeface="Arial"/>
              </a:rPr>
              <a:t>Beachten Sie jedoch, dass die Fähigkeit der Zapfen zur Dunkeladaptation begrenzt ist und nach etwa 10 Minuten ein Plateau erreicht.</a:t>
            </a:r>
            <a:endParaRPr/>
          </a:p>
        </p:txBody>
      </p:sp>
      <p:cxnSp>
        <p:nvCxnSpPr>
          <p:cNvPr id="5216" name="Google Shape;5216;p191"/>
          <p:cNvCxnSpPr/>
          <p:nvPr/>
        </p:nvCxnSpPr>
        <p:spPr>
          <a:xfrm rot="10800000">
            <a:off x="7273793" y="4438233"/>
            <a:ext cx="0" cy="220836"/>
          </a:xfrm>
          <a:prstGeom prst="straightConnector1">
            <a:avLst/>
          </a:prstGeom>
          <a:noFill/>
          <a:ln cap="flat" cmpd="sng" w="21450">
            <a:solidFill>
              <a:schemeClr val="dk1"/>
            </a:solidFill>
            <a:prstDash val="solid"/>
            <a:round/>
            <a:headEnd len="sm" w="sm" type="none"/>
            <a:tailEnd len="sm" w="sm" type="none"/>
          </a:ln>
        </p:spPr>
      </p:cxnSp>
      <p:sp>
        <p:nvSpPr>
          <p:cNvPr id="5217" name="Google Shape;5217;p191"/>
          <p:cNvSpPr txBox="1"/>
          <p:nvPr/>
        </p:nvSpPr>
        <p:spPr>
          <a:xfrm>
            <a:off x="7124214" y="4659069"/>
            <a:ext cx="385232" cy="29732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30</a:t>
            </a:r>
            <a:endParaRPr/>
          </a:p>
        </p:txBody>
      </p:sp>
      <p:sp>
        <p:nvSpPr>
          <p:cNvPr id="5218" name="Google Shape;5218;p191"/>
          <p:cNvSpPr txBox="1"/>
          <p:nvPr/>
        </p:nvSpPr>
        <p:spPr>
          <a:xfrm>
            <a:off x="2709845" y="1425735"/>
            <a:ext cx="919900" cy="436075"/>
          </a:xfrm>
          <a:prstGeom prst="rect">
            <a:avLst/>
          </a:prstGeom>
          <a:noFill/>
          <a:ln>
            <a:noFill/>
          </a:ln>
        </p:spPr>
        <p:txBody>
          <a:bodyPr anchorCtr="0" anchor="t" bIns="12250" lIns="24525" spcFirstLastPara="1" rIns="24525" wrap="square" tIns="12250">
            <a:spAutoFit/>
          </a:bodyPr>
          <a:lstStyle/>
          <a:p>
            <a:pPr indent="0" lvl="0" marL="0" marR="0" rtl="0" algn="r">
              <a:lnSpc>
                <a:spcPct val="116652"/>
              </a:lnSpc>
              <a:spcBef>
                <a:spcPts val="0"/>
              </a:spcBef>
              <a:spcAft>
                <a:spcPts val="0"/>
              </a:spcAft>
              <a:buNone/>
            </a:pPr>
            <a:r>
              <a:rPr b="1" i="1" lang="en-US" sz="1159">
                <a:solidFill>
                  <a:schemeClr val="dk1"/>
                </a:solidFill>
                <a:latin typeface="Arial"/>
                <a:ea typeface="Arial"/>
                <a:cs typeface="Arial"/>
                <a:sym typeface="Arial"/>
              </a:rPr>
              <a:t>Weniger </a:t>
            </a:r>
            <a:r>
              <a:rPr lang="en-US" sz="1159">
                <a:solidFill>
                  <a:schemeClr val="dk1"/>
                </a:solidFill>
                <a:latin typeface="Arial"/>
                <a:ea typeface="Arial"/>
                <a:cs typeface="Arial"/>
                <a:sym typeface="Arial"/>
              </a:rPr>
              <a:t>empfindlich</a:t>
            </a:r>
            <a:endParaRPr/>
          </a:p>
        </p:txBody>
      </p:sp>
      <p:sp>
        <p:nvSpPr>
          <p:cNvPr id="5219" name="Google Shape;5219;p191"/>
          <p:cNvSpPr txBox="1"/>
          <p:nvPr/>
        </p:nvSpPr>
        <p:spPr>
          <a:xfrm>
            <a:off x="2771761" y="4113093"/>
            <a:ext cx="919900" cy="436075"/>
          </a:xfrm>
          <a:prstGeom prst="rect">
            <a:avLst/>
          </a:prstGeom>
          <a:noFill/>
          <a:ln>
            <a:noFill/>
          </a:ln>
        </p:spPr>
        <p:txBody>
          <a:bodyPr anchorCtr="0" anchor="t" bIns="12250" lIns="24525" spcFirstLastPara="1" rIns="24525" wrap="square" tIns="12250">
            <a:spAutoFit/>
          </a:bodyPr>
          <a:lstStyle/>
          <a:p>
            <a:pPr indent="0" lvl="0" marL="0" marR="0" rtl="0" algn="r">
              <a:lnSpc>
                <a:spcPct val="116652"/>
              </a:lnSpc>
              <a:spcBef>
                <a:spcPts val="0"/>
              </a:spcBef>
              <a:spcAft>
                <a:spcPts val="0"/>
              </a:spcAft>
              <a:buNone/>
            </a:pPr>
            <a:r>
              <a:rPr lang="en-US" sz="1159">
                <a:solidFill>
                  <a:schemeClr val="dk1"/>
                </a:solidFill>
                <a:latin typeface="Arial"/>
                <a:ea typeface="Arial"/>
                <a:cs typeface="Arial"/>
                <a:sym typeface="Arial"/>
              </a:rPr>
              <a:t>Empfindlicher</a:t>
            </a:r>
            <a:endParaRPr/>
          </a:p>
        </p:txBody>
      </p:sp>
      <p:sp>
        <p:nvSpPr>
          <p:cNvPr id="5220" name="Google Shape;5220;p191"/>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221" name="Google Shape;5221;p191"/>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222" name="Google Shape;5222;p191"/>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223" name="Google Shape;5223;p191"/>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7" name="Shape 5227"/>
        <p:cNvGrpSpPr/>
        <p:nvPr/>
      </p:nvGrpSpPr>
      <p:grpSpPr>
        <a:xfrm>
          <a:off x="0" y="0"/>
          <a:ext cx="0" cy="0"/>
          <a:chOff x="0" y="0"/>
          <a:chExt cx="0" cy="0"/>
        </a:xfrm>
      </p:grpSpPr>
      <p:pic>
        <p:nvPicPr>
          <p:cNvPr id="5228" name="Google Shape;5228;p192"/>
          <p:cNvPicPr preferRelativeResize="0"/>
          <p:nvPr/>
        </p:nvPicPr>
        <p:blipFill rotWithShape="1">
          <a:blip r:embed="rId3">
            <a:alphaModFix/>
          </a:blip>
          <a:srcRect b="0" l="0" r="0" t="0"/>
          <a:stretch/>
        </p:blipFill>
        <p:spPr>
          <a:xfrm>
            <a:off x="3479077" y="1272914"/>
            <a:ext cx="4972509" cy="3775370"/>
          </a:xfrm>
          <a:prstGeom prst="rect">
            <a:avLst/>
          </a:prstGeom>
          <a:noFill/>
          <a:ln>
            <a:noFill/>
          </a:ln>
        </p:spPr>
      </p:pic>
      <p:cxnSp>
        <p:nvCxnSpPr>
          <p:cNvPr id="5229" name="Google Shape;5229;p192"/>
          <p:cNvCxnSpPr/>
          <p:nvPr/>
        </p:nvCxnSpPr>
        <p:spPr>
          <a:xfrm rot="10800000">
            <a:off x="4918207" y="4438233"/>
            <a:ext cx="0" cy="220836"/>
          </a:xfrm>
          <a:prstGeom prst="straightConnector1">
            <a:avLst/>
          </a:prstGeom>
          <a:noFill/>
          <a:ln cap="flat" cmpd="sng" w="21450">
            <a:solidFill>
              <a:schemeClr val="dk1"/>
            </a:solidFill>
            <a:prstDash val="solid"/>
            <a:round/>
            <a:headEnd len="sm" w="sm" type="none"/>
            <a:tailEnd len="sm" w="sm" type="none"/>
          </a:ln>
        </p:spPr>
      </p:cxnSp>
      <p:cxnSp>
        <p:nvCxnSpPr>
          <p:cNvPr id="5230" name="Google Shape;5230;p192"/>
          <p:cNvCxnSpPr/>
          <p:nvPr/>
        </p:nvCxnSpPr>
        <p:spPr>
          <a:xfrm rot="10800000">
            <a:off x="6169612" y="4438233"/>
            <a:ext cx="0" cy="220836"/>
          </a:xfrm>
          <a:prstGeom prst="straightConnector1">
            <a:avLst/>
          </a:prstGeom>
          <a:noFill/>
          <a:ln cap="flat" cmpd="sng" w="21450">
            <a:solidFill>
              <a:schemeClr val="dk1"/>
            </a:solidFill>
            <a:prstDash val="solid"/>
            <a:round/>
            <a:headEnd len="sm" w="sm" type="none"/>
            <a:tailEnd len="sm" w="sm" type="none"/>
          </a:ln>
        </p:spPr>
      </p:cxnSp>
      <p:sp>
        <p:nvSpPr>
          <p:cNvPr id="5231" name="Google Shape;5231;p192"/>
          <p:cNvSpPr txBox="1"/>
          <p:nvPr/>
        </p:nvSpPr>
        <p:spPr>
          <a:xfrm>
            <a:off x="5054789" y="4891177"/>
            <a:ext cx="2229646" cy="32705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Zeit im Dunkeln (Minuten)</a:t>
            </a:r>
            <a:endParaRPr/>
          </a:p>
        </p:txBody>
      </p:sp>
      <p:sp>
        <p:nvSpPr>
          <p:cNvPr id="5232" name="Google Shape;5232;p192"/>
          <p:cNvSpPr txBox="1"/>
          <p:nvPr/>
        </p:nvSpPr>
        <p:spPr>
          <a:xfrm>
            <a:off x="4732999" y="4656193"/>
            <a:ext cx="385232" cy="29732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10</a:t>
            </a:r>
            <a:endParaRPr/>
          </a:p>
        </p:txBody>
      </p:sp>
      <p:sp>
        <p:nvSpPr>
          <p:cNvPr id="5233" name="Google Shape;5233;p192"/>
          <p:cNvSpPr txBox="1"/>
          <p:nvPr/>
        </p:nvSpPr>
        <p:spPr>
          <a:xfrm>
            <a:off x="6020033" y="4659069"/>
            <a:ext cx="385232" cy="29732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20</a:t>
            </a:r>
            <a:endParaRPr/>
          </a:p>
        </p:txBody>
      </p:sp>
      <p:sp>
        <p:nvSpPr>
          <p:cNvPr id="5234" name="Google Shape;5234;p192"/>
          <p:cNvSpPr txBox="1"/>
          <p:nvPr/>
        </p:nvSpPr>
        <p:spPr>
          <a:xfrm rot="-5400000">
            <a:off x="2295937" y="2813924"/>
            <a:ext cx="2038217" cy="32705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Dunkeladaptationsgrad</a:t>
            </a:r>
            <a:endParaRPr/>
          </a:p>
        </p:txBody>
      </p:sp>
      <p:cxnSp>
        <p:nvCxnSpPr>
          <p:cNvPr id="5235" name="Google Shape;5235;p192"/>
          <p:cNvCxnSpPr/>
          <p:nvPr/>
        </p:nvCxnSpPr>
        <p:spPr>
          <a:xfrm>
            <a:off x="3629995" y="1660873"/>
            <a:ext cx="257642" cy="0"/>
          </a:xfrm>
          <a:prstGeom prst="straightConnector1">
            <a:avLst/>
          </a:prstGeom>
          <a:noFill/>
          <a:ln cap="flat" cmpd="sng" w="21450">
            <a:solidFill>
              <a:schemeClr val="dk1"/>
            </a:solidFill>
            <a:prstDash val="solid"/>
            <a:round/>
            <a:headEnd len="sm" w="sm" type="none"/>
            <a:tailEnd len="sm" w="sm" type="none"/>
          </a:ln>
        </p:spPr>
      </p:cxnSp>
      <p:cxnSp>
        <p:nvCxnSpPr>
          <p:cNvPr id="5236" name="Google Shape;5236;p192"/>
          <p:cNvCxnSpPr/>
          <p:nvPr/>
        </p:nvCxnSpPr>
        <p:spPr>
          <a:xfrm>
            <a:off x="3666802" y="4291009"/>
            <a:ext cx="257642" cy="0"/>
          </a:xfrm>
          <a:prstGeom prst="straightConnector1">
            <a:avLst/>
          </a:prstGeom>
          <a:noFill/>
          <a:ln cap="flat" cmpd="sng" w="21450">
            <a:solidFill>
              <a:schemeClr val="dk1"/>
            </a:solidFill>
            <a:prstDash val="solid"/>
            <a:round/>
            <a:headEnd len="sm" w="sm" type="none"/>
            <a:tailEnd len="sm" w="sm" type="none"/>
          </a:ln>
        </p:spPr>
      </p:cxnSp>
      <p:sp>
        <p:nvSpPr>
          <p:cNvPr id="5237" name="Google Shape;5237;p192"/>
          <p:cNvSpPr txBox="1"/>
          <p:nvPr/>
        </p:nvSpPr>
        <p:spPr>
          <a:xfrm>
            <a:off x="5507103" y="1861810"/>
            <a:ext cx="4858394"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chemeClr val="dk1"/>
                </a:solidFill>
                <a:latin typeface="Arial"/>
                <a:ea typeface="Arial"/>
                <a:cs typeface="Arial"/>
                <a:sym typeface="Arial"/>
              </a:rPr>
              <a:t>In der Zwischenzeit haben sich die Stäbchen ebenso wie die Zapfen still und leise an die Dunkelheit angepasst. </a:t>
            </a:r>
            <a:endParaRPr sz="1932">
              <a:solidFill>
                <a:srgbClr val="1A5FB4"/>
              </a:solidFill>
              <a:latin typeface="Arial"/>
              <a:ea typeface="Arial"/>
              <a:cs typeface="Arial"/>
              <a:sym typeface="Arial"/>
            </a:endParaRPr>
          </a:p>
        </p:txBody>
      </p:sp>
      <p:cxnSp>
        <p:nvCxnSpPr>
          <p:cNvPr id="5238" name="Google Shape;5238;p192"/>
          <p:cNvCxnSpPr/>
          <p:nvPr/>
        </p:nvCxnSpPr>
        <p:spPr>
          <a:xfrm rot="10800000">
            <a:off x="7273793" y="4438233"/>
            <a:ext cx="0" cy="220836"/>
          </a:xfrm>
          <a:prstGeom prst="straightConnector1">
            <a:avLst/>
          </a:prstGeom>
          <a:noFill/>
          <a:ln cap="flat" cmpd="sng" w="21450">
            <a:solidFill>
              <a:schemeClr val="dk1"/>
            </a:solidFill>
            <a:prstDash val="solid"/>
            <a:round/>
            <a:headEnd len="sm" w="sm" type="none"/>
            <a:tailEnd len="sm" w="sm" type="none"/>
          </a:ln>
        </p:spPr>
      </p:cxnSp>
      <p:sp>
        <p:nvSpPr>
          <p:cNvPr id="5239" name="Google Shape;5239;p192"/>
          <p:cNvSpPr txBox="1"/>
          <p:nvPr/>
        </p:nvSpPr>
        <p:spPr>
          <a:xfrm>
            <a:off x="7124214" y="4659069"/>
            <a:ext cx="385232" cy="29732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30</a:t>
            </a:r>
            <a:endParaRPr/>
          </a:p>
        </p:txBody>
      </p:sp>
      <p:sp>
        <p:nvSpPr>
          <p:cNvPr id="5240" name="Google Shape;5240;p192"/>
          <p:cNvSpPr txBox="1"/>
          <p:nvPr/>
        </p:nvSpPr>
        <p:spPr>
          <a:xfrm>
            <a:off x="2709845" y="1425735"/>
            <a:ext cx="919900" cy="436075"/>
          </a:xfrm>
          <a:prstGeom prst="rect">
            <a:avLst/>
          </a:prstGeom>
          <a:noFill/>
          <a:ln>
            <a:noFill/>
          </a:ln>
        </p:spPr>
        <p:txBody>
          <a:bodyPr anchorCtr="0" anchor="t" bIns="12250" lIns="24525" spcFirstLastPara="1" rIns="24525" wrap="square" tIns="12250">
            <a:spAutoFit/>
          </a:bodyPr>
          <a:lstStyle/>
          <a:p>
            <a:pPr indent="0" lvl="0" marL="0" marR="0" rtl="0" algn="r">
              <a:lnSpc>
                <a:spcPct val="116652"/>
              </a:lnSpc>
              <a:spcBef>
                <a:spcPts val="0"/>
              </a:spcBef>
              <a:spcAft>
                <a:spcPts val="0"/>
              </a:spcAft>
              <a:buNone/>
            </a:pPr>
            <a:r>
              <a:rPr b="1" i="1" lang="en-US" sz="1159">
                <a:solidFill>
                  <a:schemeClr val="dk1"/>
                </a:solidFill>
                <a:latin typeface="Arial"/>
                <a:ea typeface="Arial"/>
                <a:cs typeface="Arial"/>
                <a:sym typeface="Arial"/>
              </a:rPr>
              <a:t>Weniger </a:t>
            </a:r>
            <a:r>
              <a:rPr lang="en-US" sz="1159">
                <a:solidFill>
                  <a:schemeClr val="dk1"/>
                </a:solidFill>
                <a:latin typeface="Arial"/>
                <a:ea typeface="Arial"/>
                <a:cs typeface="Arial"/>
                <a:sym typeface="Arial"/>
              </a:rPr>
              <a:t>empfindlich</a:t>
            </a:r>
            <a:endParaRPr/>
          </a:p>
        </p:txBody>
      </p:sp>
      <p:sp>
        <p:nvSpPr>
          <p:cNvPr id="5241" name="Google Shape;5241;p192"/>
          <p:cNvSpPr txBox="1"/>
          <p:nvPr/>
        </p:nvSpPr>
        <p:spPr>
          <a:xfrm>
            <a:off x="2771761" y="4113093"/>
            <a:ext cx="919900" cy="436075"/>
          </a:xfrm>
          <a:prstGeom prst="rect">
            <a:avLst/>
          </a:prstGeom>
          <a:noFill/>
          <a:ln>
            <a:noFill/>
          </a:ln>
        </p:spPr>
        <p:txBody>
          <a:bodyPr anchorCtr="0" anchor="t" bIns="12250" lIns="24525" spcFirstLastPara="1" rIns="24525" wrap="square" tIns="12250">
            <a:spAutoFit/>
          </a:bodyPr>
          <a:lstStyle/>
          <a:p>
            <a:pPr indent="0" lvl="0" marL="0" marR="0" rtl="0" algn="r">
              <a:lnSpc>
                <a:spcPct val="116652"/>
              </a:lnSpc>
              <a:spcBef>
                <a:spcPts val="0"/>
              </a:spcBef>
              <a:spcAft>
                <a:spcPts val="0"/>
              </a:spcAft>
              <a:buNone/>
            </a:pPr>
            <a:r>
              <a:rPr lang="en-US" sz="1159">
                <a:solidFill>
                  <a:schemeClr val="dk1"/>
                </a:solidFill>
                <a:latin typeface="Arial"/>
                <a:ea typeface="Arial"/>
                <a:cs typeface="Arial"/>
                <a:sym typeface="Arial"/>
              </a:rPr>
              <a:t>Empfindlicher</a:t>
            </a:r>
            <a:endParaRPr/>
          </a:p>
        </p:txBody>
      </p:sp>
      <p:sp>
        <p:nvSpPr>
          <p:cNvPr id="5242" name="Google Shape;5242;p192"/>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243" name="Google Shape;5243;p192"/>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244" name="Google Shape;5244;p192"/>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245" name="Google Shape;5245;p192"/>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9" name="Shape 5249"/>
        <p:cNvGrpSpPr/>
        <p:nvPr/>
      </p:nvGrpSpPr>
      <p:grpSpPr>
        <a:xfrm>
          <a:off x="0" y="0"/>
          <a:ext cx="0" cy="0"/>
          <a:chOff x="0" y="0"/>
          <a:chExt cx="0" cy="0"/>
        </a:xfrm>
      </p:grpSpPr>
      <p:pic>
        <p:nvPicPr>
          <p:cNvPr id="5250" name="Google Shape;5250;p193"/>
          <p:cNvPicPr preferRelativeResize="0"/>
          <p:nvPr/>
        </p:nvPicPr>
        <p:blipFill rotWithShape="1">
          <a:blip r:embed="rId3">
            <a:alphaModFix/>
          </a:blip>
          <a:srcRect b="0" l="0" r="0" t="0"/>
          <a:stretch/>
        </p:blipFill>
        <p:spPr>
          <a:xfrm>
            <a:off x="3479077" y="1272914"/>
            <a:ext cx="4972509" cy="3775370"/>
          </a:xfrm>
          <a:prstGeom prst="rect">
            <a:avLst/>
          </a:prstGeom>
          <a:noFill/>
          <a:ln>
            <a:noFill/>
          </a:ln>
        </p:spPr>
      </p:pic>
      <p:cxnSp>
        <p:nvCxnSpPr>
          <p:cNvPr id="5251" name="Google Shape;5251;p193"/>
          <p:cNvCxnSpPr/>
          <p:nvPr/>
        </p:nvCxnSpPr>
        <p:spPr>
          <a:xfrm rot="10800000">
            <a:off x="4918207" y="4438233"/>
            <a:ext cx="0" cy="220836"/>
          </a:xfrm>
          <a:prstGeom prst="straightConnector1">
            <a:avLst/>
          </a:prstGeom>
          <a:noFill/>
          <a:ln cap="flat" cmpd="sng" w="21450">
            <a:solidFill>
              <a:schemeClr val="dk1"/>
            </a:solidFill>
            <a:prstDash val="solid"/>
            <a:round/>
            <a:headEnd len="sm" w="sm" type="none"/>
            <a:tailEnd len="sm" w="sm" type="none"/>
          </a:ln>
        </p:spPr>
      </p:cxnSp>
      <p:cxnSp>
        <p:nvCxnSpPr>
          <p:cNvPr id="5252" name="Google Shape;5252;p193"/>
          <p:cNvCxnSpPr/>
          <p:nvPr/>
        </p:nvCxnSpPr>
        <p:spPr>
          <a:xfrm rot="10800000">
            <a:off x="6169612" y="4438233"/>
            <a:ext cx="0" cy="220836"/>
          </a:xfrm>
          <a:prstGeom prst="straightConnector1">
            <a:avLst/>
          </a:prstGeom>
          <a:noFill/>
          <a:ln cap="flat" cmpd="sng" w="21450">
            <a:solidFill>
              <a:schemeClr val="dk1"/>
            </a:solidFill>
            <a:prstDash val="solid"/>
            <a:round/>
            <a:headEnd len="sm" w="sm" type="none"/>
            <a:tailEnd len="sm" w="sm" type="none"/>
          </a:ln>
        </p:spPr>
      </p:cxnSp>
      <p:sp>
        <p:nvSpPr>
          <p:cNvPr id="5253" name="Google Shape;5253;p193"/>
          <p:cNvSpPr txBox="1"/>
          <p:nvPr/>
        </p:nvSpPr>
        <p:spPr>
          <a:xfrm>
            <a:off x="5054789" y="4891177"/>
            <a:ext cx="2229646" cy="32705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Zeit im Dunkeln (Minuten)</a:t>
            </a:r>
            <a:endParaRPr/>
          </a:p>
        </p:txBody>
      </p:sp>
      <p:sp>
        <p:nvSpPr>
          <p:cNvPr id="5254" name="Google Shape;5254;p193"/>
          <p:cNvSpPr txBox="1"/>
          <p:nvPr/>
        </p:nvSpPr>
        <p:spPr>
          <a:xfrm>
            <a:off x="4732999" y="4656193"/>
            <a:ext cx="385232" cy="29732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10</a:t>
            </a:r>
            <a:endParaRPr/>
          </a:p>
        </p:txBody>
      </p:sp>
      <p:sp>
        <p:nvSpPr>
          <p:cNvPr id="5255" name="Google Shape;5255;p193"/>
          <p:cNvSpPr txBox="1"/>
          <p:nvPr/>
        </p:nvSpPr>
        <p:spPr>
          <a:xfrm>
            <a:off x="6020033" y="4659069"/>
            <a:ext cx="385232" cy="29732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20</a:t>
            </a:r>
            <a:endParaRPr/>
          </a:p>
        </p:txBody>
      </p:sp>
      <p:sp>
        <p:nvSpPr>
          <p:cNvPr id="5256" name="Google Shape;5256;p193"/>
          <p:cNvSpPr txBox="1"/>
          <p:nvPr/>
        </p:nvSpPr>
        <p:spPr>
          <a:xfrm rot="-5400000">
            <a:off x="2295937" y="2813924"/>
            <a:ext cx="2038217" cy="32705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Dunkeladaptationsgrad</a:t>
            </a:r>
            <a:endParaRPr/>
          </a:p>
        </p:txBody>
      </p:sp>
      <p:cxnSp>
        <p:nvCxnSpPr>
          <p:cNvPr id="5257" name="Google Shape;5257;p193"/>
          <p:cNvCxnSpPr/>
          <p:nvPr/>
        </p:nvCxnSpPr>
        <p:spPr>
          <a:xfrm>
            <a:off x="3629995" y="1660873"/>
            <a:ext cx="257642" cy="0"/>
          </a:xfrm>
          <a:prstGeom prst="straightConnector1">
            <a:avLst/>
          </a:prstGeom>
          <a:noFill/>
          <a:ln cap="flat" cmpd="sng" w="21450">
            <a:solidFill>
              <a:schemeClr val="dk1"/>
            </a:solidFill>
            <a:prstDash val="solid"/>
            <a:round/>
            <a:headEnd len="sm" w="sm" type="none"/>
            <a:tailEnd len="sm" w="sm" type="none"/>
          </a:ln>
        </p:spPr>
      </p:cxnSp>
      <p:cxnSp>
        <p:nvCxnSpPr>
          <p:cNvPr id="5258" name="Google Shape;5258;p193"/>
          <p:cNvCxnSpPr/>
          <p:nvPr/>
        </p:nvCxnSpPr>
        <p:spPr>
          <a:xfrm>
            <a:off x="3666802" y="4291009"/>
            <a:ext cx="257642" cy="0"/>
          </a:xfrm>
          <a:prstGeom prst="straightConnector1">
            <a:avLst/>
          </a:prstGeom>
          <a:noFill/>
          <a:ln cap="flat" cmpd="sng" w="21450">
            <a:solidFill>
              <a:schemeClr val="dk1"/>
            </a:solidFill>
            <a:prstDash val="solid"/>
            <a:round/>
            <a:headEnd len="sm" w="sm" type="none"/>
            <a:tailEnd len="sm" w="sm" type="none"/>
          </a:ln>
        </p:spPr>
      </p:cxnSp>
      <p:sp>
        <p:nvSpPr>
          <p:cNvPr id="5259" name="Google Shape;5259;p193"/>
          <p:cNvSpPr txBox="1"/>
          <p:nvPr/>
        </p:nvSpPr>
        <p:spPr>
          <a:xfrm>
            <a:off x="5507103" y="1861810"/>
            <a:ext cx="4858394" cy="1214072"/>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chemeClr val="dk1"/>
                </a:solidFill>
                <a:latin typeface="Arial"/>
                <a:ea typeface="Arial"/>
                <a:cs typeface="Arial"/>
                <a:sym typeface="Arial"/>
              </a:rPr>
              <a:t>In der Zwischenzeit haben sich die Stäbchen ebenso wie die Zapfen still und leise an die Dunkelheit angepasst. </a:t>
            </a:r>
            <a:r>
              <a:rPr lang="en-US" sz="1546">
                <a:solidFill>
                  <a:srgbClr val="1A5FB4"/>
                </a:solidFill>
                <a:latin typeface="Arial"/>
                <a:ea typeface="Arial"/>
                <a:cs typeface="Arial"/>
                <a:sym typeface="Arial"/>
              </a:rPr>
              <a:t>Beachten Sie, dass ihre Dunkeladaptationsfähigkeit weitaus größer ist als die der Zapfen.</a:t>
            </a:r>
            <a:endParaRPr/>
          </a:p>
        </p:txBody>
      </p:sp>
      <p:cxnSp>
        <p:nvCxnSpPr>
          <p:cNvPr id="5260" name="Google Shape;5260;p193"/>
          <p:cNvCxnSpPr/>
          <p:nvPr/>
        </p:nvCxnSpPr>
        <p:spPr>
          <a:xfrm rot="10800000">
            <a:off x="7273793" y="4438233"/>
            <a:ext cx="0" cy="220836"/>
          </a:xfrm>
          <a:prstGeom prst="straightConnector1">
            <a:avLst/>
          </a:prstGeom>
          <a:noFill/>
          <a:ln cap="flat" cmpd="sng" w="21450">
            <a:solidFill>
              <a:schemeClr val="dk1"/>
            </a:solidFill>
            <a:prstDash val="solid"/>
            <a:round/>
            <a:headEnd len="sm" w="sm" type="none"/>
            <a:tailEnd len="sm" w="sm" type="none"/>
          </a:ln>
        </p:spPr>
      </p:cxnSp>
      <p:sp>
        <p:nvSpPr>
          <p:cNvPr id="5261" name="Google Shape;5261;p193"/>
          <p:cNvSpPr txBox="1"/>
          <p:nvPr/>
        </p:nvSpPr>
        <p:spPr>
          <a:xfrm>
            <a:off x="7124214" y="4659069"/>
            <a:ext cx="385232" cy="29732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30</a:t>
            </a:r>
            <a:endParaRPr/>
          </a:p>
        </p:txBody>
      </p:sp>
      <p:sp>
        <p:nvSpPr>
          <p:cNvPr id="5262" name="Google Shape;5262;p193"/>
          <p:cNvSpPr txBox="1"/>
          <p:nvPr/>
        </p:nvSpPr>
        <p:spPr>
          <a:xfrm>
            <a:off x="2709845" y="1425735"/>
            <a:ext cx="919900" cy="436075"/>
          </a:xfrm>
          <a:prstGeom prst="rect">
            <a:avLst/>
          </a:prstGeom>
          <a:noFill/>
          <a:ln>
            <a:noFill/>
          </a:ln>
        </p:spPr>
        <p:txBody>
          <a:bodyPr anchorCtr="0" anchor="t" bIns="12250" lIns="24525" spcFirstLastPara="1" rIns="24525" wrap="square" tIns="12250">
            <a:spAutoFit/>
          </a:bodyPr>
          <a:lstStyle/>
          <a:p>
            <a:pPr indent="0" lvl="0" marL="0" marR="0" rtl="0" algn="r">
              <a:lnSpc>
                <a:spcPct val="116652"/>
              </a:lnSpc>
              <a:spcBef>
                <a:spcPts val="0"/>
              </a:spcBef>
              <a:spcAft>
                <a:spcPts val="0"/>
              </a:spcAft>
              <a:buNone/>
            </a:pPr>
            <a:r>
              <a:rPr b="1" i="1" lang="en-US" sz="1159">
                <a:solidFill>
                  <a:schemeClr val="dk1"/>
                </a:solidFill>
                <a:latin typeface="Arial"/>
                <a:ea typeface="Arial"/>
                <a:cs typeface="Arial"/>
                <a:sym typeface="Arial"/>
              </a:rPr>
              <a:t>Weniger </a:t>
            </a:r>
            <a:r>
              <a:rPr lang="en-US" sz="1159">
                <a:solidFill>
                  <a:schemeClr val="dk1"/>
                </a:solidFill>
                <a:latin typeface="Arial"/>
                <a:ea typeface="Arial"/>
                <a:cs typeface="Arial"/>
                <a:sym typeface="Arial"/>
              </a:rPr>
              <a:t>empfindlich</a:t>
            </a:r>
            <a:endParaRPr/>
          </a:p>
        </p:txBody>
      </p:sp>
      <p:sp>
        <p:nvSpPr>
          <p:cNvPr id="5263" name="Google Shape;5263;p193"/>
          <p:cNvSpPr txBox="1"/>
          <p:nvPr/>
        </p:nvSpPr>
        <p:spPr>
          <a:xfrm>
            <a:off x="2771761" y="4113093"/>
            <a:ext cx="919900" cy="436075"/>
          </a:xfrm>
          <a:prstGeom prst="rect">
            <a:avLst/>
          </a:prstGeom>
          <a:noFill/>
          <a:ln>
            <a:noFill/>
          </a:ln>
        </p:spPr>
        <p:txBody>
          <a:bodyPr anchorCtr="0" anchor="t" bIns="12250" lIns="24525" spcFirstLastPara="1" rIns="24525" wrap="square" tIns="12250">
            <a:spAutoFit/>
          </a:bodyPr>
          <a:lstStyle/>
          <a:p>
            <a:pPr indent="0" lvl="0" marL="0" marR="0" rtl="0" algn="r">
              <a:lnSpc>
                <a:spcPct val="116652"/>
              </a:lnSpc>
              <a:spcBef>
                <a:spcPts val="0"/>
              </a:spcBef>
              <a:spcAft>
                <a:spcPts val="0"/>
              </a:spcAft>
              <a:buNone/>
            </a:pPr>
            <a:r>
              <a:rPr lang="en-US" sz="1159">
                <a:solidFill>
                  <a:schemeClr val="dk1"/>
                </a:solidFill>
                <a:latin typeface="Arial"/>
                <a:ea typeface="Arial"/>
                <a:cs typeface="Arial"/>
                <a:sym typeface="Arial"/>
              </a:rPr>
              <a:t>Empfindlicher</a:t>
            </a:r>
            <a:endParaRPr/>
          </a:p>
        </p:txBody>
      </p:sp>
      <p:sp>
        <p:nvSpPr>
          <p:cNvPr id="5264" name="Google Shape;5264;p193"/>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265" name="Google Shape;5265;p193"/>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266" name="Google Shape;5266;p193"/>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267" name="Google Shape;5267;p193"/>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1" name="Shape 5271"/>
        <p:cNvGrpSpPr/>
        <p:nvPr/>
      </p:nvGrpSpPr>
      <p:grpSpPr>
        <a:xfrm>
          <a:off x="0" y="0"/>
          <a:ext cx="0" cy="0"/>
          <a:chOff x="0" y="0"/>
          <a:chExt cx="0" cy="0"/>
        </a:xfrm>
      </p:grpSpPr>
      <p:pic>
        <p:nvPicPr>
          <p:cNvPr id="5272" name="Google Shape;5272;p194"/>
          <p:cNvPicPr preferRelativeResize="0"/>
          <p:nvPr/>
        </p:nvPicPr>
        <p:blipFill rotWithShape="1">
          <a:blip r:embed="rId3">
            <a:alphaModFix/>
          </a:blip>
          <a:srcRect b="0" l="0" r="0" t="0"/>
          <a:stretch/>
        </p:blipFill>
        <p:spPr>
          <a:xfrm>
            <a:off x="3479077" y="1272914"/>
            <a:ext cx="4972509" cy="3775370"/>
          </a:xfrm>
          <a:prstGeom prst="rect">
            <a:avLst/>
          </a:prstGeom>
          <a:noFill/>
          <a:ln>
            <a:noFill/>
          </a:ln>
        </p:spPr>
      </p:pic>
      <p:cxnSp>
        <p:nvCxnSpPr>
          <p:cNvPr id="5273" name="Google Shape;5273;p194"/>
          <p:cNvCxnSpPr/>
          <p:nvPr/>
        </p:nvCxnSpPr>
        <p:spPr>
          <a:xfrm rot="10800000">
            <a:off x="4918207" y="4438233"/>
            <a:ext cx="0" cy="220836"/>
          </a:xfrm>
          <a:prstGeom prst="straightConnector1">
            <a:avLst/>
          </a:prstGeom>
          <a:noFill/>
          <a:ln cap="flat" cmpd="sng" w="21450">
            <a:solidFill>
              <a:schemeClr val="dk1"/>
            </a:solidFill>
            <a:prstDash val="solid"/>
            <a:round/>
            <a:headEnd len="sm" w="sm" type="none"/>
            <a:tailEnd len="sm" w="sm" type="none"/>
          </a:ln>
        </p:spPr>
      </p:cxnSp>
      <p:cxnSp>
        <p:nvCxnSpPr>
          <p:cNvPr id="5274" name="Google Shape;5274;p194"/>
          <p:cNvCxnSpPr/>
          <p:nvPr/>
        </p:nvCxnSpPr>
        <p:spPr>
          <a:xfrm rot="10800000">
            <a:off x="6169612" y="4438233"/>
            <a:ext cx="0" cy="220836"/>
          </a:xfrm>
          <a:prstGeom prst="straightConnector1">
            <a:avLst/>
          </a:prstGeom>
          <a:noFill/>
          <a:ln cap="flat" cmpd="sng" w="21450">
            <a:solidFill>
              <a:schemeClr val="dk1"/>
            </a:solidFill>
            <a:prstDash val="solid"/>
            <a:round/>
            <a:headEnd len="sm" w="sm" type="none"/>
            <a:tailEnd len="sm" w="sm" type="none"/>
          </a:ln>
        </p:spPr>
      </p:cxnSp>
      <p:sp>
        <p:nvSpPr>
          <p:cNvPr id="5275" name="Google Shape;5275;p194"/>
          <p:cNvSpPr txBox="1"/>
          <p:nvPr/>
        </p:nvSpPr>
        <p:spPr>
          <a:xfrm>
            <a:off x="5054789" y="4891177"/>
            <a:ext cx="2229646" cy="32705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Zeit im Dunkeln (Minuten)</a:t>
            </a:r>
            <a:endParaRPr/>
          </a:p>
        </p:txBody>
      </p:sp>
      <p:sp>
        <p:nvSpPr>
          <p:cNvPr id="5276" name="Google Shape;5276;p194"/>
          <p:cNvSpPr txBox="1"/>
          <p:nvPr/>
        </p:nvSpPr>
        <p:spPr>
          <a:xfrm>
            <a:off x="4732999" y="4656193"/>
            <a:ext cx="385232" cy="29732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10</a:t>
            </a:r>
            <a:endParaRPr/>
          </a:p>
        </p:txBody>
      </p:sp>
      <p:sp>
        <p:nvSpPr>
          <p:cNvPr id="5277" name="Google Shape;5277;p194"/>
          <p:cNvSpPr txBox="1"/>
          <p:nvPr/>
        </p:nvSpPr>
        <p:spPr>
          <a:xfrm>
            <a:off x="6020033" y="4659069"/>
            <a:ext cx="385232" cy="29732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20</a:t>
            </a:r>
            <a:endParaRPr/>
          </a:p>
        </p:txBody>
      </p:sp>
      <p:sp>
        <p:nvSpPr>
          <p:cNvPr id="5278" name="Google Shape;5278;p194"/>
          <p:cNvSpPr txBox="1"/>
          <p:nvPr/>
        </p:nvSpPr>
        <p:spPr>
          <a:xfrm rot="-5400000">
            <a:off x="2295937" y="2813924"/>
            <a:ext cx="2038217" cy="32705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Dunkeladaptationsgrad</a:t>
            </a:r>
            <a:endParaRPr/>
          </a:p>
        </p:txBody>
      </p:sp>
      <p:cxnSp>
        <p:nvCxnSpPr>
          <p:cNvPr id="5279" name="Google Shape;5279;p194"/>
          <p:cNvCxnSpPr/>
          <p:nvPr/>
        </p:nvCxnSpPr>
        <p:spPr>
          <a:xfrm>
            <a:off x="3629995" y="1660873"/>
            <a:ext cx="257642" cy="0"/>
          </a:xfrm>
          <a:prstGeom prst="straightConnector1">
            <a:avLst/>
          </a:prstGeom>
          <a:noFill/>
          <a:ln cap="flat" cmpd="sng" w="21450">
            <a:solidFill>
              <a:schemeClr val="dk1"/>
            </a:solidFill>
            <a:prstDash val="solid"/>
            <a:round/>
            <a:headEnd len="sm" w="sm" type="none"/>
            <a:tailEnd len="sm" w="sm" type="none"/>
          </a:ln>
        </p:spPr>
      </p:cxnSp>
      <p:cxnSp>
        <p:nvCxnSpPr>
          <p:cNvPr id="5280" name="Google Shape;5280;p194"/>
          <p:cNvCxnSpPr/>
          <p:nvPr/>
        </p:nvCxnSpPr>
        <p:spPr>
          <a:xfrm>
            <a:off x="3666802" y="4291009"/>
            <a:ext cx="257642" cy="0"/>
          </a:xfrm>
          <a:prstGeom prst="straightConnector1">
            <a:avLst/>
          </a:prstGeom>
          <a:noFill/>
          <a:ln cap="flat" cmpd="sng" w="21450">
            <a:solidFill>
              <a:schemeClr val="dk1"/>
            </a:solidFill>
            <a:prstDash val="solid"/>
            <a:round/>
            <a:headEnd len="sm" w="sm" type="none"/>
            <a:tailEnd len="sm" w="sm" type="none"/>
          </a:ln>
        </p:spPr>
      </p:cxnSp>
      <p:sp>
        <p:nvSpPr>
          <p:cNvPr id="5281" name="Google Shape;5281;p194"/>
          <p:cNvSpPr txBox="1"/>
          <p:nvPr/>
        </p:nvSpPr>
        <p:spPr>
          <a:xfrm>
            <a:off x="5801552" y="1350609"/>
            <a:ext cx="4563948" cy="738354"/>
          </a:xfrm>
          <a:prstGeom prst="rect">
            <a:avLst/>
          </a:prstGeom>
          <a:solidFill>
            <a:schemeClr val="lt1"/>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FF0000"/>
                </a:solidFill>
                <a:latin typeface="Arial"/>
                <a:ea typeface="Arial"/>
                <a:cs typeface="Arial"/>
                <a:sym typeface="Arial"/>
              </a:rPr>
              <a:t>Wenn Sie die Stäbchenkurve über die Zapfenkurve legen, erhalten Sie die klassische Dunkeladaptationskurve. </a:t>
            </a:r>
            <a:endParaRPr/>
          </a:p>
        </p:txBody>
      </p:sp>
      <p:sp>
        <p:nvSpPr>
          <p:cNvPr id="5282" name="Google Shape;5282;p194"/>
          <p:cNvSpPr/>
          <p:nvPr/>
        </p:nvSpPr>
        <p:spPr>
          <a:xfrm>
            <a:off x="4918207" y="2859772"/>
            <a:ext cx="2323328" cy="327056"/>
          </a:xfrm>
          <a:prstGeom prst="rect">
            <a:avLst/>
          </a:prstGeom>
          <a:solidFill>
            <a:schemeClr val="lt1"/>
          </a:solidFill>
          <a:ln>
            <a:noFill/>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5283" name="Google Shape;5283;p194"/>
          <p:cNvSpPr/>
          <p:nvPr/>
        </p:nvSpPr>
        <p:spPr>
          <a:xfrm>
            <a:off x="4917703" y="3084830"/>
            <a:ext cx="515285" cy="147224"/>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cxnSp>
        <p:nvCxnSpPr>
          <p:cNvPr id="5284" name="Google Shape;5284;p194"/>
          <p:cNvCxnSpPr/>
          <p:nvPr/>
        </p:nvCxnSpPr>
        <p:spPr>
          <a:xfrm rot="10800000">
            <a:off x="7273793" y="4438233"/>
            <a:ext cx="0" cy="220836"/>
          </a:xfrm>
          <a:prstGeom prst="straightConnector1">
            <a:avLst/>
          </a:prstGeom>
          <a:noFill/>
          <a:ln cap="flat" cmpd="sng" w="21450">
            <a:solidFill>
              <a:schemeClr val="dk1"/>
            </a:solidFill>
            <a:prstDash val="solid"/>
            <a:round/>
            <a:headEnd len="sm" w="sm" type="none"/>
            <a:tailEnd len="sm" w="sm" type="none"/>
          </a:ln>
        </p:spPr>
      </p:cxnSp>
      <p:sp>
        <p:nvSpPr>
          <p:cNvPr id="5285" name="Google Shape;5285;p194"/>
          <p:cNvSpPr txBox="1"/>
          <p:nvPr/>
        </p:nvSpPr>
        <p:spPr>
          <a:xfrm>
            <a:off x="7124214" y="4659069"/>
            <a:ext cx="385232" cy="29732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30</a:t>
            </a:r>
            <a:endParaRPr/>
          </a:p>
        </p:txBody>
      </p:sp>
      <p:sp>
        <p:nvSpPr>
          <p:cNvPr id="5286" name="Google Shape;5286;p194"/>
          <p:cNvSpPr txBox="1"/>
          <p:nvPr/>
        </p:nvSpPr>
        <p:spPr>
          <a:xfrm>
            <a:off x="2709845" y="1425735"/>
            <a:ext cx="919900" cy="436075"/>
          </a:xfrm>
          <a:prstGeom prst="rect">
            <a:avLst/>
          </a:prstGeom>
          <a:noFill/>
          <a:ln>
            <a:noFill/>
          </a:ln>
        </p:spPr>
        <p:txBody>
          <a:bodyPr anchorCtr="0" anchor="t" bIns="12250" lIns="24525" spcFirstLastPara="1" rIns="24525" wrap="square" tIns="12250">
            <a:spAutoFit/>
          </a:bodyPr>
          <a:lstStyle/>
          <a:p>
            <a:pPr indent="0" lvl="0" marL="0" marR="0" rtl="0" algn="r">
              <a:lnSpc>
                <a:spcPct val="116652"/>
              </a:lnSpc>
              <a:spcBef>
                <a:spcPts val="0"/>
              </a:spcBef>
              <a:spcAft>
                <a:spcPts val="0"/>
              </a:spcAft>
              <a:buNone/>
            </a:pPr>
            <a:r>
              <a:rPr b="1" i="1" lang="en-US" sz="1159">
                <a:solidFill>
                  <a:schemeClr val="dk1"/>
                </a:solidFill>
                <a:latin typeface="Arial"/>
                <a:ea typeface="Arial"/>
                <a:cs typeface="Arial"/>
                <a:sym typeface="Arial"/>
              </a:rPr>
              <a:t>Weniger </a:t>
            </a:r>
            <a:r>
              <a:rPr lang="en-US" sz="1159">
                <a:solidFill>
                  <a:schemeClr val="dk1"/>
                </a:solidFill>
                <a:latin typeface="Arial"/>
                <a:ea typeface="Arial"/>
                <a:cs typeface="Arial"/>
                <a:sym typeface="Arial"/>
              </a:rPr>
              <a:t>empfindlich</a:t>
            </a:r>
            <a:endParaRPr/>
          </a:p>
        </p:txBody>
      </p:sp>
      <p:sp>
        <p:nvSpPr>
          <p:cNvPr id="5287" name="Google Shape;5287;p194"/>
          <p:cNvSpPr txBox="1"/>
          <p:nvPr/>
        </p:nvSpPr>
        <p:spPr>
          <a:xfrm>
            <a:off x="2771761" y="4113093"/>
            <a:ext cx="919900" cy="436075"/>
          </a:xfrm>
          <a:prstGeom prst="rect">
            <a:avLst/>
          </a:prstGeom>
          <a:noFill/>
          <a:ln>
            <a:noFill/>
          </a:ln>
        </p:spPr>
        <p:txBody>
          <a:bodyPr anchorCtr="0" anchor="t" bIns="12250" lIns="24525" spcFirstLastPara="1" rIns="24525" wrap="square" tIns="12250">
            <a:spAutoFit/>
          </a:bodyPr>
          <a:lstStyle/>
          <a:p>
            <a:pPr indent="0" lvl="0" marL="0" marR="0" rtl="0" algn="r">
              <a:lnSpc>
                <a:spcPct val="116652"/>
              </a:lnSpc>
              <a:spcBef>
                <a:spcPts val="0"/>
              </a:spcBef>
              <a:spcAft>
                <a:spcPts val="0"/>
              </a:spcAft>
              <a:buNone/>
            </a:pPr>
            <a:r>
              <a:rPr lang="en-US" sz="1159">
                <a:solidFill>
                  <a:schemeClr val="dk1"/>
                </a:solidFill>
                <a:latin typeface="Arial"/>
                <a:ea typeface="Arial"/>
                <a:cs typeface="Arial"/>
                <a:sym typeface="Arial"/>
              </a:rPr>
              <a:t>Empfindlicher</a:t>
            </a:r>
            <a:endParaRPr/>
          </a:p>
        </p:txBody>
      </p:sp>
      <p:sp>
        <p:nvSpPr>
          <p:cNvPr id="5288" name="Google Shape;5288;p194"/>
          <p:cNvSpPr/>
          <p:nvPr/>
        </p:nvSpPr>
        <p:spPr>
          <a:xfrm>
            <a:off x="3878483" y="2444306"/>
            <a:ext cx="975714" cy="871513"/>
          </a:xfrm>
          <a:custGeom>
            <a:rect b="b" l="l" r="r" t="t"/>
            <a:pathLst>
              <a:path extrusionOk="0" h="902152" w="996764">
                <a:moveTo>
                  <a:pt x="2851" y="0"/>
                </a:moveTo>
                <a:cubicBezTo>
                  <a:pt x="-2671" y="154609"/>
                  <a:pt x="-8192" y="309218"/>
                  <a:pt x="69112" y="450574"/>
                </a:cubicBezTo>
                <a:cubicBezTo>
                  <a:pt x="146416" y="591930"/>
                  <a:pt x="312068" y="775252"/>
                  <a:pt x="466677" y="848139"/>
                </a:cubicBezTo>
                <a:cubicBezTo>
                  <a:pt x="621286" y="921026"/>
                  <a:pt x="809025" y="904461"/>
                  <a:pt x="996764" y="887896"/>
                </a:cubicBezTo>
              </a:path>
            </a:pathLst>
          </a:custGeom>
          <a:noFill/>
          <a:ln cap="flat" cmpd="sng" w="61325">
            <a:solidFill>
              <a:srgbClr val="FF0000"/>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289" name="Google Shape;5289;p194"/>
          <p:cNvSpPr/>
          <p:nvPr/>
        </p:nvSpPr>
        <p:spPr>
          <a:xfrm>
            <a:off x="4841394" y="3250838"/>
            <a:ext cx="2995692" cy="1088179"/>
          </a:xfrm>
          <a:custGeom>
            <a:rect b="b" l="l" r="r" t="t"/>
            <a:pathLst>
              <a:path extrusionOk="0" h="1126435" w="3087757">
                <a:moveTo>
                  <a:pt x="0" y="0"/>
                </a:moveTo>
                <a:cubicBezTo>
                  <a:pt x="219765" y="215348"/>
                  <a:pt x="439531" y="430696"/>
                  <a:pt x="675861" y="583096"/>
                </a:cubicBezTo>
                <a:cubicBezTo>
                  <a:pt x="912191" y="735496"/>
                  <a:pt x="1190487" y="832678"/>
                  <a:pt x="1417983" y="914400"/>
                </a:cubicBezTo>
                <a:cubicBezTo>
                  <a:pt x="1645479" y="996122"/>
                  <a:pt x="1762539" y="1038087"/>
                  <a:pt x="2040835" y="1073426"/>
                </a:cubicBezTo>
                <a:cubicBezTo>
                  <a:pt x="2319131" y="1108765"/>
                  <a:pt x="2703444" y="1117600"/>
                  <a:pt x="3087757" y="1126435"/>
                </a:cubicBezTo>
              </a:path>
            </a:pathLst>
          </a:custGeom>
          <a:noFill/>
          <a:ln cap="flat" cmpd="sng" w="61325">
            <a:solidFill>
              <a:srgbClr val="FF0000"/>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290" name="Google Shape;5290;p194"/>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291" name="Google Shape;5291;p194"/>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292" name="Google Shape;5292;p194"/>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293" name="Google Shape;5293;p194"/>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7" name="Shape 5297"/>
        <p:cNvGrpSpPr/>
        <p:nvPr/>
      </p:nvGrpSpPr>
      <p:grpSpPr>
        <a:xfrm>
          <a:off x="0" y="0"/>
          <a:ext cx="0" cy="0"/>
          <a:chOff x="0" y="0"/>
          <a:chExt cx="0" cy="0"/>
        </a:xfrm>
      </p:grpSpPr>
      <p:pic>
        <p:nvPicPr>
          <p:cNvPr id="5298" name="Google Shape;5298;p195"/>
          <p:cNvPicPr preferRelativeResize="0"/>
          <p:nvPr/>
        </p:nvPicPr>
        <p:blipFill rotWithShape="1">
          <a:blip r:embed="rId3">
            <a:alphaModFix/>
          </a:blip>
          <a:srcRect b="0" l="0" r="0" t="0"/>
          <a:stretch/>
        </p:blipFill>
        <p:spPr>
          <a:xfrm>
            <a:off x="3479077" y="1272914"/>
            <a:ext cx="4972509" cy="3775370"/>
          </a:xfrm>
          <a:prstGeom prst="rect">
            <a:avLst/>
          </a:prstGeom>
          <a:noFill/>
          <a:ln>
            <a:noFill/>
          </a:ln>
        </p:spPr>
      </p:pic>
      <p:cxnSp>
        <p:nvCxnSpPr>
          <p:cNvPr id="5299" name="Google Shape;5299;p195"/>
          <p:cNvCxnSpPr/>
          <p:nvPr/>
        </p:nvCxnSpPr>
        <p:spPr>
          <a:xfrm rot="10800000">
            <a:off x="4918207" y="4438233"/>
            <a:ext cx="0" cy="220836"/>
          </a:xfrm>
          <a:prstGeom prst="straightConnector1">
            <a:avLst/>
          </a:prstGeom>
          <a:noFill/>
          <a:ln cap="flat" cmpd="sng" w="21450">
            <a:solidFill>
              <a:schemeClr val="dk1"/>
            </a:solidFill>
            <a:prstDash val="solid"/>
            <a:round/>
            <a:headEnd len="sm" w="sm" type="none"/>
            <a:tailEnd len="sm" w="sm" type="none"/>
          </a:ln>
        </p:spPr>
      </p:cxnSp>
      <p:cxnSp>
        <p:nvCxnSpPr>
          <p:cNvPr id="5300" name="Google Shape;5300;p195"/>
          <p:cNvCxnSpPr/>
          <p:nvPr/>
        </p:nvCxnSpPr>
        <p:spPr>
          <a:xfrm rot="10800000">
            <a:off x="6169612" y="4438233"/>
            <a:ext cx="0" cy="220836"/>
          </a:xfrm>
          <a:prstGeom prst="straightConnector1">
            <a:avLst/>
          </a:prstGeom>
          <a:noFill/>
          <a:ln cap="flat" cmpd="sng" w="21450">
            <a:solidFill>
              <a:schemeClr val="dk1"/>
            </a:solidFill>
            <a:prstDash val="solid"/>
            <a:round/>
            <a:headEnd len="sm" w="sm" type="none"/>
            <a:tailEnd len="sm" w="sm" type="none"/>
          </a:ln>
        </p:spPr>
      </p:cxnSp>
      <p:sp>
        <p:nvSpPr>
          <p:cNvPr id="5301" name="Google Shape;5301;p195"/>
          <p:cNvSpPr txBox="1"/>
          <p:nvPr/>
        </p:nvSpPr>
        <p:spPr>
          <a:xfrm>
            <a:off x="5054789" y="4891177"/>
            <a:ext cx="2229646" cy="32705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Zeit im Dunkeln (Minuten)</a:t>
            </a:r>
            <a:endParaRPr/>
          </a:p>
        </p:txBody>
      </p:sp>
      <p:sp>
        <p:nvSpPr>
          <p:cNvPr id="5302" name="Google Shape;5302;p195"/>
          <p:cNvSpPr txBox="1"/>
          <p:nvPr/>
        </p:nvSpPr>
        <p:spPr>
          <a:xfrm>
            <a:off x="4732999" y="4656193"/>
            <a:ext cx="385232" cy="29732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10</a:t>
            </a:r>
            <a:endParaRPr/>
          </a:p>
        </p:txBody>
      </p:sp>
      <p:sp>
        <p:nvSpPr>
          <p:cNvPr id="5303" name="Google Shape;5303;p195"/>
          <p:cNvSpPr txBox="1"/>
          <p:nvPr/>
        </p:nvSpPr>
        <p:spPr>
          <a:xfrm>
            <a:off x="6020033" y="4659069"/>
            <a:ext cx="385232" cy="29732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20</a:t>
            </a:r>
            <a:endParaRPr/>
          </a:p>
        </p:txBody>
      </p:sp>
      <p:sp>
        <p:nvSpPr>
          <p:cNvPr id="5304" name="Google Shape;5304;p195"/>
          <p:cNvSpPr txBox="1"/>
          <p:nvPr/>
        </p:nvSpPr>
        <p:spPr>
          <a:xfrm rot="-5400000">
            <a:off x="2295937" y="2813924"/>
            <a:ext cx="2038217" cy="32705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Dunkeladaptationsgrad</a:t>
            </a:r>
            <a:endParaRPr/>
          </a:p>
        </p:txBody>
      </p:sp>
      <p:cxnSp>
        <p:nvCxnSpPr>
          <p:cNvPr id="5305" name="Google Shape;5305;p195"/>
          <p:cNvCxnSpPr/>
          <p:nvPr/>
        </p:nvCxnSpPr>
        <p:spPr>
          <a:xfrm>
            <a:off x="3629995" y="1660873"/>
            <a:ext cx="257642" cy="0"/>
          </a:xfrm>
          <a:prstGeom prst="straightConnector1">
            <a:avLst/>
          </a:prstGeom>
          <a:noFill/>
          <a:ln cap="flat" cmpd="sng" w="21450">
            <a:solidFill>
              <a:schemeClr val="dk1"/>
            </a:solidFill>
            <a:prstDash val="solid"/>
            <a:round/>
            <a:headEnd len="sm" w="sm" type="none"/>
            <a:tailEnd len="sm" w="sm" type="none"/>
          </a:ln>
        </p:spPr>
      </p:cxnSp>
      <p:cxnSp>
        <p:nvCxnSpPr>
          <p:cNvPr id="5306" name="Google Shape;5306;p195"/>
          <p:cNvCxnSpPr/>
          <p:nvPr/>
        </p:nvCxnSpPr>
        <p:spPr>
          <a:xfrm>
            <a:off x="3666802" y="4291009"/>
            <a:ext cx="257642" cy="0"/>
          </a:xfrm>
          <a:prstGeom prst="straightConnector1">
            <a:avLst/>
          </a:prstGeom>
          <a:noFill/>
          <a:ln cap="flat" cmpd="sng" w="21450">
            <a:solidFill>
              <a:schemeClr val="dk1"/>
            </a:solidFill>
            <a:prstDash val="solid"/>
            <a:round/>
            <a:headEnd len="sm" w="sm" type="none"/>
            <a:tailEnd len="sm" w="sm" type="none"/>
          </a:ln>
        </p:spPr>
      </p:cxnSp>
      <p:sp>
        <p:nvSpPr>
          <p:cNvPr id="5307" name="Google Shape;5307;p195"/>
          <p:cNvSpPr txBox="1"/>
          <p:nvPr/>
        </p:nvSpPr>
        <p:spPr>
          <a:xfrm>
            <a:off x="5801552" y="1113447"/>
            <a:ext cx="4563948" cy="1729090"/>
          </a:xfrm>
          <a:prstGeom prst="rect">
            <a:avLst/>
          </a:prstGeom>
          <a:solidFill>
            <a:schemeClr val="lt1"/>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FF0000"/>
                </a:solidFill>
                <a:latin typeface="Arial"/>
                <a:ea typeface="Arial"/>
                <a:cs typeface="Arial"/>
                <a:sym typeface="Arial"/>
              </a:rPr>
              <a:t>Wenn Sie die Stäbchenkurve über die Zapfkurve legen, erhalten Sie die klassische Dunkeladaptationskurve. </a:t>
            </a:r>
            <a:r>
              <a:rPr lang="en-US" sz="1546">
                <a:solidFill>
                  <a:schemeClr val="dk1"/>
                </a:solidFill>
                <a:latin typeface="Arial"/>
                <a:ea typeface="Arial"/>
                <a:cs typeface="Arial"/>
                <a:sym typeface="Arial"/>
              </a:rPr>
              <a:t>Es zeigt sich, dass der „Aussetzer“ der Punkt ist, an dem die Empfindlichkeit der Stäbchen die der Zapfen übertrifft (und daher als </a:t>
            </a:r>
            <a:r>
              <a:rPr i="1" lang="en-US" sz="1546">
                <a:solidFill>
                  <a:schemeClr val="dk1"/>
                </a:solidFill>
                <a:latin typeface="Arial"/>
                <a:ea typeface="Arial"/>
                <a:cs typeface="Arial"/>
                <a:sym typeface="Arial"/>
              </a:rPr>
              <a:t>Zapfen-Stäbchen-Bruch “</a:t>
            </a:r>
            <a:r>
              <a:rPr lang="en-US" sz="1600">
                <a:solidFill>
                  <a:schemeClr val="dk1"/>
                </a:solidFill>
                <a:latin typeface="Arial"/>
                <a:ea typeface="Arial"/>
                <a:cs typeface="Arial"/>
                <a:sym typeface="Arial"/>
              </a:rPr>
              <a:t>Kohlrausch-Knick“</a:t>
            </a:r>
            <a:r>
              <a:rPr lang="en-US" sz="1546">
                <a:solidFill>
                  <a:schemeClr val="dk1"/>
                </a:solidFill>
                <a:latin typeface="Arial"/>
                <a:ea typeface="Arial"/>
                <a:cs typeface="Arial"/>
                <a:sym typeface="Arial"/>
              </a:rPr>
              <a:t> bezeichnet wird). </a:t>
            </a:r>
            <a:endParaRPr/>
          </a:p>
        </p:txBody>
      </p:sp>
      <p:cxnSp>
        <p:nvCxnSpPr>
          <p:cNvPr id="5308" name="Google Shape;5308;p195"/>
          <p:cNvCxnSpPr/>
          <p:nvPr/>
        </p:nvCxnSpPr>
        <p:spPr>
          <a:xfrm rot="10800000">
            <a:off x="7273793" y="4438233"/>
            <a:ext cx="0" cy="220836"/>
          </a:xfrm>
          <a:prstGeom prst="straightConnector1">
            <a:avLst/>
          </a:prstGeom>
          <a:noFill/>
          <a:ln cap="flat" cmpd="sng" w="21450">
            <a:solidFill>
              <a:schemeClr val="dk1"/>
            </a:solidFill>
            <a:prstDash val="solid"/>
            <a:round/>
            <a:headEnd len="sm" w="sm" type="none"/>
            <a:tailEnd len="sm" w="sm" type="none"/>
          </a:ln>
        </p:spPr>
      </p:cxnSp>
      <p:sp>
        <p:nvSpPr>
          <p:cNvPr id="5309" name="Google Shape;5309;p195"/>
          <p:cNvSpPr txBox="1"/>
          <p:nvPr/>
        </p:nvSpPr>
        <p:spPr>
          <a:xfrm>
            <a:off x="7124214" y="4659069"/>
            <a:ext cx="385232" cy="29732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30</a:t>
            </a:r>
            <a:endParaRPr/>
          </a:p>
        </p:txBody>
      </p:sp>
      <p:sp>
        <p:nvSpPr>
          <p:cNvPr id="5310" name="Google Shape;5310;p195"/>
          <p:cNvSpPr txBox="1"/>
          <p:nvPr/>
        </p:nvSpPr>
        <p:spPr>
          <a:xfrm>
            <a:off x="2709845" y="1425735"/>
            <a:ext cx="919900" cy="436075"/>
          </a:xfrm>
          <a:prstGeom prst="rect">
            <a:avLst/>
          </a:prstGeom>
          <a:noFill/>
          <a:ln>
            <a:noFill/>
          </a:ln>
        </p:spPr>
        <p:txBody>
          <a:bodyPr anchorCtr="0" anchor="t" bIns="12250" lIns="24525" spcFirstLastPara="1" rIns="24525" wrap="square" tIns="12250">
            <a:spAutoFit/>
          </a:bodyPr>
          <a:lstStyle/>
          <a:p>
            <a:pPr indent="0" lvl="0" marL="0" marR="0" rtl="0" algn="r">
              <a:lnSpc>
                <a:spcPct val="116652"/>
              </a:lnSpc>
              <a:spcBef>
                <a:spcPts val="0"/>
              </a:spcBef>
              <a:spcAft>
                <a:spcPts val="0"/>
              </a:spcAft>
              <a:buNone/>
            </a:pPr>
            <a:r>
              <a:rPr b="1" i="1" lang="en-US" sz="1159">
                <a:solidFill>
                  <a:schemeClr val="dk1"/>
                </a:solidFill>
                <a:latin typeface="Arial"/>
                <a:ea typeface="Arial"/>
                <a:cs typeface="Arial"/>
                <a:sym typeface="Arial"/>
              </a:rPr>
              <a:t>Weniger </a:t>
            </a:r>
            <a:r>
              <a:rPr lang="en-US" sz="1159">
                <a:solidFill>
                  <a:schemeClr val="dk1"/>
                </a:solidFill>
                <a:latin typeface="Arial"/>
                <a:ea typeface="Arial"/>
                <a:cs typeface="Arial"/>
                <a:sym typeface="Arial"/>
              </a:rPr>
              <a:t>empfindlich</a:t>
            </a:r>
            <a:endParaRPr/>
          </a:p>
        </p:txBody>
      </p:sp>
      <p:sp>
        <p:nvSpPr>
          <p:cNvPr id="5311" name="Google Shape;5311;p195"/>
          <p:cNvSpPr txBox="1"/>
          <p:nvPr/>
        </p:nvSpPr>
        <p:spPr>
          <a:xfrm>
            <a:off x="2771761" y="4113093"/>
            <a:ext cx="919900" cy="436075"/>
          </a:xfrm>
          <a:prstGeom prst="rect">
            <a:avLst/>
          </a:prstGeom>
          <a:noFill/>
          <a:ln>
            <a:noFill/>
          </a:ln>
        </p:spPr>
        <p:txBody>
          <a:bodyPr anchorCtr="0" anchor="t" bIns="12250" lIns="24525" spcFirstLastPara="1" rIns="24525" wrap="square" tIns="12250">
            <a:spAutoFit/>
          </a:bodyPr>
          <a:lstStyle/>
          <a:p>
            <a:pPr indent="0" lvl="0" marL="0" marR="0" rtl="0" algn="r">
              <a:lnSpc>
                <a:spcPct val="116652"/>
              </a:lnSpc>
              <a:spcBef>
                <a:spcPts val="0"/>
              </a:spcBef>
              <a:spcAft>
                <a:spcPts val="0"/>
              </a:spcAft>
              <a:buNone/>
            </a:pPr>
            <a:r>
              <a:rPr lang="en-US" sz="1159">
                <a:solidFill>
                  <a:schemeClr val="dk1"/>
                </a:solidFill>
                <a:latin typeface="Arial"/>
                <a:ea typeface="Arial"/>
                <a:cs typeface="Arial"/>
                <a:sym typeface="Arial"/>
              </a:rPr>
              <a:t>Empfindlicher</a:t>
            </a:r>
            <a:endParaRPr/>
          </a:p>
        </p:txBody>
      </p:sp>
      <p:sp>
        <p:nvSpPr>
          <p:cNvPr id="5312" name="Google Shape;5312;p195"/>
          <p:cNvSpPr/>
          <p:nvPr/>
        </p:nvSpPr>
        <p:spPr>
          <a:xfrm>
            <a:off x="3878483" y="2444306"/>
            <a:ext cx="975714" cy="871513"/>
          </a:xfrm>
          <a:custGeom>
            <a:rect b="b" l="l" r="r" t="t"/>
            <a:pathLst>
              <a:path extrusionOk="0" h="902152" w="996764">
                <a:moveTo>
                  <a:pt x="2851" y="0"/>
                </a:moveTo>
                <a:cubicBezTo>
                  <a:pt x="-2671" y="154609"/>
                  <a:pt x="-8192" y="309218"/>
                  <a:pt x="69112" y="450574"/>
                </a:cubicBezTo>
                <a:cubicBezTo>
                  <a:pt x="146416" y="591930"/>
                  <a:pt x="312068" y="775252"/>
                  <a:pt x="466677" y="848139"/>
                </a:cubicBezTo>
                <a:cubicBezTo>
                  <a:pt x="621286" y="921026"/>
                  <a:pt x="809025" y="904461"/>
                  <a:pt x="996764" y="887896"/>
                </a:cubicBezTo>
              </a:path>
            </a:pathLst>
          </a:custGeom>
          <a:noFill/>
          <a:ln cap="flat" cmpd="sng" w="61325">
            <a:solidFill>
              <a:srgbClr val="FF0000"/>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313" name="Google Shape;5313;p195"/>
          <p:cNvSpPr/>
          <p:nvPr/>
        </p:nvSpPr>
        <p:spPr>
          <a:xfrm>
            <a:off x="4841394" y="3250838"/>
            <a:ext cx="2995692" cy="1088179"/>
          </a:xfrm>
          <a:custGeom>
            <a:rect b="b" l="l" r="r" t="t"/>
            <a:pathLst>
              <a:path extrusionOk="0" h="1126435" w="3087757">
                <a:moveTo>
                  <a:pt x="0" y="0"/>
                </a:moveTo>
                <a:cubicBezTo>
                  <a:pt x="219765" y="215348"/>
                  <a:pt x="439531" y="430696"/>
                  <a:pt x="675861" y="583096"/>
                </a:cubicBezTo>
                <a:cubicBezTo>
                  <a:pt x="912191" y="735496"/>
                  <a:pt x="1190487" y="832678"/>
                  <a:pt x="1417983" y="914400"/>
                </a:cubicBezTo>
                <a:cubicBezTo>
                  <a:pt x="1645479" y="996122"/>
                  <a:pt x="1762539" y="1038087"/>
                  <a:pt x="2040835" y="1073426"/>
                </a:cubicBezTo>
                <a:cubicBezTo>
                  <a:pt x="2319131" y="1108765"/>
                  <a:pt x="2703444" y="1117600"/>
                  <a:pt x="3087757" y="1126435"/>
                </a:cubicBezTo>
              </a:path>
            </a:pathLst>
          </a:custGeom>
          <a:noFill/>
          <a:ln cap="flat" cmpd="sng" w="61325">
            <a:solidFill>
              <a:srgbClr val="FF0000"/>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314" name="Google Shape;5314;p195"/>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315" name="Google Shape;5315;p195"/>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316" name="Google Shape;5316;p195"/>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317" name="Google Shape;5317;p195"/>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1" name="Shape 5321"/>
        <p:cNvGrpSpPr/>
        <p:nvPr/>
      </p:nvGrpSpPr>
      <p:grpSpPr>
        <a:xfrm>
          <a:off x="0" y="0"/>
          <a:ext cx="0" cy="0"/>
          <a:chOff x="0" y="0"/>
          <a:chExt cx="0" cy="0"/>
        </a:xfrm>
      </p:grpSpPr>
      <p:sp>
        <p:nvSpPr>
          <p:cNvPr id="5322" name="Google Shape;5322;p196"/>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323" name="Google Shape;5323;p196"/>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5324" name="Google Shape;5324;p196"/>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5325" name="Google Shape;5325;p196"/>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5326" name="Google Shape;5326;p196"/>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327" name="Google Shape;5327;p196"/>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328" name="Google Shape;5328;p196"/>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5329" name="Google Shape;5329;p196"/>
          <p:cNvCxnSpPr>
            <a:stCxn id="5322"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5330" name="Google Shape;5330;p196"/>
          <p:cNvCxnSpPr>
            <a:stCxn id="5322"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5331" name="Google Shape;5331;p196"/>
          <p:cNvCxnSpPr>
            <a:stCxn id="5322"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5332" name="Google Shape;5332;p196"/>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5333" name="Google Shape;5333;p196"/>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5334" name="Google Shape;5334;p196"/>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5335" name="Google Shape;5335;p196"/>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5336" name="Google Shape;5336;p196"/>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5337" name="Google Shape;5337;p196"/>
          <p:cNvCxnSpPr/>
          <p:nvPr/>
        </p:nvCxnSpPr>
        <p:spPr>
          <a:xfrm>
            <a:off x="7933357" y="2827601"/>
            <a:ext cx="0" cy="291504"/>
          </a:xfrm>
          <a:prstGeom prst="straightConnector1">
            <a:avLst/>
          </a:prstGeom>
          <a:noFill/>
          <a:ln cap="flat" cmpd="sng" w="9525">
            <a:solidFill>
              <a:schemeClr val="dk1"/>
            </a:solidFill>
            <a:prstDash val="solid"/>
            <a:round/>
            <a:headEnd len="med" w="med" type="none"/>
            <a:tailEnd len="med" w="med" type="none"/>
          </a:ln>
        </p:spPr>
      </p:cxnSp>
      <p:cxnSp>
        <p:nvCxnSpPr>
          <p:cNvPr id="5338" name="Google Shape;5338;p196"/>
          <p:cNvCxnSpPr/>
          <p:nvPr/>
        </p:nvCxnSpPr>
        <p:spPr>
          <a:xfrm>
            <a:off x="7933357" y="3119105"/>
            <a:ext cx="70668" cy="0"/>
          </a:xfrm>
          <a:prstGeom prst="straightConnector1">
            <a:avLst/>
          </a:prstGeom>
          <a:noFill/>
          <a:ln cap="flat" cmpd="sng" w="9525">
            <a:solidFill>
              <a:schemeClr val="dk1"/>
            </a:solidFill>
            <a:prstDash val="solid"/>
            <a:round/>
            <a:headEnd len="med" w="med" type="none"/>
            <a:tailEnd len="med" w="med" type="none"/>
          </a:ln>
        </p:spPr>
      </p:cxnSp>
      <p:sp>
        <p:nvSpPr>
          <p:cNvPr id="5339" name="Google Shape;5339;p196"/>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5340" name="Google Shape;5340;p196"/>
          <p:cNvSpPr txBox="1"/>
          <p:nvPr/>
        </p:nvSpPr>
        <p:spPr>
          <a:xfrm>
            <a:off x="2452202" y="3260440"/>
            <a:ext cx="5127950" cy="3238931"/>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Welcher andere psychophysische Test ist bei CSNB stets auffällig?</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Dunkeladaptometrie</a:t>
            </a:r>
            <a:endParaRPr/>
          </a:p>
          <a:p>
            <a:pPr indent="0" lvl="0" marL="0" marR="0" rtl="0" algn="l">
              <a:spcBef>
                <a:spcPts val="0"/>
              </a:spcBef>
              <a:spcAft>
                <a:spcPts val="0"/>
              </a:spcAft>
              <a:buNone/>
            </a:pPr>
            <a:r>
              <a:t/>
            </a:r>
            <a:endParaRPr sz="1546">
              <a:solidFill>
                <a:schemeClr val="dk1"/>
              </a:solidFill>
              <a:latin typeface="Arial"/>
              <a:ea typeface="Arial"/>
              <a:cs typeface="Arial"/>
              <a:sym typeface="Arial"/>
            </a:endParaRPr>
          </a:p>
          <a:p>
            <a:pPr indent="0" lvl="0" marL="0" marR="0" rtl="0" algn="l">
              <a:spcBef>
                <a:spcPts val="0"/>
              </a:spcBef>
              <a:spcAft>
                <a:spcPts val="0"/>
              </a:spcAft>
              <a:buNone/>
            </a:pPr>
            <a:r>
              <a:rPr i="1" lang="en-US" sz="1352">
                <a:solidFill>
                  <a:schemeClr val="dk1"/>
                </a:solidFill>
                <a:latin typeface="Arial"/>
                <a:ea typeface="Arial"/>
                <a:cs typeface="Arial"/>
                <a:sym typeface="Arial"/>
              </a:rPr>
              <a:t>Was wird bei der Dunkeladaptometrie untersucht?</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Die Zunahme der Empfindlichkeit, die bei geringer Hintergrundbeleuchtung auftritt. Das heißt, je länger sich ein Auge im Dunkeln befindet, desto schwächeres Licht kann es wahrnehmen (bis zu einem gewissen Grad).</a:t>
            </a:r>
            <a:endParaRPr/>
          </a:p>
          <a:p>
            <a:pPr indent="0" lvl="0" marL="0" marR="0" rtl="0" algn="l">
              <a:spcBef>
                <a:spcPts val="0"/>
              </a:spcBef>
              <a:spcAft>
                <a:spcPts val="0"/>
              </a:spcAft>
              <a:buNone/>
            </a:pPr>
            <a:r>
              <a:t/>
            </a:r>
            <a:endParaRPr sz="1546">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Inwiefern ist die Dunkeladaptometrie bei CSNB auffällig?</a:t>
            </a:r>
            <a:endParaRPr i="1" sz="1546">
              <a:solidFill>
                <a:srgbClr val="C8C860"/>
              </a:solidFill>
              <a:latin typeface="Arial"/>
              <a:ea typeface="Arial"/>
              <a:cs typeface="Arial"/>
              <a:sym typeface="Arial"/>
            </a:endParaRPr>
          </a:p>
          <a:p>
            <a:pPr indent="0" lvl="0" marL="0" marR="0" rtl="0" algn="l">
              <a:spcBef>
                <a:spcPts val="0"/>
              </a:spcBef>
              <a:spcAft>
                <a:spcPts val="0"/>
              </a:spcAft>
              <a:buNone/>
            </a:pPr>
            <a:r>
              <a:rPr lang="en-US" sz="1352">
                <a:solidFill>
                  <a:srgbClr val="C8C860"/>
                </a:solidFill>
                <a:latin typeface="Arial"/>
                <a:ea typeface="Arial"/>
                <a:cs typeface="Arial"/>
                <a:sym typeface="Arial"/>
              </a:rPr>
              <a:t>Aufgrund des Mangels an funktionierenden Stäbchen setzt der Stäbchen-Zapfen-Übergang nie ein – die Anpassung bleibt auf dem Zapfenmaximum, was zu einer schlechten Sehleistung unter sehr schwachen Lichtverhältnissen führt</a:t>
            </a:r>
            <a:endParaRPr/>
          </a:p>
        </p:txBody>
      </p:sp>
      <p:sp>
        <p:nvSpPr>
          <p:cNvPr id="5341" name="Google Shape;5341;p196"/>
          <p:cNvSpPr/>
          <p:nvPr/>
        </p:nvSpPr>
        <p:spPr>
          <a:xfrm>
            <a:off x="6892989" y="5321578"/>
            <a:ext cx="1632685" cy="416240"/>
          </a:xfrm>
          <a:prstGeom prst="leftArrow">
            <a:avLst>
              <a:gd fmla="val 50000" name="adj1"/>
              <a:gd fmla="val 50000" name="adj2"/>
            </a:avLst>
          </a:prstGeom>
          <a:solidFill>
            <a:srgbClr val="FFEC8F"/>
          </a:solidFill>
          <a:ln cap="flat" cmpd="sng" w="25400">
            <a:solidFill>
              <a:srgbClr val="949400"/>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spcBef>
                <a:spcPts val="0"/>
              </a:spcBef>
              <a:spcAft>
                <a:spcPts val="0"/>
              </a:spcAft>
              <a:buNone/>
            </a:pPr>
            <a:r>
              <a:rPr i="1" lang="en-US" sz="1159">
                <a:solidFill>
                  <a:schemeClr val="dk1"/>
                </a:solidFill>
                <a:latin typeface="Arial"/>
                <a:ea typeface="Arial"/>
                <a:cs typeface="Arial"/>
                <a:sym typeface="Arial"/>
              </a:rPr>
              <a:t>Nächste Frage</a:t>
            </a:r>
            <a:endParaRPr/>
          </a:p>
        </p:txBody>
      </p:sp>
      <p:sp>
        <p:nvSpPr>
          <p:cNvPr id="5342" name="Google Shape;5342;p196"/>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343" name="Google Shape;5343;p196"/>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344" name="Google Shape;5344;p196"/>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345" name="Google Shape;5345;p196"/>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9" name="Shape 5349"/>
        <p:cNvGrpSpPr/>
        <p:nvPr/>
      </p:nvGrpSpPr>
      <p:grpSpPr>
        <a:xfrm>
          <a:off x="0" y="0"/>
          <a:ext cx="0" cy="0"/>
          <a:chOff x="0" y="0"/>
          <a:chExt cx="0" cy="0"/>
        </a:xfrm>
      </p:grpSpPr>
      <p:sp>
        <p:nvSpPr>
          <p:cNvPr id="5350" name="Google Shape;5350;p197"/>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351" name="Google Shape;5351;p197"/>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5352" name="Google Shape;5352;p197"/>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5353" name="Google Shape;5353;p197"/>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5354" name="Google Shape;5354;p197"/>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355" name="Google Shape;5355;p197"/>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356" name="Google Shape;5356;p197"/>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5357" name="Google Shape;5357;p197"/>
          <p:cNvCxnSpPr>
            <a:stCxn id="5350"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5358" name="Google Shape;5358;p197"/>
          <p:cNvCxnSpPr>
            <a:stCxn id="5350"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5359" name="Google Shape;5359;p197"/>
          <p:cNvCxnSpPr>
            <a:stCxn id="5350"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5360" name="Google Shape;5360;p197"/>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5361" name="Google Shape;5361;p197"/>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5362" name="Google Shape;5362;p197"/>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5363" name="Google Shape;5363;p197"/>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5364" name="Google Shape;5364;p197"/>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5365" name="Google Shape;5365;p197"/>
          <p:cNvCxnSpPr/>
          <p:nvPr/>
        </p:nvCxnSpPr>
        <p:spPr>
          <a:xfrm>
            <a:off x="7933357" y="2827601"/>
            <a:ext cx="0" cy="291504"/>
          </a:xfrm>
          <a:prstGeom prst="straightConnector1">
            <a:avLst/>
          </a:prstGeom>
          <a:noFill/>
          <a:ln cap="flat" cmpd="sng" w="9525">
            <a:solidFill>
              <a:schemeClr val="dk1"/>
            </a:solidFill>
            <a:prstDash val="solid"/>
            <a:round/>
            <a:headEnd len="med" w="med" type="none"/>
            <a:tailEnd len="med" w="med" type="none"/>
          </a:ln>
        </p:spPr>
      </p:cxnSp>
      <p:cxnSp>
        <p:nvCxnSpPr>
          <p:cNvPr id="5366" name="Google Shape;5366;p197"/>
          <p:cNvCxnSpPr/>
          <p:nvPr/>
        </p:nvCxnSpPr>
        <p:spPr>
          <a:xfrm>
            <a:off x="7933357" y="3119105"/>
            <a:ext cx="70668" cy="0"/>
          </a:xfrm>
          <a:prstGeom prst="straightConnector1">
            <a:avLst/>
          </a:prstGeom>
          <a:noFill/>
          <a:ln cap="flat" cmpd="sng" w="9525">
            <a:solidFill>
              <a:schemeClr val="dk1"/>
            </a:solidFill>
            <a:prstDash val="solid"/>
            <a:round/>
            <a:headEnd len="med" w="med" type="none"/>
            <a:tailEnd len="med" w="med" type="none"/>
          </a:ln>
        </p:spPr>
      </p:cxnSp>
      <p:sp>
        <p:nvSpPr>
          <p:cNvPr id="5367" name="Google Shape;5367;p197"/>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5368" name="Google Shape;5368;p197"/>
          <p:cNvSpPr txBox="1"/>
          <p:nvPr/>
        </p:nvSpPr>
        <p:spPr>
          <a:xfrm>
            <a:off x="2452202" y="3260440"/>
            <a:ext cx="5127950" cy="3238931"/>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Welcher andere psychophysische Test ist bei CSNB stets auffällig?</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Dunkeladaptometrie</a:t>
            </a:r>
            <a:endParaRPr/>
          </a:p>
          <a:p>
            <a:pPr indent="0" lvl="0" marL="0" marR="0" rtl="0" algn="l">
              <a:spcBef>
                <a:spcPts val="0"/>
              </a:spcBef>
              <a:spcAft>
                <a:spcPts val="0"/>
              </a:spcAft>
              <a:buNone/>
            </a:pPr>
            <a:r>
              <a:t/>
            </a:r>
            <a:endParaRPr sz="1546">
              <a:solidFill>
                <a:schemeClr val="dk1"/>
              </a:solidFill>
              <a:latin typeface="Arial"/>
              <a:ea typeface="Arial"/>
              <a:cs typeface="Arial"/>
              <a:sym typeface="Arial"/>
            </a:endParaRPr>
          </a:p>
          <a:p>
            <a:pPr indent="0" lvl="0" marL="0" marR="0" rtl="0" algn="l">
              <a:spcBef>
                <a:spcPts val="0"/>
              </a:spcBef>
              <a:spcAft>
                <a:spcPts val="0"/>
              </a:spcAft>
              <a:buNone/>
            </a:pPr>
            <a:r>
              <a:rPr i="1" lang="en-US" sz="1352">
                <a:solidFill>
                  <a:schemeClr val="dk1"/>
                </a:solidFill>
                <a:latin typeface="Arial"/>
                <a:ea typeface="Arial"/>
                <a:cs typeface="Arial"/>
                <a:sym typeface="Arial"/>
              </a:rPr>
              <a:t>Was wird bei der Dunkeladaptometrie untersucht?</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Die Zunahme der Empfindlichkeit, die bei geringer Hintergrundbeleuchtung auftritt. Das heißt, je länger sich ein Auge im Dunkeln befindet, desto schwächeres Licht kann es wahrnehmen (bis zu einem gewissen Grad).</a:t>
            </a:r>
            <a:endParaRPr/>
          </a:p>
          <a:p>
            <a:pPr indent="0" lvl="0" marL="0" marR="0" rtl="0" algn="l">
              <a:spcBef>
                <a:spcPts val="0"/>
              </a:spcBef>
              <a:spcAft>
                <a:spcPts val="0"/>
              </a:spcAft>
              <a:buNone/>
            </a:pPr>
            <a:r>
              <a:t/>
            </a:r>
            <a:endParaRPr sz="1546">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Inwiefern ist die Dunkeladaptometrie bei CSNB auffällig?</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Aufgrund des Mangels an funktionierenden Stäbchen setzt der Stäbchen-Zapfen-Übergang nie ein – die Anpassung bleibt auf dem Zapfenmaximum stehen, was zu einer schlechten Sehleistung unter sehr schwachen Lichtverhältnissen führt</a:t>
            </a:r>
            <a:endParaRPr/>
          </a:p>
        </p:txBody>
      </p:sp>
      <p:sp>
        <p:nvSpPr>
          <p:cNvPr id="5369" name="Google Shape;5369;p197"/>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370" name="Google Shape;5370;p197"/>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371" name="Google Shape;5371;p197"/>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372" name="Google Shape;5372;p197"/>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6" name="Shape 5376"/>
        <p:cNvGrpSpPr/>
        <p:nvPr/>
      </p:nvGrpSpPr>
      <p:grpSpPr>
        <a:xfrm>
          <a:off x="0" y="0"/>
          <a:ext cx="0" cy="0"/>
          <a:chOff x="0" y="0"/>
          <a:chExt cx="0" cy="0"/>
        </a:xfrm>
      </p:grpSpPr>
      <p:pic>
        <p:nvPicPr>
          <p:cNvPr descr="Image result for csnb dark adaptation" id="5377" name="Google Shape;5377;p198"/>
          <p:cNvPicPr preferRelativeResize="0"/>
          <p:nvPr/>
        </p:nvPicPr>
        <p:blipFill rotWithShape="1">
          <a:blip r:embed="rId3">
            <a:alphaModFix/>
          </a:blip>
          <a:srcRect b="0" l="0" r="0" t="0"/>
          <a:stretch/>
        </p:blipFill>
        <p:spPr>
          <a:xfrm>
            <a:off x="3225129" y="1314637"/>
            <a:ext cx="5549900" cy="3600474"/>
          </a:xfrm>
          <a:prstGeom prst="rect">
            <a:avLst/>
          </a:prstGeom>
          <a:noFill/>
          <a:ln>
            <a:noFill/>
          </a:ln>
        </p:spPr>
      </p:pic>
      <p:sp>
        <p:nvSpPr>
          <p:cNvPr id="5378" name="Google Shape;5378;p198"/>
          <p:cNvSpPr txBox="1"/>
          <p:nvPr/>
        </p:nvSpPr>
        <p:spPr>
          <a:xfrm>
            <a:off x="2709845" y="5302724"/>
            <a:ext cx="7213983" cy="649157"/>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chemeClr val="dk1"/>
                </a:solidFill>
                <a:latin typeface="Arial"/>
                <a:ea typeface="Arial"/>
                <a:cs typeface="Arial"/>
                <a:sym typeface="Arial"/>
              </a:rPr>
              <a:t>Dunkeladaptationskurve bei CSNB (gefüllte Kreise). Beachten Sie das Fehlen einer Stäbchenadaption (d. h., sie sieht genauso aus wie die Kurve für die Zapfen auf den vorherigen Folien).</a:t>
            </a:r>
            <a:endParaRPr/>
          </a:p>
        </p:txBody>
      </p:sp>
      <p:sp>
        <p:nvSpPr>
          <p:cNvPr id="5379" name="Google Shape;5379;p198"/>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chemeClr val="dk1"/>
                </a:solidFill>
                <a:latin typeface="Arial"/>
                <a:ea typeface="Arial"/>
                <a:cs typeface="Arial"/>
                <a:sym typeface="Arial"/>
              </a:rPr>
              <a:t>CSNB</a:t>
            </a:r>
            <a:endParaRPr/>
          </a:p>
        </p:txBody>
      </p:sp>
      <p:sp>
        <p:nvSpPr>
          <p:cNvPr id="5380" name="Google Shape;5380;p198"/>
          <p:cNvSpPr txBox="1"/>
          <p:nvPr/>
        </p:nvSpPr>
        <p:spPr>
          <a:xfrm>
            <a:off x="8739366" y="3803103"/>
            <a:ext cx="849057" cy="32705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Normal</a:t>
            </a:r>
            <a:endParaRPr/>
          </a:p>
        </p:txBody>
      </p:sp>
      <p:sp>
        <p:nvSpPr>
          <p:cNvPr id="5381" name="Google Shape;5381;p198"/>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382" name="Google Shape;5382;p198"/>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383" name="Google Shape;5383;p198"/>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384" name="Google Shape;5384;p198"/>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1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8" name="Shape 5388"/>
        <p:cNvGrpSpPr/>
        <p:nvPr/>
      </p:nvGrpSpPr>
      <p:grpSpPr>
        <a:xfrm>
          <a:off x="0" y="0"/>
          <a:ext cx="0" cy="0"/>
          <a:chOff x="0" y="0"/>
          <a:chExt cx="0" cy="0"/>
        </a:xfrm>
      </p:grpSpPr>
      <p:sp>
        <p:nvSpPr>
          <p:cNvPr id="5389" name="Google Shape;5389;p199"/>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390" name="Google Shape;5390;p199"/>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5391" name="Google Shape;5391;p199"/>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5392" name="Google Shape;5392;p199"/>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5393" name="Google Shape;5393;p199"/>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394" name="Google Shape;5394;p199"/>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395" name="Google Shape;5395;p199"/>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5396" name="Google Shape;5396;p199"/>
          <p:cNvCxnSpPr>
            <a:stCxn id="5389"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5397" name="Google Shape;5397;p199"/>
          <p:cNvCxnSpPr>
            <a:stCxn id="5389"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5398" name="Google Shape;5398;p199"/>
          <p:cNvCxnSpPr>
            <a:stCxn id="5389"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5399" name="Google Shape;5399;p199"/>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5400" name="Google Shape;5400;p199"/>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5401" name="Google Shape;5401;p199"/>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5402" name="Google Shape;5402;p199"/>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5403" name="Google Shape;5403;p199"/>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5404" name="Google Shape;5404;p199"/>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5405" name="Google Shape;5405;p199"/>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chemeClr val="dk1"/>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FEFF83"/>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FEFF83"/>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FEFF83"/>
              </a:solidFill>
              <a:latin typeface="Arial"/>
              <a:ea typeface="Arial"/>
              <a:cs typeface="Arial"/>
              <a:sym typeface="Arial"/>
            </a:endParaRPr>
          </a:p>
          <a:p>
            <a:pPr indent="0" lvl="0" marL="0" marR="0" rtl="0" algn="l">
              <a:spcBef>
                <a:spcPts val="0"/>
              </a:spcBef>
              <a:spcAft>
                <a:spcPts val="0"/>
              </a:spcAft>
              <a:buNone/>
            </a:pPr>
            <a:r>
              <a:rPr i="1" lang="en-US" sz="1352">
                <a:solidFill>
                  <a:srgbClr val="FEFF83"/>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FEFF83"/>
                </a:solidFill>
                <a:latin typeface="Arial"/>
                <a:ea typeface="Arial"/>
                <a:cs typeface="Arial"/>
                <a:sym typeface="Arial"/>
              </a:rPr>
              <a:t>Er kann eine myopische Neigung aufweisen, und sein temporaler Bereich kann blass sein</a:t>
            </a:r>
            <a:endParaRPr/>
          </a:p>
          <a:p>
            <a:pPr indent="0" lvl="0" marL="0" marR="0" rtl="0" algn="l">
              <a:spcBef>
                <a:spcPts val="0"/>
              </a:spcBef>
              <a:spcAft>
                <a:spcPts val="0"/>
              </a:spcAft>
              <a:buNone/>
            </a:pPr>
            <a:r>
              <a:t/>
            </a:r>
            <a:endParaRPr i="1" sz="1352">
              <a:solidFill>
                <a:srgbClr val="FEFF83"/>
              </a:solidFill>
              <a:latin typeface="Arial"/>
              <a:ea typeface="Arial"/>
              <a:cs typeface="Arial"/>
              <a:sym typeface="Arial"/>
            </a:endParaRPr>
          </a:p>
          <a:p>
            <a:pPr indent="0" lvl="0" marL="0" marR="0" rtl="0" algn="l">
              <a:spcBef>
                <a:spcPts val="0"/>
              </a:spcBef>
              <a:spcAft>
                <a:spcPts val="0"/>
              </a:spcAft>
              <a:buNone/>
            </a:pPr>
            <a:r>
              <a:rPr i="1" lang="en-US" sz="1352">
                <a:solidFill>
                  <a:srgbClr val="FEFF83"/>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FEFF83"/>
                </a:solidFill>
                <a:latin typeface="Arial"/>
                <a:ea typeface="Arial"/>
                <a:cs typeface="Arial"/>
                <a:sym typeface="Arial"/>
              </a:rPr>
              <a:t>Fuchs-Kolobom (Dr. Fuchs schlägt wieder zu)</a:t>
            </a:r>
            <a:endParaRPr sz="1352">
              <a:solidFill>
                <a:srgbClr val="FEFF83"/>
              </a:solidFill>
              <a:latin typeface="Arial"/>
              <a:ea typeface="Arial"/>
              <a:cs typeface="Arial"/>
              <a:sym typeface="Arial"/>
            </a:endParaRPr>
          </a:p>
        </p:txBody>
      </p:sp>
      <p:sp>
        <p:nvSpPr>
          <p:cNvPr id="5406" name="Google Shape;5406;p199"/>
          <p:cNvSpPr txBox="1"/>
          <p:nvPr/>
        </p:nvSpPr>
        <p:spPr>
          <a:xfrm>
            <a:off x="3807648" y="4906034"/>
            <a:ext cx="2516952" cy="203160"/>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159">
                <a:solidFill>
                  <a:schemeClr val="dk1"/>
                </a:solidFill>
                <a:latin typeface="Arial"/>
                <a:ea typeface="Arial"/>
                <a:cs typeface="Arial"/>
                <a:sym typeface="Arial"/>
              </a:rPr>
              <a:t>(Noch keine Frage – weitermachen)</a:t>
            </a:r>
            <a:endParaRPr/>
          </a:p>
        </p:txBody>
      </p:sp>
      <p:cxnSp>
        <p:nvCxnSpPr>
          <p:cNvPr id="5407" name="Google Shape;5407;p199"/>
          <p:cNvCxnSpPr/>
          <p:nvPr/>
        </p:nvCxnSpPr>
        <p:spPr>
          <a:xfrm>
            <a:off x="7933357" y="2827601"/>
            <a:ext cx="0" cy="291504"/>
          </a:xfrm>
          <a:prstGeom prst="straightConnector1">
            <a:avLst/>
          </a:prstGeom>
          <a:noFill/>
          <a:ln cap="flat" cmpd="sng" w="9525">
            <a:solidFill>
              <a:schemeClr val="dk1"/>
            </a:solidFill>
            <a:prstDash val="solid"/>
            <a:round/>
            <a:headEnd len="med" w="med" type="none"/>
            <a:tailEnd len="med" w="med" type="none"/>
          </a:ln>
        </p:spPr>
      </p:cxnSp>
      <p:cxnSp>
        <p:nvCxnSpPr>
          <p:cNvPr id="5408" name="Google Shape;5408;p199"/>
          <p:cNvCxnSpPr/>
          <p:nvPr/>
        </p:nvCxnSpPr>
        <p:spPr>
          <a:xfrm>
            <a:off x="7933357" y="3119105"/>
            <a:ext cx="70668" cy="0"/>
          </a:xfrm>
          <a:prstGeom prst="straightConnector1">
            <a:avLst/>
          </a:prstGeom>
          <a:noFill/>
          <a:ln cap="flat" cmpd="sng" w="9525">
            <a:solidFill>
              <a:schemeClr val="dk1"/>
            </a:solidFill>
            <a:prstDash val="solid"/>
            <a:round/>
            <a:headEnd len="med" w="med" type="none"/>
            <a:tailEnd len="med" w="med" type="none"/>
          </a:ln>
        </p:spPr>
      </p:cxnSp>
      <p:sp>
        <p:nvSpPr>
          <p:cNvPr id="5409" name="Google Shape;5409;p199"/>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410" name="Google Shape;5410;p199"/>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411" name="Google Shape;5411;p199"/>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412" name="Google Shape;5412;p199"/>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16" name="Shape 5416"/>
        <p:cNvGrpSpPr/>
        <p:nvPr/>
      </p:nvGrpSpPr>
      <p:grpSpPr>
        <a:xfrm>
          <a:off x="0" y="0"/>
          <a:ext cx="0" cy="0"/>
          <a:chOff x="0" y="0"/>
          <a:chExt cx="0" cy="0"/>
        </a:xfrm>
      </p:grpSpPr>
      <p:sp>
        <p:nvSpPr>
          <p:cNvPr id="5417" name="Google Shape;5417;p200"/>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418" name="Google Shape;5418;p200"/>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5419" name="Google Shape;5419;p200"/>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5420" name="Google Shape;5420;p200"/>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5421" name="Google Shape;5421;p200"/>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422" name="Google Shape;5422;p200"/>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423" name="Google Shape;5423;p200"/>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5424" name="Google Shape;5424;p200"/>
          <p:cNvCxnSpPr>
            <a:stCxn id="5417"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5425" name="Google Shape;5425;p200"/>
          <p:cNvCxnSpPr>
            <a:stCxn id="5417"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5426" name="Google Shape;5426;p200"/>
          <p:cNvCxnSpPr>
            <a:stCxn id="5417"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5427" name="Google Shape;5427;p200"/>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5428" name="Google Shape;5428;p200"/>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5429" name="Google Shape;5429;p200"/>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5430" name="Google Shape;5430;p200"/>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5431" name="Google Shape;5431;p200"/>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5432" name="Google Shape;5432;p200"/>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5433" name="Google Shape;5433;p200"/>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chemeClr val="dk1"/>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1A5FB4"/>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FEFF83"/>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FEFF83"/>
              </a:solidFill>
              <a:latin typeface="Arial"/>
              <a:ea typeface="Arial"/>
              <a:cs typeface="Arial"/>
              <a:sym typeface="Arial"/>
            </a:endParaRPr>
          </a:p>
          <a:p>
            <a:pPr indent="0" lvl="0" marL="0" marR="0" rtl="0" algn="l">
              <a:spcBef>
                <a:spcPts val="0"/>
              </a:spcBef>
              <a:spcAft>
                <a:spcPts val="0"/>
              </a:spcAft>
              <a:buNone/>
            </a:pPr>
            <a:r>
              <a:rPr i="1" lang="en-US" sz="1352">
                <a:solidFill>
                  <a:srgbClr val="FEFF83"/>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FEFF83"/>
                </a:solidFill>
                <a:latin typeface="Arial"/>
                <a:ea typeface="Arial"/>
                <a:cs typeface="Arial"/>
                <a:sym typeface="Arial"/>
              </a:rPr>
              <a:t>Er kann eine myopische Neigung aufweisen, und sein temporaler Bereich kann blass sein</a:t>
            </a:r>
            <a:endParaRPr/>
          </a:p>
          <a:p>
            <a:pPr indent="0" lvl="0" marL="0" marR="0" rtl="0" algn="l">
              <a:spcBef>
                <a:spcPts val="0"/>
              </a:spcBef>
              <a:spcAft>
                <a:spcPts val="0"/>
              </a:spcAft>
              <a:buNone/>
            </a:pPr>
            <a:r>
              <a:t/>
            </a:r>
            <a:endParaRPr i="1" sz="1352">
              <a:solidFill>
                <a:srgbClr val="FEFF83"/>
              </a:solidFill>
              <a:latin typeface="Arial"/>
              <a:ea typeface="Arial"/>
              <a:cs typeface="Arial"/>
              <a:sym typeface="Arial"/>
            </a:endParaRPr>
          </a:p>
          <a:p>
            <a:pPr indent="0" lvl="0" marL="0" marR="0" rtl="0" algn="l">
              <a:spcBef>
                <a:spcPts val="0"/>
              </a:spcBef>
              <a:spcAft>
                <a:spcPts val="0"/>
              </a:spcAft>
              <a:buNone/>
            </a:pPr>
            <a:r>
              <a:rPr i="1" lang="en-US" sz="1352">
                <a:solidFill>
                  <a:srgbClr val="FEFF83"/>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FEFF83"/>
                </a:solidFill>
                <a:latin typeface="Arial"/>
                <a:ea typeface="Arial"/>
                <a:cs typeface="Arial"/>
                <a:sym typeface="Arial"/>
              </a:rPr>
              <a:t>Fuchs-Kolobom (Dr. Fuchs schlägt wieder zu)</a:t>
            </a:r>
            <a:endParaRPr sz="1352">
              <a:solidFill>
                <a:srgbClr val="FEFF83"/>
              </a:solidFill>
              <a:latin typeface="Arial"/>
              <a:ea typeface="Arial"/>
              <a:cs typeface="Arial"/>
              <a:sym typeface="Arial"/>
            </a:endParaRPr>
          </a:p>
        </p:txBody>
      </p:sp>
      <p:cxnSp>
        <p:nvCxnSpPr>
          <p:cNvPr id="5434" name="Google Shape;5434;p200"/>
          <p:cNvCxnSpPr/>
          <p:nvPr/>
        </p:nvCxnSpPr>
        <p:spPr>
          <a:xfrm>
            <a:off x="7933357" y="2827601"/>
            <a:ext cx="0" cy="291504"/>
          </a:xfrm>
          <a:prstGeom prst="straightConnector1">
            <a:avLst/>
          </a:prstGeom>
          <a:noFill/>
          <a:ln cap="flat" cmpd="sng" w="9525">
            <a:solidFill>
              <a:schemeClr val="dk1"/>
            </a:solidFill>
            <a:prstDash val="solid"/>
            <a:round/>
            <a:headEnd len="med" w="med" type="none"/>
            <a:tailEnd len="med" w="med" type="none"/>
          </a:ln>
        </p:spPr>
      </p:cxnSp>
      <p:cxnSp>
        <p:nvCxnSpPr>
          <p:cNvPr id="5435" name="Google Shape;5435;p200"/>
          <p:cNvCxnSpPr/>
          <p:nvPr/>
        </p:nvCxnSpPr>
        <p:spPr>
          <a:xfrm>
            <a:off x="7933357" y="3119105"/>
            <a:ext cx="70668" cy="0"/>
          </a:xfrm>
          <a:prstGeom prst="straightConnector1">
            <a:avLst/>
          </a:prstGeom>
          <a:noFill/>
          <a:ln cap="flat" cmpd="sng" w="9525">
            <a:solidFill>
              <a:schemeClr val="dk1"/>
            </a:solidFill>
            <a:prstDash val="solid"/>
            <a:round/>
            <a:headEnd len="med" w="med" type="none"/>
            <a:tailEnd len="med" w="med" type="none"/>
          </a:ln>
        </p:spPr>
      </p:cxnSp>
      <p:sp>
        <p:nvSpPr>
          <p:cNvPr id="5436" name="Google Shape;5436;p200"/>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437" name="Google Shape;5437;p200"/>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438" name="Google Shape;5438;p200"/>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439" name="Google Shape;5439;p200"/>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3" name="Shape 5443"/>
        <p:cNvGrpSpPr/>
        <p:nvPr/>
      </p:nvGrpSpPr>
      <p:grpSpPr>
        <a:xfrm>
          <a:off x="0" y="0"/>
          <a:ext cx="0" cy="0"/>
          <a:chOff x="0" y="0"/>
          <a:chExt cx="0" cy="0"/>
        </a:xfrm>
      </p:grpSpPr>
      <p:sp>
        <p:nvSpPr>
          <p:cNvPr id="5444" name="Google Shape;5444;p201"/>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445" name="Google Shape;5445;p201"/>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5446" name="Google Shape;5446;p201"/>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5447" name="Google Shape;5447;p201"/>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5448" name="Google Shape;5448;p201"/>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449" name="Google Shape;5449;p201"/>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450" name="Google Shape;5450;p201"/>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5451" name="Google Shape;5451;p201"/>
          <p:cNvCxnSpPr>
            <a:stCxn id="5444"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5452" name="Google Shape;5452;p201"/>
          <p:cNvCxnSpPr>
            <a:stCxn id="5444"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5453" name="Google Shape;5453;p201"/>
          <p:cNvCxnSpPr>
            <a:stCxn id="5444"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5454" name="Google Shape;5454;p201"/>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5455" name="Google Shape;5455;p201"/>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5456" name="Google Shape;5456;p201"/>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5457" name="Google Shape;5457;p201"/>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5458" name="Google Shape;5458;p201"/>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5459" name="Google Shape;5459;p201"/>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5460" name="Google Shape;5460;p201"/>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chemeClr val="dk1"/>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1A5FB4"/>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Der Sehnervenkopf</a:t>
            </a:r>
            <a:endParaRPr sz="1352">
              <a:solidFill>
                <a:srgbClr val="FEFF83"/>
              </a:solidFill>
              <a:latin typeface="Arial"/>
              <a:ea typeface="Arial"/>
              <a:cs typeface="Arial"/>
              <a:sym typeface="Arial"/>
            </a:endParaRPr>
          </a:p>
          <a:p>
            <a:pPr indent="0" lvl="0" marL="0" marR="0" rtl="0" algn="l">
              <a:spcBef>
                <a:spcPts val="0"/>
              </a:spcBef>
              <a:spcAft>
                <a:spcPts val="0"/>
              </a:spcAft>
              <a:buNone/>
            </a:pPr>
            <a:r>
              <a:t/>
            </a:r>
            <a:endParaRPr i="1" sz="1352">
              <a:solidFill>
                <a:srgbClr val="FEFF83"/>
              </a:solidFill>
              <a:latin typeface="Arial"/>
              <a:ea typeface="Arial"/>
              <a:cs typeface="Arial"/>
              <a:sym typeface="Arial"/>
            </a:endParaRPr>
          </a:p>
          <a:p>
            <a:pPr indent="0" lvl="0" marL="0" marR="0" rtl="0" algn="l">
              <a:spcBef>
                <a:spcPts val="0"/>
              </a:spcBef>
              <a:spcAft>
                <a:spcPts val="0"/>
              </a:spcAft>
              <a:buNone/>
            </a:pPr>
            <a:r>
              <a:rPr i="1" lang="en-US" sz="1352">
                <a:solidFill>
                  <a:srgbClr val="FEFF83"/>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FEFF83"/>
                </a:solidFill>
                <a:latin typeface="Arial"/>
                <a:ea typeface="Arial"/>
                <a:cs typeface="Arial"/>
                <a:sym typeface="Arial"/>
              </a:rPr>
              <a:t>Er kann eine myopische Neigung aufweisen, und sein temporaler Bereich kann blass sein</a:t>
            </a:r>
            <a:endParaRPr/>
          </a:p>
          <a:p>
            <a:pPr indent="0" lvl="0" marL="0" marR="0" rtl="0" algn="l">
              <a:spcBef>
                <a:spcPts val="0"/>
              </a:spcBef>
              <a:spcAft>
                <a:spcPts val="0"/>
              </a:spcAft>
              <a:buNone/>
            </a:pPr>
            <a:r>
              <a:t/>
            </a:r>
            <a:endParaRPr i="1" sz="1352">
              <a:solidFill>
                <a:srgbClr val="FEFF83"/>
              </a:solidFill>
              <a:latin typeface="Arial"/>
              <a:ea typeface="Arial"/>
              <a:cs typeface="Arial"/>
              <a:sym typeface="Arial"/>
            </a:endParaRPr>
          </a:p>
          <a:p>
            <a:pPr indent="0" lvl="0" marL="0" marR="0" rtl="0" algn="l">
              <a:spcBef>
                <a:spcPts val="0"/>
              </a:spcBef>
              <a:spcAft>
                <a:spcPts val="0"/>
              </a:spcAft>
              <a:buNone/>
            </a:pPr>
            <a:r>
              <a:rPr i="1" lang="en-US" sz="1352">
                <a:solidFill>
                  <a:srgbClr val="FEFF83"/>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FEFF83"/>
                </a:solidFill>
                <a:latin typeface="Arial"/>
                <a:ea typeface="Arial"/>
                <a:cs typeface="Arial"/>
                <a:sym typeface="Arial"/>
              </a:rPr>
              <a:t>Fuchs-Kolobom (Dr. Fuchs schlägt wieder zu)</a:t>
            </a:r>
            <a:endParaRPr sz="1352">
              <a:solidFill>
                <a:srgbClr val="FEFF83"/>
              </a:solidFill>
              <a:latin typeface="Arial"/>
              <a:ea typeface="Arial"/>
              <a:cs typeface="Arial"/>
              <a:sym typeface="Arial"/>
            </a:endParaRPr>
          </a:p>
        </p:txBody>
      </p:sp>
      <p:cxnSp>
        <p:nvCxnSpPr>
          <p:cNvPr id="5461" name="Google Shape;5461;p201"/>
          <p:cNvCxnSpPr/>
          <p:nvPr/>
        </p:nvCxnSpPr>
        <p:spPr>
          <a:xfrm>
            <a:off x="7933357" y="2827601"/>
            <a:ext cx="0" cy="291504"/>
          </a:xfrm>
          <a:prstGeom prst="straightConnector1">
            <a:avLst/>
          </a:prstGeom>
          <a:noFill/>
          <a:ln cap="flat" cmpd="sng" w="9525">
            <a:solidFill>
              <a:schemeClr val="dk1"/>
            </a:solidFill>
            <a:prstDash val="solid"/>
            <a:round/>
            <a:headEnd len="med" w="med" type="none"/>
            <a:tailEnd len="med" w="med" type="none"/>
          </a:ln>
        </p:spPr>
      </p:cxnSp>
      <p:cxnSp>
        <p:nvCxnSpPr>
          <p:cNvPr id="5462" name="Google Shape;5462;p201"/>
          <p:cNvCxnSpPr/>
          <p:nvPr/>
        </p:nvCxnSpPr>
        <p:spPr>
          <a:xfrm>
            <a:off x="7933357" y="3119105"/>
            <a:ext cx="70668" cy="0"/>
          </a:xfrm>
          <a:prstGeom prst="straightConnector1">
            <a:avLst/>
          </a:prstGeom>
          <a:noFill/>
          <a:ln cap="flat" cmpd="sng" w="9525">
            <a:solidFill>
              <a:schemeClr val="dk1"/>
            </a:solidFill>
            <a:prstDash val="solid"/>
            <a:round/>
            <a:headEnd len="med" w="med" type="none"/>
            <a:tailEnd len="med" w="med" type="none"/>
          </a:ln>
        </p:spPr>
      </p:cxnSp>
      <p:sp>
        <p:nvSpPr>
          <p:cNvPr id="5463" name="Google Shape;5463;p201"/>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464" name="Google Shape;5464;p201"/>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465" name="Google Shape;5465;p201"/>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466" name="Google Shape;5466;p201"/>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0" name="Shape 5470"/>
        <p:cNvGrpSpPr/>
        <p:nvPr/>
      </p:nvGrpSpPr>
      <p:grpSpPr>
        <a:xfrm>
          <a:off x="0" y="0"/>
          <a:ext cx="0" cy="0"/>
          <a:chOff x="0" y="0"/>
          <a:chExt cx="0" cy="0"/>
        </a:xfrm>
      </p:grpSpPr>
      <p:sp>
        <p:nvSpPr>
          <p:cNvPr id="5471" name="Google Shape;5471;p202"/>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472" name="Google Shape;5472;p202"/>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5473" name="Google Shape;5473;p202"/>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5474" name="Google Shape;5474;p202"/>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5475" name="Google Shape;5475;p202"/>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476" name="Google Shape;5476;p202"/>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477" name="Google Shape;5477;p202"/>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5478" name="Google Shape;5478;p202"/>
          <p:cNvCxnSpPr>
            <a:stCxn id="5471"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5479" name="Google Shape;5479;p202"/>
          <p:cNvCxnSpPr>
            <a:stCxn id="5471"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5480" name="Google Shape;5480;p202"/>
          <p:cNvCxnSpPr>
            <a:stCxn id="5471"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5481" name="Google Shape;5481;p202"/>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5482" name="Google Shape;5482;p202"/>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5483" name="Google Shape;5483;p202"/>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5484" name="Google Shape;5484;p202"/>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5485" name="Google Shape;5485;p202"/>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5486" name="Google Shape;5486;p202"/>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5487" name="Google Shape;5487;p202"/>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chemeClr val="dk1"/>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1A5FB4"/>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In welcher Weise ist der Sehnervenkopf bei CSNB wahrscheinlich abnormal?</a:t>
            </a:r>
            <a:endParaRPr i="1" sz="1352">
              <a:solidFill>
                <a:srgbClr val="FEFF83"/>
              </a:solidFill>
              <a:latin typeface="Arial"/>
              <a:ea typeface="Arial"/>
              <a:cs typeface="Arial"/>
              <a:sym typeface="Arial"/>
            </a:endParaRPr>
          </a:p>
          <a:p>
            <a:pPr indent="0" lvl="0" marL="0" marR="0" rtl="0" algn="l">
              <a:spcBef>
                <a:spcPts val="0"/>
              </a:spcBef>
              <a:spcAft>
                <a:spcPts val="0"/>
              </a:spcAft>
              <a:buNone/>
            </a:pPr>
            <a:r>
              <a:rPr lang="en-US" sz="1352">
                <a:solidFill>
                  <a:srgbClr val="FEFF83"/>
                </a:solidFill>
                <a:latin typeface="Arial"/>
                <a:ea typeface="Arial"/>
                <a:cs typeface="Arial"/>
                <a:sym typeface="Arial"/>
              </a:rPr>
              <a:t>Er kann eine myopische Neigung aufweisen, und sein temporaler Bereich kann blass sein</a:t>
            </a:r>
            <a:endParaRPr/>
          </a:p>
          <a:p>
            <a:pPr indent="0" lvl="0" marL="0" marR="0" rtl="0" algn="l">
              <a:spcBef>
                <a:spcPts val="0"/>
              </a:spcBef>
              <a:spcAft>
                <a:spcPts val="0"/>
              </a:spcAft>
              <a:buNone/>
            </a:pPr>
            <a:r>
              <a:t/>
            </a:r>
            <a:endParaRPr i="1" sz="1352">
              <a:solidFill>
                <a:srgbClr val="FEFF83"/>
              </a:solidFill>
              <a:latin typeface="Arial"/>
              <a:ea typeface="Arial"/>
              <a:cs typeface="Arial"/>
              <a:sym typeface="Arial"/>
            </a:endParaRPr>
          </a:p>
          <a:p>
            <a:pPr indent="0" lvl="0" marL="0" marR="0" rtl="0" algn="l">
              <a:spcBef>
                <a:spcPts val="0"/>
              </a:spcBef>
              <a:spcAft>
                <a:spcPts val="0"/>
              </a:spcAft>
              <a:buNone/>
            </a:pPr>
            <a:r>
              <a:rPr i="1" lang="en-US" sz="1352">
                <a:solidFill>
                  <a:srgbClr val="FEFF83"/>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FEFF83"/>
                </a:solidFill>
                <a:latin typeface="Arial"/>
                <a:ea typeface="Arial"/>
                <a:cs typeface="Arial"/>
                <a:sym typeface="Arial"/>
              </a:rPr>
              <a:t>Fuchs-Kolobom (Dr. Fuchs schlägt wieder zu)</a:t>
            </a:r>
            <a:endParaRPr sz="1352">
              <a:solidFill>
                <a:srgbClr val="FEFF83"/>
              </a:solidFill>
              <a:latin typeface="Arial"/>
              <a:ea typeface="Arial"/>
              <a:cs typeface="Arial"/>
              <a:sym typeface="Arial"/>
            </a:endParaRPr>
          </a:p>
        </p:txBody>
      </p:sp>
      <p:cxnSp>
        <p:nvCxnSpPr>
          <p:cNvPr id="5488" name="Google Shape;5488;p202"/>
          <p:cNvCxnSpPr/>
          <p:nvPr/>
        </p:nvCxnSpPr>
        <p:spPr>
          <a:xfrm>
            <a:off x="7933357" y="2827601"/>
            <a:ext cx="0" cy="291504"/>
          </a:xfrm>
          <a:prstGeom prst="straightConnector1">
            <a:avLst/>
          </a:prstGeom>
          <a:noFill/>
          <a:ln cap="flat" cmpd="sng" w="9525">
            <a:solidFill>
              <a:schemeClr val="dk1"/>
            </a:solidFill>
            <a:prstDash val="solid"/>
            <a:round/>
            <a:headEnd len="med" w="med" type="none"/>
            <a:tailEnd len="med" w="med" type="none"/>
          </a:ln>
        </p:spPr>
      </p:cxnSp>
      <p:cxnSp>
        <p:nvCxnSpPr>
          <p:cNvPr id="5489" name="Google Shape;5489;p202"/>
          <p:cNvCxnSpPr/>
          <p:nvPr/>
        </p:nvCxnSpPr>
        <p:spPr>
          <a:xfrm>
            <a:off x="7933357" y="3119105"/>
            <a:ext cx="70668" cy="0"/>
          </a:xfrm>
          <a:prstGeom prst="straightConnector1">
            <a:avLst/>
          </a:prstGeom>
          <a:noFill/>
          <a:ln cap="flat" cmpd="sng" w="9525">
            <a:solidFill>
              <a:schemeClr val="dk1"/>
            </a:solidFill>
            <a:prstDash val="solid"/>
            <a:round/>
            <a:headEnd len="med" w="med" type="none"/>
            <a:tailEnd len="med" w="med" type="none"/>
          </a:ln>
        </p:spPr>
      </p:cxnSp>
      <p:sp>
        <p:nvSpPr>
          <p:cNvPr id="5490" name="Google Shape;5490;p202"/>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491" name="Google Shape;5491;p202"/>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492" name="Google Shape;5492;p202"/>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493" name="Google Shape;5493;p202"/>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7" name="Shape 5497"/>
        <p:cNvGrpSpPr/>
        <p:nvPr/>
      </p:nvGrpSpPr>
      <p:grpSpPr>
        <a:xfrm>
          <a:off x="0" y="0"/>
          <a:ext cx="0" cy="0"/>
          <a:chOff x="0" y="0"/>
          <a:chExt cx="0" cy="0"/>
        </a:xfrm>
      </p:grpSpPr>
      <p:sp>
        <p:nvSpPr>
          <p:cNvPr id="5498" name="Google Shape;5498;p203"/>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499" name="Google Shape;5499;p203"/>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5500" name="Google Shape;5500;p203"/>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5501" name="Google Shape;5501;p203"/>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5502" name="Google Shape;5502;p203"/>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503" name="Google Shape;5503;p203"/>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504" name="Google Shape;5504;p203"/>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5505" name="Google Shape;5505;p203"/>
          <p:cNvCxnSpPr>
            <a:stCxn id="5498"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5506" name="Google Shape;5506;p203"/>
          <p:cNvCxnSpPr>
            <a:stCxn id="5498"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5507" name="Google Shape;5507;p203"/>
          <p:cNvCxnSpPr>
            <a:stCxn id="5498"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5508" name="Google Shape;5508;p203"/>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5509" name="Google Shape;5509;p203"/>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5510" name="Google Shape;5510;p203"/>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5511" name="Google Shape;5511;p203"/>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5512" name="Google Shape;5512;p203"/>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5513" name="Google Shape;5513;p203"/>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5514" name="Google Shape;5514;p203"/>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chemeClr val="dk1"/>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1A5FB4"/>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Er kann eine myopische Neigung  aufweisen</a:t>
            </a:r>
            <a:r>
              <a:rPr lang="en-US" sz="1352">
                <a:solidFill>
                  <a:srgbClr val="FEFF83"/>
                </a:solidFill>
                <a:latin typeface="Arial"/>
                <a:ea typeface="Arial"/>
                <a:cs typeface="Arial"/>
                <a:sym typeface="Arial"/>
              </a:rPr>
              <a:t>, und sein temporaler Bereich kann blass sein</a:t>
            </a:r>
            <a:endParaRPr/>
          </a:p>
          <a:p>
            <a:pPr indent="0" lvl="0" marL="0" marR="0" rtl="0" algn="l">
              <a:spcBef>
                <a:spcPts val="0"/>
              </a:spcBef>
              <a:spcAft>
                <a:spcPts val="0"/>
              </a:spcAft>
              <a:buNone/>
            </a:pPr>
            <a:r>
              <a:t/>
            </a:r>
            <a:endParaRPr i="1" sz="1352">
              <a:solidFill>
                <a:srgbClr val="FEFF83"/>
              </a:solidFill>
              <a:latin typeface="Arial"/>
              <a:ea typeface="Arial"/>
              <a:cs typeface="Arial"/>
              <a:sym typeface="Arial"/>
            </a:endParaRPr>
          </a:p>
          <a:p>
            <a:pPr indent="0" lvl="0" marL="0" marR="0" rtl="0" algn="l">
              <a:spcBef>
                <a:spcPts val="0"/>
              </a:spcBef>
              <a:spcAft>
                <a:spcPts val="0"/>
              </a:spcAft>
              <a:buNone/>
            </a:pPr>
            <a:r>
              <a:rPr i="1" lang="en-US" sz="1352">
                <a:solidFill>
                  <a:srgbClr val="FEFF83"/>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FEFF83"/>
                </a:solidFill>
                <a:latin typeface="Arial"/>
                <a:ea typeface="Arial"/>
                <a:cs typeface="Arial"/>
                <a:sym typeface="Arial"/>
              </a:rPr>
              <a:t>Fuchs-Kolobom (Dr. Fuchs schlägt wieder zu)</a:t>
            </a:r>
            <a:endParaRPr sz="1352">
              <a:solidFill>
                <a:srgbClr val="FEFF83"/>
              </a:solidFill>
              <a:latin typeface="Arial"/>
              <a:ea typeface="Arial"/>
              <a:cs typeface="Arial"/>
              <a:sym typeface="Arial"/>
            </a:endParaRPr>
          </a:p>
        </p:txBody>
      </p:sp>
      <p:sp>
        <p:nvSpPr>
          <p:cNvPr id="5515" name="Google Shape;5515;p203"/>
          <p:cNvSpPr/>
          <p:nvPr/>
        </p:nvSpPr>
        <p:spPr>
          <a:xfrm>
            <a:off x="3120600" y="4965296"/>
            <a:ext cx="1607688" cy="209058"/>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zwei Wörter</a:t>
            </a:r>
            <a:endParaRPr/>
          </a:p>
        </p:txBody>
      </p:sp>
      <p:cxnSp>
        <p:nvCxnSpPr>
          <p:cNvPr id="5516" name="Google Shape;5516;p203"/>
          <p:cNvCxnSpPr/>
          <p:nvPr/>
        </p:nvCxnSpPr>
        <p:spPr>
          <a:xfrm>
            <a:off x="7933357" y="2827601"/>
            <a:ext cx="0" cy="291504"/>
          </a:xfrm>
          <a:prstGeom prst="straightConnector1">
            <a:avLst/>
          </a:prstGeom>
          <a:noFill/>
          <a:ln cap="flat" cmpd="sng" w="9525">
            <a:solidFill>
              <a:schemeClr val="dk1"/>
            </a:solidFill>
            <a:prstDash val="solid"/>
            <a:round/>
            <a:headEnd len="med" w="med" type="none"/>
            <a:tailEnd len="med" w="med" type="none"/>
          </a:ln>
        </p:spPr>
      </p:cxnSp>
      <p:cxnSp>
        <p:nvCxnSpPr>
          <p:cNvPr id="5517" name="Google Shape;5517;p203"/>
          <p:cNvCxnSpPr/>
          <p:nvPr/>
        </p:nvCxnSpPr>
        <p:spPr>
          <a:xfrm>
            <a:off x="7933357" y="3119105"/>
            <a:ext cx="70668" cy="0"/>
          </a:xfrm>
          <a:prstGeom prst="straightConnector1">
            <a:avLst/>
          </a:prstGeom>
          <a:noFill/>
          <a:ln cap="flat" cmpd="sng" w="9525">
            <a:solidFill>
              <a:schemeClr val="dk1"/>
            </a:solidFill>
            <a:prstDash val="solid"/>
            <a:round/>
            <a:headEnd len="med" w="med" type="none"/>
            <a:tailEnd len="med" w="med" type="none"/>
          </a:ln>
        </p:spPr>
      </p:cxnSp>
      <p:sp>
        <p:nvSpPr>
          <p:cNvPr id="5518" name="Google Shape;5518;p203"/>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519" name="Google Shape;5519;p203"/>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520" name="Google Shape;5520;p203"/>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521" name="Google Shape;5521;p203"/>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5" name="Shape 5525"/>
        <p:cNvGrpSpPr/>
        <p:nvPr/>
      </p:nvGrpSpPr>
      <p:grpSpPr>
        <a:xfrm>
          <a:off x="0" y="0"/>
          <a:ext cx="0" cy="0"/>
          <a:chOff x="0" y="0"/>
          <a:chExt cx="0" cy="0"/>
        </a:xfrm>
      </p:grpSpPr>
      <p:sp>
        <p:nvSpPr>
          <p:cNvPr id="5526" name="Google Shape;5526;p204"/>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527" name="Google Shape;5527;p204"/>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5528" name="Google Shape;5528;p204"/>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5529" name="Google Shape;5529;p204"/>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5530" name="Google Shape;5530;p204"/>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531" name="Google Shape;5531;p204"/>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532" name="Google Shape;5532;p204"/>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5533" name="Google Shape;5533;p204"/>
          <p:cNvCxnSpPr>
            <a:stCxn id="5526"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5534" name="Google Shape;5534;p204"/>
          <p:cNvCxnSpPr>
            <a:stCxn id="5526"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5535" name="Google Shape;5535;p204"/>
          <p:cNvCxnSpPr>
            <a:stCxn id="5526"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5536" name="Google Shape;5536;p204"/>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5537" name="Google Shape;5537;p204"/>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5538" name="Google Shape;5538;p204"/>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5539" name="Google Shape;5539;p204"/>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5540" name="Google Shape;5540;p204"/>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5541" name="Google Shape;5541;p204"/>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5542" name="Google Shape;5542;p204"/>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chemeClr val="dk1"/>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1A5FB4"/>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Er kann eine myopische Neigung aufweisen</a:t>
            </a:r>
            <a:r>
              <a:rPr lang="en-US" sz="1352">
                <a:solidFill>
                  <a:srgbClr val="FEFF83"/>
                </a:solidFill>
                <a:latin typeface="Arial"/>
                <a:ea typeface="Arial"/>
                <a:cs typeface="Arial"/>
                <a:sym typeface="Arial"/>
              </a:rPr>
              <a:t>, und sein temporaler Bereich kann blass sein</a:t>
            </a:r>
            <a:endParaRPr/>
          </a:p>
          <a:p>
            <a:pPr indent="0" lvl="0" marL="0" marR="0" rtl="0" algn="l">
              <a:spcBef>
                <a:spcPts val="0"/>
              </a:spcBef>
              <a:spcAft>
                <a:spcPts val="0"/>
              </a:spcAft>
              <a:buNone/>
            </a:pPr>
            <a:r>
              <a:t/>
            </a:r>
            <a:endParaRPr i="1" sz="1352">
              <a:solidFill>
                <a:srgbClr val="FEFF83"/>
              </a:solidFill>
              <a:latin typeface="Arial"/>
              <a:ea typeface="Arial"/>
              <a:cs typeface="Arial"/>
              <a:sym typeface="Arial"/>
            </a:endParaRPr>
          </a:p>
          <a:p>
            <a:pPr indent="0" lvl="0" marL="0" marR="0" rtl="0" algn="l">
              <a:spcBef>
                <a:spcPts val="0"/>
              </a:spcBef>
              <a:spcAft>
                <a:spcPts val="0"/>
              </a:spcAft>
              <a:buNone/>
            </a:pPr>
            <a:r>
              <a:rPr i="1" lang="en-US" sz="1352">
                <a:solidFill>
                  <a:srgbClr val="FEFF83"/>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FEFF83"/>
                </a:solidFill>
                <a:latin typeface="Arial"/>
                <a:ea typeface="Arial"/>
                <a:cs typeface="Arial"/>
                <a:sym typeface="Arial"/>
              </a:rPr>
              <a:t>Fuchs-Kolobom (Dr. Fuchs schlägt wieder zu)</a:t>
            </a:r>
            <a:endParaRPr sz="1352">
              <a:solidFill>
                <a:srgbClr val="FEFF83"/>
              </a:solidFill>
              <a:latin typeface="Arial"/>
              <a:ea typeface="Arial"/>
              <a:cs typeface="Arial"/>
              <a:sym typeface="Arial"/>
            </a:endParaRPr>
          </a:p>
        </p:txBody>
      </p:sp>
      <p:cxnSp>
        <p:nvCxnSpPr>
          <p:cNvPr id="5543" name="Google Shape;5543;p204"/>
          <p:cNvCxnSpPr/>
          <p:nvPr/>
        </p:nvCxnSpPr>
        <p:spPr>
          <a:xfrm>
            <a:off x="7933357" y="2827601"/>
            <a:ext cx="0" cy="291504"/>
          </a:xfrm>
          <a:prstGeom prst="straightConnector1">
            <a:avLst/>
          </a:prstGeom>
          <a:noFill/>
          <a:ln cap="flat" cmpd="sng" w="9525">
            <a:solidFill>
              <a:schemeClr val="dk1"/>
            </a:solidFill>
            <a:prstDash val="solid"/>
            <a:round/>
            <a:headEnd len="med" w="med" type="none"/>
            <a:tailEnd len="med" w="med" type="none"/>
          </a:ln>
        </p:spPr>
      </p:cxnSp>
      <p:cxnSp>
        <p:nvCxnSpPr>
          <p:cNvPr id="5544" name="Google Shape;5544;p204"/>
          <p:cNvCxnSpPr/>
          <p:nvPr/>
        </p:nvCxnSpPr>
        <p:spPr>
          <a:xfrm>
            <a:off x="7933357" y="3119105"/>
            <a:ext cx="70668" cy="0"/>
          </a:xfrm>
          <a:prstGeom prst="straightConnector1">
            <a:avLst/>
          </a:prstGeom>
          <a:noFill/>
          <a:ln cap="flat" cmpd="sng" w="9525">
            <a:solidFill>
              <a:schemeClr val="dk1"/>
            </a:solidFill>
            <a:prstDash val="solid"/>
            <a:round/>
            <a:headEnd len="med" w="med" type="none"/>
            <a:tailEnd len="med" w="med" type="none"/>
          </a:ln>
        </p:spPr>
      </p:cxnSp>
      <p:sp>
        <p:nvSpPr>
          <p:cNvPr id="5545" name="Google Shape;5545;p204"/>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546" name="Google Shape;5546;p204"/>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547" name="Google Shape;5547;p204"/>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548" name="Google Shape;5548;p204"/>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2" name="Shape 5552"/>
        <p:cNvGrpSpPr/>
        <p:nvPr/>
      </p:nvGrpSpPr>
      <p:grpSpPr>
        <a:xfrm>
          <a:off x="0" y="0"/>
          <a:ext cx="0" cy="0"/>
          <a:chOff x="0" y="0"/>
          <a:chExt cx="0" cy="0"/>
        </a:xfrm>
      </p:grpSpPr>
      <p:sp>
        <p:nvSpPr>
          <p:cNvPr id="5553" name="Google Shape;5553;p205"/>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554" name="Google Shape;5554;p205"/>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5555" name="Google Shape;5555;p205"/>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5556" name="Google Shape;5556;p205"/>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5557" name="Google Shape;5557;p205"/>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558" name="Google Shape;5558;p205"/>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559" name="Google Shape;5559;p205"/>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5560" name="Google Shape;5560;p205"/>
          <p:cNvCxnSpPr>
            <a:stCxn id="5553"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5561" name="Google Shape;5561;p205"/>
          <p:cNvCxnSpPr>
            <a:stCxn id="5553"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5562" name="Google Shape;5562;p205"/>
          <p:cNvCxnSpPr>
            <a:stCxn id="5553"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5563" name="Google Shape;5563;p205"/>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5564" name="Google Shape;5564;p205"/>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5565" name="Google Shape;5565;p205"/>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5566" name="Google Shape;5566;p205"/>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5567" name="Google Shape;5567;p205"/>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5568" name="Google Shape;5568;p205"/>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chemeClr val="dk1"/>
                </a:solidFill>
                <a:latin typeface="Arial"/>
                <a:ea typeface="Arial"/>
                <a:cs typeface="Arial"/>
                <a:sym typeface="Arial"/>
              </a:rPr>
              <a:t>--Refraktionsfehler: In der Regel … </a:t>
            </a:r>
            <a:r>
              <a:rPr b="1" i="0" lang="en-US" sz="1546" u="none" cap="none" strike="noStrike">
                <a:solidFill>
                  <a:srgbClr val="1A5FB4"/>
                </a:solidFill>
                <a:latin typeface="Arial"/>
                <a:ea typeface="Arial"/>
                <a:cs typeface="Arial"/>
                <a:sym typeface="Arial"/>
              </a:rPr>
              <a:t>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5569" name="Google Shape;5569;p205"/>
          <p:cNvSpPr txBox="1"/>
          <p:nvPr/>
        </p:nvSpPr>
        <p:spPr>
          <a:xfrm>
            <a:off x="1862339" y="4572604"/>
            <a:ext cx="5785909" cy="1897916"/>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F2F2F2"/>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F2F2F2"/>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F2F2F2"/>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Er kann eine </a:t>
            </a:r>
            <a:r>
              <a:rPr b="1" lang="en-US" sz="1352">
                <a:solidFill>
                  <a:srgbClr val="1A5FB4"/>
                </a:solidFill>
                <a:latin typeface="Arial"/>
                <a:ea typeface="Arial"/>
                <a:cs typeface="Arial"/>
                <a:sym typeface="Arial"/>
              </a:rPr>
              <a:t>myopische Neigung </a:t>
            </a:r>
            <a:r>
              <a:rPr lang="en-US" sz="1352">
                <a:solidFill>
                  <a:srgbClr val="BFBFBF"/>
                </a:solidFill>
                <a:latin typeface="Arial"/>
                <a:ea typeface="Arial"/>
                <a:cs typeface="Arial"/>
                <a:sym typeface="Arial"/>
              </a:rPr>
              <a:t>aufweisen</a:t>
            </a:r>
            <a:r>
              <a:rPr lang="en-US" sz="1352">
                <a:solidFill>
                  <a:srgbClr val="FEFF83"/>
                </a:solidFill>
                <a:latin typeface="Arial"/>
                <a:ea typeface="Arial"/>
                <a:cs typeface="Arial"/>
                <a:sym typeface="Arial"/>
              </a:rPr>
              <a:t>, und sein temporaler Bereich </a:t>
            </a:r>
            <a:endParaRPr i="1" sz="1352">
              <a:solidFill>
                <a:srgbClr val="FEFF83"/>
              </a:solidFill>
              <a:latin typeface="Arial"/>
              <a:ea typeface="Arial"/>
              <a:cs typeface="Arial"/>
              <a:sym typeface="Arial"/>
            </a:endParaRPr>
          </a:p>
        </p:txBody>
      </p:sp>
      <p:sp>
        <p:nvSpPr>
          <p:cNvPr id="5570" name="Google Shape;5570;p205"/>
          <p:cNvSpPr/>
          <p:nvPr/>
        </p:nvSpPr>
        <p:spPr>
          <a:xfrm rot="2800354">
            <a:off x="4483817" y="4332861"/>
            <a:ext cx="472949" cy="2128216"/>
          </a:xfrm>
          <a:prstGeom prst="upDownArrow">
            <a:avLst>
              <a:gd fmla="val 50000" name="adj1"/>
              <a:gd fmla="val 50000" name="adj2"/>
            </a:avLst>
          </a:prstGeom>
          <a:solidFill>
            <a:schemeClr val="accent1"/>
          </a:solidFill>
          <a:ln cap="flat" cmpd="sng" w="25400">
            <a:solidFill>
              <a:srgbClr val="949400"/>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571" name="Google Shape;5571;p205"/>
          <p:cNvSpPr txBox="1"/>
          <p:nvPr/>
        </p:nvSpPr>
        <p:spPr>
          <a:xfrm>
            <a:off x="1923284" y="5021067"/>
            <a:ext cx="5500800" cy="73835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dk1"/>
                </a:solidFill>
                <a:latin typeface="Arial"/>
                <a:ea typeface="Arial"/>
                <a:cs typeface="Arial"/>
                <a:sym typeface="Arial"/>
              </a:rPr>
              <a:t>Wenn Sie sich an eine dieser                Tatsachen erinnern können,      sollte Ihnen das             helfen, sich auch an die andere zu erinnern</a:t>
            </a:r>
            <a:endParaRPr/>
          </a:p>
        </p:txBody>
      </p:sp>
      <p:cxnSp>
        <p:nvCxnSpPr>
          <p:cNvPr id="5572" name="Google Shape;5572;p205"/>
          <p:cNvCxnSpPr/>
          <p:nvPr/>
        </p:nvCxnSpPr>
        <p:spPr>
          <a:xfrm>
            <a:off x="7933357" y="2827601"/>
            <a:ext cx="0" cy="291504"/>
          </a:xfrm>
          <a:prstGeom prst="straightConnector1">
            <a:avLst/>
          </a:prstGeom>
          <a:noFill/>
          <a:ln cap="flat" cmpd="sng" w="9525">
            <a:solidFill>
              <a:schemeClr val="dk1"/>
            </a:solidFill>
            <a:prstDash val="solid"/>
            <a:round/>
            <a:headEnd len="med" w="med" type="none"/>
            <a:tailEnd len="med" w="med" type="none"/>
          </a:ln>
        </p:spPr>
      </p:cxnSp>
      <p:cxnSp>
        <p:nvCxnSpPr>
          <p:cNvPr id="5573" name="Google Shape;5573;p205"/>
          <p:cNvCxnSpPr/>
          <p:nvPr/>
        </p:nvCxnSpPr>
        <p:spPr>
          <a:xfrm>
            <a:off x="7933357" y="3119105"/>
            <a:ext cx="70668" cy="0"/>
          </a:xfrm>
          <a:prstGeom prst="straightConnector1">
            <a:avLst/>
          </a:prstGeom>
          <a:noFill/>
          <a:ln cap="flat" cmpd="sng" w="9525">
            <a:solidFill>
              <a:schemeClr val="dk1"/>
            </a:solidFill>
            <a:prstDash val="solid"/>
            <a:round/>
            <a:headEnd len="med" w="med" type="none"/>
            <a:tailEnd len="med" w="med" type="none"/>
          </a:ln>
        </p:spPr>
      </p:cxnSp>
      <p:sp>
        <p:nvSpPr>
          <p:cNvPr id="5574" name="Google Shape;5574;p205"/>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575" name="Google Shape;5575;p205"/>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576" name="Google Shape;5576;p205"/>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577" name="Google Shape;5577;p205"/>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1" name="Shape 5581"/>
        <p:cNvGrpSpPr/>
        <p:nvPr/>
      </p:nvGrpSpPr>
      <p:grpSpPr>
        <a:xfrm>
          <a:off x="0" y="0"/>
          <a:ext cx="0" cy="0"/>
          <a:chOff x="0" y="0"/>
          <a:chExt cx="0" cy="0"/>
        </a:xfrm>
      </p:grpSpPr>
      <p:sp>
        <p:nvSpPr>
          <p:cNvPr id="5582" name="Google Shape;5582;p206"/>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583" name="Google Shape;5583;p206"/>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5584" name="Google Shape;5584;p206"/>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5585" name="Google Shape;5585;p206"/>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5586" name="Google Shape;5586;p206"/>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587" name="Google Shape;5587;p206"/>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588" name="Google Shape;5588;p206"/>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5589" name="Google Shape;5589;p206"/>
          <p:cNvCxnSpPr>
            <a:stCxn id="5582"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5590" name="Google Shape;5590;p206"/>
          <p:cNvCxnSpPr>
            <a:stCxn id="5582"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5591" name="Google Shape;5591;p206"/>
          <p:cNvCxnSpPr>
            <a:stCxn id="5582"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5592" name="Google Shape;5592;p206"/>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5593" name="Google Shape;5593;p206"/>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5594" name="Google Shape;5594;p206"/>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5595" name="Google Shape;5595;p206"/>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5596" name="Google Shape;5596;p206"/>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5597" name="Google Shape;5597;p206"/>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5598" name="Google Shape;5598;p206"/>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chemeClr val="dk1"/>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1A5FB4"/>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Er kann eine myopische Neigung aufweisen, </a:t>
            </a:r>
            <a:r>
              <a:rPr lang="en-US" sz="1352">
                <a:solidFill>
                  <a:schemeClr val="dk1"/>
                </a:solidFill>
                <a:latin typeface="Arial"/>
                <a:ea typeface="Arial"/>
                <a:cs typeface="Arial"/>
                <a:sym typeface="Arial"/>
              </a:rPr>
              <a:t>und sein temporaler      Bereich kann blass sein</a:t>
            </a:r>
            <a:endParaRPr/>
          </a:p>
          <a:p>
            <a:pPr indent="0" lvl="0" marL="0" marR="0" rtl="0" algn="l">
              <a:spcBef>
                <a:spcPts val="0"/>
              </a:spcBef>
              <a:spcAft>
                <a:spcPts val="0"/>
              </a:spcAft>
              <a:buNone/>
            </a:pPr>
            <a:r>
              <a:t/>
            </a:r>
            <a:endParaRPr i="1" sz="1352">
              <a:solidFill>
                <a:srgbClr val="FEFF83"/>
              </a:solidFill>
              <a:latin typeface="Arial"/>
              <a:ea typeface="Arial"/>
              <a:cs typeface="Arial"/>
              <a:sym typeface="Arial"/>
            </a:endParaRPr>
          </a:p>
          <a:p>
            <a:pPr indent="0" lvl="0" marL="0" marR="0" rtl="0" algn="l">
              <a:spcBef>
                <a:spcPts val="0"/>
              </a:spcBef>
              <a:spcAft>
                <a:spcPts val="0"/>
              </a:spcAft>
              <a:buNone/>
            </a:pPr>
            <a:r>
              <a:rPr i="1" lang="en-US" sz="1352">
                <a:solidFill>
                  <a:srgbClr val="FEFF83"/>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FEFF83"/>
                </a:solidFill>
                <a:latin typeface="Arial"/>
                <a:ea typeface="Arial"/>
                <a:cs typeface="Arial"/>
                <a:sym typeface="Arial"/>
              </a:rPr>
              <a:t>Fuchs-Kolobom (Dr. Fuchs schlägt wieder zu)</a:t>
            </a:r>
            <a:endParaRPr sz="1352">
              <a:solidFill>
                <a:srgbClr val="FEFF83"/>
              </a:solidFill>
              <a:latin typeface="Arial"/>
              <a:ea typeface="Arial"/>
              <a:cs typeface="Arial"/>
              <a:sym typeface="Arial"/>
            </a:endParaRPr>
          </a:p>
        </p:txBody>
      </p:sp>
      <p:sp>
        <p:nvSpPr>
          <p:cNvPr id="5599" name="Google Shape;5599;p206"/>
          <p:cNvSpPr/>
          <p:nvPr/>
        </p:nvSpPr>
        <p:spPr>
          <a:xfrm>
            <a:off x="6264806" y="4926478"/>
            <a:ext cx="1701267" cy="330321"/>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lnSpc>
                <a:spcPct val="58326"/>
              </a:lnSpc>
              <a:spcBef>
                <a:spcPts val="0"/>
              </a:spcBef>
              <a:spcAft>
                <a:spcPts val="0"/>
              </a:spcAft>
              <a:buNone/>
            </a:pPr>
            <a:r>
              <a:rPr lang="en-US" sz="1159">
                <a:solidFill>
                  <a:schemeClr val="dk1"/>
                </a:solidFill>
                <a:latin typeface="Arial"/>
                <a:ea typeface="Arial"/>
                <a:cs typeface="Arial"/>
                <a:sym typeface="Arial"/>
              </a:rPr>
              <a:t>nasal vs. temporal</a:t>
            </a:r>
            <a:endParaRPr/>
          </a:p>
        </p:txBody>
      </p:sp>
      <p:cxnSp>
        <p:nvCxnSpPr>
          <p:cNvPr id="5600" name="Google Shape;5600;p206"/>
          <p:cNvCxnSpPr/>
          <p:nvPr/>
        </p:nvCxnSpPr>
        <p:spPr>
          <a:xfrm>
            <a:off x="7933357" y="2827601"/>
            <a:ext cx="0" cy="291504"/>
          </a:xfrm>
          <a:prstGeom prst="straightConnector1">
            <a:avLst/>
          </a:prstGeom>
          <a:noFill/>
          <a:ln cap="flat" cmpd="sng" w="9525">
            <a:solidFill>
              <a:schemeClr val="dk1"/>
            </a:solidFill>
            <a:prstDash val="solid"/>
            <a:round/>
            <a:headEnd len="med" w="med" type="none"/>
            <a:tailEnd len="med" w="med" type="none"/>
          </a:ln>
        </p:spPr>
      </p:cxnSp>
      <p:cxnSp>
        <p:nvCxnSpPr>
          <p:cNvPr id="5601" name="Google Shape;5601;p206"/>
          <p:cNvCxnSpPr/>
          <p:nvPr/>
        </p:nvCxnSpPr>
        <p:spPr>
          <a:xfrm>
            <a:off x="7933357" y="3119105"/>
            <a:ext cx="70668" cy="0"/>
          </a:xfrm>
          <a:prstGeom prst="straightConnector1">
            <a:avLst/>
          </a:prstGeom>
          <a:noFill/>
          <a:ln cap="flat" cmpd="sng" w="9525">
            <a:solidFill>
              <a:schemeClr val="dk1"/>
            </a:solidFill>
            <a:prstDash val="solid"/>
            <a:round/>
            <a:headEnd len="med" w="med" type="none"/>
            <a:tailEnd len="med" w="med" type="none"/>
          </a:ln>
        </p:spPr>
      </p:cxnSp>
      <p:sp>
        <p:nvSpPr>
          <p:cNvPr id="5602" name="Google Shape;5602;p206"/>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603" name="Google Shape;5603;p206"/>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604" name="Google Shape;5604;p206"/>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605" name="Google Shape;5605;p206"/>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9" name="Shape 5609"/>
        <p:cNvGrpSpPr/>
        <p:nvPr/>
      </p:nvGrpSpPr>
      <p:grpSpPr>
        <a:xfrm>
          <a:off x="0" y="0"/>
          <a:ext cx="0" cy="0"/>
          <a:chOff x="0" y="0"/>
          <a:chExt cx="0" cy="0"/>
        </a:xfrm>
      </p:grpSpPr>
      <p:sp>
        <p:nvSpPr>
          <p:cNvPr id="5610" name="Google Shape;5610;p207"/>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611" name="Google Shape;5611;p207"/>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5612" name="Google Shape;5612;p207"/>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5613" name="Google Shape;5613;p207"/>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5614" name="Google Shape;5614;p207"/>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615" name="Google Shape;5615;p207"/>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616" name="Google Shape;5616;p207"/>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5617" name="Google Shape;5617;p207"/>
          <p:cNvCxnSpPr>
            <a:stCxn id="5610"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5618" name="Google Shape;5618;p207"/>
          <p:cNvCxnSpPr>
            <a:stCxn id="5610"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5619" name="Google Shape;5619;p207"/>
          <p:cNvCxnSpPr>
            <a:stCxn id="5610"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5620" name="Google Shape;5620;p207"/>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5621" name="Google Shape;5621;p207"/>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5622" name="Google Shape;5622;p207"/>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5623" name="Google Shape;5623;p207"/>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5624" name="Google Shape;5624;p207"/>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5625" name="Google Shape;5625;p207"/>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5626" name="Google Shape;5626;p207"/>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chemeClr val="dk1"/>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1A5FB4"/>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Er kann eine myopische Neigung aufweisen, </a:t>
            </a:r>
            <a:r>
              <a:rPr lang="en-US" sz="1352">
                <a:solidFill>
                  <a:schemeClr val="dk1"/>
                </a:solidFill>
                <a:latin typeface="Arial"/>
                <a:ea typeface="Arial"/>
                <a:cs typeface="Arial"/>
                <a:sym typeface="Arial"/>
              </a:rPr>
              <a:t>und sein temporaler Bereich kann blass sein</a:t>
            </a:r>
            <a:endParaRPr/>
          </a:p>
          <a:p>
            <a:pPr indent="0" lvl="0" marL="0" marR="0" rtl="0" algn="l">
              <a:spcBef>
                <a:spcPts val="0"/>
              </a:spcBef>
              <a:spcAft>
                <a:spcPts val="0"/>
              </a:spcAft>
              <a:buNone/>
            </a:pPr>
            <a:r>
              <a:t/>
            </a:r>
            <a:endParaRPr i="1" sz="1352">
              <a:solidFill>
                <a:srgbClr val="FEFF83"/>
              </a:solidFill>
              <a:latin typeface="Arial"/>
              <a:ea typeface="Arial"/>
              <a:cs typeface="Arial"/>
              <a:sym typeface="Arial"/>
            </a:endParaRPr>
          </a:p>
          <a:p>
            <a:pPr indent="0" lvl="0" marL="0" marR="0" rtl="0" algn="l">
              <a:spcBef>
                <a:spcPts val="0"/>
              </a:spcBef>
              <a:spcAft>
                <a:spcPts val="0"/>
              </a:spcAft>
              <a:buNone/>
            </a:pPr>
            <a:r>
              <a:rPr i="1" lang="en-US" sz="1352">
                <a:solidFill>
                  <a:srgbClr val="FEFF83"/>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FEFF83"/>
                </a:solidFill>
                <a:latin typeface="Arial"/>
                <a:ea typeface="Arial"/>
                <a:cs typeface="Arial"/>
                <a:sym typeface="Arial"/>
              </a:rPr>
              <a:t>Fuchs-Kolobom (Dr. Fuchs schlägt wieder zu)</a:t>
            </a:r>
            <a:endParaRPr sz="1352">
              <a:solidFill>
                <a:srgbClr val="FEFF83"/>
              </a:solidFill>
              <a:latin typeface="Arial"/>
              <a:ea typeface="Arial"/>
              <a:cs typeface="Arial"/>
              <a:sym typeface="Arial"/>
            </a:endParaRPr>
          </a:p>
        </p:txBody>
      </p:sp>
      <p:cxnSp>
        <p:nvCxnSpPr>
          <p:cNvPr id="5627" name="Google Shape;5627;p207"/>
          <p:cNvCxnSpPr/>
          <p:nvPr/>
        </p:nvCxnSpPr>
        <p:spPr>
          <a:xfrm>
            <a:off x="7933357" y="2827601"/>
            <a:ext cx="0" cy="291504"/>
          </a:xfrm>
          <a:prstGeom prst="straightConnector1">
            <a:avLst/>
          </a:prstGeom>
          <a:noFill/>
          <a:ln cap="flat" cmpd="sng" w="9525">
            <a:solidFill>
              <a:schemeClr val="dk1"/>
            </a:solidFill>
            <a:prstDash val="solid"/>
            <a:round/>
            <a:headEnd len="med" w="med" type="none"/>
            <a:tailEnd len="med" w="med" type="none"/>
          </a:ln>
        </p:spPr>
      </p:cxnSp>
      <p:cxnSp>
        <p:nvCxnSpPr>
          <p:cNvPr id="5628" name="Google Shape;5628;p207"/>
          <p:cNvCxnSpPr/>
          <p:nvPr/>
        </p:nvCxnSpPr>
        <p:spPr>
          <a:xfrm>
            <a:off x="7933357" y="3119105"/>
            <a:ext cx="70668" cy="0"/>
          </a:xfrm>
          <a:prstGeom prst="straightConnector1">
            <a:avLst/>
          </a:prstGeom>
          <a:noFill/>
          <a:ln cap="flat" cmpd="sng" w="9525">
            <a:solidFill>
              <a:schemeClr val="dk1"/>
            </a:solidFill>
            <a:prstDash val="solid"/>
            <a:round/>
            <a:headEnd len="med" w="med" type="none"/>
            <a:tailEnd len="med" w="med" type="none"/>
          </a:ln>
        </p:spPr>
      </p:cxnSp>
      <p:sp>
        <p:nvSpPr>
          <p:cNvPr id="5629" name="Google Shape;5629;p207"/>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630" name="Google Shape;5630;p207"/>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631" name="Google Shape;5631;p207"/>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632" name="Google Shape;5632;p207"/>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6" name="Shape 5636"/>
        <p:cNvGrpSpPr/>
        <p:nvPr/>
      </p:nvGrpSpPr>
      <p:grpSpPr>
        <a:xfrm>
          <a:off x="0" y="0"/>
          <a:ext cx="0" cy="0"/>
          <a:chOff x="0" y="0"/>
          <a:chExt cx="0" cy="0"/>
        </a:xfrm>
      </p:grpSpPr>
      <p:sp>
        <p:nvSpPr>
          <p:cNvPr id="5637" name="Google Shape;5637;p208"/>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638" name="Google Shape;5638;p208"/>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5639" name="Google Shape;5639;p208"/>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5640" name="Google Shape;5640;p208"/>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5641" name="Google Shape;5641;p208"/>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642" name="Google Shape;5642;p208"/>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643" name="Google Shape;5643;p208"/>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5644" name="Google Shape;5644;p208"/>
          <p:cNvCxnSpPr>
            <a:stCxn id="5637"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5645" name="Google Shape;5645;p208"/>
          <p:cNvCxnSpPr>
            <a:stCxn id="5637"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5646" name="Google Shape;5646;p208"/>
          <p:cNvCxnSpPr>
            <a:stCxn id="5637"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5647" name="Google Shape;5647;p208"/>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5648" name="Google Shape;5648;p208"/>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5649" name="Google Shape;5649;p208"/>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5650" name="Google Shape;5650;p208"/>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5651" name="Google Shape;5651;p208"/>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5652" name="Google Shape;5652;p208"/>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5653" name="Google Shape;5653;p208"/>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chemeClr val="dk1"/>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1A5FB4"/>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Er kann eine myopische Neigung aufweisen, </a:t>
            </a:r>
            <a:r>
              <a:rPr lang="en-US" sz="1352">
                <a:solidFill>
                  <a:schemeClr val="dk1"/>
                </a:solidFill>
                <a:latin typeface="Arial"/>
                <a:ea typeface="Arial"/>
                <a:cs typeface="Arial"/>
                <a:sym typeface="Arial"/>
              </a:rPr>
              <a:t>und sein temporaler Bereich kann blass sein</a:t>
            </a:r>
            <a:endParaRPr/>
          </a:p>
          <a:p>
            <a:pPr indent="0" lvl="0" marL="0" marR="0" rtl="0" algn="l">
              <a:spcBef>
                <a:spcPts val="0"/>
              </a:spcBef>
              <a:spcAft>
                <a:spcPts val="0"/>
              </a:spcAft>
              <a:buNone/>
            </a:pPr>
            <a:r>
              <a:t/>
            </a:r>
            <a:endParaRPr i="1" sz="1352">
              <a:solidFill>
                <a:schemeClr val="dk1"/>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Wie lautet die namensgebende Bezeichnung für eine derart geneigte Papille?</a:t>
            </a:r>
            <a:endParaRPr i="1" sz="1352">
              <a:solidFill>
                <a:srgbClr val="FEFF83"/>
              </a:solidFill>
              <a:latin typeface="Arial"/>
              <a:ea typeface="Arial"/>
              <a:cs typeface="Arial"/>
              <a:sym typeface="Arial"/>
            </a:endParaRPr>
          </a:p>
          <a:p>
            <a:pPr indent="0" lvl="0" marL="0" marR="0" rtl="0" algn="l">
              <a:spcBef>
                <a:spcPts val="0"/>
              </a:spcBef>
              <a:spcAft>
                <a:spcPts val="0"/>
              </a:spcAft>
              <a:buNone/>
            </a:pPr>
            <a:r>
              <a:rPr lang="en-US" sz="1352">
                <a:solidFill>
                  <a:srgbClr val="FEFF83"/>
                </a:solidFill>
                <a:latin typeface="Arial"/>
                <a:ea typeface="Arial"/>
                <a:cs typeface="Arial"/>
                <a:sym typeface="Arial"/>
              </a:rPr>
              <a:t>Fuchs-Kolobom (Dr. Fuchs schlägt wieder zu)</a:t>
            </a:r>
            <a:endParaRPr sz="1352">
              <a:solidFill>
                <a:srgbClr val="FEFF83"/>
              </a:solidFill>
              <a:latin typeface="Arial"/>
              <a:ea typeface="Arial"/>
              <a:cs typeface="Arial"/>
              <a:sym typeface="Arial"/>
            </a:endParaRPr>
          </a:p>
        </p:txBody>
      </p:sp>
      <p:cxnSp>
        <p:nvCxnSpPr>
          <p:cNvPr id="5654" name="Google Shape;5654;p208"/>
          <p:cNvCxnSpPr/>
          <p:nvPr/>
        </p:nvCxnSpPr>
        <p:spPr>
          <a:xfrm>
            <a:off x="7933357" y="2827601"/>
            <a:ext cx="0" cy="291504"/>
          </a:xfrm>
          <a:prstGeom prst="straightConnector1">
            <a:avLst/>
          </a:prstGeom>
          <a:noFill/>
          <a:ln cap="flat" cmpd="sng" w="9525">
            <a:solidFill>
              <a:schemeClr val="dk1"/>
            </a:solidFill>
            <a:prstDash val="solid"/>
            <a:round/>
            <a:headEnd len="med" w="med" type="none"/>
            <a:tailEnd len="med" w="med" type="none"/>
          </a:ln>
        </p:spPr>
      </p:cxnSp>
      <p:cxnSp>
        <p:nvCxnSpPr>
          <p:cNvPr id="5655" name="Google Shape;5655;p208"/>
          <p:cNvCxnSpPr/>
          <p:nvPr/>
        </p:nvCxnSpPr>
        <p:spPr>
          <a:xfrm>
            <a:off x="7933357" y="3119105"/>
            <a:ext cx="70668" cy="0"/>
          </a:xfrm>
          <a:prstGeom prst="straightConnector1">
            <a:avLst/>
          </a:prstGeom>
          <a:noFill/>
          <a:ln cap="flat" cmpd="sng" w="9525">
            <a:solidFill>
              <a:schemeClr val="dk1"/>
            </a:solidFill>
            <a:prstDash val="solid"/>
            <a:round/>
            <a:headEnd len="med" w="med" type="none"/>
            <a:tailEnd len="med" w="med" type="none"/>
          </a:ln>
        </p:spPr>
      </p:cxnSp>
      <p:sp>
        <p:nvSpPr>
          <p:cNvPr id="5656" name="Google Shape;5656;p208"/>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657" name="Google Shape;5657;p208"/>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658" name="Google Shape;5658;p208"/>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659" name="Google Shape;5659;p208"/>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3" name="Shape 5663"/>
        <p:cNvGrpSpPr/>
        <p:nvPr/>
      </p:nvGrpSpPr>
      <p:grpSpPr>
        <a:xfrm>
          <a:off x="0" y="0"/>
          <a:ext cx="0" cy="0"/>
          <a:chOff x="0" y="0"/>
          <a:chExt cx="0" cy="0"/>
        </a:xfrm>
      </p:grpSpPr>
      <p:sp>
        <p:nvSpPr>
          <p:cNvPr id="5664" name="Google Shape;5664;p209"/>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665" name="Google Shape;5665;p209"/>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5666" name="Google Shape;5666;p209"/>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5667" name="Google Shape;5667;p209"/>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5668" name="Google Shape;5668;p209"/>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669" name="Google Shape;5669;p209"/>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670" name="Google Shape;5670;p209"/>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5671" name="Google Shape;5671;p209"/>
          <p:cNvCxnSpPr>
            <a:stCxn id="5664"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5672" name="Google Shape;5672;p209"/>
          <p:cNvCxnSpPr>
            <a:stCxn id="5664"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5673" name="Google Shape;5673;p209"/>
          <p:cNvCxnSpPr>
            <a:stCxn id="5664"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5674" name="Google Shape;5674;p209"/>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5675" name="Google Shape;5675;p209"/>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5676" name="Google Shape;5676;p209"/>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5677" name="Google Shape;5677;p209"/>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5678" name="Google Shape;5678;p209"/>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5679" name="Google Shape;5679;p209"/>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5680" name="Google Shape;5680;p209"/>
          <p:cNvSpPr txBox="1"/>
          <p:nvPr/>
        </p:nvSpPr>
        <p:spPr>
          <a:xfrm>
            <a:off x="2147447" y="3313440"/>
            <a:ext cx="5785909" cy="2938550"/>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chemeClr val="dk1"/>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1A5FB4"/>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Er kann eine myopische Neigung aufweisen, </a:t>
            </a:r>
            <a:r>
              <a:rPr lang="en-US" sz="1352">
                <a:solidFill>
                  <a:schemeClr val="dk1"/>
                </a:solidFill>
                <a:latin typeface="Arial"/>
                <a:ea typeface="Arial"/>
                <a:cs typeface="Arial"/>
                <a:sym typeface="Arial"/>
              </a:rPr>
              <a:t>und sein temporaler Bereich kann blass sein</a:t>
            </a:r>
            <a:endParaRPr/>
          </a:p>
          <a:p>
            <a:pPr indent="0" lvl="0" marL="0" marR="0" rtl="0" algn="l">
              <a:spcBef>
                <a:spcPts val="0"/>
              </a:spcBef>
              <a:spcAft>
                <a:spcPts val="0"/>
              </a:spcAft>
              <a:buNone/>
            </a:pPr>
            <a:r>
              <a:t/>
            </a:r>
            <a:endParaRPr i="1" sz="1352">
              <a:solidFill>
                <a:schemeClr val="dk1"/>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Fuchs-Kolobom </a:t>
            </a:r>
            <a:endParaRPr sz="1352">
              <a:solidFill>
                <a:schemeClr val="dk1"/>
              </a:solidFill>
              <a:latin typeface="Arial"/>
              <a:ea typeface="Arial"/>
              <a:cs typeface="Arial"/>
              <a:sym typeface="Arial"/>
            </a:endParaRPr>
          </a:p>
        </p:txBody>
      </p:sp>
      <p:cxnSp>
        <p:nvCxnSpPr>
          <p:cNvPr id="5681" name="Google Shape;5681;p209"/>
          <p:cNvCxnSpPr/>
          <p:nvPr/>
        </p:nvCxnSpPr>
        <p:spPr>
          <a:xfrm>
            <a:off x="7933357" y="2827601"/>
            <a:ext cx="0" cy="291504"/>
          </a:xfrm>
          <a:prstGeom prst="straightConnector1">
            <a:avLst/>
          </a:prstGeom>
          <a:noFill/>
          <a:ln cap="flat" cmpd="sng" w="9525">
            <a:solidFill>
              <a:schemeClr val="dk1"/>
            </a:solidFill>
            <a:prstDash val="solid"/>
            <a:round/>
            <a:headEnd len="med" w="med" type="none"/>
            <a:tailEnd len="med" w="med" type="none"/>
          </a:ln>
        </p:spPr>
      </p:cxnSp>
      <p:cxnSp>
        <p:nvCxnSpPr>
          <p:cNvPr id="5682" name="Google Shape;5682;p209"/>
          <p:cNvCxnSpPr/>
          <p:nvPr/>
        </p:nvCxnSpPr>
        <p:spPr>
          <a:xfrm>
            <a:off x="7933357" y="3119105"/>
            <a:ext cx="70668" cy="0"/>
          </a:xfrm>
          <a:prstGeom prst="straightConnector1">
            <a:avLst/>
          </a:prstGeom>
          <a:noFill/>
          <a:ln cap="flat" cmpd="sng" w="9525">
            <a:solidFill>
              <a:schemeClr val="dk1"/>
            </a:solidFill>
            <a:prstDash val="solid"/>
            <a:round/>
            <a:headEnd len="med" w="med" type="none"/>
            <a:tailEnd len="med" w="med" type="none"/>
          </a:ln>
        </p:spPr>
      </p:cxnSp>
      <p:sp>
        <p:nvSpPr>
          <p:cNvPr id="5683" name="Google Shape;5683;p209"/>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684" name="Google Shape;5684;p209"/>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685" name="Google Shape;5685;p209"/>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686" name="Google Shape;5686;p209"/>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0" name="Shape 5690"/>
        <p:cNvGrpSpPr/>
        <p:nvPr/>
      </p:nvGrpSpPr>
      <p:grpSpPr>
        <a:xfrm>
          <a:off x="0" y="0"/>
          <a:ext cx="0" cy="0"/>
          <a:chOff x="0" y="0"/>
          <a:chExt cx="0" cy="0"/>
        </a:xfrm>
      </p:grpSpPr>
      <p:sp>
        <p:nvSpPr>
          <p:cNvPr id="5691" name="Google Shape;5691;p210"/>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692" name="Google Shape;5692;p210"/>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5693" name="Google Shape;5693;p210"/>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5694" name="Google Shape;5694;p210"/>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5695" name="Google Shape;5695;p210"/>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696" name="Google Shape;5696;p210"/>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697" name="Google Shape;5697;p210"/>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5698" name="Google Shape;5698;p210"/>
          <p:cNvCxnSpPr>
            <a:stCxn id="5691"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5699" name="Google Shape;5699;p210"/>
          <p:cNvCxnSpPr>
            <a:stCxn id="5691"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5700" name="Google Shape;5700;p210"/>
          <p:cNvCxnSpPr>
            <a:stCxn id="5691"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5701" name="Google Shape;5701;p210"/>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5702" name="Google Shape;5702;p210"/>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5703" name="Google Shape;5703;p210"/>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5704" name="Google Shape;5704;p210"/>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5705" name="Google Shape;5705;p210"/>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5706" name="Google Shape;5706;p210"/>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5707" name="Google Shape;5707;p210"/>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chemeClr val="dk1"/>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1A5FB4"/>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Er kann eine myopische Neigung aufweisen, </a:t>
            </a:r>
            <a:r>
              <a:rPr lang="en-US" sz="1352">
                <a:solidFill>
                  <a:schemeClr val="dk1"/>
                </a:solidFill>
                <a:latin typeface="Arial"/>
                <a:ea typeface="Arial"/>
                <a:cs typeface="Arial"/>
                <a:sym typeface="Arial"/>
              </a:rPr>
              <a:t>und sein temporaler Bereich kann blass sein</a:t>
            </a:r>
            <a:endParaRPr/>
          </a:p>
          <a:p>
            <a:pPr indent="0" lvl="0" marL="0" marR="0" rtl="0" algn="l">
              <a:spcBef>
                <a:spcPts val="0"/>
              </a:spcBef>
              <a:spcAft>
                <a:spcPts val="0"/>
              </a:spcAft>
              <a:buNone/>
            </a:pPr>
            <a:r>
              <a:t/>
            </a:r>
            <a:endParaRPr i="1" sz="1352">
              <a:solidFill>
                <a:schemeClr val="dk1"/>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Fuchs-Kolobom </a:t>
            </a:r>
            <a:r>
              <a:rPr lang="en-US" sz="1352">
                <a:solidFill>
                  <a:schemeClr val="dk1"/>
                </a:solidFill>
                <a:latin typeface="Arial"/>
                <a:ea typeface="Arial"/>
                <a:cs typeface="Arial"/>
                <a:sym typeface="Arial"/>
              </a:rPr>
              <a:t>(Dr. Fuchs schlägt wieder zu)</a:t>
            </a:r>
            <a:endParaRPr/>
          </a:p>
        </p:txBody>
      </p:sp>
      <p:pic>
        <p:nvPicPr>
          <p:cNvPr descr="Ernst Fuchs • LITFL • Medical Eponym Library" id="5708" name="Google Shape;5708;p210"/>
          <p:cNvPicPr preferRelativeResize="0"/>
          <p:nvPr/>
        </p:nvPicPr>
        <p:blipFill rotWithShape="1">
          <a:blip r:embed="rId3">
            <a:alphaModFix/>
          </a:blip>
          <a:srcRect b="0" l="0" r="0" t="0"/>
          <a:stretch/>
        </p:blipFill>
        <p:spPr>
          <a:xfrm>
            <a:off x="8304359" y="4419426"/>
            <a:ext cx="1131074" cy="1506384"/>
          </a:xfrm>
          <a:prstGeom prst="rect">
            <a:avLst/>
          </a:prstGeom>
          <a:noFill/>
          <a:ln>
            <a:noFill/>
          </a:ln>
        </p:spPr>
      </p:pic>
      <p:sp>
        <p:nvSpPr>
          <p:cNvPr id="5709" name="Google Shape;5709;p210"/>
          <p:cNvSpPr txBox="1"/>
          <p:nvPr/>
        </p:nvSpPr>
        <p:spPr>
          <a:xfrm>
            <a:off x="8361012" y="5925810"/>
            <a:ext cx="1017768" cy="44598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Ernst Fuchs 1851–1930</a:t>
            </a:r>
            <a:endParaRPr/>
          </a:p>
        </p:txBody>
      </p:sp>
      <p:cxnSp>
        <p:nvCxnSpPr>
          <p:cNvPr id="5710" name="Google Shape;5710;p210"/>
          <p:cNvCxnSpPr/>
          <p:nvPr/>
        </p:nvCxnSpPr>
        <p:spPr>
          <a:xfrm>
            <a:off x="7933357" y="2827601"/>
            <a:ext cx="0" cy="291504"/>
          </a:xfrm>
          <a:prstGeom prst="straightConnector1">
            <a:avLst/>
          </a:prstGeom>
          <a:noFill/>
          <a:ln cap="flat" cmpd="sng" w="9525">
            <a:solidFill>
              <a:schemeClr val="dk1"/>
            </a:solidFill>
            <a:prstDash val="solid"/>
            <a:round/>
            <a:headEnd len="med" w="med" type="none"/>
            <a:tailEnd len="med" w="med" type="none"/>
          </a:ln>
        </p:spPr>
      </p:cxnSp>
      <p:cxnSp>
        <p:nvCxnSpPr>
          <p:cNvPr id="5711" name="Google Shape;5711;p210"/>
          <p:cNvCxnSpPr/>
          <p:nvPr/>
        </p:nvCxnSpPr>
        <p:spPr>
          <a:xfrm>
            <a:off x="7933357" y="3119105"/>
            <a:ext cx="70668" cy="0"/>
          </a:xfrm>
          <a:prstGeom prst="straightConnector1">
            <a:avLst/>
          </a:prstGeom>
          <a:noFill/>
          <a:ln cap="flat" cmpd="sng" w="9525">
            <a:solidFill>
              <a:schemeClr val="dk1"/>
            </a:solidFill>
            <a:prstDash val="solid"/>
            <a:round/>
            <a:headEnd len="med" w="med" type="none"/>
            <a:tailEnd len="med" w="med" type="none"/>
          </a:ln>
        </p:spPr>
      </p:cxnSp>
      <p:sp>
        <p:nvSpPr>
          <p:cNvPr id="5712" name="Google Shape;5712;p210"/>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713" name="Google Shape;5713;p210"/>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714" name="Google Shape;5714;p210"/>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715" name="Google Shape;5715;p210"/>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9" name="Shape 5719"/>
        <p:cNvGrpSpPr/>
        <p:nvPr/>
      </p:nvGrpSpPr>
      <p:grpSpPr>
        <a:xfrm>
          <a:off x="0" y="0"/>
          <a:ext cx="0" cy="0"/>
          <a:chOff x="0" y="0"/>
          <a:chExt cx="0" cy="0"/>
        </a:xfrm>
      </p:grpSpPr>
      <p:sp>
        <p:nvSpPr>
          <p:cNvPr id="5720" name="Google Shape;5720;p211"/>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721" name="Google Shape;5721;p211"/>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5722" name="Google Shape;5722;p211"/>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5723" name="Google Shape;5723;p211"/>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5724" name="Google Shape;5724;p211"/>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725" name="Google Shape;5725;p211"/>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726" name="Google Shape;5726;p211"/>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5727" name="Google Shape;5727;p211"/>
          <p:cNvCxnSpPr>
            <a:stCxn id="5720"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5728" name="Google Shape;5728;p211"/>
          <p:cNvCxnSpPr>
            <a:stCxn id="5720"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5729" name="Google Shape;5729;p211"/>
          <p:cNvCxnSpPr>
            <a:stCxn id="5720"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5730" name="Google Shape;5730;p211"/>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5731" name="Google Shape;5731;p211"/>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5732" name="Google Shape;5732;p211"/>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5733" name="Google Shape;5733;p211"/>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5734" name="Google Shape;5734;p211"/>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sp>
        <p:nvSpPr>
          <p:cNvPr id="5735" name="Google Shape;5735;p211"/>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5736" name="Google Shape;5736;p211"/>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BFBFBF"/>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BFBFBF"/>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Er kann eine myopische </a:t>
            </a:r>
            <a:r>
              <a:rPr b="1" lang="en-US" sz="1352">
                <a:solidFill>
                  <a:srgbClr val="1A5FB4"/>
                </a:solidFill>
                <a:latin typeface="Arial"/>
                <a:ea typeface="Arial"/>
                <a:cs typeface="Arial"/>
                <a:sym typeface="Arial"/>
              </a:rPr>
              <a:t>Neigung</a:t>
            </a:r>
            <a:r>
              <a:rPr lang="en-US" sz="1352">
                <a:solidFill>
                  <a:srgbClr val="BFBFBF"/>
                </a:solidFill>
                <a:latin typeface="Arial"/>
                <a:ea typeface="Arial"/>
                <a:cs typeface="Arial"/>
                <a:sym typeface="Arial"/>
              </a:rPr>
              <a:t> aufweisen, und sein temporaler Bereich kann blass sein</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Fuchs-Kolobom (Dr. Fuchs schlägt wieder zu)</a:t>
            </a:r>
            <a:endParaRPr sz="1352">
              <a:solidFill>
                <a:srgbClr val="BFBFBF"/>
              </a:solidFill>
              <a:latin typeface="Arial"/>
              <a:ea typeface="Arial"/>
              <a:cs typeface="Arial"/>
              <a:sym typeface="Arial"/>
            </a:endParaRPr>
          </a:p>
        </p:txBody>
      </p:sp>
      <p:sp>
        <p:nvSpPr>
          <p:cNvPr id="5737" name="Google Shape;5737;p211"/>
          <p:cNvSpPr/>
          <p:nvPr/>
        </p:nvSpPr>
        <p:spPr>
          <a:xfrm>
            <a:off x="3961250" y="4940759"/>
            <a:ext cx="828032" cy="298375"/>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5738" name="Google Shape;5738;p211"/>
          <p:cNvCxnSpPr/>
          <p:nvPr/>
        </p:nvCxnSpPr>
        <p:spPr>
          <a:xfrm>
            <a:off x="7933357" y="2827601"/>
            <a:ext cx="0" cy="291504"/>
          </a:xfrm>
          <a:prstGeom prst="straightConnector1">
            <a:avLst/>
          </a:prstGeom>
          <a:noFill/>
          <a:ln cap="flat" cmpd="sng" w="9525">
            <a:solidFill>
              <a:schemeClr val="dk1"/>
            </a:solidFill>
            <a:prstDash val="solid"/>
            <a:round/>
            <a:headEnd len="med" w="med" type="none"/>
            <a:tailEnd len="med" w="med" type="none"/>
          </a:ln>
        </p:spPr>
      </p:cxnSp>
      <p:cxnSp>
        <p:nvCxnSpPr>
          <p:cNvPr id="5739" name="Google Shape;5739;p211"/>
          <p:cNvCxnSpPr/>
          <p:nvPr/>
        </p:nvCxnSpPr>
        <p:spPr>
          <a:xfrm>
            <a:off x="7933357" y="3119105"/>
            <a:ext cx="70668" cy="0"/>
          </a:xfrm>
          <a:prstGeom prst="straightConnector1">
            <a:avLst/>
          </a:prstGeom>
          <a:noFill/>
          <a:ln cap="flat" cmpd="sng" w="9525">
            <a:solidFill>
              <a:schemeClr val="dk1"/>
            </a:solidFill>
            <a:prstDash val="solid"/>
            <a:round/>
            <a:headEnd len="med" w="med" type="none"/>
            <a:tailEnd len="med" w="med" type="none"/>
          </a:ln>
        </p:spPr>
      </p:cxnSp>
      <p:sp>
        <p:nvSpPr>
          <p:cNvPr id="5740" name="Google Shape;5740;p211"/>
          <p:cNvSpPr txBox="1"/>
          <p:nvPr/>
        </p:nvSpPr>
        <p:spPr>
          <a:xfrm>
            <a:off x="1679275" y="3101437"/>
            <a:ext cx="8833449" cy="1689791"/>
          </a:xfrm>
          <a:prstGeom prst="rect">
            <a:avLst/>
          </a:prstGeom>
          <a:solidFill>
            <a:srgbClr val="F3EAF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Was bedeutet es, wenn man sagt, der Sehnervenkopf sei „geneigt“?</a:t>
            </a:r>
            <a:endParaRPr i="1" sz="1352">
              <a:solidFill>
                <a:srgbClr val="F3EAF7"/>
              </a:solidFill>
              <a:latin typeface="Arial"/>
              <a:ea typeface="Arial"/>
              <a:cs typeface="Arial"/>
              <a:sym typeface="Arial"/>
            </a:endParaRPr>
          </a:p>
          <a:p>
            <a:pPr indent="0" lvl="0" marL="0" marR="0" rtl="0" algn="l">
              <a:spcBef>
                <a:spcPts val="0"/>
              </a:spcBef>
              <a:spcAft>
                <a:spcPts val="0"/>
              </a:spcAft>
              <a:buNone/>
            </a:pPr>
            <a:r>
              <a:rPr lang="en-US" sz="1352">
                <a:solidFill>
                  <a:srgbClr val="F3EAF7"/>
                </a:solidFill>
                <a:latin typeface="Arial"/>
                <a:ea typeface="Arial"/>
                <a:cs typeface="Arial"/>
                <a:sym typeface="Arial"/>
              </a:rPr>
              <a:t>Es bedeutet, dass sein oberer Pol angehoben und sein unterer Pol nach hinten verschoben ist (d. h. staphylomartig).</a:t>
            </a:r>
            <a:endParaRPr/>
          </a:p>
          <a:p>
            <a:pPr indent="0" lvl="0" marL="0" marR="0" rtl="0" algn="l">
              <a:spcBef>
                <a:spcPts val="0"/>
              </a:spcBef>
              <a:spcAft>
                <a:spcPts val="0"/>
              </a:spcAft>
              <a:buNone/>
            </a:pPr>
            <a:r>
              <a:t/>
            </a:r>
            <a:endParaRPr sz="1352">
              <a:solidFill>
                <a:srgbClr val="F3EAF7"/>
              </a:solidFill>
              <a:latin typeface="Arial"/>
              <a:ea typeface="Arial"/>
              <a:cs typeface="Arial"/>
              <a:sym typeface="Arial"/>
            </a:endParaRPr>
          </a:p>
          <a:p>
            <a:pPr indent="0" lvl="0" marL="0" marR="0" rtl="0" algn="l">
              <a:spcBef>
                <a:spcPts val="0"/>
              </a:spcBef>
              <a:spcAft>
                <a:spcPts val="0"/>
              </a:spcAft>
              <a:buNone/>
            </a:pPr>
            <a:r>
              <a:rPr i="1" lang="en-US" sz="1352">
                <a:solidFill>
                  <a:srgbClr val="F3EAF7"/>
                </a:solidFill>
                <a:latin typeface="Arial"/>
                <a:ea typeface="Arial"/>
                <a:cs typeface="Arial"/>
                <a:sym typeface="Arial"/>
              </a:rPr>
              <a:t>Die Gefäße auf einer geneigten Papille können in einem ungewöhnlichen Muster verlaufen. Wie lautet die aus zwei Wörtern bestehende Bezeichnung für dieses Muster?</a:t>
            </a:r>
            <a:endParaRPr/>
          </a:p>
          <a:p>
            <a:pPr indent="0" lvl="0" marL="0" marR="0" rtl="0" algn="l">
              <a:spcBef>
                <a:spcPts val="0"/>
              </a:spcBef>
              <a:spcAft>
                <a:spcPts val="0"/>
              </a:spcAft>
              <a:buNone/>
            </a:pPr>
            <a:r>
              <a:rPr lang="en-US" sz="1352">
                <a:solidFill>
                  <a:srgbClr val="F3EAF7"/>
                </a:solidFill>
                <a:latin typeface="Arial"/>
                <a:ea typeface="Arial"/>
                <a:cs typeface="Arial"/>
                <a:sym typeface="Arial"/>
              </a:rPr>
              <a:t>„Situs inversus“</a:t>
            </a:r>
            <a:endParaRPr/>
          </a:p>
          <a:p>
            <a:pPr indent="0" lvl="0" marL="0" marR="0" rtl="0" algn="l">
              <a:spcBef>
                <a:spcPts val="0"/>
              </a:spcBef>
              <a:spcAft>
                <a:spcPts val="0"/>
              </a:spcAft>
              <a:buNone/>
            </a:pPr>
            <a:r>
              <a:t/>
            </a:r>
            <a:endParaRPr sz="1352">
              <a:solidFill>
                <a:srgbClr val="F3EAF7"/>
              </a:solidFill>
              <a:latin typeface="Arial"/>
              <a:ea typeface="Arial"/>
              <a:cs typeface="Arial"/>
              <a:sym typeface="Arial"/>
            </a:endParaRPr>
          </a:p>
        </p:txBody>
      </p:sp>
      <p:sp>
        <p:nvSpPr>
          <p:cNvPr id="5741" name="Google Shape;5741;p211"/>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742" name="Google Shape;5742;p211"/>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743" name="Google Shape;5743;p211"/>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744" name="Google Shape;5744;p211"/>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8" name="Shape 5748"/>
        <p:cNvGrpSpPr/>
        <p:nvPr/>
      </p:nvGrpSpPr>
      <p:grpSpPr>
        <a:xfrm>
          <a:off x="0" y="0"/>
          <a:ext cx="0" cy="0"/>
          <a:chOff x="0" y="0"/>
          <a:chExt cx="0" cy="0"/>
        </a:xfrm>
      </p:grpSpPr>
      <p:sp>
        <p:nvSpPr>
          <p:cNvPr id="5749" name="Google Shape;5749;p212"/>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750" name="Google Shape;5750;p212"/>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5751" name="Google Shape;5751;p212"/>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5752" name="Google Shape;5752;p212"/>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5753" name="Google Shape;5753;p212"/>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754" name="Google Shape;5754;p212"/>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755" name="Google Shape;5755;p212"/>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5756" name="Google Shape;5756;p212"/>
          <p:cNvCxnSpPr>
            <a:stCxn id="5749"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5757" name="Google Shape;5757;p212"/>
          <p:cNvCxnSpPr>
            <a:stCxn id="5749"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5758" name="Google Shape;5758;p212"/>
          <p:cNvCxnSpPr>
            <a:stCxn id="5749"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5759" name="Google Shape;5759;p212"/>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5760" name="Google Shape;5760;p212"/>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5761" name="Google Shape;5761;p212"/>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5762" name="Google Shape;5762;p212"/>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5763" name="Google Shape;5763;p212"/>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5764" name="Google Shape;5764;p212"/>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5765" name="Google Shape;5765;p212"/>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5766" name="Google Shape;5766;p212"/>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BFBFBF"/>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BFBFBF"/>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Er kann eine myopische </a:t>
            </a:r>
            <a:r>
              <a:rPr b="1" lang="en-US" sz="1352">
                <a:solidFill>
                  <a:srgbClr val="1A5FB4"/>
                </a:solidFill>
                <a:latin typeface="Arial"/>
                <a:ea typeface="Arial"/>
                <a:cs typeface="Arial"/>
                <a:sym typeface="Arial"/>
              </a:rPr>
              <a:t>Neigung</a:t>
            </a:r>
            <a:r>
              <a:rPr lang="en-US" sz="1352">
                <a:solidFill>
                  <a:srgbClr val="BFBFBF"/>
                </a:solidFill>
                <a:latin typeface="Arial"/>
                <a:ea typeface="Arial"/>
                <a:cs typeface="Arial"/>
                <a:sym typeface="Arial"/>
              </a:rPr>
              <a:t> aufweisen, und sein temporaler Bereich kann blass sein</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Fuchs-Kolobom (Dr. Fuchs schlägt wieder zu)</a:t>
            </a:r>
            <a:endParaRPr sz="1352">
              <a:solidFill>
                <a:srgbClr val="BFBFBF"/>
              </a:solidFill>
              <a:latin typeface="Arial"/>
              <a:ea typeface="Arial"/>
              <a:cs typeface="Arial"/>
              <a:sym typeface="Arial"/>
            </a:endParaRPr>
          </a:p>
        </p:txBody>
      </p:sp>
      <p:sp>
        <p:nvSpPr>
          <p:cNvPr id="5767" name="Google Shape;5767;p212"/>
          <p:cNvSpPr txBox="1"/>
          <p:nvPr/>
        </p:nvSpPr>
        <p:spPr>
          <a:xfrm>
            <a:off x="1679275" y="3101438"/>
            <a:ext cx="8833449" cy="1481663"/>
          </a:xfrm>
          <a:prstGeom prst="rect">
            <a:avLst/>
          </a:prstGeom>
          <a:solidFill>
            <a:srgbClr val="F3EAF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Was bedeutet es, wenn man sagt, der Sehnervenkopf sei „geneigt“?</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Es bedeutet, dass sein oberer    Pol angehoben und sein unterer    Pol nach hinten verschoben ist (d. h. staphylomartig).</a:t>
            </a:r>
            <a:endParaRPr/>
          </a:p>
          <a:p>
            <a:pPr indent="0" lvl="0" marL="0" marR="0" rtl="0" algn="l">
              <a:spcBef>
                <a:spcPts val="0"/>
              </a:spcBef>
              <a:spcAft>
                <a:spcPts val="0"/>
              </a:spcAft>
              <a:buNone/>
            </a:pPr>
            <a:r>
              <a:t/>
            </a:r>
            <a:endParaRPr sz="1352">
              <a:solidFill>
                <a:schemeClr val="dk1"/>
              </a:solidFill>
              <a:latin typeface="Arial"/>
              <a:ea typeface="Arial"/>
              <a:cs typeface="Arial"/>
              <a:sym typeface="Arial"/>
            </a:endParaRPr>
          </a:p>
          <a:p>
            <a:pPr indent="0" lvl="0" marL="0" marR="0" rtl="0" algn="l">
              <a:spcBef>
                <a:spcPts val="0"/>
              </a:spcBef>
              <a:spcAft>
                <a:spcPts val="0"/>
              </a:spcAft>
              <a:buNone/>
            </a:pPr>
            <a:r>
              <a:rPr i="1" lang="en-US" sz="1352">
                <a:solidFill>
                  <a:srgbClr val="F3EAF7"/>
                </a:solidFill>
                <a:latin typeface="Arial"/>
                <a:ea typeface="Arial"/>
                <a:cs typeface="Arial"/>
                <a:sym typeface="Arial"/>
              </a:rPr>
              <a:t>Die Gefäße auf einer geneigten Papille können in einem ungewöhnlichen Muster verlaufen. Wie lautet die aus zwei Wörtern bestehende Bezeichnung für dieses Muster?</a:t>
            </a:r>
            <a:endParaRPr/>
          </a:p>
          <a:p>
            <a:pPr indent="0" lvl="0" marL="0" marR="0" rtl="0" algn="l">
              <a:spcBef>
                <a:spcPts val="0"/>
              </a:spcBef>
              <a:spcAft>
                <a:spcPts val="0"/>
              </a:spcAft>
              <a:buNone/>
            </a:pPr>
            <a:r>
              <a:rPr lang="en-US" sz="1352">
                <a:solidFill>
                  <a:srgbClr val="F3EAF7"/>
                </a:solidFill>
                <a:latin typeface="Arial"/>
                <a:ea typeface="Arial"/>
                <a:cs typeface="Arial"/>
                <a:sym typeface="Arial"/>
              </a:rPr>
              <a:t>„Situs inversus“</a:t>
            </a:r>
            <a:endParaRPr/>
          </a:p>
        </p:txBody>
      </p:sp>
      <p:sp>
        <p:nvSpPr>
          <p:cNvPr id="5768" name="Google Shape;5768;p212"/>
          <p:cNvSpPr/>
          <p:nvPr/>
        </p:nvSpPr>
        <p:spPr>
          <a:xfrm>
            <a:off x="3451983" y="3351846"/>
            <a:ext cx="654926" cy="287013"/>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lnSpc>
                <a:spcPct val="58326"/>
              </a:lnSpc>
              <a:spcBef>
                <a:spcPts val="0"/>
              </a:spcBef>
              <a:spcAft>
                <a:spcPts val="0"/>
              </a:spcAft>
              <a:buNone/>
            </a:pPr>
            <a:r>
              <a:rPr lang="en-US" sz="1159">
                <a:solidFill>
                  <a:schemeClr val="dk1"/>
                </a:solidFill>
                <a:latin typeface="Arial"/>
                <a:ea typeface="Arial"/>
                <a:cs typeface="Arial"/>
                <a:sym typeface="Arial"/>
              </a:rPr>
              <a:t>inferior vs. superior</a:t>
            </a:r>
            <a:endParaRPr/>
          </a:p>
        </p:txBody>
      </p:sp>
      <p:sp>
        <p:nvSpPr>
          <p:cNvPr id="5769" name="Google Shape;5769;p212"/>
          <p:cNvSpPr/>
          <p:nvPr/>
        </p:nvSpPr>
        <p:spPr>
          <a:xfrm>
            <a:off x="6046600" y="3351846"/>
            <a:ext cx="654926" cy="287013"/>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lnSpc>
                <a:spcPct val="58326"/>
              </a:lnSpc>
              <a:spcBef>
                <a:spcPts val="0"/>
              </a:spcBef>
              <a:spcAft>
                <a:spcPts val="0"/>
              </a:spcAft>
              <a:buNone/>
            </a:pPr>
            <a:r>
              <a:rPr lang="en-US" sz="1159">
                <a:solidFill>
                  <a:schemeClr val="dk1"/>
                </a:solidFill>
                <a:latin typeface="Arial"/>
                <a:ea typeface="Arial"/>
                <a:cs typeface="Arial"/>
                <a:sym typeface="Arial"/>
              </a:rPr>
              <a:t>inferior vs. superior</a:t>
            </a:r>
            <a:endParaRPr/>
          </a:p>
        </p:txBody>
      </p:sp>
      <p:cxnSp>
        <p:nvCxnSpPr>
          <p:cNvPr id="5770" name="Google Shape;5770;p212"/>
          <p:cNvCxnSpPr/>
          <p:nvPr/>
        </p:nvCxnSpPr>
        <p:spPr>
          <a:xfrm>
            <a:off x="7933357" y="2827601"/>
            <a:ext cx="0" cy="291504"/>
          </a:xfrm>
          <a:prstGeom prst="straightConnector1">
            <a:avLst/>
          </a:prstGeom>
          <a:noFill/>
          <a:ln cap="flat" cmpd="sng" w="9525">
            <a:solidFill>
              <a:schemeClr val="dk1"/>
            </a:solidFill>
            <a:prstDash val="solid"/>
            <a:round/>
            <a:headEnd len="med" w="med" type="none"/>
            <a:tailEnd len="med" w="med" type="none"/>
          </a:ln>
        </p:spPr>
      </p:cxnSp>
      <p:cxnSp>
        <p:nvCxnSpPr>
          <p:cNvPr id="5771" name="Google Shape;5771;p212"/>
          <p:cNvCxnSpPr/>
          <p:nvPr/>
        </p:nvCxnSpPr>
        <p:spPr>
          <a:xfrm>
            <a:off x="7933357" y="3119105"/>
            <a:ext cx="70668" cy="0"/>
          </a:xfrm>
          <a:prstGeom prst="straightConnector1">
            <a:avLst/>
          </a:prstGeom>
          <a:noFill/>
          <a:ln cap="flat" cmpd="sng" w="9525">
            <a:solidFill>
              <a:schemeClr val="dk1"/>
            </a:solidFill>
            <a:prstDash val="solid"/>
            <a:round/>
            <a:headEnd len="med" w="med" type="none"/>
            <a:tailEnd len="med" w="med" type="none"/>
          </a:ln>
        </p:spPr>
      </p:cxnSp>
      <p:sp>
        <p:nvSpPr>
          <p:cNvPr id="5772" name="Google Shape;5772;p212"/>
          <p:cNvSpPr/>
          <p:nvPr/>
        </p:nvSpPr>
        <p:spPr>
          <a:xfrm>
            <a:off x="3961250" y="4940759"/>
            <a:ext cx="828032" cy="298375"/>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773" name="Google Shape;5773;p212"/>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774" name="Google Shape;5774;p212"/>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775" name="Google Shape;5775;p212"/>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776" name="Google Shape;5776;p212"/>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0" name="Shape 5780"/>
        <p:cNvGrpSpPr/>
        <p:nvPr/>
      </p:nvGrpSpPr>
      <p:grpSpPr>
        <a:xfrm>
          <a:off x="0" y="0"/>
          <a:ext cx="0" cy="0"/>
          <a:chOff x="0" y="0"/>
          <a:chExt cx="0" cy="0"/>
        </a:xfrm>
      </p:grpSpPr>
      <p:sp>
        <p:nvSpPr>
          <p:cNvPr id="5781" name="Google Shape;5781;p213"/>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782" name="Google Shape;5782;p213"/>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5783" name="Google Shape;5783;p213"/>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5784" name="Google Shape;5784;p213"/>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5785" name="Google Shape;5785;p213"/>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786" name="Google Shape;5786;p213"/>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787" name="Google Shape;5787;p213"/>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5788" name="Google Shape;5788;p213"/>
          <p:cNvCxnSpPr>
            <a:stCxn id="5781"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5789" name="Google Shape;5789;p213"/>
          <p:cNvCxnSpPr>
            <a:stCxn id="5781"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5790" name="Google Shape;5790;p213"/>
          <p:cNvCxnSpPr>
            <a:stCxn id="5781"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5791" name="Google Shape;5791;p213"/>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5792" name="Google Shape;5792;p213"/>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5793" name="Google Shape;5793;p213"/>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5794" name="Google Shape;5794;p213"/>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5795" name="Google Shape;5795;p213"/>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5796" name="Google Shape;5796;p213"/>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5797" name="Google Shape;5797;p213"/>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5798" name="Google Shape;5798;p213"/>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BFBFBF"/>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BFBFBF"/>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Er kann eine myopische </a:t>
            </a:r>
            <a:r>
              <a:rPr b="1" lang="en-US" sz="1352">
                <a:solidFill>
                  <a:srgbClr val="1A5FB4"/>
                </a:solidFill>
                <a:latin typeface="Arial"/>
                <a:ea typeface="Arial"/>
                <a:cs typeface="Arial"/>
                <a:sym typeface="Arial"/>
              </a:rPr>
              <a:t>Neigung</a:t>
            </a:r>
            <a:r>
              <a:rPr lang="en-US" sz="1352">
                <a:solidFill>
                  <a:srgbClr val="BFBFBF"/>
                </a:solidFill>
                <a:latin typeface="Arial"/>
                <a:ea typeface="Arial"/>
                <a:cs typeface="Arial"/>
                <a:sym typeface="Arial"/>
              </a:rPr>
              <a:t> aufweisen, und sein temporaler Bereich kann blass sein</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Fuchs-Kolobom (Dr. Fuchs schlägt wieder zu)</a:t>
            </a:r>
            <a:endParaRPr sz="1352">
              <a:solidFill>
                <a:srgbClr val="BFBFBF"/>
              </a:solidFill>
              <a:latin typeface="Arial"/>
              <a:ea typeface="Arial"/>
              <a:cs typeface="Arial"/>
              <a:sym typeface="Arial"/>
            </a:endParaRPr>
          </a:p>
        </p:txBody>
      </p:sp>
      <p:sp>
        <p:nvSpPr>
          <p:cNvPr id="5799" name="Google Shape;5799;p213"/>
          <p:cNvSpPr txBox="1"/>
          <p:nvPr/>
        </p:nvSpPr>
        <p:spPr>
          <a:xfrm>
            <a:off x="1679275" y="3101438"/>
            <a:ext cx="8833449" cy="1481663"/>
          </a:xfrm>
          <a:prstGeom prst="rect">
            <a:avLst/>
          </a:prstGeom>
          <a:solidFill>
            <a:srgbClr val="F3EAF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Was bedeutet es, wenn man sagt, der Sehnervenkopf sei „geneigt“?</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Es bedeutet, dass sein oberer Pol angehoben und sein unterer Pol nach hinten verschoben ist (d. h. staphylomartig).</a:t>
            </a:r>
            <a:endParaRPr/>
          </a:p>
          <a:p>
            <a:pPr indent="0" lvl="0" marL="0" marR="0" rtl="0" algn="l">
              <a:spcBef>
                <a:spcPts val="0"/>
              </a:spcBef>
              <a:spcAft>
                <a:spcPts val="0"/>
              </a:spcAft>
              <a:buNone/>
            </a:pPr>
            <a:r>
              <a:t/>
            </a:r>
            <a:endParaRPr sz="1352">
              <a:solidFill>
                <a:srgbClr val="F3EAF7"/>
              </a:solidFill>
              <a:latin typeface="Arial"/>
              <a:ea typeface="Arial"/>
              <a:cs typeface="Arial"/>
              <a:sym typeface="Arial"/>
            </a:endParaRPr>
          </a:p>
          <a:p>
            <a:pPr indent="0" lvl="0" marL="0" marR="0" rtl="0" algn="l">
              <a:spcBef>
                <a:spcPts val="0"/>
              </a:spcBef>
              <a:spcAft>
                <a:spcPts val="0"/>
              </a:spcAft>
              <a:buNone/>
            </a:pPr>
            <a:r>
              <a:rPr i="1" lang="en-US" sz="1352">
                <a:solidFill>
                  <a:srgbClr val="F3EAF7"/>
                </a:solidFill>
                <a:latin typeface="Arial"/>
                <a:ea typeface="Arial"/>
                <a:cs typeface="Arial"/>
                <a:sym typeface="Arial"/>
              </a:rPr>
              <a:t>Die Gefäße auf einer geneigten Papille können in einem ungewöhnlichen Muster verlaufen. Wie lautet die aus zwei Wörtern bestehende Bezeichnung für dieses Muster?</a:t>
            </a:r>
            <a:endParaRPr/>
          </a:p>
          <a:p>
            <a:pPr indent="0" lvl="0" marL="0" marR="0" rtl="0" algn="l">
              <a:spcBef>
                <a:spcPts val="0"/>
              </a:spcBef>
              <a:spcAft>
                <a:spcPts val="0"/>
              </a:spcAft>
              <a:buNone/>
            </a:pPr>
            <a:r>
              <a:rPr lang="en-US" sz="1352">
                <a:solidFill>
                  <a:srgbClr val="F3EAF7"/>
                </a:solidFill>
                <a:latin typeface="Arial"/>
                <a:ea typeface="Arial"/>
                <a:cs typeface="Arial"/>
                <a:sym typeface="Arial"/>
              </a:rPr>
              <a:t>„Situs inversus“</a:t>
            </a:r>
            <a:endParaRPr/>
          </a:p>
        </p:txBody>
      </p:sp>
      <p:cxnSp>
        <p:nvCxnSpPr>
          <p:cNvPr id="5800" name="Google Shape;5800;p213"/>
          <p:cNvCxnSpPr/>
          <p:nvPr/>
        </p:nvCxnSpPr>
        <p:spPr>
          <a:xfrm>
            <a:off x="7933357" y="2827601"/>
            <a:ext cx="0" cy="291504"/>
          </a:xfrm>
          <a:prstGeom prst="straightConnector1">
            <a:avLst/>
          </a:prstGeom>
          <a:noFill/>
          <a:ln cap="flat" cmpd="sng" w="9525">
            <a:solidFill>
              <a:schemeClr val="dk1"/>
            </a:solidFill>
            <a:prstDash val="solid"/>
            <a:round/>
            <a:headEnd len="med" w="med" type="none"/>
            <a:tailEnd len="med" w="med" type="none"/>
          </a:ln>
        </p:spPr>
      </p:cxnSp>
      <p:cxnSp>
        <p:nvCxnSpPr>
          <p:cNvPr id="5801" name="Google Shape;5801;p213"/>
          <p:cNvCxnSpPr/>
          <p:nvPr/>
        </p:nvCxnSpPr>
        <p:spPr>
          <a:xfrm>
            <a:off x="7933357" y="3119105"/>
            <a:ext cx="70668" cy="0"/>
          </a:xfrm>
          <a:prstGeom prst="straightConnector1">
            <a:avLst/>
          </a:prstGeom>
          <a:noFill/>
          <a:ln cap="flat" cmpd="sng" w="9525">
            <a:solidFill>
              <a:schemeClr val="dk1"/>
            </a:solidFill>
            <a:prstDash val="solid"/>
            <a:round/>
            <a:headEnd len="med" w="med" type="none"/>
            <a:tailEnd len="med" w="med" type="none"/>
          </a:ln>
        </p:spPr>
      </p:cxnSp>
      <p:sp>
        <p:nvSpPr>
          <p:cNvPr id="5802" name="Google Shape;5802;p213"/>
          <p:cNvSpPr/>
          <p:nvPr/>
        </p:nvSpPr>
        <p:spPr>
          <a:xfrm>
            <a:off x="3961250" y="4940759"/>
            <a:ext cx="828032" cy="298375"/>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803" name="Google Shape;5803;p213"/>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804" name="Google Shape;5804;p213"/>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805" name="Google Shape;5805;p213"/>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806" name="Google Shape;5806;p213"/>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0" name="Shape 5810"/>
        <p:cNvGrpSpPr/>
        <p:nvPr/>
      </p:nvGrpSpPr>
      <p:grpSpPr>
        <a:xfrm>
          <a:off x="0" y="0"/>
          <a:ext cx="0" cy="0"/>
          <a:chOff x="0" y="0"/>
          <a:chExt cx="0" cy="0"/>
        </a:xfrm>
      </p:grpSpPr>
      <p:pic>
        <p:nvPicPr>
          <p:cNvPr descr="Atlas Entry - Congenital tilting of the optic nerve with situs inversus" id="5811" name="Google Shape;5811;p214"/>
          <p:cNvPicPr preferRelativeResize="0"/>
          <p:nvPr/>
        </p:nvPicPr>
        <p:blipFill rotWithShape="1">
          <a:blip r:embed="rId3">
            <a:alphaModFix/>
          </a:blip>
          <a:srcRect b="0" l="0" r="0" t="0"/>
          <a:stretch/>
        </p:blipFill>
        <p:spPr>
          <a:xfrm>
            <a:off x="3645330" y="1162780"/>
            <a:ext cx="4901337" cy="4195319"/>
          </a:xfrm>
          <a:prstGeom prst="rect">
            <a:avLst/>
          </a:prstGeom>
          <a:noFill/>
          <a:ln>
            <a:noFill/>
          </a:ln>
        </p:spPr>
      </p:pic>
      <p:sp>
        <p:nvSpPr>
          <p:cNvPr id="5812" name="Google Shape;5812;p214"/>
          <p:cNvSpPr txBox="1"/>
          <p:nvPr/>
        </p:nvSpPr>
        <p:spPr>
          <a:xfrm>
            <a:off x="5509218" y="5856361"/>
            <a:ext cx="1173562"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Schrägstehende Papille</a:t>
            </a:r>
            <a:endParaRPr/>
          </a:p>
        </p:txBody>
      </p:sp>
      <p:sp>
        <p:nvSpPr>
          <p:cNvPr id="5813" name="Google Shape;5813;p214"/>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814" name="Google Shape;5814;p214"/>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815" name="Google Shape;5815;p214"/>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816" name="Google Shape;5816;p214"/>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0" name="Shape 5820"/>
        <p:cNvGrpSpPr/>
        <p:nvPr/>
      </p:nvGrpSpPr>
      <p:grpSpPr>
        <a:xfrm>
          <a:off x="0" y="0"/>
          <a:ext cx="0" cy="0"/>
          <a:chOff x="0" y="0"/>
          <a:chExt cx="0" cy="0"/>
        </a:xfrm>
      </p:grpSpPr>
      <p:sp>
        <p:nvSpPr>
          <p:cNvPr id="5821" name="Google Shape;5821;p215"/>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822" name="Google Shape;5822;p215"/>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5823" name="Google Shape;5823;p215"/>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5824" name="Google Shape;5824;p215"/>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5825" name="Google Shape;5825;p215"/>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826" name="Google Shape;5826;p215"/>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827" name="Google Shape;5827;p215"/>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5828" name="Google Shape;5828;p215"/>
          <p:cNvCxnSpPr>
            <a:stCxn id="5821"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5829" name="Google Shape;5829;p215"/>
          <p:cNvCxnSpPr>
            <a:stCxn id="5821"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5830" name="Google Shape;5830;p215"/>
          <p:cNvCxnSpPr>
            <a:stCxn id="5821"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5831" name="Google Shape;5831;p215"/>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5832" name="Google Shape;5832;p215"/>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5833" name="Google Shape;5833;p215"/>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5834" name="Google Shape;5834;p215"/>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5835" name="Google Shape;5835;p215"/>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5836" name="Google Shape;5836;p215"/>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5837" name="Google Shape;5837;p215"/>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5838" name="Google Shape;5838;p215"/>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BFBFBF"/>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BFBFBF"/>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Er kann eine myopische </a:t>
            </a:r>
            <a:r>
              <a:rPr b="1" lang="en-US" sz="1352">
                <a:solidFill>
                  <a:srgbClr val="1A5FB4"/>
                </a:solidFill>
                <a:latin typeface="Arial"/>
                <a:ea typeface="Arial"/>
                <a:cs typeface="Arial"/>
                <a:sym typeface="Arial"/>
              </a:rPr>
              <a:t>Neigung</a:t>
            </a:r>
            <a:r>
              <a:rPr lang="en-US" sz="1352">
                <a:solidFill>
                  <a:srgbClr val="BFBFBF"/>
                </a:solidFill>
                <a:latin typeface="Arial"/>
                <a:ea typeface="Arial"/>
                <a:cs typeface="Arial"/>
                <a:sym typeface="Arial"/>
              </a:rPr>
              <a:t> aufweisen, und sein temporaler Bereich kann blass sein</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Fuchs-Kolobom (Dr. Fuchs schlägt wieder zu)</a:t>
            </a:r>
            <a:endParaRPr sz="1352">
              <a:solidFill>
                <a:srgbClr val="BFBFBF"/>
              </a:solidFill>
              <a:latin typeface="Arial"/>
              <a:ea typeface="Arial"/>
              <a:cs typeface="Arial"/>
              <a:sym typeface="Arial"/>
            </a:endParaRPr>
          </a:p>
        </p:txBody>
      </p:sp>
      <p:sp>
        <p:nvSpPr>
          <p:cNvPr id="5839" name="Google Shape;5839;p215"/>
          <p:cNvSpPr txBox="1"/>
          <p:nvPr/>
        </p:nvSpPr>
        <p:spPr>
          <a:xfrm>
            <a:off x="1679275" y="3101438"/>
            <a:ext cx="8833449" cy="1481663"/>
          </a:xfrm>
          <a:prstGeom prst="rect">
            <a:avLst/>
          </a:prstGeom>
          <a:solidFill>
            <a:srgbClr val="F3EAF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Was bedeutet es, wenn man sagt, der Sehnervenkopf sei „geneigt“?</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Es bedeutet, dass sein oberer Pol angehoben und sein unterer Pol nach hinten verschoben ist (d. h. staphylomartig).</a:t>
            </a:r>
            <a:endParaRPr/>
          </a:p>
          <a:p>
            <a:pPr indent="0" lvl="0" marL="0" marR="0" rtl="0" algn="l">
              <a:spcBef>
                <a:spcPts val="0"/>
              </a:spcBef>
              <a:spcAft>
                <a:spcPts val="0"/>
              </a:spcAft>
              <a:buNone/>
            </a:pPr>
            <a:r>
              <a:t/>
            </a:r>
            <a:endParaRPr sz="1352">
              <a:solidFill>
                <a:schemeClr val="dk1"/>
              </a:solidFill>
              <a:latin typeface="Arial"/>
              <a:ea typeface="Arial"/>
              <a:cs typeface="Arial"/>
              <a:sym typeface="Arial"/>
            </a:endParaRPr>
          </a:p>
          <a:p>
            <a:pPr indent="0" lvl="0" marL="0" marR="0" rtl="0" algn="l">
              <a:spcBef>
                <a:spcPts val="0"/>
              </a:spcBef>
              <a:spcAft>
                <a:spcPts val="0"/>
              </a:spcAft>
              <a:buNone/>
            </a:pPr>
            <a:r>
              <a:rPr i="1" lang="en-US" sz="1352">
                <a:solidFill>
                  <a:schemeClr val="dk1"/>
                </a:solidFill>
                <a:latin typeface="Arial"/>
                <a:ea typeface="Arial"/>
                <a:cs typeface="Arial"/>
                <a:sym typeface="Arial"/>
              </a:rPr>
              <a:t>Die Gefäße auf einer geneigten Papille können in einem ungewöhnlichen Muster verlaufen. Wie lautet die aus zwei Wörtern bestehende Bezeichnung für dieses Muster?</a:t>
            </a:r>
            <a:endParaRPr/>
          </a:p>
          <a:p>
            <a:pPr indent="0" lvl="0" marL="0" marR="0" rtl="0" algn="l">
              <a:spcBef>
                <a:spcPts val="0"/>
              </a:spcBef>
              <a:spcAft>
                <a:spcPts val="0"/>
              </a:spcAft>
              <a:buNone/>
            </a:pPr>
            <a:r>
              <a:rPr lang="en-US" sz="1352">
                <a:solidFill>
                  <a:srgbClr val="F3EAF7"/>
                </a:solidFill>
                <a:latin typeface="Arial"/>
                <a:ea typeface="Arial"/>
                <a:cs typeface="Arial"/>
                <a:sym typeface="Arial"/>
              </a:rPr>
              <a:t>„Situs inversus“</a:t>
            </a:r>
            <a:endParaRPr/>
          </a:p>
        </p:txBody>
      </p:sp>
      <p:cxnSp>
        <p:nvCxnSpPr>
          <p:cNvPr id="5840" name="Google Shape;5840;p215"/>
          <p:cNvCxnSpPr/>
          <p:nvPr/>
        </p:nvCxnSpPr>
        <p:spPr>
          <a:xfrm>
            <a:off x="7933357" y="2827601"/>
            <a:ext cx="0" cy="291504"/>
          </a:xfrm>
          <a:prstGeom prst="straightConnector1">
            <a:avLst/>
          </a:prstGeom>
          <a:noFill/>
          <a:ln cap="flat" cmpd="sng" w="9525">
            <a:solidFill>
              <a:schemeClr val="dk1"/>
            </a:solidFill>
            <a:prstDash val="solid"/>
            <a:round/>
            <a:headEnd len="med" w="med" type="none"/>
            <a:tailEnd len="med" w="med" type="none"/>
          </a:ln>
        </p:spPr>
      </p:cxnSp>
      <p:cxnSp>
        <p:nvCxnSpPr>
          <p:cNvPr id="5841" name="Google Shape;5841;p215"/>
          <p:cNvCxnSpPr/>
          <p:nvPr/>
        </p:nvCxnSpPr>
        <p:spPr>
          <a:xfrm>
            <a:off x="7933357" y="3119105"/>
            <a:ext cx="70668" cy="0"/>
          </a:xfrm>
          <a:prstGeom prst="straightConnector1">
            <a:avLst/>
          </a:prstGeom>
          <a:noFill/>
          <a:ln cap="flat" cmpd="sng" w="9525">
            <a:solidFill>
              <a:schemeClr val="dk1"/>
            </a:solidFill>
            <a:prstDash val="solid"/>
            <a:round/>
            <a:headEnd len="med" w="med" type="none"/>
            <a:tailEnd len="med" w="med" type="none"/>
          </a:ln>
        </p:spPr>
      </p:cxnSp>
      <p:sp>
        <p:nvSpPr>
          <p:cNvPr id="5842" name="Google Shape;5842;p215"/>
          <p:cNvSpPr/>
          <p:nvPr/>
        </p:nvSpPr>
        <p:spPr>
          <a:xfrm>
            <a:off x="3961250" y="4940759"/>
            <a:ext cx="828032" cy="298375"/>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843" name="Google Shape;5843;p215"/>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844" name="Google Shape;5844;p215"/>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845" name="Google Shape;5845;p215"/>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846" name="Google Shape;5846;p215"/>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0" name="Shape 5850"/>
        <p:cNvGrpSpPr/>
        <p:nvPr/>
      </p:nvGrpSpPr>
      <p:grpSpPr>
        <a:xfrm>
          <a:off x="0" y="0"/>
          <a:ext cx="0" cy="0"/>
          <a:chOff x="0" y="0"/>
          <a:chExt cx="0" cy="0"/>
        </a:xfrm>
      </p:grpSpPr>
      <p:sp>
        <p:nvSpPr>
          <p:cNvPr id="5851" name="Google Shape;5851;p216"/>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852" name="Google Shape;5852;p216"/>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5853" name="Google Shape;5853;p216"/>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5854" name="Google Shape;5854;p216"/>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5855" name="Google Shape;5855;p216"/>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856" name="Google Shape;5856;p216"/>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857" name="Google Shape;5857;p216"/>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5858" name="Google Shape;5858;p216"/>
          <p:cNvCxnSpPr>
            <a:stCxn id="5851"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5859" name="Google Shape;5859;p216"/>
          <p:cNvCxnSpPr>
            <a:stCxn id="5851"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5860" name="Google Shape;5860;p216"/>
          <p:cNvCxnSpPr>
            <a:stCxn id="5851"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5861" name="Google Shape;5861;p216"/>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5862" name="Google Shape;5862;p216"/>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5863" name="Google Shape;5863;p216"/>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5864" name="Google Shape;5864;p216"/>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5865" name="Google Shape;5865;p216"/>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5866" name="Google Shape;5866;p216"/>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5867" name="Google Shape;5867;p216"/>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5868" name="Google Shape;5868;p216"/>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BFBFBF"/>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BFBFBF"/>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Er kann eine myopische </a:t>
            </a:r>
            <a:r>
              <a:rPr b="1" lang="en-US" sz="1352">
                <a:solidFill>
                  <a:srgbClr val="1A5FB4"/>
                </a:solidFill>
                <a:latin typeface="Arial"/>
                <a:ea typeface="Arial"/>
                <a:cs typeface="Arial"/>
                <a:sym typeface="Arial"/>
              </a:rPr>
              <a:t>Neigung</a:t>
            </a:r>
            <a:r>
              <a:rPr lang="en-US" sz="1352">
                <a:solidFill>
                  <a:srgbClr val="BFBFBF"/>
                </a:solidFill>
                <a:latin typeface="Arial"/>
                <a:ea typeface="Arial"/>
                <a:cs typeface="Arial"/>
                <a:sym typeface="Arial"/>
              </a:rPr>
              <a:t> aufweisen, und sein temporaler Bereich kann blass sein</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Fuchs-Kolobom (Dr. Fuchs schlägt wieder zu)</a:t>
            </a:r>
            <a:endParaRPr sz="1352">
              <a:solidFill>
                <a:srgbClr val="BFBFBF"/>
              </a:solidFill>
              <a:latin typeface="Arial"/>
              <a:ea typeface="Arial"/>
              <a:cs typeface="Arial"/>
              <a:sym typeface="Arial"/>
            </a:endParaRPr>
          </a:p>
        </p:txBody>
      </p:sp>
      <p:sp>
        <p:nvSpPr>
          <p:cNvPr id="5869" name="Google Shape;5869;p216"/>
          <p:cNvSpPr txBox="1"/>
          <p:nvPr/>
        </p:nvSpPr>
        <p:spPr>
          <a:xfrm>
            <a:off x="1679275" y="3101437"/>
            <a:ext cx="8833449" cy="1689791"/>
          </a:xfrm>
          <a:prstGeom prst="rect">
            <a:avLst/>
          </a:prstGeom>
          <a:solidFill>
            <a:srgbClr val="F3EAF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Was bedeutet es, wenn man sagt, der Sehnervenkopf sei „geneigt“?</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Es bedeutet, dass sein oberer Pol angehoben und sein unterer Pol nach hinten verschoben ist (d. h. staphylomartig).</a:t>
            </a:r>
            <a:endParaRPr/>
          </a:p>
          <a:p>
            <a:pPr indent="0" lvl="0" marL="0" marR="0" rtl="0" algn="l">
              <a:spcBef>
                <a:spcPts val="0"/>
              </a:spcBef>
              <a:spcAft>
                <a:spcPts val="0"/>
              </a:spcAft>
              <a:buNone/>
            </a:pPr>
            <a:r>
              <a:t/>
            </a:r>
            <a:endParaRPr sz="1352">
              <a:solidFill>
                <a:schemeClr val="dk1"/>
              </a:solidFill>
              <a:latin typeface="Arial"/>
              <a:ea typeface="Arial"/>
              <a:cs typeface="Arial"/>
              <a:sym typeface="Arial"/>
            </a:endParaRPr>
          </a:p>
          <a:p>
            <a:pPr indent="0" lvl="0" marL="0" marR="0" rtl="0" algn="l">
              <a:spcBef>
                <a:spcPts val="0"/>
              </a:spcBef>
              <a:spcAft>
                <a:spcPts val="0"/>
              </a:spcAft>
              <a:buNone/>
            </a:pPr>
            <a:r>
              <a:rPr i="1" lang="en-US" sz="1352">
                <a:solidFill>
                  <a:schemeClr val="dk1"/>
                </a:solidFill>
                <a:latin typeface="Arial"/>
                <a:ea typeface="Arial"/>
                <a:cs typeface="Arial"/>
                <a:sym typeface="Arial"/>
              </a:rPr>
              <a:t>Die Gefäße auf einer geneigten Papille können in einem ungewöhnlichen Muster verlaufen. Wie lautet die aus zwei Wörtern bestehende Bezeichnung für dieses Muster?</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„Situs inversus“</a:t>
            </a:r>
            <a:endParaRPr sz="1352">
              <a:solidFill>
                <a:srgbClr val="F3EAF7"/>
              </a:solidFill>
              <a:latin typeface="Arial"/>
              <a:ea typeface="Arial"/>
              <a:cs typeface="Arial"/>
              <a:sym typeface="Arial"/>
            </a:endParaRPr>
          </a:p>
          <a:p>
            <a:pPr indent="0" lvl="0" marL="0" marR="0" rtl="0" algn="l">
              <a:spcBef>
                <a:spcPts val="0"/>
              </a:spcBef>
              <a:spcAft>
                <a:spcPts val="0"/>
              </a:spcAft>
              <a:buNone/>
            </a:pPr>
            <a:r>
              <a:t/>
            </a:r>
            <a:endParaRPr sz="1352">
              <a:solidFill>
                <a:srgbClr val="F3EAF7"/>
              </a:solidFill>
              <a:latin typeface="Arial"/>
              <a:ea typeface="Arial"/>
              <a:cs typeface="Arial"/>
              <a:sym typeface="Arial"/>
            </a:endParaRPr>
          </a:p>
        </p:txBody>
      </p:sp>
      <p:cxnSp>
        <p:nvCxnSpPr>
          <p:cNvPr id="5870" name="Google Shape;5870;p216"/>
          <p:cNvCxnSpPr/>
          <p:nvPr/>
        </p:nvCxnSpPr>
        <p:spPr>
          <a:xfrm>
            <a:off x="7933357" y="2827601"/>
            <a:ext cx="0" cy="291504"/>
          </a:xfrm>
          <a:prstGeom prst="straightConnector1">
            <a:avLst/>
          </a:prstGeom>
          <a:noFill/>
          <a:ln cap="flat" cmpd="sng" w="9525">
            <a:solidFill>
              <a:schemeClr val="dk1"/>
            </a:solidFill>
            <a:prstDash val="solid"/>
            <a:round/>
            <a:headEnd len="med" w="med" type="none"/>
            <a:tailEnd len="med" w="med" type="none"/>
          </a:ln>
        </p:spPr>
      </p:cxnSp>
      <p:cxnSp>
        <p:nvCxnSpPr>
          <p:cNvPr id="5871" name="Google Shape;5871;p216"/>
          <p:cNvCxnSpPr/>
          <p:nvPr/>
        </p:nvCxnSpPr>
        <p:spPr>
          <a:xfrm>
            <a:off x="7933357" y="3119105"/>
            <a:ext cx="70668" cy="0"/>
          </a:xfrm>
          <a:prstGeom prst="straightConnector1">
            <a:avLst/>
          </a:prstGeom>
          <a:noFill/>
          <a:ln cap="flat" cmpd="sng" w="9525">
            <a:solidFill>
              <a:schemeClr val="dk1"/>
            </a:solidFill>
            <a:prstDash val="solid"/>
            <a:round/>
            <a:headEnd len="med" w="med" type="none"/>
            <a:tailEnd len="med" w="med" type="none"/>
          </a:ln>
        </p:spPr>
      </p:cxnSp>
      <p:sp>
        <p:nvSpPr>
          <p:cNvPr id="5872" name="Google Shape;5872;p216"/>
          <p:cNvSpPr/>
          <p:nvPr/>
        </p:nvSpPr>
        <p:spPr>
          <a:xfrm>
            <a:off x="3961250" y="4940759"/>
            <a:ext cx="828032" cy="298375"/>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873" name="Google Shape;5873;p216"/>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874" name="Google Shape;5874;p216"/>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875" name="Google Shape;5875;p216"/>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876" name="Google Shape;5876;p216"/>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0" name="Shape 5880"/>
        <p:cNvGrpSpPr/>
        <p:nvPr/>
      </p:nvGrpSpPr>
      <p:grpSpPr>
        <a:xfrm>
          <a:off x="0" y="0"/>
          <a:ext cx="0" cy="0"/>
          <a:chOff x="0" y="0"/>
          <a:chExt cx="0" cy="0"/>
        </a:xfrm>
      </p:grpSpPr>
      <p:sp>
        <p:nvSpPr>
          <p:cNvPr id="5881" name="Google Shape;5881;p217"/>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882" name="Google Shape;5882;p217"/>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5883" name="Google Shape;5883;p217"/>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5884" name="Google Shape;5884;p217"/>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5885" name="Google Shape;5885;p217"/>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886" name="Google Shape;5886;p217"/>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887" name="Google Shape;5887;p217"/>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5888" name="Google Shape;5888;p217"/>
          <p:cNvCxnSpPr>
            <a:stCxn id="5881"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5889" name="Google Shape;5889;p217"/>
          <p:cNvCxnSpPr>
            <a:stCxn id="5881"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5890" name="Google Shape;5890;p217"/>
          <p:cNvCxnSpPr>
            <a:stCxn id="5881"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5891" name="Google Shape;5891;p217"/>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5892" name="Google Shape;5892;p217"/>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5893" name="Google Shape;5893;p217"/>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5894" name="Google Shape;5894;p217"/>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5895" name="Google Shape;5895;p217"/>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5896" name="Google Shape;5896;p217"/>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5897" name="Google Shape;5897;p217"/>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5898" name="Google Shape;5898;p217"/>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5899" name="Google Shape;5899;p217"/>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BFBFBF"/>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BFBFBF"/>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Er kann eine myopische </a:t>
            </a:r>
            <a:r>
              <a:rPr b="1" lang="en-US" sz="1352">
                <a:solidFill>
                  <a:srgbClr val="1A5FB4"/>
                </a:solidFill>
                <a:latin typeface="Arial"/>
                <a:ea typeface="Arial"/>
                <a:cs typeface="Arial"/>
                <a:sym typeface="Arial"/>
              </a:rPr>
              <a:t>Neigung</a:t>
            </a:r>
            <a:r>
              <a:rPr lang="en-US" sz="1352">
                <a:solidFill>
                  <a:srgbClr val="BFBFBF"/>
                </a:solidFill>
                <a:latin typeface="Arial"/>
                <a:ea typeface="Arial"/>
                <a:cs typeface="Arial"/>
                <a:sym typeface="Arial"/>
              </a:rPr>
              <a:t> aufweisen, und sein temporaler Bereich kann blass sein</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Fuchs-Kolobom (Dr. Fuchs schlägt wieder zu)</a:t>
            </a:r>
            <a:endParaRPr sz="1352">
              <a:solidFill>
                <a:srgbClr val="BFBFBF"/>
              </a:solidFill>
              <a:latin typeface="Arial"/>
              <a:ea typeface="Arial"/>
              <a:cs typeface="Arial"/>
              <a:sym typeface="Arial"/>
            </a:endParaRPr>
          </a:p>
        </p:txBody>
      </p:sp>
      <p:sp>
        <p:nvSpPr>
          <p:cNvPr id="5900" name="Google Shape;5900;p217"/>
          <p:cNvSpPr txBox="1"/>
          <p:nvPr/>
        </p:nvSpPr>
        <p:spPr>
          <a:xfrm>
            <a:off x="1679275" y="3101437"/>
            <a:ext cx="8833449" cy="1689791"/>
          </a:xfrm>
          <a:prstGeom prst="rect">
            <a:avLst/>
          </a:prstGeom>
          <a:solidFill>
            <a:srgbClr val="F3EAF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Was bedeutet es, wenn man sagt, der Sehnervenkopf sei „geneigt“?</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Es bedeutet, dass sein oberer Pol angehoben und sein unterer Pol nach hinten verschoben ist (d. h. staphylomartig).</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Die Gefäße auf einer geneigten Papille können in einem ungewöhnlichen Muster verlaufen. Wie lautet die aus zwei Wörtern bestehende Bezeichnung für dieses Muster?</a:t>
            </a:r>
            <a:endParaRPr/>
          </a:p>
          <a:p>
            <a:pPr indent="0" lvl="0" marL="0" marR="0" rtl="0" algn="l">
              <a:spcBef>
                <a:spcPts val="0"/>
              </a:spcBef>
              <a:spcAft>
                <a:spcPts val="0"/>
              </a:spcAft>
              <a:buNone/>
            </a:pPr>
            <a:r>
              <a:rPr b="1" lang="en-US" sz="1352">
                <a:solidFill>
                  <a:schemeClr val="dk1"/>
                </a:solidFill>
                <a:latin typeface="Arial"/>
                <a:ea typeface="Arial"/>
                <a:cs typeface="Arial"/>
                <a:sym typeface="Arial"/>
              </a:rPr>
              <a:t>„Situs inversus“</a:t>
            </a:r>
            <a:endParaRPr b="1" sz="1352">
              <a:solidFill>
                <a:srgbClr val="F3EAF7"/>
              </a:solidFill>
              <a:latin typeface="Arial"/>
              <a:ea typeface="Arial"/>
              <a:cs typeface="Arial"/>
              <a:sym typeface="Arial"/>
            </a:endParaRPr>
          </a:p>
          <a:p>
            <a:pPr indent="0" lvl="0" marL="0" marR="0" rtl="0" algn="l">
              <a:spcBef>
                <a:spcPts val="0"/>
              </a:spcBef>
              <a:spcAft>
                <a:spcPts val="0"/>
              </a:spcAft>
              <a:buNone/>
            </a:pPr>
            <a:r>
              <a:t/>
            </a:r>
            <a:endParaRPr sz="1352">
              <a:solidFill>
                <a:srgbClr val="F3EAF7"/>
              </a:solidFill>
              <a:latin typeface="Arial"/>
              <a:ea typeface="Arial"/>
              <a:cs typeface="Arial"/>
              <a:sym typeface="Arial"/>
            </a:endParaRPr>
          </a:p>
        </p:txBody>
      </p:sp>
      <p:sp>
        <p:nvSpPr>
          <p:cNvPr id="5901" name="Google Shape;5901;p217"/>
          <p:cNvSpPr txBox="1"/>
          <p:nvPr/>
        </p:nvSpPr>
        <p:spPr>
          <a:xfrm>
            <a:off x="1882657" y="5377443"/>
            <a:ext cx="6884479" cy="976213"/>
          </a:xfrm>
          <a:prstGeom prst="rect">
            <a:avLst/>
          </a:prstGeom>
          <a:solidFill>
            <a:srgbClr val="D5ADFF"/>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dk1"/>
                </a:solidFill>
                <a:latin typeface="Arial"/>
                <a:ea typeface="Arial"/>
                <a:cs typeface="Arial"/>
                <a:sym typeface="Arial"/>
              </a:rPr>
              <a:t>Hm? Ich dachte, „Situs inversus“ bedeute, dass sich alle Organe auf der falschen Seite des Körpers befinden, oder so etwas. Was bedeutet es in diesem Zusammenhang?</a:t>
            </a:r>
            <a:endParaRPr/>
          </a:p>
          <a:p>
            <a:pPr indent="0" lvl="0" marL="0" marR="0" rtl="0" algn="l">
              <a:spcBef>
                <a:spcPts val="0"/>
              </a:spcBef>
              <a:spcAft>
                <a:spcPts val="0"/>
              </a:spcAft>
              <a:buNone/>
            </a:pPr>
            <a:r>
              <a:t/>
            </a:r>
            <a:endParaRPr i="1" sz="1546">
              <a:solidFill>
                <a:schemeClr val="dk1"/>
              </a:solidFill>
              <a:latin typeface="Arial"/>
              <a:ea typeface="Arial"/>
              <a:cs typeface="Arial"/>
              <a:sym typeface="Arial"/>
            </a:endParaRPr>
          </a:p>
        </p:txBody>
      </p:sp>
      <p:cxnSp>
        <p:nvCxnSpPr>
          <p:cNvPr id="5902" name="Google Shape;5902;p217"/>
          <p:cNvCxnSpPr/>
          <p:nvPr/>
        </p:nvCxnSpPr>
        <p:spPr>
          <a:xfrm>
            <a:off x="7933357" y="2827601"/>
            <a:ext cx="0" cy="291504"/>
          </a:xfrm>
          <a:prstGeom prst="straightConnector1">
            <a:avLst/>
          </a:prstGeom>
          <a:noFill/>
          <a:ln cap="flat" cmpd="sng" w="9525">
            <a:solidFill>
              <a:schemeClr val="dk1"/>
            </a:solidFill>
            <a:prstDash val="solid"/>
            <a:round/>
            <a:headEnd len="med" w="med" type="none"/>
            <a:tailEnd len="med" w="med" type="none"/>
          </a:ln>
        </p:spPr>
      </p:cxnSp>
      <p:cxnSp>
        <p:nvCxnSpPr>
          <p:cNvPr id="5903" name="Google Shape;5903;p217"/>
          <p:cNvCxnSpPr/>
          <p:nvPr/>
        </p:nvCxnSpPr>
        <p:spPr>
          <a:xfrm>
            <a:off x="7933357" y="3119105"/>
            <a:ext cx="70668" cy="0"/>
          </a:xfrm>
          <a:prstGeom prst="straightConnector1">
            <a:avLst/>
          </a:prstGeom>
          <a:noFill/>
          <a:ln cap="flat" cmpd="sng" w="9525">
            <a:solidFill>
              <a:schemeClr val="dk1"/>
            </a:solidFill>
            <a:prstDash val="solid"/>
            <a:round/>
            <a:headEnd len="med" w="med" type="none"/>
            <a:tailEnd len="med" w="med" type="none"/>
          </a:ln>
        </p:spPr>
      </p:cxnSp>
      <p:sp>
        <p:nvSpPr>
          <p:cNvPr id="5904" name="Google Shape;5904;p217"/>
          <p:cNvSpPr/>
          <p:nvPr/>
        </p:nvSpPr>
        <p:spPr>
          <a:xfrm>
            <a:off x="3961250" y="4940759"/>
            <a:ext cx="828032" cy="298375"/>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905" name="Google Shape;5905;p217"/>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906" name="Google Shape;5906;p217"/>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907" name="Google Shape;5907;p217"/>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908" name="Google Shape;5908;p217"/>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2" name="Shape 5912"/>
        <p:cNvGrpSpPr/>
        <p:nvPr/>
      </p:nvGrpSpPr>
      <p:grpSpPr>
        <a:xfrm>
          <a:off x="0" y="0"/>
          <a:ext cx="0" cy="0"/>
          <a:chOff x="0" y="0"/>
          <a:chExt cx="0" cy="0"/>
        </a:xfrm>
      </p:grpSpPr>
      <p:sp>
        <p:nvSpPr>
          <p:cNvPr id="5913" name="Google Shape;5913;p218"/>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914" name="Google Shape;5914;p218"/>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5915" name="Google Shape;5915;p218"/>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5916" name="Google Shape;5916;p218"/>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5917" name="Google Shape;5917;p218"/>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918" name="Google Shape;5918;p218"/>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919" name="Google Shape;5919;p218"/>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5920" name="Google Shape;5920;p218"/>
          <p:cNvCxnSpPr>
            <a:stCxn id="5913"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5921" name="Google Shape;5921;p218"/>
          <p:cNvCxnSpPr>
            <a:stCxn id="5913"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5922" name="Google Shape;5922;p218"/>
          <p:cNvCxnSpPr>
            <a:stCxn id="5913"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5923" name="Google Shape;5923;p218"/>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5924" name="Google Shape;5924;p218"/>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5925" name="Google Shape;5925;p218"/>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5926" name="Google Shape;5926;p218"/>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5927" name="Google Shape;5927;p218"/>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5928" name="Google Shape;5928;p218"/>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5929" name="Google Shape;5929;p218"/>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5930" name="Google Shape;5930;p218"/>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5931" name="Google Shape;5931;p218"/>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BFBFBF"/>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BFBFBF"/>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Er kann eine myopische </a:t>
            </a:r>
            <a:r>
              <a:rPr b="1" lang="en-US" sz="1352">
                <a:solidFill>
                  <a:srgbClr val="1A5FB4"/>
                </a:solidFill>
                <a:latin typeface="Arial"/>
                <a:ea typeface="Arial"/>
                <a:cs typeface="Arial"/>
                <a:sym typeface="Arial"/>
              </a:rPr>
              <a:t>Neigung</a:t>
            </a:r>
            <a:r>
              <a:rPr lang="en-US" sz="1352">
                <a:solidFill>
                  <a:srgbClr val="BFBFBF"/>
                </a:solidFill>
                <a:latin typeface="Arial"/>
                <a:ea typeface="Arial"/>
                <a:cs typeface="Arial"/>
                <a:sym typeface="Arial"/>
              </a:rPr>
              <a:t> aufweisen, und sein temporaler Bereich kann blass sein</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Fuchs-Kolobom (Dr. Fuchs schlägt wieder zu)</a:t>
            </a:r>
            <a:endParaRPr sz="1352">
              <a:solidFill>
                <a:srgbClr val="BFBFBF"/>
              </a:solidFill>
              <a:latin typeface="Arial"/>
              <a:ea typeface="Arial"/>
              <a:cs typeface="Arial"/>
              <a:sym typeface="Arial"/>
            </a:endParaRPr>
          </a:p>
        </p:txBody>
      </p:sp>
      <p:sp>
        <p:nvSpPr>
          <p:cNvPr id="5932" name="Google Shape;5932;p218"/>
          <p:cNvSpPr txBox="1"/>
          <p:nvPr/>
        </p:nvSpPr>
        <p:spPr>
          <a:xfrm>
            <a:off x="1679275" y="3101438"/>
            <a:ext cx="8833449" cy="1689336"/>
          </a:xfrm>
          <a:prstGeom prst="rect">
            <a:avLst/>
          </a:prstGeom>
          <a:solidFill>
            <a:srgbClr val="F3EAF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Was bedeutet es, wenn man sagt, der Sehnervenkopf sei „geneigt“?</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Es bedeutet, dass sein oberer Pol angehoben und sein unterer Pol nach hinten verschoben ist (d. h. staphylomartig).</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Die Gefäße auf einer geneigten Papille können in einem ungewöhnlichen Muster verlaufen. Wie lautet die aus zwei Wörtern bestehende Bezeichnung für dieses Muster?</a:t>
            </a:r>
            <a:endParaRPr/>
          </a:p>
          <a:p>
            <a:pPr indent="0" lvl="0" marL="0" marR="0" rtl="0" algn="l">
              <a:spcBef>
                <a:spcPts val="0"/>
              </a:spcBef>
              <a:spcAft>
                <a:spcPts val="0"/>
              </a:spcAft>
              <a:buNone/>
            </a:pPr>
            <a:r>
              <a:rPr b="1" lang="en-US" sz="1352">
                <a:solidFill>
                  <a:schemeClr val="dk1"/>
                </a:solidFill>
                <a:latin typeface="Arial"/>
                <a:ea typeface="Arial"/>
                <a:cs typeface="Arial"/>
                <a:sym typeface="Arial"/>
              </a:rPr>
              <a:t>„Situs inversus“</a:t>
            </a:r>
            <a:endParaRPr/>
          </a:p>
          <a:p>
            <a:pPr indent="0" lvl="0" marL="0" marR="0" rtl="0" algn="l">
              <a:spcBef>
                <a:spcPts val="0"/>
              </a:spcBef>
              <a:spcAft>
                <a:spcPts val="0"/>
              </a:spcAft>
              <a:buNone/>
            </a:pPr>
            <a:r>
              <a:t/>
            </a:r>
            <a:endParaRPr b="1" sz="1352">
              <a:solidFill>
                <a:srgbClr val="F3EAF7"/>
              </a:solidFill>
              <a:latin typeface="Arial"/>
              <a:ea typeface="Arial"/>
              <a:cs typeface="Arial"/>
              <a:sym typeface="Arial"/>
            </a:endParaRPr>
          </a:p>
        </p:txBody>
      </p:sp>
      <p:sp>
        <p:nvSpPr>
          <p:cNvPr id="5933" name="Google Shape;5933;p218"/>
          <p:cNvSpPr txBox="1"/>
          <p:nvPr/>
        </p:nvSpPr>
        <p:spPr>
          <a:xfrm>
            <a:off x="1870389" y="5174354"/>
            <a:ext cx="6884479" cy="1214072"/>
          </a:xfrm>
          <a:prstGeom prst="rect">
            <a:avLst/>
          </a:prstGeom>
          <a:solidFill>
            <a:srgbClr val="D5ADFF"/>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dk1"/>
                </a:solidFill>
                <a:latin typeface="Arial"/>
                <a:ea typeface="Arial"/>
                <a:cs typeface="Arial"/>
                <a:sym typeface="Arial"/>
              </a:rPr>
              <a:t>Hm? Ich dachte, „Situs inversus“ bedeute, dass sich alle Organe auf der falschen Seite des Körpers befinden, oder so etwas. Was bedeutet es in diesem Zusammenhang?</a:t>
            </a:r>
            <a:endParaRPr/>
          </a:p>
          <a:p>
            <a:pPr indent="0" lvl="0" marL="0" marR="0" rtl="0" algn="l">
              <a:spcBef>
                <a:spcPts val="0"/>
              </a:spcBef>
              <a:spcAft>
                <a:spcPts val="0"/>
              </a:spcAft>
              <a:buNone/>
            </a:pPr>
            <a:r>
              <a:rPr lang="en-US" sz="1546">
                <a:solidFill>
                  <a:schemeClr val="dk1"/>
                </a:solidFill>
                <a:latin typeface="Arial"/>
                <a:ea typeface="Arial"/>
                <a:cs typeface="Arial"/>
                <a:sym typeface="Arial"/>
              </a:rPr>
              <a:t>Es bedeutet, dass die temporalen Gefäße für einen kurzen Abschnitt nasal verlaufen, bevor sie in die richtige Richtung abbiegen</a:t>
            </a:r>
            <a:endParaRPr/>
          </a:p>
        </p:txBody>
      </p:sp>
      <p:sp>
        <p:nvSpPr>
          <p:cNvPr id="5934" name="Google Shape;5934;p218"/>
          <p:cNvSpPr/>
          <p:nvPr/>
        </p:nvSpPr>
        <p:spPr>
          <a:xfrm>
            <a:off x="3858010" y="5920678"/>
            <a:ext cx="1011578" cy="233732"/>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nasal v temporal</a:t>
            </a:r>
            <a:endParaRPr/>
          </a:p>
        </p:txBody>
      </p:sp>
      <p:sp>
        <p:nvSpPr>
          <p:cNvPr id="5935" name="Google Shape;5935;p218"/>
          <p:cNvSpPr/>
          <p:nvPr/>
        </p:nvSpPr>
        <p:spPr>
          <a:xfrm>
            <a:off x="7908723" y="5920678"/>
            <a:ext cx="654753" cy="214828"/>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Richtung</a:t>
            </a:r>
            <a:endParaRPr/>
          </a:p>
        </p:txBody>
      </p:sp>
      <p:cxnSp>
        <p:nvCxnSpPr>
          <p:cNvPr id="5936" name="Google Shape;5936;p218"/>
          <p:cNvCxnSpPr/>
          <p:nvPr/>
        </p:nvCxnSpPr>
        <p:spPr>
          <a:xfrm>
            <a:off x="7933357" y="2827601"/>
            <a:ext cx="0" cy="291504"/>
          </a:xfrm>
          <a:prstGeom prst="straightConnector1">
            <a:avLst/>
          </a:prstGeom>
          <a:noFill/>
          <a:ln cap="flat" cmpd="sng" w="9525">
            <a:solidFill>
              <a:schemeClr val="dk1"/>
            </a:solidFill>
            <a:prstDash val="solid"/>
            <a:round/>
            <a:headEnd len="med" w="med" type="none"/>
            <a:tailEnd len="med" w="med" type="none"/>
          </a:ln>
        </p:spPr>
      </p:cxnSp>
      <p:cxnSp>
        <p:nvCxnSpPr>
          <p:cNvPr id="5937" name="Google Shape;5937;p218"/>
          <p:cNvCxnSpPr/>
          <p:nvPr/>
        </p:nvCxnSpPr>
        <p:spPr>
          <a:xfrm>
            <a:off x="7933357" y="3119105"/>
            <a:ext cx="70668" cy="0"/>
          </a:xfrm>
          <a:prstGeom prst="straightConnector1">
            <a:avLst/>
          </a:prstGeom>
          <a:noFill/>
          <a:ln cap="flat" cmpd="sng" w="9525">
            <a:solidFill>
              <a:schemeClr val="dk1"/>
            </a:solidFill>
            <a:prstDash val="solid"/>
            <a:round/>
            <a:headEnd len="med" w="med" type="none"/>
            <a:tailEnd len="med" w="med" type="none"/>
          </a:ln>
        </p:spPr>
      </p:cxnSp>
      <p:sp>
        <p:nvSpPr>
          <p:cNvPr id="5938" name="Google Shape;5938;p218"/>
          <p:cNvSpPr/>
          <p:nvPr/>
        </p:nvSpPr>
        <p:spPr>
          <a:xfrm>
            <a:off x="3961250" y="4940759"/>
            <a:ext cx="828032" cy="298375"/>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939" name="Google Shape;5939;p218"/>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940" name="Google Shape;5940;p218"/>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941" name="Google Shape;5941;p218"/>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942" name="Google Shape;5942;p218"/>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6" name="Shape 5946"/>
        <p:cNvGrpSpPr/>
        <p:nvPr/>
      </p:nvGrpSpPr>
      <p:grpSpPr>
        <a:xfrm>
          <a:off x="0" y="0"/>
          <a:ext cx="0" cy="0"/>
          <a:chOff x="0" y="0"/>
          <a:chExt cx="0" cy="0"/>
        </a:xfrm>
      </p:grpSpPr>
      <p:sp>
        <p:nvSpPr>
          <p:cNvPr id="5947" name="Google Shape;5947;p219"/>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948" name="Google Shape;5948;p219"/>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5949" name="Google Shape;5949;p219"/>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5950" name="Google Shape;5950;p219"/>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5951" name="Google Shape;5951;p219"/>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952" name="Google Shape;5952;p219"/>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953" name="Google Shape;5953;p219"/>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5954" name="Google Shape;5954;p219"/>
          <p:cNvCxnSpPr>
            <a:stCxn id="5947"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5955" name="Google Shape;5955;p219"/>
          <p:cNvCxnSpPr>
            <a:stCxn id="5947"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5956" name="Google Shape;5956;p219"/>
          <p:cNvCxnSpPr>
            <a:stCxn id="5947"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5957" name="Google Shape;5957;p219"/>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5958" name="Google Shape;5958;p219"/>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5959" name="Google Shape;5959;p219"/>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5960" name="Google Shape;5960;p219"/>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5961" name="Google Shape;5961;p219"/>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5962" name="Google Shape;5962;p219"/>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5963" name="Google Shape;5963;p219"/>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5964" name="Google Shape;5964;p219"/>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5965" name="Google Shape;5965;p219"/>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BFBFBF"/>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BFBFBF"/>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Er kann eine myopische </a:t>
            </a:r>
            <a:r>
              <a:rPr b="1" lang="en-US" sz="1352">
                <a:solidFill>
                  <a:srgbClr val="1A5FB4"/>
                </a:solidFill>
                <a:latin typeface="Arial"/>
                <a:ea typeface="Arial"/>
                <a:cs typeface="Arial"/>
                <a:sym typeface="Arial"/>
              </a:rPr>
              <a:t>Neigung</a:t>
            </a:r>
            <a:r>
              <a:rPr lang="en-US" sz="1352">
                <a:solidFill>
                  <a:srgbClr val="BFBFBF"/>
                </a:solidFill>
                <a:latin typeface="Arial"/>
                <a:ea typeface="Arial"/>
                <a:cs typeface="Arial"/>
                <a:sym typeface="Arial"/>
              </a:rPr>
              <a:t> aufweisen, und sein temporaler Bereich kann blass sein</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Fuchs-Kolobom (Dr. Fuchs schlägt wieder zu)</a:t>
            </a:r>
            <a:endParaRPr sz="1352">
              <a:solidFill>
                <a:srgbClr val="BFBFBF"/>
              </a:solidFill>
              <a:latin typeface="Arial"/>
              <a:ea typeface="Arial"/>
              <a:cs typeface="Arial"/>
              <a:sym typeface="Arial"/>
            </a:endParaRPr>
          </a:p>
        </p:txBody>
      </p:sp>
      <p:sp>
        <p:nvSpPr>
          <p:cNvPr id="5966" name="Google Shape;5966;p219"/>
          <p:cNvSpPr txBox="1"/>
          <p:nvPr/>
        </p:nvSpPr>
        <p:spPr>
          <a:xfrm>
            <a:off x="1679275" y="3101437"/>
            <a:ext cx="8833449" cy="1689791"/>
          </a:xfrm>
          <a:prstGeom prst="rect">
            <a:avLst/>
          </a:prstGeom>
          <a:solidFill>
            <a:srgbClr val="F3EAF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Was bedeutet es, wenn man sagt, der Sehnervenkopf sei „geneigt“?</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Es bedeutet, dass sein oberer Pol angehoben und sein unterer Pol nach hinten verschoben ist (d. h. staphylomartig).</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Die Gefäße auf einer geneigten Papille können in einem ungewöhnlichen Muster verlaufen. Wie lautet die aus zwei Wörtern bestehende Bezeichnung für dieses Muster?</a:t>
            </a:r>
            <a:endParaRPr/>
          </a:p>
          <a:p>
            <a:pPr indent="0" lvl="0" marL="0" marR="0" rtl="0" algn="l">
              <a:spcBef>
                <a:spcPts val="0"/>
              </a:spcBef>
              <a:spcAft>
                <a:spcPts val="0"/>
              </a:spcAft>
              <a:buNone/>
            </a:pPr>
            <a:r>
              <a:rPr b="1" lang="en-US" sz="1352">
                <a:solidFill>
                  <a:schemeClr val="dk1"/>
                </a:solidFill>
                <a:latin typeface="Arial"/>
                <a:ea typeface="Arial"/>
                <a:cs typeface="Arial"/>
                <a:sym typeface="Arial"/>
              </a:rPr>
              <a:t>„Situs inversus“</a:t>
            </a:r>
            <a:endParaRPr b="1" sz="1352">
              <a:solidFill>
                <a:srgbClr val="F3EAF7"/>
              </a:solidFill>
              <a:latin typeface="Arial"/>
              <a:ea typeface="Arial"/>
              <a:cs typeface="Arial"/>
              <a:sym typeface="Arial"/>
            </a:endParaRPr>
          </a:p>
          <a:p>
            <a:pPr indent="0" lvl="0" marL="0" marR="0" rtl="0" algn="l">
              <a:spcBef>
                <a:spcPts val="0"/>
              </a:spcBef>
              <a:spcAft>
                <a:spcPts val="0"/>
              </a:spcAft>
              <a:buNone/>
            </a:pPr>
            <a:r>
              <a:t/>
            </a:r>
            <a:endParaRPr sz="1352">
              <a:solidFill>
                <a:srgbClr val="F3EAF7"/>
              </a:solidFill>
              <a:latin typeface="Arial"/>
              <a:ea typeface="Arial"/>
              <a:cs typeface="Arial"/>
              <a:sym typeface="Arial"/>
            </a:endParaRPr>
          </a:p>
        </p:txBody>
      </p:sp>
      <p:sp>
        <p:nvSpPr>
          <p:cNvPr id="5967" name="Google Shape;5967;p219"/>
          <p:cNvSpPr txBox="1"/>
          <p:nvPr/>
        </p:nvSpPr>
        <p:spPr>
          <a:xfrm>
            <a:off x="1870389" y="5330827"/>
            <a:ext cx="6884479" cy="1214072"/>
          </a:xfrm>
          <a:prstGeom prst="rect">
            <a:avLst/>
          </a:prstGeom>
          <a:solidFill>
            <a:srgbClr val="D5ADFF"/>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dk1"/>
                </a:solidFill>
                <a:latin typeface="Arial"/>
                <a:ea typeface="Arial"/>
                <a:cs typeface="Arial"/>
                <a:sym typeface="Arial"/>
              </a:rPr>
              <a:t>Hm? Ich dachte, „Situs inversus“ bedeute, dass sich alle Organe auf der falschen Seite des Körpers befinden, oder so etwas. Was bedeutet es in diesem Zusammenhang?</a:t>
            </a:r>
            <a:endParaRPr/>
          </a:p>
          <a:p>
            <a:pPr indent="0" lvl="0" marL="0" marR="0" rtl="0" algn="l">
              <a:spcBef>
                <a:spcPts val="0"/>
              </a:spcBef>
              <a:spcAft>
                <a:spcPts val="0"/>
              </a:spcAft>
              <a:buNone/>
            </a:pPr>
            <a:r>
              <a:rPr lang="en-US" sz="1546">
                <a:solidFill>
                  <a:schemeClr val="dk1"/>
                </a:solidFill>
                <a:latin typeface="Arial"/>
                <a:ea typeface="Arial"/>
                <a:cs typeface="Arial"/>
                <a:sym typeface="Arial"/>
              </a:rPr>
              <a:t>Es bedeutet, dass die temporalen Gefäße für einen kurzen Abschnitt nasal verlaufen, bevor sie in die richtige Richtung abbiegen</a:t>
            </a:r>
            <a:endParaRPr/>
          </a:p>
        </p:txBody>
      </p:sp>
      <p:cxnSp>
        <p:nvCxnSpPr>
          <p:cNvPr id="5968" name="Google Shape;5968;p219"/>
          <p:cNvCxnSpPr/>
          <p:nvPr/>
        </p:nvCxnSpPr>
        <p:spPr>
          <a:xfrm>
            <a:off x="7933357" y="2827601"/>
            <a:ext cx="0" cy="291504"/>
          </a:xfrm>
          <a:prstGeom prst="straightConnector1">
            <a:avLst/>
          </a:prstGeom>
          <a:noFill/>
          <a:ln cap="flat" cmpd="sng" w="9525">
            <a:solidFill>
              <a:schemeClr val="dk1"/>
            </a:solidFill>
            <a:prstDash val="solid"/>
            <a:round/>
            <a:headEnd len="med" w="med" type="none"/>
            <a:tailEnd len="med" w="med" type="none"/>
          </a:ln>
        </p:spPr>
      </p:cxnSp>
      <p:cxnSp>
        <p:nvCxnSpPr>
          <p:cNvPr id="5969" name="Google Shape;5969;p219"/>
          <p:cNvCxnSpPr/>
          <p:nvPr/>
        </p:nvCxnSpPr>
        <p:spPr>
          <a:xfrm>
            <a:off x="7933357" y="3119105"/>
            <a:ext cx="70668" cy="0"/>
          </a:xfrm>
          <a:prstGeom prst="straightConnector1">
            <a:avLst/>
          </a:prstGeom>
          <a:noFill/>
          <a:ln cap="flat" cmpd="sng" w="9525">
            <a:solidFill>
              <a:schemeClr val="dk1"/>
            </a:solidFill>
            <a:prstDash val="solid"/>
            <a:round/>
            <a:headEnd len="med" w="med" type="none"/>
            <a:tailEnd len="med" w="med" type="none"/>
          </a:ln>
        </p:spPr>
      </p:cxnSp>
      <p:sp>
        <p:nvSpPr>
          <p:cNvPr id="5970" name="Google Shape;5970;p219"/>
          <p:cNvSpPr/>
          <p:nvPr/>
        </p:nvSpPr>
        <p:spPr>
          <a:xfrm>
            <a:off x="3961250" y="4940759"/>
            <a:ext cx="828032" cy="298375"/>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971" name="Google Shape;5971;p219"/>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972" name="Google Shape;5972;p219"/>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973" name="Google Shape;5973;p219"/>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974" name="Google Shape;5974;p219"/>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8" name="Shape 5978"/>
        <p:cNvGrpSpPr/>
        <p:nvPr/>
      </p:nvGrpSpPr>
      <p:grpSpPr>
        <a:xfrm>
          <a:off x="0" y="0"/>
          <a:ext cx="0" cy="0"/>
          <a:chOff x="0" y="0"/>
          <a:chExt cx="0" cy="0"/>
        </a:xfrm>
      </p:grpSpPr>
      <p:sp>
        <p:nvSpPr>
          <p:cNvPr id="5979" name="Google Shape;5979;p220"/>
          <p:cNvSpPr txBox="1"/>
          <p:nvPr/>
        </p:nvSpPr>
        <p:spPr>
          <a:xfrm>
            <a:off x="4753521" y="5856361"/>
            <a:ext cx="2684958"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Schrägstehende Papille: Situs inversus</a:t>
            </a:r>
            <a:endParaRPr/>
          </a:p>
        </p:txBody>
      </p:sp>
      <p:pic>
        <p:nvPicPr>
          <p:cNvPr descr="Tilted Optic Disks - Survey of Ophthalmology" id="5980" name="Google Shape;5980;p220"/>
          <p:cNvPicPr preferRelativeResize="0"/>
          <p:nvPr/>
        </p:nvPicPr>
        <p:blipFill rotWithShape="1">
          <a:blip r:embed="rId3">
            <a:alphaModFix/>
          </a:blip>
          <a:srcRect b="0" l="0" r="0" t="0"/>
          <a:stretch/>
        </p:blipFill>
        <p:spPr>
          <a:xfrm>
            <a:off x="3950839" y="1320732"/>
            <a:ext cx="4290320" cy="3879416"/>
          </a:xfrm>
          <a:prstGeom prst="rect">
            <a:avLst/>
          </a:prstGeom>
          <a:noFill/>
          <a:ln>
            <a:noFill/>
          </a:ln>
        </p:spPr>
      </p:pic>
      <p:sp>
        <p:nvSpPr>
          <p:cNvPr id="5981" name="Google Shape;5981;p220"/>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5982" name="Google Shape;5982;p220"/>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5983" name="Google Shape;5983;p220"/>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5984" name="Google Shape;5984;p220"/>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8" name="Shape 5988"/>
        <p:cNvGrpSpPr/>
        <p:nvPr/>
      </p:nvGrpSpPr>
      <p:grpSpPr>
        <a:xfrm>
          <a:off x="0" y="0"/>
          <a:ext cx="0" cy="0"/>
          <a:chOff x="0" y="0"/>
          <a:chExt cx="0" cy="0"/>
        </a:xfrm>
      </p:grpSpPr>
      <p:sp>
        <p:nvSpPr>
          <p:cNvPr id="5989" name="Google Shape;5989;p221"/>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5990" name="Google Shape;5990;p221"/>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5991" name="Google Shape;5991;p221"/>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5992" name="Google Shape;5992;p221"/>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5993" name="Google Shape;5993;p221"/>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5994" name="Google Shape;5994;p221"/>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5995" name="Google Shape;5995;p221"/>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5996" name="Google Shape;5996;p221"/>
          <p:cNvCxnSpPr>
            <a:stCxn id="5989"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5997" name="Google Shape;5997;p221"/>
          <p:cNvCxnSpPr>
            <a:stCxn id="5989"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5998" name="Google Shape;5998;p221"/>
          <p:cNvCxnSpPr>
            <a:stCxn id="5989"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5999" name="Google Shape;5999;p221"/>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6000" name="Google Shape;6000;p221"/>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6001" name="Google Shape;6001;p221"/>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6002" name="Google Shape;6002;p221"/>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6003" name="Google Shape;6003;p221"/>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6004" name="Google Shape;6004;p221"/>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6005" name="Google Shape;6005;p221"/>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6006" name="Google Shape;6006;p221"/>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6007" name="Google Shape;6007;p221"/>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BFBFBF"/>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BFBFBF"/>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Er kann eine myopische </a:t>
            </a:r>
            <a:r>
              <a:rPr b="1" lang="en-US" sz="1352">
                <a:solidFill>
                  <a:srgbClr val="1A5FB4"/>
                </a:solidFill>
                <a:latin typeface="Arial"/>
                <a:ea typeface="Arial"/>
                <a:cs typeface="Arial"/>
                <a:sym typeface="Arial"/>
              </a:rPr>
              <a:t>Neigung</a:t>
            </a:r>
            <a:r>
              <a:rPr lang="en-US" sz="1352">
                <a:solidFill>
                  <a:srgbClr val="BFBFBF"/>
                </a:solidFill>
                <a:latin typeface="Arial"/>
                <a:ea typeface="Arial"/>
                <a:cs typeface="Arial"/>
                <a:sym typeface="Arial"/>
              </a:rPr>
              <a:t> aufweisen, und sein temporaler Bereich kann blass sein</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Fuchs-Kolobom (Dr. Fuchs schlägt wieder zu)</a:t>
            </a:r>
            <a:endParaRPr sz="1352">
              <a:solidFill>
                <a:srgbClr val="BFBFBF"/>
              </a:solidFill>
              <a:latin typeface="Arial"/>
              <a:ea typeface="Arial"/>
              <a:cs typeface="Arial"/>
              <a:sym typeface="Arial"/>
            </a:endParaRPr>
          </a:p>
        </p:txBody>
      </p:sp>
      <p:sp>
        <p:nvSpPr>
          <p:cNvPr id="6008" name="Google Shape;6008;p221"/>
          <p:cNvSpPr txBox="1"/>
          <p:nvPr/>
        </p:nvSpPr>
        <p:spPr>
          <a:xfrm>
            <a:off x="1679275" y="3101438"/>
            <a:ext cx="8833449" cy="1897916"/>
          </a:xfrm>
          <a:prstGeom prst="rect">
            <a:avLst/>
          </a:prstGeom>
          <a:solidFill>
            <a:srgbClr val="F3EAF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Was bedeutet es, wenn man sagt, der Sehnervenkopf sei „geneigt“?</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Es bedeutet, dass sein oberer Pol angehoben und sein unterer Pol nach hinten verschoben ist (d. h. staphylomartig).</a:t>
            </a:r>
            <a:endParaRPr/>
          </a:p>
          <a:p>
            <a:pPr indent="0" lvl="0" marL="0" marR="0" rtl="0" algn="l">
              <a:spcBef>
                <a:spcPts val="0"/>
              </a:spcBef>
              <a:spcAft>
                <a:spcPts val="0"/>
              </a:spcAft>
              <a:buNone/>
            </a:pPr>
            <a:r>
              <a:t/>
            </a:r>
            <a:endParaRPr sz="1352">
              <a:solidFill>
                <a:schemeClr val="dk1"/>
              </a:solidFill>
              <a:latin typeface="Arial"/>
              <a:ea typeface="Arial"/>
              <a:cs typeface="Arial"/>
              <a:sym typeface="Arial"/>
            </a:endParaRPr>
          </a:p>
          <a:p>
            <a:pPr indent="0" lvl="0" marL="0" marR="0" rtl="0" algn="l">
              <a:spcBef>
                <a:spcPts val="0"/>
              </a:spcBef>
              <a:spcAft>
                <a:spcPts val="0"/>
              </a:spcAft>
              <a:buNone/>
            </a:pPr>
            <a:r>
              <a:rPr i="1" lang="en-US" sz="1352">
                <a:solidFill>
                  <a:schemeClr val="dk1"/>
                </a:solidFill>
                <a:latin typeface="Arial"/>
                <a:ea typeface="Arial"/>
                <a:cs typeface="Arial"/>
                <a:sym typeface="Arial"/>
              </a:rPr>
              <a:t>Die Gefäße auf einer geneigten Papille können in einem ungewöhnlichen Muster verlaufen. Wie lautet die aus zwei Wörtern bestehende Bezeichnung für dieses Muster?</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„Situs inversus“</a:t>
            </a:r>
            <a:endParaRPr/>
          </a:p>
          <a:p>
            <a:pPr indent="0" lvl="0" marL="0" marR="0" rtl="0" algn="l">
              <a:spcBef>
                <a:spcPts val="0"/>
              </a:spcBef>
              <a:spcAft>
                <a:spcPts val="0"/>
              </a:spcAft>
              <a:buNone/>
            </a:pPr>
            <a:r>
              <a:t/>
            </a:r>
            <a:endParaRPr sz="1352">
              <a:solidFill>
                <a:schemeClr val="dk1"/>
              </a:solidFill>
              <a:latin typeface="Arial"/>
              <a:ea typeface="Arial"/>
              <a:cs typeface="Arial"/>
              <a:sym typeface="Arial"/>
            </a:endParaRPr>
          </a:p>
          <a:p>
            <a:pPr indent="0" lvl="0" marL="0" marR="0" rtl="0" algn="l">
              <a:spcBef>
                <a:spcPts val="0"/>
              </a:spcBef>
              <a:spcAft>
                <a:spcPts val="0"/>
              </a:spcAft>
              <a:buNone/>
            </a:pPr>
            <a:r>
              <a:rPr i="1" lang="en-US" sz="1352">
                <a:solidFill>
                  <a:schemeClr val="dk1"/>
                </a:solidFill>
                <a:latin typeface="Arial"/>
                <a:ea typeface="Arial"/>
                <a:cs typeface="Arial"/>
                <a:sym typeface="Arial"/>
              </a:rPr>
              <a:t>Hat dies Auswirkungen auf das Sehvermögen?</a:t>
            </a:r>
            <a:r>
              <a:rPr lang="en-US" sz="1352">
                <a:solidFill>
                  <a:srgbClr val="F3EAF7"/>
                </a:solidFill>
                <a:latin typeface="Arial"/>
                <a:ea typeface="Arial"/>
                <a:cs typeface="Arial"/>
                <a:sym typeface="Arial"/>
              </a:rPr>
              <a:t>Ausfall).</a:t>
            </a:r>
            <a:endParaRPr/>
          </a:p>
        </p:txBody>
      </p:sp>
      <p:cxnSp>
        <p:nvCxnSpPr>
          <p:cNvPr id="6009" name="Google Shape;6009;p221"/>
          <p:cNvCxnSpPr/>
          <p:nvPr/>
        </p:nvCxnSpPr>
        <p:spPr>
          <a:xfrm>
            <a:off x="7933357" y="2827601"/>
            <a:ext cx="0" cy="291504"/>
          </a:xfrm>
          <a:prstGeom prst="straightConnector1">
            <a:avLst/>
          </a:prstGeom>
          <a:noFill/>
          <a:ln cap="flat" cmpd="sng" w="9525">
            <a:solidFill>
              <a:schemeClr val="dk1"/>
            </a:solidFill>
            <a:prstDash val="solid"/>
            <a:round/>
            <a:headEnd len="med" w="med" type="none"/>
            <a:tailEnd len="med" w="med" type="none"/>
          </a:ln>
        </p:spPr>
      </p:cxnSp>
      <p:cxnSp>
        <p:nvCxnSpPr>
          <p:cNvPr id="6010" name="Google Shape;6010;p221"/>
          <p:cNvCxnSpPr/>
          <p:nvPr/>
        </p:nvCxnSpPr>
        <p:spPr>
          <a:xfrm>
            <a:off x="7933357" y="3119105"/>
            <a:ext cx="70668" cy="0"/>
          </a:xfrm>
          <a:prstGeom prst="straightConnector1">
            <a:avLst/>
          </a:prstGeom>
          <a:noFill/>
          <a:ln cap="flat" cmpd="sng" w="9525">
            <a:solidFill>
              <a:schemeClr val="dk1"/>
            </a:solidFill>
            <a:prstDash val="solid"/>
            <a:round/>
            <a:headEnd len="med" w="med" type="none"/>
            <a:tailEnd len="med" w="med" type="none"/>
          </a:ln>
        </p:spPr>
      </p:cxnSp>
      <p:sp>
        <p:nvSpPr>
          <p:cNvPr id="6011" name="Google Shape;6011;p221"/>
          <p:cNvSpPr/>
          <p:nvPr/>
        </p:nvSpPr>
        <p:spPr>
          <a:xfrm>
            <a:off x="3961250" y="4940759"/>
            <a:ext cx="828032" cy="298375"/>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012" name="Google Shape;6012;p221"/>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013" name="Google Shape;6013;p221"/>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014" name="Google Shape;6014;p221"/>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015" name="Google Shape;6015;p221"/>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9" name="Shape 6019"/>
        <p:cNvGrpSpPr/>
        <p:nvPr/>
      </p:nvGrpSpPr>
      <p:grpSpPr>
        <a:xfrm>
          <a:off x="0" y="0"/>
          <a:ext cx="0" cy="0"/>
          <a:chOff x="0" y="0"/>
          <a:chExt cx="0" cy="0"/>
        </a:xfrm>
      </p:grpSpPr>
      <p:sp>
        <p:nvSpPr>
          <p:cNvPr id="6020" name="Google Shape;6020;p222"/>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021" name="Google Shape;6021;p222"/>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022" name="Google Shape;6022;p222"/>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6023" name="Google Shape;6023;p222"/>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024" name="Google Shape;6024;p222"/>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025" name="Google Shape;6025;p222"/>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026" name="Google Shape;6026;p222"/>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6027" name="Google Shape;6027;p222"/>
          <p:cNvCxnSpPr>
            <a:stCxn id="6020"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028" name="Google Shape;6028;p222"/>
          <p:cNvCxnSpPr>
            <a:stCxn id="6020"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6029" name="Google Shape;6029;p222"/>
          <p:cNvCxnSpPr>
            <a:stCxn id="6020"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6030" name="Google Shape;6030;p222"/>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6031" name="Google Shape;6031;p222"/>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6032" name="Google Shape;6032;p222"/>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6033" name="Google Shape;6033;p222"/>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6034" name="Google Shape;6034;p222"/>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6035" name="Google Shape;6035;p222"/>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6036" name="Google Shape;6036;p222"/>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6037" name="Google Shape;6037;p222"/>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6038" name="Google Shape;6038;p222"/>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BFBFBF"/>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BFBFBF"/>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Er kann eine myopische </a:t>
            </a:r>
            <a:r>
              <a:rPr b="1" lang="en-US" sz="1352">
                <a:solidFill>
                  <a:srgbClr val="1A5FB4"/>
                </a:solidFill>
                <a:latin typeface="Arial"/>
                <a:ea typeface="Arial"/>
                <a:cs typeface="Arial"/>
                <a:sym typeface="Arial"/>
              </a:rPr>
              <a:t>Neigung</a:t>
            </a:r>
            <a:r>
              <a:rPr lang="en-US" sz="1352">
                <a:solidFill>
                  <a:srgbClr val="BFBFBF"/>
                </a:solidFill>
                <a:latin typeface="Arial"/>
                <a:ea typeface="Arial"/>
                <a:cs typeface="Arial"/>
                <a:sym typeface="Arial"/>
              </a:rPr>
              <a:t> aufweisen, und sein temporaler Bereich kann blass sein</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Fuchs-Kolobom (Dr. Fuchs schlägt wieder zu)</a:t>
            </a:r>
            <a:endParaRPr sz="1352">
              <a:solidFill>
                <a:srgbClr val="BFBFBF"/>
              </a:solidFill>
              <a:latin typeface="Arial"/>
              <a:ea typeface="Arial"/>
              <a:cs typeface="Arial"/>
              <a:sym typeface="Arial"/>
            </a:endParaRPr>
          </a:p>
        </p:txBody>
      </p:sp>
      <p:sp>
        <p:nvSpPr>
          <p:cNvPr id="6039" name="Google Shape;6039;p222"/>
          <p:cNvSpPr txBox="1"/>
          <p:nvPr/>
        </p:nvSpPr>
        <p:spPr>
          <a:xfrm>
            <a:off x="1679275" y="3101438"/>
            <a:ext cx="8833449" cy="2313546"/>
          </a:xfrm>
          <a:prstGeom prst="rect">
            <a:avLst/>
          </a:prstGeom>
          <a:solidFill>
            <a:srgbClr val="F3EAF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Was bedeutet es, wenn man sagt, der Sehnervenkopf sei „geneigt“?</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Es bedeutet, dass sein oberer Pol angehoben und sein unterer Pol nach hinten verschoben ist (d. h. staphylomartig).</a:t>
            </a:r>
            <a:endParaRPr/>
          </a:p>
          <a:p>
            <a:pPr indent="0" lvl="0" marL="0" marR="0" rtl="0" algn="l">
              <a:spcBef>
                <a:spcPts val="0"/>
              </a:spcBef>
              <a:spcAft>
                <a:spcPts val="0"/>
              </a:spcAft>
              <a:buNone/>
            </a:pPr>
            <a:r>
              <a:t/>
            </a:r>
            <a:endParaRPr sz="1352">
              <a:solidFill>
                <a:schemeClr val="dk1"/>
              </a:solidFill>
              <a:latin typeface="Arial"/>
              <a:ea typeface="Arial"/>
              <a:cs typeface="Arial"/>
              <a:sym typeface="Arial"/>
            </a:endParaRPr>
          </a:p>
          <a:p>
            <a:pPr indent="0" lvl="0" marL="0" marR="0" rtl="0" algn="l">
              <a:spcBef>
                <a:spcPts val="0"/>
              </a:spcBef>
              <a:spcAft>
                <a:spcPts val="0"/>
              </a:spcAft>
              <a:buNone/>
            </a:pPr>
            <a:r>
              <a:rPr i="1" lang="en-US" sz="1352">
                <a:solidFill>
                  <a:schemeClr val="dk1"/>
                </a:solidFill>
                <a:latin typeface="Arial"/>
                <a:ea typeface="Arial"/>
                <a:cs typeface="Arial"/>
                <a:sym typeface="Arial"/>
              </a:rPr>
              <a:t>Die Gefäße auf einer geneigten Papille können in einem ungewöhnlichen Muster verlaufen. Wie lautet die aus zwei Wörtern bestehende Bezeichnung für dieses Muster?</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„Situs inversus“</a:t>
            </a:r>
            <a:endParaRPr/>
          </a:p>
          <a:p>
            <a:pPr indent="0" lvl="0" marL="0" marR="0" rtl="0" algn="l">
              <a:spcBef>
                <a:spcPts val="0"/>
              </a:spcBef>
              <a:spcAft>
                <a:spcPts val="0"/>
              </a:spcAft>
              <a:buNone/>
            </a:pPr>
            <a:r>
              <a:t/>
            </a:r>
            <a:endParaRPr sz="1352">
              <a:solidFill>
                <a:schemeClr val="dk1"/>
              </a:solidFill>
              <a:latin typeface="Arial"/>
              <a:ea typeface="Arial"/>
              <a:cs typeface="Arial"/>
              <a:sym typeface="Arial"/>
            </a:endParaRPr>
          </a:p>
          <a:p>
            <a:pPr indent="0" lvl="0" marL="0" marR="0" rtl="0" algn="l">
              <a:spcBef>
                <a:spcPts val="0"/>
              </a:spcBef>
              <a:spcAft>
                <a:spcPts val="0"/>
              </a:spcAft>
              <a:buNone/>
            </a:pPr>
            <a:r>
              <a:rPr i="1" lang="en-US" sz="1352">
                <a:solidFill>
                  <a:schemeClr val="dk1"/>
                </a:solidFill>
                <a:latin typeface="Arial"/>
                <a:ea typeface="Arial"/>
                <a:cs typeface="Arial"/>
                <a:sym typeface="Arial"/>
              </a:rPr>
              <a:t>Hat dies Auswirkungen auf das Sehvermögen?</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Ja, das tut es – die Neigung des Sehnervenkopfes kann einen Gesichtsfeldausfall</a:t>
            </a:r>
            <a:r>
              <a:rPr lang="en-US" sz="1352">
                <a:solidFill>
                  <a:srgbClr val="F3EAF7"/>
                </a:solidFill>
                <a:latin typeface="Arial"/>
                <a:ea typeface="Arial"/>
                <a:cs typeface="Arial"/>
                <a:sym typeface="Arial"/>
              </a:rPr>
              <a:t>l</a:t>
            </a:r>
            <a:r>
              <a:rPr lang="en-US" sz="1352">
                <a:solidFill>
                  <a:schemeClr val="dk1"/>
                </a:solidFill>
                <a:latin typeface="Arial"/>
                <a:ea typeface="Arial"/>
                <a:cs typeface="Arial"/>
                <a:sym typeface="Arial"/>
              </a:rPr>
              <a:t> verursachen </a:t>
            </a:r>
            <a:r>
              <a:rPr lang="en-US" sz="1352">
                <a:solidFill>
                  <a:srgbClr val="F3EAF7"/>
                </a:solidFill>
                <a:latin typeface="Arial"/>
                <a:ea typeface="Arial"/>
                <a:cs typeface="Arial"/>
                <a:sym typeface="Arial"/>
              </a:rPr>
              <a:t>(klassischerweise einen </a:t>
            </a:r>
            <a:endParaRPr/>
          </a:p>
        </p:txBody>
      </p:sp>
      <p:sp>
        <p:nvSpPr>
          <p:cNvPr id="6040" name="Google Shape;6040;p222"/>
          <p:cNvSpPr/>
          <p:nvPr/>
        </p:nvSpPr>
        <p:spPr>
          <a:xfrm>
            <a:off x="6466343" y="4954059"/>
            <a:ext cx="1427947" cy="225689"/>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lnSpc>
                <a:spcPct val="58326"/>
              </a:lnSpc>
              <a:spcBef>
                <a:spcPts val="0"/>
              </a:spcBef>
              <a:spcAft>
                <a:spcPts val="0"/>
              </a:spcAft>
              <a:buNone/>
            </a:pPr>
            <a:r>
              <a:rPr lang="en-US" sz="1159">
                <a:solidFill>
                  <a:schemeClr val="dk1"/>
                </a:solidFill>
                <a:latin typeface="Arial"/>
                <a:ea typeface="Arial"/>
                <a:cs typeface="Arial"/>
                <a:sym typeface="Arial"/>
              </a:rPr>
              <a:t>drei Wörter</a:t>
            </a:r>
            <a:endParaRPr/>
          </a:p>
        </p:txBody>
      </p:sp>
      <p:cxnSp>
        <p:nvCxnSpPr>
          <p:cNvPr id="6041" name="Google Shape;6041;p222"/>
          <p:cNvCxnSpPr/>
          <p:nvPr/>
        </p:nvCxnSpPr>
        <p:spPr>
          <a:xfrm>
            <a:off x="7933357" y="2827601"/>
            <a:ext cx="0" cy="291504"/>
          </a:xfrm>
          <a:prstGeom prst="straightConnector1">
            <a:avLst/>
          </a:prstGeom>
          <a:noFill/>
          <a:ln cap="flat" cmpd="sng" w="9525">
            <a:solidFill>
              <a:schemeClr val="dk1"/>
            </a:solidFill>
            <a:prstDash val="solid"/>
            <a:round/>
            <a:headEnd len="med" w="med" type="none"/>
            <a:tailEnd len="med" w="med" type="none"/>
          </a:ln>
        </p:spPr>
      </p:cxnSp>
      <p:cxnSp>
        <p:nvCxnSpPr>
          <p:cNvPr id="6042" name="Google Shape;6042;p222"/>
          <p:cNvCxnSpPr/>
          <p:nvPr/>
        </p:nvCxnSpPr>
        <p:spPr>
          <a:xfrm>
            <a:off x="7933357" y="3119105"/>
            <a:ext cx="70668" cy="0"/>
          </a:xfrm>
          <a:prstGeom prst="straightConnector1">
            <a:avLst/>
          </a:prstGeom>
          <a:noFill/>
          <a:ln cap="flat" cmpd="sng" w="9525">
            <a:solidFill>
              <a:schemeClr val="dk1"/>
            </a:solidFill>
            <a:prstDash val="solid"/>
            <a:round/>
            <a:headEnd len="med" w="med" type="none"/>
            <a:tailEnd len="med" w="med" type="none"/>
          </a:ln>
        </p:spPr>
      </p:cxnSp>
      <p:sp>
        <p:nvSpPr>
          <p:cNvPr id="6043" name="Google Shape;6043;p222"/>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044" name="Google Shape;6044;p222"/>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045" name="Google Shape;6045;p222"/>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046" name="Google Shape;6046;p222"/>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0" name="Shape 6050"/>
        <p:cNvGrpSpPr/>
        <p:nvPr/>
      </p:nvGrpSpPr>
      <p:grpSpPr>
        <a:xfrm>
          <a:off x="0" y="0"/>
          <a:ext cx="0" cy="0"/>
          <a:chOff x="0" y="0"/>
          <a:chExt cx="0" cy="0"/>
        </a:xfrm>
      </p:grpSpPr>
      <p:sp>
        <p:nvSpPr>
          <p:cNvPr id="6051" name="Google Shape;6051;p223"/>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052" name="Google Shape;6052;p223"/>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053" name="Google Shape;6053;p223"/>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6054" name="Google Shape;6054;p223"/>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055" name="Google Shape;6055;p223"/>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056" name="Google Shape;6056;p223"/>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057" name="Google Shape;6057;p223"/>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6058" name="Google Shape;6058;p223"/>
          <p:cNvCxnSpPr>
            <a:stCxn id="6051"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059" name="Google Shape;6059;p223"/>
          <p:cNvCxnSpPr>
            <a:stCxn id="6051"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6060" name="Google Shape;6060;p223"/>
          <p:cNvCxnSpPr>
            <a:stCxn id="6051"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6061" name="Google Shape;6061;p223"/>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6062" name="Google Shape;6062;p223"/>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6063" name="Google Shape;6063;p223"/>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6064" name="Google Shape;6064;p223"/>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6065" name="Google Shape;6065;p223"/>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6066" name="Google Shape;6066;p223"/>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6067" name="Google Shape;6067;p223"/>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6068" name="Google Shape;6068;p223"/>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6069" name="Google Shape;6069;p223"/>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BFBFBF"/>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BFBFBF"/>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Er kann eine myopische </a:t>
            </a:r>
            <a:r>
              <a:rPr b="1" lang="en-US" sz="1352">
                <a:solidFill>
                  <a:srgbClr val="1A5FB4"/>
                </a:solidFill>
                <a:latin typeface="Arial"/>
                <a:ea typeface="Arial"/>
                <a:cs typeface="Arial"/>
                <a:sym typeface="Arial"/>
              </a:rPr>
              <a:t>Neigung</a:t>
            </a:r>
            <a:r>
              <a:rPr lang="en-US" sz="1352">
                <a:solidFill>
                  <a:srgbClr val="BFBFBF"/>
                </a:solidFill>
                <a:latin typeface="Arial"/>
                <a:ea typeface="Arial"/>
                <a:cs typeface="Arial"/>
                <a:sym typeface="Arial"/>
              </a:rPr>
              <a:t> aufweisen, und sein temporaler Bereich kann blass sein</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Fuchs-Kolobom (Dr. Fuchs schlägt wieder zu)</a:t>
            </a:r>
            <a:endParaRPr sz="1352">
              <a:solidFill>
                <a:srgbClr val="BFBFBF"/>
              </a:solidFill>
              <a:latin typeface="Arial"/>
              <a:ea typeface="Arial"/>
              <a:cs typeface="Arial"/>
              <a:sym typeface="Arial"/>
            </a:endParaRPr>
          </a:p>
        </p:txBody>
      </p:sp>
      <p:sp>
        <p:nvSpPr>
          <p:cNvPr id="6070" name="Google Shape;6070;p223"/>
          <p:cNvSpPr txBox="1"/>
          <p:nvPr/>
        </p:nvSpPr>
        <p:spPr>
          <a:xfrm>
            <a:off x="1679275" y="3101438"/>
            <a:ext cx="8833449" cy="2314170"/>
          </a:xfrm>
          <a:prstGeom prst="rect">
            <a:avLst/>
          </a:prstGeom>
          <a:solidFill>
            <a:srgbClr val="F3EAF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Was bedeutet es, wenn man sagt, der Sehnervenkopf sei „geneigt“?</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Es bedeutet, dass sein oberer Pol angehoben und sein unterer Pol nach hinten verschoben ist (d. h. staphylomartig).</a:t>
            </a:r>
            <a:endParaRPr/>
          </a:p>
          <a:p>
            <a:pPr indent="0" lvl="0" marL="0" marR="0" rtl="0" algn="l">
              <a:spcBef>
                <a:spcPts val="0"/>
              </a:spcBef>
              <a:spcAft>
                <a:spcPts val="0"/>
              </a:spcAft>
              <a:buNone/>
            </a:pPr>
            <a:r>
              <a:t/>
            </a:r>
            <a:endParaRPr sz="1352">
              <a:solidFill>
                <a:schemeClr val="dk1"/>
              </a:solidFill>
              <a:latin typeface="Arial"/>
              <a:ea typeface="Arial"/>
              <a:cs typeface="Arial"/>
              <a:sym typeface="Arial"/>
            </a:endParaRPr>
          </a:p>
          <a:p>
            <a:pPr indent="0" lvl="0" marL="0" marR="0" rtl="0" algn="l">
              <a:spcBef>
                <a:spcPts val="0"/>
              </a:spcBef>
              <a:spcAft>
                <a:spcPts val="0"/>
              </a:spcAft>
              <a:buNone/>
            </a:pPr>
            <a:r>
              <a:rPr i="1" lang="en-US" sz="1352">
                <a:solidFill>
                  <a:schemeClr val="dk1"/>
                </a:solidFill>
                <a:latin typeface="Arial"/>
                <a:ea typeface="Arial"/>
                <a:cs typeface="Arial"/>
                <a:sym typeface="Arial"/>
              </a:rPr>
              <a:t>Die Gefäße auf einer geneigten Papille können in einem ungewöhnlichen Muster verlaufen. Wie lautet die aus zwei Wörtern bestehende Bezeichnung für dieses Muster?</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„Situs inversus“</a:t>
            </a:r>
            <a:endParaRPr/>
          </a:p>
          <a:p>
            <a:pPr indent="0" lvl="0" marL="0" marR="0" rtl="0" algn="l">
              <a:spcBef>
                <a:spcPts val="0"/>
              </a:spcBef>
              <a:spcAft>
                <a:spcPts val="0"/>
              </a:spcAft>
              <a:buNone/>
            </a:pPr>
            <a:r>
              <a:t/>
            </a:r>
            <a:endParaRPr sz="1352">
              <a:solidFill>
                <a:schemeClr val="dk1"/>
              </a:solidFill>
              <a:latin typeface="Arial"/>
              <a:ea typeface="Arial"/>
              <a:cs typeface="Arial"/>
              <a:sym typeface="Arial"/>
            </a:endParaRPr>
          </a:p>
          <a:p>
            <a:pPr indent="0" lvl="0" marL="0" marR="0" rtl="0" algn="l">
              <a:spcBef>
                <a:spcPts val="0"/>
              </a:spcBef>
              <a:spcAft>
                <a:spcPts val="0"/>
              </a:spcAft>
              <a:buNone/>
            </a:pPr>
            <a:r>
              <a:rPr i="1" lang="en-US" sz="1352">
                <a:solidFill>
                  <a:schemeClr val="dk1"/>
                </a:solidFill>
                <a:latin typeface="Arial"/>
                <a:ea typeface="Arial"/>
                <a:cs typeface="Arial"/>
                <a:sym typeface="Arial"/>
              </a:rPr>
              <a:t>Hat dies Auswirkungen auf das Sehvermögen?</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Ja, das tut es – die Neigung des Sehnervenkopfes kann einen Gesichtsfeldausfall verursachen </a:t>
            </a:r>
            <a:r>
              <a:rPr lang="en-US" sz="1352">
                <a:solidFill>
                  <a:srgbClr val="F3EAF7"/>
                </a:solidFill>
                <a:latin typeface="Arial"/>
                <a:ea typeface="Arial"/>
                <a:cs typeface="Arial"/>
                <a:sym typeface="Arial"/>
              </a:rPr>
              <a:t>(typischerweise einen bitemporalen Ausfall).</a:t>
            </a:r>
            <a:endParaRPr/>
          </a:p>
        </p:txBody>
      </p:sp>
      <p:cxnSp>
        <p:nvCxnSpPr>
          <p:cNvPr id="6071" name="Google Shape;6071;p223"/>
          <p:cNvCxnSpPr/>
          <p:nvPr/>
        </p:nvCxnSpPr>
        <p:spPr>
          <a:xfrm>
            <a:off x="7933357" y="2827601"/>
            <a:ext cx="0" cy="291504"/>
          </a:xfrm>
          <a:prstGeom prst="straightConnector1">
            <a:avLst/>
          </a:prstGeom>
          <a:noFill/>
          <a:ln cap="flat" cmpd="sng" w="9525">
            <a:solidFill>
              <a:schemeClr val="dk1"/>
            </a:solidFill>
            <a:prstDash val="solid"/>
            <a:round/>
            <a:headEnd len="med" w="med" type="none"/>
            <a:tailEnd len="med" w="med" type="none"/>
          </a:ln>
        </p:spPr>
      </p:cxnSp>
      <p:cxnSp>
        <p:nvCxnSpPr>
          <p:cNvPr id="6072" name="Google Shape;6072;p223"/>
          <p:cNvCxnSpPr/>
          <p:nvPr/>
        </p:nvCxnSpPr>
        <p:spPr>
          <a:xfrm>
            <a:off x="7933357" y="3119105"/>
            <a:ext cx="70668" cy="0"/>
          </a:xfrm>
          <a:prstGeom prst="straightConnector1">
            <a:avLst/>
          </a:prstGeom>
          <a:noFill/>
          <a:ln cap="flat" cmpd="sng" w="9525">
            <a:solidFill>
              <a:schemeClr val="dk1"/>
            </a:solidFill>
            <a:prstDash val="solid"/>
            <a:round/>
            <a:headEnd len="med" w="med" type="none"/>
            <a:tailEnd len="med" w="med" type="none"/>
          </a:ln>
        </p:spPr>
      </p:cxnSp>
      <p:sp>
        <p:nvSpPr>
          <p:cNvPr id="6073" name="Google Shape;6073;p223"/>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074" name="Google Shape;6074;p223"/>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075" name="Google Shape;6075;p223"/>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076" name="Google Shape;6076;p223"/>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0" name="Shape 6080"/>
        <p:cNvGrpSpPr/>
        <p:nvPr/>
      </p:nvGrpSpPr>
      <p:grpSpPr>
        <a:xfrm>
          <a:off x="0" y="0"/>
          <a:ext cx="0" cy="0"/>
          <a:chOff x="0" y="0"/>
          <a:chExt cx="0" cy="0"/>
        </a:xfrm>
      </p:grpSpPr>
      <p:sp>
        <p:nvSpPr>
          <p:cNvPr id="6081" name="Google Shape;6081;p224"/>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082" name="Google Shape;6082;p224"/>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083" name="Google Shape;6083;p224"/>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6084" name="Google Shape;6084;p224"/>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085" name="Google Shape;6085;p224"/>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086" name="Google Shape;6086;p224"/>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087" name="Google Shape;6087;p224"/>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6088" name="Google Shape;6088;p224"/>
          <p:cNvCxnSpPr>
            <a:stCxn id="6081"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089" name="Google Shape;6089;p224"/>
          <p:cNvCxnSpPr>
            <a:stCxn id="6081"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6090" name="Google Shape;6090;p224"/>
          <p:cNvCxnSpPr>
            <a:stCxn id="6081"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6091" name="Google Shape;6091;p224"/>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6092" name="Google Shape;6092;p224"/>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6093" name="Google Shape;6093;p224"/>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6094" name="Google Shape;6094;p224"/>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6095" name="Google Shape;6095;p224"/>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6096" name="Google Shape;6096;p224"/>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6097" name="Google Shape;6097;p224"/>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6098" name="Google Shape;6098;p224"/>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6099" name="Google Shape;6099;p224"/>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BFBFBF"/>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BFBFBF"/>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Er kann eine myopische </a:t>
            </a:r>
            <a:r>
              <a:rPr b="1" lang="en-US" sz="1352">
                <a:solidFill>
                  <a:srgbClr val="1A5FB4"/>
                </a:solidFill>
                <a:latin typeface="Arial"/>
                <a:ea typeface="Arial"/>
                <a:cs typeface="Arial"/>
                <a:sym typeface="Arial"/>
              </a:rPr>
              <a:t>Neigung</a:t>
            </a:r>
            <a:r>
              <a:rPr lang="en-US" sz="1352">
                <a:solidFill>
                  <a:srgbClr val="BFBFBF"/>
                </a:solidFill>
                <a:latin typeface="Arial"/>
                <a:ea typeface="Arial"/>
                <a:cs typeface="Arial"/>
                <a:sym typeface="Arial"/>
              </a:rPr>
              <a:t> aufweisen, und sein temporaler Bereich kann blass sein</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Fuchs-Kolobom (Dr. Fuchs schlägt wieder zu)</a:t>
            </a:r>
            <a:endParaRPr sz="1352">
              <a:solidFill>
                <a:srgbClr val="BFBFBF"/>
              </a:solidFill>
              <a:latin typeface="Arial"/>
              <a:ea typeface="Arial"/>
              <a:cs typeface="Arial"/>
              <a:sym typeface="Arial"/>
            </a:endParaRPr>
          </a:p>
        </p:txBody>
      </p:sp>
      <p:sp>
        <p:nvSpPr>
          <p:cNvPr id="6100" name="Google Shape;6100;p224"/>
          <p:cNvSpPr txBox="1"/>
          <p:nvPr/>
        </p:nvSpPr>
        <p:spPr>
          <a:xfrm>
            <a:off x="1679275" y="3101438"/>
            <a:ext cx="8833449" cy="2314170"/>
          </a:xfrm>
          <a:prstGeom prst="rect">
            <a:avLst/>
          </a:prstGeom>
          <a:solidFill>
            <a:srgbClr val="F3EAF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Was bedeutet es, wenn man sagt, der Sehnervenkopf sei „geneigt“?</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Es bedeutet, dass sein oberer Pol angehoben und sein unterer Pol nach hinten verschoben ist (d. h. staphylomartig).</a:t>
            </a:r>
            <a:endParaRPr/>
          </a:p>
          <a:p>
            <a:pPr indent="0" lvl="0" marL="0" marR="0" rtl="0" algn="l">
              <a:spcBef>
                <a:spcPts val="0"/>
              </a:spcBef>
              <a:spcAft>
                <a:spcPts val="0"/>
              </a:spcAft>
              <a:buNone/>
            </a:pPr>
            <a:r>
              <a:t/>
            </a:r>
            <a:endParaRPr sz="1352">
              <a:solidFill>
                <a:schemeClr val="dk1"/>
              </a:solidFill>
              <a:latin typeface="Arial"/>
              <a:ea typeface="Arial"/>
              <a:cs typeface="Arial"/>
              <a:sym typeface="Arial"/>
            </a:endParaRPr>
          </a:p>
          <a:p>
            <a:pPr indent="0" lvl="0" marL="0" marR="0" rtl="0" algn="l">
              <a:spcBef>
                <a:spcPts val="0"/>
              </a:spcBef>
              <a:spcAft>
                <a:spcPts val="0"/>
              </a:spcAft>
              <a:buNone/>
            </a:pPr>
            <a:r>
              <a:rPr i="1" lang="en-US" sz="1352">
                <a:solidFill>
                  <a:schemeClr val="dk1"/>
                </a:solidFill>
                <a:latin typeface="Arial"/>
                <a:ea typeface="Arial"/>
                <a:cs typeface="Arial"/>
                <a:sym typeface="Arial"/>
              </a:rPr>
              <a:t>Die Gefäße auf einer geneigten Papille können in einem ungewöhnlichen Muster verlaufen. Wie lautet die aus zwei Wörtern bestehende Bezeichnung für dieses Muster?</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„Situs inversus“</a:t>
            </a:r>
            <a:endParaRPr/>
          </a:p>
          <a:p>
            <a:pPr indent="0" lvl="0" marL="0" marR="0" rtl="0" algn="l">
              <a:spcBef>
                <a:spcPts val="0"/>
              </a:spcBef>
              <a:spcAft>
                <a:spcPts val="0"/>
              </a:spcAft>
              <a:buNone/>
            </a:pPr>
            <a:r>
              <a:t/>
            </a:r>
            <a:endParaRPr sz="1352">
              <a:solidFill>
                <a:schemeClr val="dk1"/>
              </a:solidFill>
              <a:latin typeface="Arial"/>
              <a:ea typeface="Arial"/>
              <a:cs typeface="Arial"/>
              <a:sym typeface="Arial"/>
            </a:endParaRPr>
          </a:p>
          <a:p>
            <a:pPr indent="0" lvl="0" marL="0" marR="0" rtl="0" algn="l">
              <a:spcBef>
                <a:spcPts val="0"/>
              </a:spcBef>
              <a:spcAft>
                <a:spcPts val="0"/>
              </a:spcAft>
              <a:buNone/>
            </a:pPr>
            <a:r>
              <a:rPr i="1" lang="en-US" sz="1352">
                <a:solidFill>
                  <a:schemeClr val="dk1"/>
                </a:solidFill>
                <a:latin typeface="Arial"/>
                <a:ea typeface="Arial"/>
                <a:cs typeface="Arial"/>
                <a:sym typeface="Arial"/>
              </a:rPr>
              <a:t>Hat dies Auswirkungen auf das Sehvermögen?</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Ja, das tut es – die Neigung des Sehnervenkopfes kann einen Gesichtsfeldausfall verursachen </a:t>
            </a:r>
            <a:r>
              <a:rPr lang="en-US" sz="1352">
                <a:solidFill>
                  <a:srgbClr val="1A5FB4"/>
                </a:solidFill>
                <a:latin typeface="Arial"/>
                <a:ea typeface="Arial"/>
                <a:cs typeface="Arial"/>
                <a:sym typeface="Arial"/>
              </a:rPr>
              <a:t>(klassischerweise einen bitemporalen Ausfall).</a:t>
            </a:r>
            <a:endParaRPr/>
          </a:p>
        </p:txBody>
      </p:sp>
      <p:sp>
        <p:nvSpPr>
          <p:cNvPr id="6101" name="Google Shape;6101;p224"/>
          <p:cNvSpPr/>
          <p:nvPr/>
        </p:nvSpPr>
        <p:spPr>
          <a:xfrm>
            <a:off x="2147447" y="5207114"/>
            <a:ext cx="1021049" cy="186904"/>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lnSpc>
                <a:spcPct val="58326"/>
              </a:lnSpc>
              <a:spcBef>
                <a:spcPts val="0"/>
              </a:spcBef>
              <a:spcAft>
                <a:spcPts val="0"/>
              </a:spcAft>
              <a:buNone/>
            </a:pPr>
            <a:r>
              <a:rPr lang="en-US" sz="1159">
                <a:solidFill>
                  <a:schemeClr val="dk1"/>
                </a:solidFill>
                <a:latin typeface="Arial"/>
                <a:ea typeface="Arial"/>
                <a:cs typeface="Arial"/>
                <a:sym typeface="Arial"/>
              </a:rPr>
              <a:t>Beschreibung</a:t>
            </a:r>
            <a:endParaRPr/>
          </a:p>
        </p:txBody>
      </p:sp>
      <p:cxnSp>
        <p:nvCxnSpPr>
          <p:cNvPr id="6102" name="Google Shape;6102;p224"/>
          <p:cNvCxnSpPr/>
          <p:nvPr/>
        </p:nvCxnSpPr>
        <p:spPr>
          <a:xfrm>
            <a:off x="7933357" y="2827601"/>
            <a:ext cx="0" cy="291504"/>
          </a:xfrm>
          <a:prstGeom prst="straightConnector1">
            <a:avLst/>
          </a:prstGeom>
          <a:noFill/>
          <a:ln cap="flat" cmpd="sng" w="9525">
            <a:solidFill>
              <a:schemeClr val="dk1"/>
            </a:solidFill>
            <a:prstDash val="solid"/>
            <a:round/>
            <a:headEnd len="med" w="med" type="none"/>
            <a:tailEnd len="med" w="med" type="none"/>
          </a:ln>
        </p:spPr>
      </p:cxnSp>
      <p:cxnSp>
        <p:nvCxnSpPr>
          <p:cNvPr id="6103" name="Google Shape;6103;p224"/>
          <p:cNvCxnSpPr/>
          <p:nvPr/>
        </p:nvCxnSpPr>
        <p:spPr>
          <a:xfrm>
            <a:off x="7933357" y="3119105"/>
            <a:ext cx="70668" cy="0"/>
          </a:xfrm>
          <a:prstGeom prst="straightConnector1">
            <a:avLst/>
          </a:prstGeom>
          <a:noFill/>
          <a:ln cap="flat" cmpd="sng" w="9525">
            <a:solidFill>
              <a:schemeClr val="dk1"/>
            </a:solidFill>
            <a:prstDash val="solid"/>
            <a:round/>
            <a:headEnd len="med" w="med" type="none"/>
            <a:tailEnd len="med" w="med" type="none"/>
          </a:ln>
        </p:spPr>
      </p:cxnSp>
      <p:sp>
        <p:nvSpPr>
          <p:cNvPr id="6104" name="Google Shape;6104;p224"/>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105" name="Google Shape;6105;p224"/>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106" name="Google Shape;6106;p224"/>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107" name="Google Shape;6107;p224"/>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1" name="Shape 6111"/>
        <p:cNvGrpSpPr/>
        <p:nvPr/>
      </p:nvGrpSpPr>
      <p:grpSpPr>
        <a:xfrm>
          <a:off x="0" y="0"/>
          <a:ext cx="0" cy="0"/>
          <a:chOff x="0" y="0"/>
          <a:chExt cx="0" cy="0"/>
        </a:xfrm>
      </p:grpSpPr>
      <p:sp>
        <p:nvSpPr>
          <p:cNvPr id="6112" name="Google Shape;6112;p225"/>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113" name="Google Shape;6113;p225"/>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114" name="Google Shape;6114;p225"/>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6115" name="Google Shape;6115;p225"/>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116" name="Google Shape;6116;p225"/>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117" name="Google Shape;6117;p225"/>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118" name="Google Shape;6118;p225"/>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6119" name="Google Shape;6119;p225"/>
          <p:cNvCxnSpPr>
            <a:stCxn id="6112"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120" name="Google Shape;6120;p225"/>
          <p:cNvCxnSpPr>
            <a:stCxn id="6112"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6121" name="Google Shape;6121;p225"/>
          <p:cNvCxnSpPr>
            <a:stCxn id="6112"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6122" name="Google Shape;6122;p225"/>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6123" name="Google Shape;6123;p225"/>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6124" name="Google Shape;6124;p225"/>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6125" name="Google Shape;6125;p225"/>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6126" name="Google Shape;6126;p225"/>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6127" name="Google Shape;6127;p225"/>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6128" name="Google Shape;6128;p225"/>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6129" name="Google Shape;6129;p225"/>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6130" name="Google Shape;6130;p225"/>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BFBFBF"/>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BFBFBF"/>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Er kann eine myopische </a:t>
            </a:r>
            <a:r>
              <a:rPr b="1" lang="en-US" sz="1352">
                <a:solidFill>
                  <a:srgbClr val="1A5FB4"/>
                </a:solidFill>
                <a:latin typeface="Arial"/>
                <a:ea typeface="Arial"/>
                <a:cs typeface="Arial"/>
                <a:sym typeface="Arial"/>
              </a:rPr>
              <a:t>Neigung</a:t>
            </a:r>
            <a:r>
              <a:rPr lang="en-US" sz="1352">
                <a:solidFill>
                  <a:srgbClr val="BFBFBF"/>
                </a:solidFill>
                <a:latin typeface="Arial"/>
                <a:ea typeface="Arial"/>
                <a:cs typeface="Arial"/>
                <a:sym typeface="Arial"/>
              </a:rPr>
              <a:t> aufweisen, und sein temporaler Bereich kann blass sein</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Fuchs-Kolobom (Dr. Fuchs schlägt wieder zu)</a:t>
            </a:r>
            <a:endParaRPr sz="1352">
              <a:solidFill>
                <a:srgbClr val="BFBFBF"/>
              </a:solidFill>
              <a:latin typeface="Arial"/>
              <a:ea typeface="Arial"/>
              <a:cs typeface="Arial"/>
              <a:sym typeface="Arial"/>
            </a:endParaRPr>
          </a:p>
        </p:txBody>
      </p:sp>
      <p:sp>
        <p:nvSpPr>
          <p:cNvPr id="6131" name="Google Shape;6131;p225"/>
          <p:cNvSpPr txBox="1"/>
          <p:nvPr/>
        </p:nvSpPr>
        <p:spPr>
          <a:xfrm>
            <a:off x="1679275" y="3101438"/>
            <a:ext cx="8833449" cy="2314170"/>
          </a:xfrm>
          <a:prstGeom prst="rect">
            <a:avLst/>
          </a:prstGeom>
          <a:solidFill>
            <a:srgbClr val="F3EAF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Was bedeutet es, wenn man sagt, der Sehnervenkopf sei „geneigt“?</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Es bedeutet, dass sein oberer Pol angehoben und sein unterer Pol nach hinten verschoben ist (d. h. staphylomartig).</a:t>
            </a:r>
            <a:endParaRPr/>
          </a:p>
          <a:p>
            <a:pPr indent="0" lvl="0" marL="0" marR="0" rtl="0" algn="l">
              <a:spcBef>
                <a:spcPts val="0"/>
              </a:spcBef>
              <a:spcAft>
                <a:spcPts val="0"/>
              </a:spcAft>
              <a:buNone/>
            </a:pPr>
            <a:r>
              <a:t/>
            </a:r>
            <a:endParaRPr sz="1352">
              <a:solidFill>
                <a:schemeClr val="dk1"/>
              </a:solidFill>
              <a:latin typeface="Arial"/>
              <a:ea typeface="Arial"/>
              <a:cs typeface="Arial"/>
              <a:sym typeface="Arial"/>
            </a:endParaRPr>
          </a:p>
          <a:p>
            <a:pPr indent="0" lvl="0" marL="0" marR="0" rtl="0" algn="l">
              <a:spcBef>
                <a:spcPts val="0"/>
              </a:spcBef>
              <a:spcAft>
                <a:spcPts val="0"/>
              </a:spcAft>
              <a:buNone/>
            </a:pPr>
            <a:r>
              <a:rPr i="1" lang="en-US" sz="1352">
                <a:solidFill>
                  <a:schemeClr val="dk1"/>
                </a:solidFill>
                <a:latin typeface="Arial"/>
                <a:ea typeface="Arial"/>
                <a:cs typeface="Arial"/>
                <a:sym typeface="Arial"/>
              </a:rPr>
              <a:t>Die Gefäße auf einer geneigten Papille können in einem ungewöhnlichen Muster verlaufen. Wie lautet die aus zwei Wörtern bestehende Bezeichnung für dieses Muster?</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„Situs inversus“</a:t>
            </a:r>
            <a:endParaRPr/>
          </a:p>
          <a:p>
            <a:pPr indent="0" lvl="0" marL="0" marR="0" rtl="0" algn="l">
              <a:spcBef>
                <a:spcPts val="0"/>
              </a:spcBef>
              <a:spcAft>
                <a:spcPts val="0"/>
              </a:spcAft>
              <a:buNone/>
            </a:pPr>
            <a:r>
              <a:t/>
            </a:r>
            <a:endParaRPr sz="1352">
              <a:solidFill>
                <a:schemeClr val="dk1"/>
              </a:solidFill>
              <a:latin typeface="Arial"/>
              <a:ea typeface="Arial"/>
              <a:cs typeface="Arial"/>
              <a:sym typeface="Arial"/>
            </a:endParaRPr>
          </a:p>
          <a:p>
            <a:pPr indent="0" lvl="0" marL="0" marR="0" rtl="0" algn="l">
              <a:spcBef>
                <a:spcPts val="0"/>
              </a:spcBef>
              <a:spcAft>
                <a:spcPts val="0"/>
              </a:spcAft>
              <a:buNone/>
            </a:pPr>
            <a:r>
              <a:rPr i="1" lang="en-US" sz="1352">
                <a:solidFill>
                  <a:schemeClr val="dk1"/>
                </a:solidFill>
                <a:latin typeface="Arial"/>
                <a:ea typeface="Arial"/>
                <a:cs typeface="Arial"/>
                <a:sym typeface="Arial"/>
              </a:rPr>
              <a:t>Hat dies Auswirkungen auf das Sehvermögen?</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Ja, das tut es – die Neigung des Sehnervenkopfes kann einen Gesichtsfeldausfall verursachen </a:t>
            </a:r>
            <a:r>
              <a:rPr lang="en-US" sz="1352">
                <a:solidFill>
                  <a:srgbClr val="1A5FB4"/>
                </a:solidFill>
                <a:latin typeface="Arial"/>
                <a:ea typeface="Arial"/>
                <a:cs typeface="Arial"/>
                <a:sym typeface="Arial"/>
              </a:rPr>
              <a:t>(typischerweise einen bitemporalen Ausfall)</a:t>
            </a:r>
            <a:endParaRPr/>
          </a:p>
        </p:txBody>
      </p:sp>
      <p:cxnSp>
        <p:nvCxnSpPr>
          <p:cNvPr id="6132" name="Google Shape;6132;p225"/>
          <p:cNvCxnSpPr/>
          <p:nvPr/>
        </p:nvCxnSpPr>
        <p:spPr>
          <a:xfrm>
            <a:off x="7933357" y="2827601"/>
            <a:ext cx="0" cy="291504"/>
          </a:xfrm>
          <a:prstGeom prst="straightConnector1">
            <a:avLst/>
          </a:prstGeom>
          <a:noFill/>
          <a:ln cap="flat" cmpd="sng" w="9525">
            <a:solidFill>
              <a:schemeClr val="dk1"/>
            </a:solidFill>
            <a:prstDash val="solid"/>
            <a:round/>
            <a:headEnd len="med" w="med" type="none"/>
            <a:tailEnd len="med" w="med" type="none"/>
          </a:ln>
        </p:spPr>
      </p:cxnSp>
      <p:cxnSp>
        <p:nvCxnSpPr>
          <p:cNvPr id="6133" name="Google Shape;6133;p225"/>
          <p:cNvCxnSpPr/>
          <p:nvPr/>
        </p:nvCxnSpPr>
        <p:spPr>
          <a:xfrm>
            <a:off x="7933357" y="3119105"/>
            <a:ext cx="70668" cy="0"/>
          </a:xfrm>
          <a:prstGeom prst="straightConnector1">
            <a:avLst/>
          </a:prstGeom>
          <a:noFill/>
          <a:ln cap="flat" cmpd="sng" w="9525">
            <a:solidFill>
              <a:schemeClr val="dk1"/>
            </a:solidFill>
            <a:prstDash val="solid"/>
            <a:round/>
            <a:headEnd len="med" w="med" type="none"/>
            <a:tailEnd len="med" w="med" type="none"/>
          </a:ln>
        </p:spPr>
      </p:cxnSp>
      <p:sp>
        <p:nvSpPr>
          <p:cNvPr id="6134" name="Google Shape;6134;p225"/>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135" name="Google Shape;6135;p225"/>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136" name="Google Shape;6136;p225"/>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137" name="Google Shape;6137;p225"/>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1" name="Shape 6141"/>
        <p:cNvGrpSpPr/>
        <p:nvPr/>
      </p:nvGrpSpPr>
      <p:grpSpPr>
        <a:xfrm>
          <a:off x="0" y="0"/>
          <a:ext cx="0" cy="0"/>
          <a:chOff x="0" y="0"/>
          <a:chExt cx="0" cy="0"/>
        </a:xfrm>
      </p:grpSpPr>
      <p:sp>
        <p:nvSpPr>
          <p:cNvPr id="6142" name="Google Shape;6142;p226"/>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143" name="Google Shape;6143;p226"/>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144" name="Google Shape;6144;p226"/>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6145" name="Google Shape;6145;p226"/>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146" name="Google Shape;6146;p226"/>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147" name="Google Shape;6147;p226"/>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148" name="Google Shape;6148;p226"/>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6149" name="Google Shape;6149;p226"/>
          <p:cNvCxnSpPr>
            <a:stCxn id="6142"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150" name="Google Shape;6150;p226"/>
          <p:cNvCxnSpPr>
            <a:stCxn id="6142"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6151" name="Google Shape;6151;p226"/>
          <p:cNvCxnSpPr>
            <a:stCxn id="6142"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6152" name="Google Shape;6152;p226"/>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6153" name="Google Shape;6153;p226"/>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6154" name="Google Shape;6154;p226"/>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6155" name="Google Shape;6155;p226"/>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6156" name="Google Shape;6156;p226"/>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6157" name="Google Shape;6157;p226"/>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6158" name="Google Shape;6158;p226"/>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6159" name="Google Shape;6159;p226"/>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6160" name="Google Shape;6160;p226"/>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BFBFBF"/>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BFBFBF"/>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Er kann eine myopische </a:t>
            </a:r>
            <a:r>
              <a:rPr b="1" lang="en-US" sz="1352">
                <a:solidFill>
                  <a:srgbClr val="1A5FB4"/>
                </a:solidFill>
                <a:latin typeface="Arial"/>
                <a:ea typeface="Arial"/>
                <a:cs typeface="Arial"/>
                <a:sym typeface="Arial"/>
              </a:rPr>
              <a:t>Neigung</a:t>
            </a:r>
            <a:r>
              <a:rPr lang="en-US" sz="1352">
                <a:solidFill>
                  <a:srgbClr val="BFBFBF"/>
                </a:solidFill>
                <a:latin typeface="Arial"/>
                <a:ea typeface="Arial"/>
                <a:cs typeface="Arial"/>
                <a:sym typeface="Arial"/>
              </a:rPr>
              <a:t> aufweisen, und sein temporaler Bereich kann blass sein</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Fuchs-Kolobom (Dr. Fuchs schlägt wieder zu)</a:t>
            </a:r>
            <a:endParaRPr sz="1352">
              <a:solidFill>
                <a:srgbClr val="BFBFBF"/>
              </a:solidFill>
              <a:latin typeface="Arial"/>
              <a:ea typeface="Arial"/>
              <a:cs typeface="Arial"/>
              <a:sym typeface="Arial"/>
            </a:endParaRPr>
          </a:p>
        </p:txBody>
      </p:sp>
      <p:sp>
        <p:nvSpPr>
          <p:cNvPr id="6161" name="Google Shape;6161;p226"/>
          <p:cNvSpPr txBox="1"/>
          <p:nvPr/>
        </p:nvSpPr>
        <p:spPr>
          <a:xfrm>
            <a:off x="1679275" y="3101438"/>
            <a:ext cx="8833449" cy="2314170"/>
          </a:xfrm>
          <a:prstGeom prst="rect">
            <a:avLst/>
          </a:prstGeom>
          <a:solidFill>
            <a:srgbClr val="F3EAF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Was bedeutet es, wenn man sagt, der Sehnervenkopf sei „geneigt“?</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Es bedeutet, dass sein oberer Pol angehoben und sein unterer Pol nach hinten verschoben ist (d. h. staphylomartig).</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Die Gefäße auf einer geneigten Papille können in einem ungewöhnlichen Muster verlaufen. Wie lautet die aus zwei Wörtern bestehende Bezeichnung für dieses Muster?</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„Situs inversus“</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Hat dies Auswirkungen auf das Sehvermögen?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Ja, das tut es – die Neigung des Sehnervenkopfes kann einen Gesichtsfeldausfall verursachen (typischerweise einen </a:t>
            </a:r>
            <a:r>
              <a:rPr b="1" lang="en-US" sz="1352">
                <a:solidFill>
                  <a:srgbClr val="1A5FB4"/>
                </a:solidFill>
                <a:latin typeface="Arial"/>
                <a:ea typeface="Arial"/>
                <a:cs typeface="Arial"/>
                <a:sym typeface="Arial"/>
              </a:rPr>
              <a:t>bitemporalen Ausfall</a:t>
            </a:r>
            <a:r>
              <a:rPr lang="en-US" sz="1352">
                <a:solidFill>
                  <a:srgbClr val="BFBFBF"/>
                </a:solidFill>
                <a:latin typeface="Arial"/>
                <a:ea typeface="Arial"/>
                <a:cs typeface="Arial"/>
                <a:sym typeface="Arial"/>
              </a:rPr>
              <a:t>).</a:t>
            </a:r>
            <a:endParaRPr/>
          </a:p>
        </p:txBody>
      </p:sp>
      <p:sp>
        <p:nvSpPr>
          <p:cNvPr id="6162" name="Google Shape;6162;p226"/>
          <p:cNvSpPr txBox="1"/>
          <p:nvPr/>
        </p:nvSpPr>
        <p:spPr>
          <a:xfrm>
            <a:off x="1802944" y="2633264"/>
            <a:ext cx="7552599" cy="2522297"/>
          </a:xfrm>
          <a:prstGeom prst="rect">
            <a:avLst/>
          </a:prstGeom>
          <a:solidFill>
            <a:srgbClr val="00B050"/>
          </a:solidFill>
          <a:ln>
            <a:noFill/>
          </a:ln>
        </p:spPr>
        <p:txBody>
          <a:bodyPr anchorCtr="0" anchor="t" bIns="12250" lIns="24525" spcFirstLastPara="1" rIns="24525" wrap="square" tIns="12250">
            <a:spAutoFit/>
          </a:bodyPr>
          <a:lstStyle/>
          <a:p>
            <a:pPr indent="0" lvl="0" marL="0" marR="0" rtl="0" algn="l">
              <a:spcBef>
                <a:spcPts val="0"/>
              </a:spcBef>
              <a:spcAft>
                <a:spcPts val="0"/>
              </a:spcAft>
              <a:buClr>
                <a:schemeClr val="lt1"/>
              </a:buClr>
              <a:buSzPts val="1352"/>
              <a:buFont typeface="Noto Sans Symbols"/>
              <a:buNone/>
            </a:pPr>
            <a:r>
              <a:rPr i="1" lang="en-US" sz="1352">
                <a:solidFill>
                  <a:schemeClr val="lt1"/>
                </a:solidFill>
                <a:latin typeface="Arial"/>
                <a:ea typeface="Arial"/>
                <a:cs typeface="Arial"/>
                <a:sym typeface="Arial"/>
              </a:rPr>
              <a:t>Wie um Himmels willen verursacht eine geneigte Papille einen bitemporalen Gesichtsfeldausfall?</a:t>
            </a:r>
            <a:endParaRPr i="1" sz="1352">
              <a:solidFill>
                <a:srgbClr val="00B050"/>
              </a:solidFill>
              <a:latin typeface="Arial"/>
              <a:ea typeface="Arial"/>
              <a:cs typeface="Arial"/>
              <a:sym typeface="Arial"/>
            </a:endParaRPr>
          </a:p>
          <a:p>
            <a:pPr indent="0" lvl="0" marL="0" marR="0" rtl="0" algn="l">
              <a:spcBef>
                <a:spcPts val="0"/>
              </a:spcBef>
              <a:spcAft>
                <a:spcPts val="0"/>
              </a:spcAft>
              <a:buClr>
                <a:srgbClr val="00B050"/>
              </a:buClr>
              <a:buSzPts val="1352"/>
              <a:buFont typeface="Noto Sans Symbols"/>
              <a:buNone/>
            </a:pPr>
            <a:r>
              <a:rPr lang="en-US" sz="1352">
                <a:solidFill>
                  <a:srgbClr val="00B050"/>
                </a:solidFill>
                <a:latin typeface="Arial"/>
                <a:ea typeface="Arial"/>
                <a:cs typeface="Arial"/>
                <a:sym typeface="Arial"/>
              </a:rPr>
              <a:t>Das ist eigentlich ganz einfach. </a:t>
            </a:r>
            <a:endParaRPr/>
          </a:p>
          <a:p>
            <a:pPr indent="0" lvl="0" marL="0" marR="0" rtl="0" algn="l">
              <a:spcBef>
                <a:spcPts val="0"/>
              </a:spcBef>
              <a:spcAft>
                <a:spcPts val="0"/>
              </a:spcAft>
              <a:buClr>
                <a:srgbClr val="00B050"/>
              </a:buClr>
              <a:buSzPts val="1352"/>
              <a:buFont typeface="Noto Sans Symbols"/>
              <a:buNone/>
            </a:pPr>
            <a:r>
              <a:rPr lang="en-US" sz="1352">
                <a:solidFill>
                  <a:srgbClr val="00B050"/>
                </a:solidFill>
                <a:latin typeface="Arial"/>
                <a:ea typeface="Arial"/>
                <a:cs typeface="Arial"/>
                <a:sym typeface="Arial"/>
              </a:rPr>
              <a:t>Erinnern Sie sich daran, dass der Bereich, der den unteren Pol des Sehnervenkopfes umfasst und an diesen angrenzt, staphylomatös ist. Das bedeutet, dass die „Axiallänge“ der Photorezeptoren in diesem Bereich größer ist als die des restlichen hinteren Pols. Aufgrund dieser zusätzlichen Axiallänge ist die bei der Gesichtsfelduntersuchung verwendete Korrektur (die auf der Refraktion der nicht-staphylomatösen Fovea basiert) für den unteren peripapillären Bereich nicht kurzsichtig genug.  Da dieser Bereich unscharf ist, zeigt sich im Test ein </a:t>
            </a:r>
            <a:r>
              <a:rPr i="1" lang="en-US" sz="1352">
                <a:solidFill>
                  <a:srgbClr val="00B050"/>
                </a:solidFill>
                <a:latin typeface="Arial"/>
                <a:ea typeface="Arial"/>
                <a:cs typeface="Arial"/>
                <a:sym typeface="Arial"/>
              </a:rPr>
              <a:t>refraktives Skotom</a:t>
            </a:r>
            <a:r>
              <a:rPr lang="en-US" sz="1352">
                <a:solidFill>
                  <a:srgbClr val="00B050"/>
                </a:solidFill>
                <a:latin typeface="Arial"/>
                <a:ea typeface="Arial"/>
                <a:cs typeface="Arial"/>
                <a:sym typeface="Arial"/>
              </a:rPr>
              <a:t>. Und da die von diesem Skotom betroffene Netzhaut </a:t>
            </a:r>
            <a:r>
              <a:rPr b="1" lang="en-US" sz="1352">
                <a:solidFill>
                  <a:srgbClr val="00B050"/>
                </a:solidFill>
                <a:latin typeface="Arial"/>
                <a:ea typeface="Arial"/>
                <a:cs typeface="Arial"/>
                <a:sym typeface="Arial"/>
              </a:rPr>
              <a:t>inferonasal </a:t>
            </a:r>
            <a:r>
              <a:rPr lang="en-US" sz="1352">
                <a:solidFill>
                  <a:srgbClr val="00B050"/>
                </a:solidFill>
                <a:latin typeface="Arial"/>
                <a:ea typeface="Arial"/>
                <a:cs typeface="Arial"/>
                <a:sym typeface="Arial"/>
              </a:rPr>
              <a:t>zur Fovea liegt, folgt daraus, dass der resultierende Gesichtsfeldausfall </a:t>
            </a:r>
            <a:r>
              <a:rPr b="1" lang="en-US" sz="1352">
                <a:solidFill>
                  <a:srgbClr val="00B050"/>
                </a:solidFill>
                <a:latin typeface="Arial"/>
                <a:ea typeface="Arial"/>
                <a:cs typeface="Arial"/>
                <a:sym typeface="Arial"/>
              </a:rPr>
              <a:t>superotemporal </a:t>
            </a:r>
            <a:r>
              <a:rPr lang="en-US" sz="1352">
                <a:solidFill>
                  <a:srgbClr val="00B050"/>
                </a:solidFill>
                <a:latin typeface="Arial"/>
                <a:ea typeface="Arial"/>
                <a:cs typeface="Arial"/>
                <a:sym typeface="Arial"/>
              </a:rPr>
              <a:t>zur Fixation auftritt. Und da das Fuchs-Kolobom praktisch immer bilateral auftritt, sind diese superotemporalen Gesichtsfeldausfälle </a:t>
            </a:r>
            <a:r>
              <a:rPr i="1" lang="en-US" sz="1352">
                <a:solidFill>
                  <a:srgbClr val="00B050"/>
                </a:solidFill>
                <a:latin typeface="Arial"/>
                <a:ea typeface="Arial"/>
                <a:cs typeface="Arial"/>
                <a:sym typeface="Arial"/>
              </a:rPr>
              <a:t>beidseitig</a:t>
            </a:r>
            <a:r>
              <a:rPr lang="en-US" sz="1352">
                <a:solidFill>
                  <a:srgbClr val="00B050"/>
                </a:solidFill>
                <a:latin typeface="Arial"/>
                <a:ea typeface="Arial"/>
                <a:cs typeface="Arial"/>
                <a:sym typeface="Arial"/>
              </a:rPr>
              <a:t> vorhanden.</a:t>
            </a:r>
            <a:endParaRPr/>
          </a:p>
        </p:txBody>
      </p:sp>
      <p:sp>
        <p:nvSpPr>
          <p:cNvPr id="6163" name="Google Shape;6163;p226"/>
          <p:cNvSpPr/>
          <p:nvPr/>
        </p:nvSpPr>
        <p:spPr>
          <a:xfrm>
            <a:off x="2083875" y="4987622"/>
            <a:ext cx="1911218" cy="57427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164" name="Google Shape;6164;p226"/>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165" name="Google Shape;6165;p226"/>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166" name="Google Shape;6166;p226"/>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167" name="Google Shape;6167;p226"/>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1" name="Shape 6171"/>
        <p:cNvGrpSpPr/>
        <p:nvPr/>
      </p:nvGrpSpPr>
      <p:grpSpPr>
        <a:xfrm>
          <a:off x="0" y="0"/>
          <a:ext cx="0" cy="0"/>
          <a:chOff x="0" y="0"/>
          <a:chExt cx="0" cy="0"/>
        </a:xfrm>
      </p:grpSpPr>
      <p:sp>
        <p:nvSpPr>
          <p:cNvPr id="6172" name="Google Shape;6172;p227"/>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173" name="Google Shape;6173;p227"/>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174" name="Google Shape;6174;p227"/>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6175" name="Google Shape;6175;p227"/>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176" name="Google Shape;6176;p227"/>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177" name="Google Shape;6177;p227"/>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178" name="Google Shape;6178;p227"/>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6179" name="Google Shape;6179;p227"/>
          <p:cNvCxnSpPr>
            <a:stCxn id="6172"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180" name="Google Shape;6180;p227"/>
          <p:cNvCxnSpPr>
            <a:stCxn id="6172"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6181" name="Google Shape;6181;p227"/>
          <p:cNvCxnSpPr>
            <a:stCxn id="6172"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6182" name="Google Shape;6182;p227"/>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6183" name="Google Shape;6183;p227"/>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6184" name="Google Shape;6184;p227"/>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6185" name="Google Shape;6185;p227"/>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6186" name="Google Shape;6186;p227"/>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6187" name="Google Shape;6187;p227"/>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6188" name="Google Shape;6188;p227"/>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6189" name="Google Shape;6189;p227"/>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6190" name="Google Shape;6190;p227"/>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BFBFBF"/>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BFBFBF"/>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Er kann eine myopische </a:t>
            </a:r>
            <a:r>
              <a:rPr b="1" lang="en-US" sz="1352">
                <a:solidFill>
                  <a:srgbClr val="1A5FB4"/>
                </a:solidFill>
                <a:latin typeface="Arial"/>
                <a:ea typeface="Arial"/>
                <a:cs typeface="Arial"/>
                <a:sym typeface="Arial"/>
              </a:rPr>
              <a:t>Neigung</a:t>
            </a:r>
            <a:r>
              <a:rPr lang="en-US" sz="1352">
                <a:solidFill>
                  <a:srgbClr val="BFBFBF"/>
                </a:solidFill>
                <a:latin typeface="Arial"/>
                <a:ea typeface="Arial"/>
                <a:cs typeface="Arial"/>
                <a:sym typeface="Arial"/>
              </a:rPr>
              <a:t> aufweisen, und sein temporaler Bereich kann blass sein</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Fuchs-Kolobom (Dr. Fuchs schlägt wieder zu)</a:t>
            </a:r>
            <a:endParaRPr sz="1352">
              <a:solidFill>
                <a:srgbClr val="BFBFBF"/>
              </a:solidFill>
              <a:latin typeface="Arial"/>
              <a:ea typeface="Arial"/>
              <a:cs typeface="Arial"/>
              <a:sym typeface="Arial"/>
            </a:endParaRPr>
          </a:p>
        </p:txBody>
      </p:sp>
      <p:sp>
        <p:nvSpPr>
          <p:cNvPr id="6191" name="Google Shape;6191;p227"/>
          <p:cNvSpPr txBox="1"/>
          <p:nvPr/>
        </p:nvSpPr>
        <p:spPr>
          <a:xfrm>
            <a:off x="1679275" y="3101438"/>
            <a:ext cx="8833449" cy="2314170"/>
          </a:xfrm>
          <a:prstGeom prst="rect">
            <a:avLst/>
          </a:prstGeom>
          <a:solidFill>
            <a:srgbClr val="F3EAF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Was bedeutet es, wenn man sagt, der Sehnervenkopf sei „geneigt“?</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Es bedeutet, dass sein oberer Pol angehoben und sein unterer Pol nach hinten verschoben ist (d. h. staphylomartig).</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Die Gefäße auf einer geneigten Papille können in einem ungewöhnlichen Muster verlaufen. Wie lautet die aus zwei Wörtern bestehende Bezeichnung für dieses Muster?</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„Situs inversus“</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Hat dies Auswirkungen auf das Sehvermögen?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Ja, das tut es – die Neigung des Sehnervenkopfes kann einen Gesichtsfeldausfall verursachen (typischerweise einen </a:t>
            </a:r>
            <a:r>
              <a:rPr b="1" lang="en-US" sz="1352">
                <a:solidFill>
                  <a:srgbClr val="1A5FB4"/>
                </a:solidFill>
                <a:latin typeface="Arial"/>
                <a:ea typeface="Arial"/>
                <a:cs typeface="Arial"/>
                <a:sym typeface="Arial"/>
              </a:rPr>
              <a:t>bitemporalen Ausfall</a:t>
            </a:r>
            <a:r>
              <a:rPr lang="en-US" sz="1352">
                <a:solidFill>
                  <a:srgbClr val="BFBFBF"/>
                </a:solidFill>
                <a:latin typeface="Arial"/>
                <a:ea typeface="Arial"/>
                <a:cs typeface="Arial"/>
                <a:sym typeface="Arial"/>
              </a:rPr>
              <a:t>).</a:t>
            </a:r>
            <a:endParaRPr/>
          </a:p>
        </p:txBody>
      </p:sp>
      <p:sp>
        <p:nvSpPr>
          <p:cNvPr id="6192" name="Google Shape;6192;p227"/>
          <p:cNvSpPr txBox="1"/>
          <p:nvPr/>
        </p:nvSpPr>
        <p:spPr>
          <a:xfrm>
            <a:off x="1802944" y="2633264"/>
            <a:ext cx="7552599" cy="2522297"/>
          </a:xfrm>
          <a:prstGeom prst="rect">
            <a:avLst/>
          </a:prstGeom>
          <a:solidFill>
            <a:srgbClr val="00B050"/>
          </a:solidFill>
          <a:ln>
            <a:noFill/>
          </a:ln>
        </p:spPr>
        <p:txBody>
          <a:bodyPr anchorCtr="0" anchor="t" bIns="12250" lIns="24525" spcFirstLastPara="1" rIns="24525" wrap="square" tIns="12250">
            <a:spAutoFit/>
          </a:bodyPr>
          <a:lstStyle/>
          <a:p>
            <a:pPr indent="0" lvl="0" marL="0" marR="0" rtl="0" algn="l">
              <a:spcBef>
                <a:spcPts val="0"/>
              </a:spcBef>
              <a:spcAft>
                <a:spcPts val="0"/>
              </a:spcAft>
              <a:buClr>
                <a:schemeClr val="lt1"/>
              </a:buClr>
              <a:buSzPts val="1352"/>
              <a:buFont typeface="Noto Sans Symbols"/>
              <a:buNone/>
            </a:pPr>
            <a:r>
              <a:rPr i="1" lang="en-US" sz="1352">
                <a:solidFill>
                  <a:schemeClr val="lt1"/>
                </a:solidFill>
                <a:latin typeface="Arial"/>
                <a:ea typeface="Arial"/>
                <a:cs typeface="Arial"/>
                <a:sym typeface="Arial"/>
              </a:rPr>
              <a:t>Wie um Himmels willen verursacht eine geneigte Papille einen bitemporalen Gesichtsfeldausfall?</a:t>
            </a:r>
            <a:endParaRPr/>
          </a:p>
          <a:p>
            <a:pPr indent="0" lvl="0" marL="0" marR="0" rtl="0" algn="l">
              <a:spcBef>
                <a:spcPts val="0"/>
              </a:spcBef>
              <a:spcAft>
                <a:spcPts val="0"/>
              </a:spcAft>
              <a:buClr>
                <a:schemeClr val="lt1"/>
              </a:buClr>
              <a:buSzPts val="1352"/>
              <a:buFont typeface="Noto Sans Symbols"/>
              <a:buNone/>
            </a:pPr>
            <a:r>
              <a:rPr lang="en-US" sz="1352">
                <a:solidFill>
                  <a:schemeClr val="lt1"/>
                </a:solidFill>
                <a:latin typeface="Arial"/>
                <a:ea typeface="Arial"/>
                <a:cs typeface="Arial"/>
                <a:sym typeface="Arial"/>
              </a:rPr>
              <a:t>Das ist eigentlich ganz einfach. </a:t>
            </a:r>
            <a:endParaRPr/>
          </a:p>
          <a:p>
            <a:pPr indent="0" lvl="0" marL="0" marR="0" rtl="0" algn="l">
              <a:spcBef>
                <a:spcPts val="0"/>
              </a:spcBef>
              <a:spcAft>
                <a:spcPts val="0"/>
              </a:spcAft>
              <a:buClr>
                <a:schemeClr val="lt1"/>
              </a:buClr>
              <a:buSzPts val="1352"/>
              <a:buFont typeface="Noto Sans Symbols"/>
              <a:buNone/>
            </a:pPr>
            <a:r>
              <a:rPr lang="en-US" sz="1352">
                <a:solidFill>
                  <a:schemeClr val="lt1"/>
                </a:solidFill>
                <a:latin typeface="Arial"/>
                <a:ea typeface="Arial"/>
                <a:cs typeface="Arial"/>
                <a:sym typeface="Arial"/>
              </a:rPr>
              <a:t>Erinnern Sie sich daran, dass der Bereich, der den unteren Pol des Sehnervenkopfes umfasst und an diesen angrenzt, staphylomatös ist. Das bedeutet, dass die „Axiallänge“ der Photorezeptoren in diesem Bereich größer ist als die des restlichen hinteren Pols. Aufgrund dieser zusätzlichen Axiallänge ist die bei der Gesichtsfelduntersuchung verwendete Korrektur (die auf der Refraktion der nicht-staphylomatösen Fovea basiert) für den unteren peripapillären Bereich nicht myopisch genug.  </a:t>
            </a:r>
            <a:r>
              <a:rPr lang="en-US" sz="1352">
                <a:solidFill>
                  <a:srgbClr val="00B050"/>
                </a:solidFill>
                <a:latin typeface="Arial"/>
                <a:ea typeface="Arial"/>
                <a:cs typeface="Arial"/>
                <a:sym typeface="Arial"/>
              </a:rPr>
              <a:t>Da dieser Bereich unscharf ist, zeigt sich im Test ein </a:t>
            </a:r>
            <a:r>
              <a:rPr i="1" lang="en-US" sz="1352">
                <a:solidFill>
                  <a:srgbClr val="00B050"/>
                </a:solidFill>
                <a:latin typeface="Arial"/>
                <a:ea typeface="Arial"/>
                <a:cs typeface="Arial"/>
                <a:sym typeface="Arial"/>
              </a:rPr>
              <a:t>refraktives Skotom</a:t>
            </a:r>
            <a:r>
              <a:rPr lang="en-US" sz="1352">
                <a:solidFill>
                  <a:srgbClr val="00B050"/>
                </a:solidFill>
                <a:latin typeface="Arial"/>
                <a:ea typeface="Arial"/>
                <a:cs typeface="Arial"/>
                <a:sym typeface="Arial"/>
              </a:rPr>
              <a:t>. Und da die von diesem Skotom betroffene Netzhaut </a:t>
            </a:r>
            <a:r>
              <a:rPr b="1" lang="en-US" sz="1352">
                <a:solidFill>
                  <a:srgbClr val="00B050"/>
                </a:solidFill>
                <a:latin typeface="Arial"/>
                <a:ea typeface="Arial"/>
                <a:cs typeface="Arial"/>
                <a:sym typeface="Arial"/>
              </a:rPr>
              <a:t>inferonasal </a:t>
            </a:r>
            <a:r>
              <a:rPr lang="en-US" sz="1352">
                <a:solidFill>
                  <a:srgbClr val="00B050"/>
                </a:solidFill>
                <a:latin typeface="Arial"/>
                <a:ea typeface="Arial"/>
                <a:cs typeface="Arial"/>
                <a:sym typeface="Arial"/>
              </a:rPr>
              <a:t>zur Fovea liegt, folgt daraus, dass der resultierende Gesichtsfeldausfall </a:t>
            </a:r>
            <a:r>
              <a:rPr b="1" lang="en-US" sz="1352">
                <a:solidFill>
                  <a:srgbClr val="00B050"/>
                </a:solidFill>
                <a:latin typeface="Arial"/>
                <a:ea typeface="Arial"/>
                <a:cs typeface="Arial"/>
                <a:sym typeface="Arial"/>
              </a:rPr>
              <a:t>superotemporal </a:t>
            </a:r>
            <a:r>
              <a:rPr lang="en-US" sz="1352">
                <a:solidFill>
                  <a:srgbClr val="00B050"/>
                </a:solidFill>
                <a:latin typeface="Arial"/>
                <a:ea typeface="Arial"/>
                <a:cs typeface="Arial"/>
                <a:sym typeface="Arial"/>
              </a:rPr>
              <a:t>zur Fixation auftritt. Und da das Fuchs-Kolobom praktisch immer bilateral auftritt, sind diese superotemporalen Gesichtsfeldausfälle </a:t>
            </a:r>
            <a:r>
              <a:rPr i="1" lang="en-US" sz="1352">
                <a:solidFill>
                  <a:srgbClr val="00B050"/>
                </a:solidFill>
                <a:latin typeface="Arial"/>
                <a:ea typeface="Arial"/>
                <a:cs typeface="Arial"/>
                <a:sym typeface="Arial"/>
              </a:rPr>
              <a:t>beidseitig</a:t>
            </a:r>
            <a:r>
              <a:rPr lang="en-US" sz="1352">
                <a:solidFill>
                  <a:srgbClr val="00B050"/>
                </a:solidFill>
                <a:latin typeface="Arial"/>
                <a:ea typeface="Arial"/>
                <a:cs typeface="Arial"/>
                <a:sym typeface="Arial"/>
              </a:rPr>
              <a:t> vorhanden.</a:t>
            </a:r>
            <a:endParaRPr/>
          </a:p>
        </p:txBody>
      </p:sp>
      <p:sp>
        <p:nvSpPr>
          <p:cNvPr id="6193" name="Google Shape;6193;p227"/>
          <p:cNvSpPr/>
          <p:nvPr/>
        </p:nvSpPr>
        <p:spPr>
          <a:xfrm>
            <a:off x="2083875" y="4987622"/>
            <a:ext cx="1911218" cy="57427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194" name="Google Shape;6194;p227"/>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195" name="Google Shape;6195;p227"/>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196" name="Google Shape;6196;p227"/>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197" name="Google Shape;6197;p227"/>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1" name="Shape 6201"/>
        <p:cNvGrpSpPr/>
        <p:nvPr/>
      </p:nvGrpSpPr>
      <p:grpSpPr>
        <a:xfrm>
          <a:off x="0" y="0"/>
          <a:ext cx="0" cy="0"/>
          <a:chOff x="0" y="0"/>
          <a:chExt cx="0" cy="0"/>
        </a:xfrm>
      </p:grpSpPr>
      <p:sp>
        <p:nvSpPr>
          <p:cNvPr id="6202" name="Google Shape;6202;p228"/>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203" name="Google Shape;6203;p228"/>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204" name="Google Shape;6204;p228"/>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6205" name="Google Shape;6205;p228"/>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206" name="Google Shape;6206;p228"/>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207" name="Google Shape;6207;p228"/>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208" name="Google Shape;6208;p228"/>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6209" name="Google Shape;6209;p228"/>
          <p:cNvCxnSpPr>
            <a:stCxn id="6202"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210" name="Google Shape;6210;p228"/>
          <p:cNvCxnSpPr>
            <a:stCxn id="6202"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6211" name="Google Shape;6211;p228"/>
          <p:cNvCxnSpPr>
            <a:stCxn id="6202"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6212" name="Google Shape;6212;p228"/>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6213" name="Google Shape;6213;p228"/>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6214" name="Google Shape;6214;p228"/>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6215" name="Google Shape;6215;p228"/>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6216" name="Google Shape;6216;p228"/>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6217" name="Google Shape;6217;p228"/>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6218" name="Google Shape;6218;p228"/>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6219" name="Google Shape;6219;p228"/>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6220" name="Google Shape;6220;p228"/>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BFBFBF"/>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BFBFBF"/>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Er kann eine myopische </a:t>
            </a:r>
            <a:r>
              <a:rPr b="1" lang="en-US" sz="1352">
                <a:solidFill>
                  <a:srgbClr val="1A5FB4"/>
                </a:solidFill>
                <a:latin typeface="Arial"/>
                <a:ea typeface="Arial"/>
                <a:cs typeface="Arial"/>
                <a:sym typeface="Arial"/>
              </a:rPr>
              <a:t>Neigung</a:t>
            </a:r>
            <a:r>
              <a:rPr lang="en-US" sz="1352">
                <a:solidFill>
                  <a:srgbClr val="BFBFBF"/>
                </a:solidFill>
                <a:latin typeface="Arial"/>
                <a:ea typeface="Arial"/>
                <a:cs typeface="Arial"/>
                <a:sym typeface="Arial"/>
              </a:rPr>
              <a:t> aufweisen, und sein temporaler Bereich kann blass sein</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Fuchs-Kolobom (Dr. Fuchs schlägt wieder zu)</a:t>
            </a:r>
            <a:endParaRPr sz="1352">
              <a:solidFill>
                <a:srgbClr val="BFBFBF"/>
              </a:solidFill>
              <a:latin typeface="Arial"/>
              <a:ea typeface="Arial"/>
              <a:cs typeface="Arial"/>
              <a:sym typeface="Arial"/>
            </a:endParaRPr>
          </a:p>
        </p:txBody>
      </p:sp>
      <p:sp>
        <p:nvSpPr>
          <p:cNvPr id="6221" name="Google Shape;6221;p228"/>
          <p:cNvSpPr txBox="1"/>
          <p:nvPr/>
        </p:nvSpPr>
        <p:spPr>
          <a:xfrm>
            <a:off x="1679275" y="3101438"/>
            <a:ext cx="8833449" cy="2314170"/>
          </a:xfrm>
          <a:prstGeom prst="rect">
            <a:avLst/>
          </a:prstGeom>
          <a:solidFill>
            <a:srgbClr val="F3EAF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Was bedeutet es, wenn man sagt, der Sehnervenkopf sei „geneigt“?</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Es bedeutet, dass sein oberer Pol angehoben und sein unterer Pol nach hinten verschoben ist (d. h. staphylomartig).</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Die Gefäße auf einer geneigten Papille können in einem ungewöhnlichen Muster verlaufen. Wie lautet die aus zwei Wörtern bestehende Bezeichnung für dieses Muster?</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„Situs inversus“</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Hat dies Auswirkungen auf das Sehvermögen?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Ja, das tut es – die Neigung des Sehnervenkopfes kann einen Gesichtsfeldausfall verursachen (typischerweise einen </a:t>
            </a:r>
            <a:r>
              <a:rPr b="1" lang="en-US" sz="1352">
                <a:solidFill>
                  <a:srgbClr val="1A5FB4"/>
                </a:solidFill>
                <a:latin typeface="Arial"/>
                <a:ea typeface="Arial"/>
                <a:cs typeface="Arial"/>
                <a:sym typeface="Arial"/>
              </a:rPr>
              <a:t>bitemporalen Ausfall</a:t>
            </a:r>
            <a:r>
              <a:rPr lang="en-US" sz="1352">
                <a:solidFill>
                  <a:srgbClr val="BFBFBF"/>
                </a:solidFill>
                <a:latin typeface="Arial"/>
                <a:ea typeface="Arial"/>
                <a:cs typeface="Arial"/>
                <a:sym typeface="Arial"/>
              </a:rPr>
              <a:t>).</a:t>
            </a:r>
            <a:endParaRPr/>
          </a:p>
        </p:txBody>
      </p:sp>
      <p:sp>
        <p:nvSpPr>
          <p:cNvPr id="6222" name="Google Shape;6222;p228"/>
          <p:cNvSpPr txBox="1"/>
          <p:nvPr/>
        </p:nvSpPr>
        <p:spPr>
          <a:xfrm>
            <a:off x="1802944" y="2633264"/>
            <a:ext cx="7552599" cy="2522297"/>
          </a:xfrm>
          <a:prstGeom prst="rect">
            <a:avLst/>
          </a:prstGeom>
          <a:solidFill>
            <a:srgbClr val="00B050"/>
          </a:solidFill>
          <a:ln>
            <a:noFill/>
          </a:ln>
        </p:spPr>
        <p:txBody>
          <a:bodyPr anchorCtr="0" anchor="t" bIns="12250" lIns="24525" spcFirstLastPara="1" rIns="24525" wrap="square" tIns="12250">
            <a:spAutoFit/>
          </a:bodyPr>
          <a:lstStyle/>
          <a:p>
            <a:pPr indent="0" lvl="0" marL="0" marR="0" rtl="0" algn="l">
              <a:spcBef>
                <a:spcPts val="0"/>
              </a:spcBef>
              <a:spcAft>
                <a:spcPts val="0"/>
              </a:spcAft>
              <a:buClr>
                <a:schemeClr val="lt1"/>
              </a:buClr>
              <a:buSzPts val="1352"/>
              <a:buFont typeface="Noto Sans Symbols"/>
              <a:buNone/>
            </a:pPr>
            <a:r>
              <a:rPr i="1" lang="en-US" sz="1352">
                <a:solidFill>
                  <a:schemeClr val="lt1"/>
                </a:solidFill>
                <a:latin typeface="Arial"/>
                <a:ea typeface="Arial"/>
                <a:cs typeface="Arial"/>
                <a:sym typeface="Arial"/>
              </a:rPr>
              <a:t>Wie um Himmels willen verursacht eine geneigte Papille einen bitemporalen Gesichtsfeldausfall?</a:t>
            </a:r>
            <a:endParaRPr/>
          </a:p>
          <a:p>
            <a:pPr indent="0" lvl="0" marL="0" marR="0" rtl="0" algn="l">
              <a:spcBef>
                <a:spcPts val="0"/>
              </a:spcBef>
              <a:spcAft>
                <a:spcPts val="0"/>
              </a:spcAft>
              <a:buClr>
                <a:schemeClr val="lt1"/>
              </a:buClr>
              <a:buSzPts val="1352"/>
              <a:buFont typeface="Noto Sans Symbols"/>
              <a:buNone/>
            </a:pPr>
            <a:r>
              <a:rPr lang="en-US" sz="1352">
                <a:solidFill>
                  <a:schemeClr val="lt1"/>
                </a:solidFill>
                <a:latin typeface="Arial"/>
                <a:ea typeface="Arial"/>
                <a:cs typeface="Arial"/>
                <a:sym typeface="Arial"/>
              </a:rPr>
              <a:t>Das ist eigentlich ganz einfach. </a:t>
            </a:r>
            <a:endParaRPr/>
          </a:p>
          <a:p>
            <a:pPr indent="0" lvl="0" marL="0" marR="0" rtl="0" algn="l">
              <a:spcBef>
                <a:spcPts val="0"/>
              </a:spcBef>
              <a:spcAft>
                <a:spcPts val="0"/>
              </a:spcAft>
              <a:buClr>
                <a:schemeClr val="lt1"/>
              </a:buClr>
              <a:buSzPts val="1352"/>
              <a:buFont typeface="Noto Sans Symbols"/>
              <a:buNone/>
            </a:pPr>
            <a:r>
              <a:rPr lang="en-US" sz="1352">
                <a:solidFill>
                  <a:schemeClr val="lt1"/>
                </a:solidFill>
                <a:latin typeface="Arial"/>
                <a:ea typeface="Arial"/>
                <a:cs typeface="Arial"/>
                <a:sym typeface="Arial"/>
              </a:rPr>
              <a:t>Erinnern Sie sich daran, dass der Bereich, der den unteren Pol des Sehnervenkopfes umfasst und an diesen angrenzt, staphylomatös ist. Das bedeutet, dass die „Axiallänge“ der Photorezeptoren in diesem Bereich größer ist als die des restlichen hinteren Pols. Aufgrund dieser zusätzlichen Axiallänge ist die bei der Gesichtsfelduntersuchung verwendete Korrektur (die auf der Refraktion der nicht-staphylomatösen Fovea basiert) für den unteren peripapillären Bereich nicht myopisch genug.  </a:t>
            </a:r>
            <a:r>
              <a:rPr lang="en-US" sz="1352">
                <a:solidFill>
                  <a:schemeClr val="dk1"/>
                </a:solidFill>
                <a:latin typeface="Arial"/>
                <a:ea typeface="Arial"/>
                <a:cs typeface="Arial"/>
                <a:sym typeface="Arial"/>
              </a:rPr>
              <a:t>Da dieser Bereich unscharf ist, zeigt sich bei der Untersuchung ein </a:t>
            </a:r>
            <a:r>
              <a:rPr i="1" lang="en-US" sz="1352">
                <a:solidFill>
                  <a:schemeClr val="dk1"/>
                </a:solidFill>
                <a:latin typeface="Arial"/>
                <a:ea typeface="Arial"/>
                <a:cs typeface="Arial"/>
                <a:sym typeface="Arial"/>
              </a:rPr>
              <a:t>refraktives Skotom</a:t>
            </a:r>
            <a:r>
              <a:rPr lang="en-US" sz="1352">
                <a:solidFill>
                  <a:schemeClr val="dk1"/>
                </a:solidFill>
                <a:latin typeface="Arial"/>
                <a:ea typeface="Arial"/>
                <a:cs typeface="Arial"/>
                <a:sym typeface="Arial"/>
              </a:rPr>
              <a:t>. Und da die von diesem Skotom betroffene Netzhaut </a:t>
            </a:r>
            <a:r>
              <a:rPr b="1" lang="en-US" sz="1352">
                <a:solidFill>
                  <a:schemeClr val="dk1"/>
                </a:solidFill>
                <a:latin typeface="Arial"/>
                <a:ea typeface="Arial"/>
                <a:cs typeface="Arial"/>
                <a:sym typeface="Arial"/>
              </a:rPr>
              <a:t>inferonasal </a:t>
            </a:r>
            <a:r>
              <a:rPr lang="en-US" sz="1352">
                <a:solidFill>
                  <a:schemeClr val="dk1"/>
                </a:solidFill>
                <a:latin typeface="Arial"/>
                <a:ea typeface="Arial"/>
                <a:cs typeface="Arial"/>
                <a:sym typeface="Arial"/>
              </a:rPr>
              <a:t>zur Fovea liegt, folgt daraus, dass der resultierende Gesichtsfeldausfall </a:t>
            </a:r>
            <a:r>
              <a:rPr b="1" lang="en-US" sz="1352">
                <a:solidFill>
                  <a:schemeClr val="dk1"/>
                </a:solidFill>
                <a:latin typeface="Arial"/>
                <a:ea typeface="Arial"/>
                <a:cs typeface="Arial"/>
                <a:sym typeface="Arial"/>
              </a:rPr>
              <a:t>superotemporal </a:t>
            </a:r>
            <a:r>
              <a:rPr lang="en-US" sz="1352">
                <a:solidFill>
                  <a:schemeClr val="dk1"/>
                </a:solidFill>
                <a:latin typeface="Arial"/>
                <a:ea typeface="Arial"/>
                <a:cs typeface="Arial"/>
                <a:sym typeface="Arial"/>
              </a:rPr>
              <a:t>zur Fixation auftritt</a:t>
            </a:r>
            <a:r>
              <a:rPr lang="en-US" sz="1352">
                <a:solidFill>
                  <a:srgbClr val="00B050"/>
                </a:solidFill>
                <a:latin typeface="Arial"/>
                <a:ea typeface="Arial"/>
                <a:cs typeface="Arial"/>
                <a:sym typeface="Arial"/>
              </a:rPr>
              <a:t>.</a:t>
            </a:r>
            <a:r>
              <a:rPr lang="en-US" sz="1352">
                <a:solidFill>
                  <a:schemeClr val="dk1"/>
                </a:solidFill>
                <a:latin typeface="Arial"/>
                <a:ea typeface="Arial"/>
                <a:cs typeface="Arial"/>
                <a:sym typeface="Arial"/>
              </a:rPr>
              <a:t> </a:t>
            </a:r>
            <a:r>
              <a:rPr lang="en-US" sz="1352">
                <a:solidFill>
                  <a:srgbClr val="00B050"/>
                </a:solidFill>
                <a:latin typeface="Arial"/>
                <a:ea typeface="Arial"/>
                <a:cs typeface="Arial"/>
                <a:sym typeface="Arial"/>
              </a:rPr>
              <a:t>Und da das Fuchs-Kolobom praktisch immer bilateral auftritt, sind diese superotemporalen Gesichtsfeldausfälle </a:t>
            </a:r>
            <a:r>
              <a:rPr i="1" lang="en-US" sz="1352">
                <a:solidFill>
                  <a:srgbClr val="00B050"/>
                </a:solidFill>
                <a:latin typeface="Arial"/>
                <a:ea typeface="Arial"/>
                <a:cs typeface="Arial"/>
                <a:sym typeface="Arial"/>
              </a:rPr>
              <a:t>beidseitig</a:t>
            </a:r>
            <a:r>
              <a:rPr lang="en-US" sz="1352">
                <a:solidFill>
                  <a:srgbClr val="00B050"/>
                </a:solidFill>
                <a:latin typeface="Arial"/>
                <a:ea typeface="Arial"/>
                <a:cs typeface="Arial"/>
                <a:sym typeface="Arial"/>
              </a:rPr>
              <a:t> vorhanden.</a:t>
            </a:r>
            <a:endParaRPr/>
          </a:p>
        </p:txBody>
      </p:sp>
      <p:sp>
        <p:nvSpPr>
          <p:cNvPr id="6223" name="Google Shape;6223;p228"/>
          <p:cNvSpPr/>
          <p:nvPr/>
        </p:nvSpPr>
        <p:spPr>
          <a:xfrm>
            <a:off x="2083875" y="4987622"/>
            <a:ext cx="1911218" cy="57427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224" name="Google Shape;6224;p228"/>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225" name="Google Shape;6225;p228"/>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226" name="Google Shape;6226;p228"/>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227" name="Google Shape;6227;p228"/>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1" name="Shape 6231"/>
        <p:cNvGrpSpPr/>
        <p:nvPr/>
      </p:nvGrpSpPr>
      <p:grpSpPr>
        <a:xfrm>
          <a:off x="0" y="0"/>
          <a:ext cx="0" cy="0"/>
          <a:chOff x="0" y="0"/>
          <a:chExt cx="0" cy="0"/>
        </a:xfrm>
      </p:grpSpPr>
      <p:sp>
        <p:nvSpPr>
          <p:cNvPr id="6232" name="Google Shape;6232;p229"/>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233" name="Google Shape;6233;p229"/>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234" name="Google Shape;6234;p229"/>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6235" name="Google Shape;6235;p229"/>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236" name="Google Shape;6236;p229"/>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237" name="Google Shape;6237;p229"/>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238" name="Google Shape;6238;p229"/>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6239" name="Google Shape;6239;p229"/>
          <p:cNvCxnSpPr>
            <a:stCxn id="6232"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240" name="Google Shape;6240;p229"/>
          <p:cNvCxnSpPr>
            <a:stCxn id="6232"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6241" name="Google Shape;6241;p229"/>
          <p:cNvCxnSpPr>
            <a:stCxn id="6232"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6242" name="Google Shape;6242;p229"/>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6243" name="Google Shape;6243;p229"/>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6244" name="Google Shape;6244;p229"/>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6245" name="Google Shape;6245;p229"/>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6246" name="Google Shape;6246;p229"/>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6247" name="Google Shape;6247;p229"/>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6248" name="Google Shape;6248;p229"/>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6249" name="Google Shape;6249;p229"/>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6250" name="Google Shape;6250;p229"/>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BFBFBF"/>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BFBFBF"/>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Er kann eine myopische </a:t>
            </a:r>
            <a:r>
              <a:rPr b="1" lang="en-US" sz="1352">
                <a:solidFill>
                  <a:srgbClr val="1A5FB4"/>
                </a:solidFill>
                <a:latin typeface="Arial"/>
                <a:ea typeface="Arial"/>
                <a:cs typeface="Arial"/>
                <a:sym typeface="Arial"/>
              </a:rPr>
              <a:t>Neigung</a:t>
            </a:r>
            <a:r>
              <a:rPr lang="en-US" sz="1352">
                <a:solidFill>
                  <a:srgbClr val="BFBFBF"/>
                </a:solidFill>
                <a:latin typeface="Arial"/>
                <a:ea typeface="Arial"/>
                <a:cs typeface="Arial"/>
                <a:sym typeface="Arial"/>
              </a:rPr>
              <a:t> aufweisen, und sein temporaler Bereich kann blass sein</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Fuchs-Kolobom (Dr. Fuchs schlägt wieder zu)</a:t>
            </a:r>
            <a:endParaRPr sz="1352">
              <a:solidFill>
                <a:srgbClr val="BFBFBF"/>
              </a:solidFill>
              <a:latin typeface="Arial"/>
              <a:ea typeface="Arial"/>
              <a:cs typeface="Arial"/>
              <a:sym typeface="Arial"/>
            </a:endParaRPr>
          </a:p>
        </p:txBody>
      </p:sp>
      <p:sp>
        <p:nvSpPr>
          <p:cNvPr id="6251" name="Google Shape;6251;p229"/>
          <p:cNvSpPr txBox="1"/>
          <p:nvPr/>
        </p:nvSpPr>
        <p:spPr>
          <a:xfrm>
            <a:off x="1679275" y="3101438"/>
            <a:ext cx="8833449" cy="2314170"/>
          </a:xfrm>
          <a:prstGeom prst="rect">
            <a:avLst/>
          </a:prstGeom>
          <a:solidFill>
            <a:srgbClr val="F3EAF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Was bedeutet es, wenn man sagt, der Sehnervenkopf sei „geneigt“?</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Es bedeutet, dass sein  oberer  Pol angehoben und sein  unterer  Pol nach hinten verschoben ist (d. h. staphylomartig)</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Die Gefäße auf einer geneigten Papille können in einem ungewöhnlichen Muster verlaufen. Wie lautet die aus zwei Wörtern bestehende Bezeichnung für dieses Muster?</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„Situs inversus“</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Hat dies Auswirkungen auf das Sehvermögen?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Ja, das tut es – die Neigung des Sehnervenkopfes kann einen Gesichtsfeldausfall verursachen (typischerweise einen </a:t>
            </a:r>
            <a:r>
              <a:rPr b="1" lang="en-US" sz="1352">
                <a:solidFill>
                  <a:srgbClr val="1A5FB4"/>
                </a:solidFill>
                <a:latin typeface="Arial"/>
                <a:ea typeface="Arial"/>
                <a:cs typeface="Arial"/>
                <a:sym typeface="Arial"/>
              </a:rPr>
              <a:t>bitemporalen Ausfall</a:t>
            </a:r>
            <a:r>
              <a:rPr lang="en-US" sz="1352">
                <a:solidFill>
                  <a:srgbClr val="BFBFBF"/>
                </a:solidFill>
                <a:latin typeface="Arial"/>
                <a:ea typeface="Arial"/>
                <a:cs typeface="Arial"/>
                <a:sym typeface="Arial"/>
              </a:rPr>
              <a:t>).</a:t>
            </a:r>
            <a:endParaRPr/>
          </a:p>
        </p:txBody>
      </p:sp>
      <p:sp>
        <p:nvSpPr>
          <p:cNvPr id="6252" name="Google Shape;6252;p229"/>
          <p:cNvSpPr/>
          <p:nvPr/>
        </p:nvSpPr>
        <p:spPr>
          <a:xfrm>
            <a:off x="2083875" y="4987622"/>
            <a:ext cx="1911218" cy="57427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253" name="Google Shape;6253;p229"/>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254" name="Google Shape;6254;p229"/>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255" name="Google Shape;6255;p229"/>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256" name="Google Shape;6256;p229"/>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6257" name="Google Shape;6257;p229"/>
          <p:cNvSpPr txBox="1"/>
          <p:nvPr/>
        </p:nvSpPr>
        <p:spPr>
          <a:xfrm>
            <a:off x="1802944" y="2633264"/>
            <a:ext cx="7552599" cy="2526366"/>
          </a:xfrm>
          <a:prstGeom prst="rect">
            <a:avLst/>
          </a:prstGeom>
          <a:solidFill>
            <a:srgbClr val="00B050"/>
          </a:solidFill>
          <a:ln>
            <a:noFill/>
          </a:ln>
        </p:spPr>
        <p:txBody>
          <a:bodyPr anchorCtr="0" anchor="t" bIns="12250" lIns="24525" spcFirstLastPara="1" rIns="24525" wrap="square" tIns="12250">
            <a:spAutoFit/>
          </a:bodyPr>
          <a:lstStyle/>
          <a:p>
            <a:pPr indent="0" lvl="0" marL="0" marR="0" rtl="0" algn="l">
              <a:spcBef>
                <a:spcPts val="0"/>
              </a:spcBef>
              <a:spcAft>
                <a:spcPts val="0"/>
              </a:spcAft>
              <a:buClr>
                <a:schemeClr val="lt1"/>
              </a:buClr>
              <a:buSzPts val="1352"/>
              <a:buFont typeface="Noto Sans Symbols"/>
              <a:buNone/>
            </a:pPr>
            <a:r>
              <a:rPr i="1" lang="en-US" sz="1352">
                <a:solidFill>
                  <a:schemeClr val="lt1"/>
                </a:solidFill>
                <a:latin typeface="Arial"/>
                <a:ea typeface="Arial"/>
                <a:cs typeface="Arial"/>
                <a:sym typeface="Arial"/>
              </a:rPr>
              <a:t>Wie um Himmels willen verursacht eine geneigte Papille einen bitemporalen Gesichtsfeldausfall?</a:t>
            </a:r>
            <a:endParaRPr/>
          </a:p>
          <a:p>
            <a:pPr indent="0" lvl="0" marL="0" marR="0" rtl="0" algn="l">
              <a:spcBef>
                <a:spcPts val="0"/>
              </a:spcBef>
              <a:spcAft>
                <a:spcPts val="0"/>
              </a:spcAft>
              <a:buClr>
                <a:schemeClr val="lt1"/>
              </a:buClr>
              <a:buSzPts val="1352"/>
              <a:buFont typeface="Noto Sans Symbols"/>
              <a:buNone/>
            </a:pPr>
            <a:r>
              <a:rPr lang="en-US" sz="1352">
                <a:solidFill>
                  <a:schemeClr val="lt1"/>
                </a:solidFill>
                <a:latin typeface="Arial"/>
                <a:ea typeface="Arial"/>
                <a:cs typeface="Arial"/>
                <a:sym typeface="Arial"/>
              </a:rPr>
              <a:t>Das ist eigentlich ganz einfach. </a:t>
            </a:r>
            <a:endParaRPr/>
          </a:p>
          <a:p>
            <a:pPr indent="0" lvl="0" marL="0" marR="0" rtl="0" algn="l">
              <a:spcBef>
                <a:spcPts val="0"/>
              </a:spcBef>
              <a:spcAft>
                <a:spcPts val="0"/>
              </a:spcAft>
              <a:buClr>
                <a:schemeClr val="lt1"/>
              </a:buClr>
              <a:buSzPts val="1352"/>
              <a:buFont typeface="Noto Sans Symbols"/>
              <a:buNone/>
            </a:pPr>
            <a:r>
              <a:rPr lang="en-US" sz="1352">
                <a:solidFill>
                  <a:schemeClr val="lt1"/>
                </a:solidFill>
                <a:latin typeface="Arial"/>
                <a:ea typeface="Arial"/>
                <a:cs typeface="Arial"/>
                <a:sym typeface="Arial"/>
              </a:rPr>
              <a:t>Erinnern Sie sich daran, dass der Bereich, der den unteren Pol des Sehnervenkopfes umfasst und an diesen angrenzt, staphylomatös ist. Das bedeutet, dass die „Axiallänge“ der Photorezeptoren in diesem Bereich größer ist als die des restlichen hinteren Pols. Aufgrund dieser zusätzlichen Axiallänge ist die bei der Gesichtsfelduntersuchung verwendete Korrektur (die auf der Refraktion der nicht-staphylomatösen Fovea basiert) für den unteren peripapillären Bereich nicht myopisch genug.  </a:t>
            </a:r>
            <a:r>
              <a:rPr lang="en-US" sz="1352">
                <a:solidFill>
                  <a:schemeClr val="dk1"/>
                </a:solidFill>
                <a:latin typeface="Arial"/>
                <a:ea typeface="Arial"/>
                <a:cs typeface="Arial"/>
                <a:sym typeface="Arial"/>
              </a:rPr>
              <a:t>Da dieser Bereich unscharf ist, zeigt sich bei der Untersuchung ein </a:t>
            </a:r>
            <a:r>
              <a:rPr i="1" lang="en-US" sz="1352">
                <a:solidFill>
                  <a:schemeClr val="dk1"/>
                </a:solidFill>
                <a:latin typeface="Arial"/>
                <a:ea typeface="Arial"/>
                <a:cs typeface="Arial"/>
                <a:sym typeface="Arial"/>
              </a:rPr>
              <a:t>refraktives Skotom</a:t>
            </a:r>
            <a:r>
              <a:rPr lang="en-US" sz="1352">
                <a:solidFill>
                  <a:schemeClr val="dk1"/>
                </a:solidFill>
                <a:latin typeface="Arial"/>
                <a:ea typeface="Arial"/>
                <a:cs typeface="Arial"/>
                <a:sym typeface="Arial"/>
              </a:rPr>
              <a:t>. Und da die von diesem Skotom betroffene Netzhaut </a:t>
            </a:r>
            <a:r>
              <a:rPr b="1" lang="en-US" sz="1352">
                <a:solidFill>
                  <a:schemeClr val="dk1"/>
                </a:solidFill>
                <a:latin typeface="Arial"/>
                <a:ea typeface="Arial"/>
                <a:cs typeface="Arial"/>
                <a:sym typeface="Arial"/>
              </a:rPr>
              <a:t>inferonasal </a:t>
            </a:r>
            <a:r>
              <a:rPr lang="en-US" sz="1352">
                <a:solidFill>
                  <a:schemeClr val="dk1"/>
                </a:solidFill>
                <a:latin typeface="Arial"/>
                <a:ea typeface="Arial"/>
                <a:cs typeface="Arial"/>
                <a:sym typeface="Arial"/>
              </a:rPr>
              <a:t>zur Fovea liegt, folgt daraus, dass der resultierende Gesichtsfeldausfall </a:t>
            </a:r>
            <a:r>
              <a:rPr b="1" lang="en-US" sz="1352">
                <a:solidFill>
                  <a:schemeClr val="dk1"/>
                </a:solidFill>
                <a:latin typeface="Arial"/>
                <a:ea typeface="Arial"/>
                <a:cs typeface="Arial"/>
                <a:sym typeface="Arial"/>
              </a:rPr>
              <a:t>superotemporal </a:t>
            </a:r>
            <a:r>
              <a:rPr lang="en-US" sz="1352">
                <a:solidFill>
                  <a:schemeClr val="dk1"/>
                </a:solidFill>
                <a:latin typeface="Arial"/>
                <a:ea typeface="Arial"/>
                <a:cs typeface="Arial"/>
                <a:sym typeface="Arial"/>
              </a:rPr>
              <a:t>zur Fixation auftritt</a:t>
            </a:r>
            <a:r>
              <a:rPr lang="en-US" sz="1352">
                <a:solidFill>
                  <a:schemeClr val="lt1"/>
                </a:solidFill>
                <a:latin typeface="Arial"/>
                <a:ea typeface="Arial"/>
                <a:cs typeface="Arial"/>
                <a:sym typeface="Arial"/>
              </a:rPr>
              <a:t>.</a:t>
            </a:r>
            <a:r>
              <a:rPr lang="en-US" sz="1352">
                <a:solidFill>
                  <a:schemeClr val="dk1"/>
                </a:solidFill>
                <a:latin typeface="Arial"/>
                <a:ea typeface="Arial"/>
                <a:cs typeface="Arial"/>
                <a:sym typeface="Arial"/>
              </a:rPr>
              <a:t> </a:t>
            </a:r>
            <a:r>
              <a:rPr lang="en-US" sz="1352">
                <a:solidFill>
                  <a:schemeClr val="lt1"/>
                </a:solidFill>
                <a:latin typeface="Arial"/>
                <a:ea typeface="Arial"/>
                <a:cs typeface="Arial"/>
                <a:sym typeface="Arial"/>
              </a:rPr>
              <a:t>Und da das Fuchs-Kolobom praktisch immer bilateral auftritt, sind diese superotemporalen Gesichtsfeldausfälle </a:t>
            </a:r>
            <a:r>
              <a:rPr i="1" lang="en-US" sz="1352">
                <a:solidFill>
                  <a:schemeClr val="lt1"/>
                </a:solidFill>
                <a:latin typeface="Arial"/>
                <a:ea typeface="Arial"/>
                <a:cs typeface="Arial"/>
                <a:sym typeface="Arial"/>
              </a:rPr>
              <a:t>beidseitig</a:t>
            </a:r>
            <a:r>
              <a:rPr lang="en-US" sz="1352">
                <a:solidFill>
                  <a:schemeClr val="lt1"/>
                </a:solidFill>
                <a:latin typeface="Arial"/>
                <a:ea typeface="Arial"/>
                <a:cs typeface="Arial"/>
                <a:sym typeface="Arial"/>
              </a:rPr>
              <a:t> vorhanden.</a:t>
            </a:r>
            <a:endParaRPr/>
          </a:p>
        </p:txBody>
      </p:sp>
    </p:spTree>
  </p:cSld>
  <p:clrMapOvr>
    <a:masterClrMapping/>
  </p:clrMapOvr>
</p:sld>
</file>

<file path=ppt/slides/slide2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1" name="Shape 6261"/>
        <p:cNvGrpSpPr/>
        <p:nvPr/>
      </p:nvGrpSpPr>
      <p:grpSpPr>
        <a:xfrm>
          <a:off x="0" y="0"/>
          <a:ext cx="0" cy="0"/>
          <a:chOff x="0" y="0"/>
          <a:chExt cx="0" cy="0"/>
        </a:xfrm>
      </p:grpSpPr>
      <p:sp>
        <p:nvSpPr>
          <p:cNvPr id="6262" name="Google Shape;6262;p230"/>
          <p:cNvSpPr/>
          <p:nvPr/>
        </p:nvSpPr>
        <p:spPr>
          <a:xfrm>
            <a:off x="5948776" y="3113216"/>
            <a:ext cx="294448" cy="294448"/>
          </a:xfrm>
          <a:prstGeom prst="rect">
            <a:avLst/>
          </a:prstGeom>
          <a:noFill/>
          <a:ln>
            <a:noFill/>
          </a:ln>
        </p:spPr>
        <p:txBody>
          <a:bodyPr anchorCtr="0" anchor="t" bIns="44150" lIns="88325" spcFirstLastPara="1" rIns="88325" wrap="square" tIns="4415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263" name="Google Shape;6263;p230"/>
          <p:cNvSpPr/>
          <p:nvPr/>
        </p:nvSpPr>
        <p:spPr>
          <a:xfrm>
            <a:off x="6096000" y="3260440"/>
            <a:ext cx="294448" cy="294448"/>
          </a:xfrm>
          <a:prstGeom prst="rect">
            <a:avLst/>
          </a:prstGeom>
          <a:noFill/>
          <a:ln>
            <a:noFill/>
          </a:ln>
        </p:spPr>
        <p:txBody>
          <a:bodyPr anchorCtr="0" anchor="t" bIns="44150" lIns="88325" spcFirstLastPara="1" rIns="88325" wrap="square" tIns="4415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id="6264" name="Google Shape;6264;p230"/>
          <p:cNvPicPr preferRelativeResize="0"/>
          <p:nvPr/>
        </p:nvPicPr>
        <p:blipFill rotWithShape="1">
          <a:blip r:embed="rId3">
            <a:alphaModFix/>
          </a:blip>
          <a:srcRect b="0" l="0" r="0" t="0"/>
          <a:stretch/>
        </p:blipFill>
        <p:spPr>
          <a:xfrm>
            <a:off x="3041835" y="1203955"/>
            <a:ext cx="6108330" cy="4112968"/>
          </a:xfrm>
          <a:prstGeom prst="rect">
            <a:avLst/>
          </a:prstGeom>
          <a:noFill/>
          <a:ln>
            <a:noFill/>
          </a:ln>
        </p:spPr>
      </p:pic>
      <p:sp>
        <p:nvSpPr>
          <p:cNvPr id="6265" name="Google Shape;6265;p230"/>
          <p:cNvSpPr txBox="1"/>
          <p:nvPr/>
        </p:nvSpPr>
        <p:spPr>
          <a:xfrm>
            <a:off x="3911108" y="5856361"/>
            <a:ext cx="4369792"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Schrägstehende Papille: Defekte im oberen bitemporalen Gesichtsfeld</a:t>
            </a:r>
            <a:endParaRPr/>
          </a:p>
        </p:txBody>
      </p:sp>
      <p:sp>
        <p:nvSpPr>
          <p:cNvPr id="6266" name="Google Shape;6266;p230"/>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267" name="Google Shape;6267;p230"/>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268" name="Google Shape;6268;p230"/>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269" name="Google Shape;6269;p230"/>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3" name="Shape 6273"/>
        <p:cNvGrpSpPr/>
        <p:nvPr/>
      </p:nvGrpSpPr>
      <p:grpSpPr>
        <a:xfrm>
          <a:off x="0" y="0"/>
          <a:ext cx="0" cy="0"/>
          <a:chOff x="0" y="0"/>
          <a:chExt cx="0" cy="0"/>
        </a:xfrm>
      </p:grpSpPr>
      <p:sp>
        <p:nvSpPr>
          <p:cNvPr id="6274" name="Google Shape;6274;p231"/>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275" name="Google Shape;6275;p231"/>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276" name="Google Shape;6276;p231"/>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6277" name="Google Shape;6277;p231"/>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278" name="Google Shape;6278;p231"/>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279" name="Google Shape;6279;p231"/>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280" name="Google Shape;6280;p231"/>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6281" name="Google Shape;6281;p231"/>
          <p:cNvCxnSpPr>
            <a:stCxn id="6274"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282" name="Google Shape;6282;p231"/>
          <p:cNvCxnSpPr>
            <a:stCxn id="6274"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6283" name="Google Shape;6283;p231"/>
          <p:cNvCxnSpPr>
            <a:stCxn id="6274"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6284" name="Google Shape;6284;p231"/>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6285" name="Google Shape;6285;p231"/>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6286" name="Google Shape;6286;p231"/>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6287" name="Google Shape;6287;p231"/>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6288" name="Google Shape;6288;p231"/>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6289" name="Google Shape;6289;p231"/>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6290" name="Google Shape;6290;p231"/>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6291" name="Google Shape;6291;p231"/>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6292" name="Google Shape;6292;p231"/>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BFBFBF"/>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BFBFBF"/>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Er kann eine myopische </a:t>
            </a:r>
            <a:r>
              <a:rPr b="1" lang="en-US" sz="1352">
                <a:solidFill>
                  <a:srgbClr val="1A5FB4"/>
                </a:solidFill>
                <a:latin typeface="Arial"/>
                <a:ea typeface="Arial"/>
                <a:cs typeface="Arial"/>
                <a:sym typeface="Arial"/>
              </a:rPr>
              <a:t>Neigung</a:t>
            </a:r>
            <a:r>
              <a:rPr lang="en-US" sz="1352">
                <a:solidFill>
                  <a:srgbClr val="BFBFBF"/>
                </a:solidFill>
                <a:latin typeface="Arial"/>
                <a:ea typeface="Arial"/>
                <a:cs typeface="Arial"/>
                <a:sym typeface="Arial"/>
              </a:rPr>
              <a:t> aufweisen, und sein temporaler Bereich kann blass sein</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Fuchs-Kolobom (Dr. Fuchs schlägt wieder zu)</a:t>
            </a:r>
            <a:endParaRPr sz="1352">
              <a:solidFill>
                <a:srgbClr val="BFBFBF"/>
              </a:solidFill>
              <a:latin typeface="Arial"/>
              <a:ea typeface="Arial"/>
              <a:cs typeface="Arial"/>
              <a:sym typeface="Arial"/>
            </a:endParaRPr>
          </a:p>
        </p:txBody>
      </p:sp>
      <p:sp>
        <p:nvSpPr>
          <p:cNvPr id="6293" name="Google Shape;6293;p231"/>
          <p:cNvSpPr txBox="1"/>
          <p:nvPr/>
        </p:nvSpPr>
        <p:spPr>
          <a:xfrm>
            <a:off x="1679275" y="3101438"/>
            <a:ext cx="8833449" cy="2314170"/>
          </a:xfrm>
          <a:prstGeom prst="rect">
            <a:avLst/>
          </a:prstGeom>
          <a:solidFill>
            <a:srgbClr val="F3EAF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Was bedeutet es, wenn man sagt, der Sehnervenkopf sei „geneigt“?</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Es bedeutet, dass sein oberer Pol angehoben und sein unterer Pol nach hinten verschoben ist (d. h. staphylomartig).</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Die Gefäße auf einer geneigten Papille können in einem ungewöhnlichen Muster verlaufen. Wie lautet die aus zwei Wörtern bestehende Bezeichnung für dieses Muster?</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„Situs inversus“</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Hat dies Auswirkungen auf das Sehvermögen?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Ja, das tut es – die Neigung des Sehnervenkopfes kann einen Gesichtsfeldausfall verursachen (typischerweise einen </a:t>
            </a:r>
            <a:r>
              <a:rPr b="1" lang="en-US" sz="1352">
                <a:solidFill>
                  <a:srgbClr val="1A5FB4"/>
                </a:solidFill>
                <a:latin typeface="Arial"/>
                <a:ea typeface="Arial"/>
                <a:cs typeface="Arial"/>
                <a:sym typeface="Arial"/>
              </a:rPr>
              <a:t>bitemporalen Ausfall</a:t>
            </a:r>
            <a:r>
              <a:rPr lang="en-US" sz="1352">
                <a:solidFill>
                  <a:srgbClr val="BFBFBF"/>
                </a:solidFill>
                <a:latin typeface="Arial"/>
                <a:ea typeface="Arial"/>
                <a:cs typeface="Arial"/>
                <a:sym typeface="Arial"/>
              </a:rPr>
              <a:t>).</a:t>
            </a:r>
            <a:endParaRPr/>
          </a:p>
        </p:txBody>
      </p:sp>
      <p:sp>
        <p:nvSpPr>
          <p:cNvPr id="6294" name="Google Shape;6294;p231"/>
          <p:cNvSpPr txBox="1"/>
          <p:nvPr/>
        </p:nvSpPr>
        <p:spPr>
          <a:xfrm>
            <a:off x="1802944" y="2633264"/>
            <a:ext cx="7552599" cy="2522297"/>
          </a:xfrm>
          <a:prstGeom prst="rect">
            <a:avLst/>
          </a:prstGeom>
          <a:solidFill>
            <a:srgbClr val="00B050"/>
          </a:solidFill>
          <a:ln>
            <a:noFill/>
          </a:ln>
        </p:spPr>
        <p:txBody>
          <a:bodyPr anchorCtr="0" anchor="t" bIns="12250" lIns="24525" spcFirstLastPara="1" rIns="24525" wrap="square" tIns="12250">
            <a:spAutoFit/>
          </a:bodyPr>
          <a:lstStyle/>
          <a:p>
            <a:pPr indent="0" lvl="0" marL="0" marR="0" rtl="0" algn="l">
              <a:spcBef>
                <a:spcPts val="0"/>
              </a:spcBef>
              <a:spcAft>
                <a:spcPts val="0"/>
              </a:spcAft>
              <a:buClr>
                <a:srgbClr val="A5A5A5"/>
              </a:buClr>
              <a:buSzPts val="1352"/>
              <a:buFont typeface="Noto Sans Symbols"/>
              <a:buNone/>
            </a:pPr>
            <a:r>
              <a:rPr i="1" lang="en-US" sz="1352">
                <a:solidFill>
                  <a:srgbClr val="A5A5A5"/>
                </a:solidFill>
                <a:latin typeface="Arial"/>
                <a:ea typeface="Arial"/>
                <a:cs typeface="Arial"/>
                <a:sym typeface="Arial"/>
              </a:rPr>
              <a:t>Wie um Himmels willen verursacht eine geneigte Papille einen bitemporalen Gesichtsfeldausfall?</a:t>
            </a:r>
            <a:endParaRPr/>
          </a:p>
          <a:p>
            <a:pPr indent="0" lvl="0" marL="0" marR="0" rtl="0" algn="l">
              <a:spcBef>
                <a:spcPts val="0"/>
              </a:spcBef>
              <a:spcAft>
                <a:spcPts val="0"/>
              </a:spcAft>
              <a:buClr>
                <a:srgbClr val="A5A5A5"/>
              </a:buClr>
              <a:buSzPts val="1352"/>
              <a:buFont typeface="Noto Sans Symbols"/>
              <a:buNone/>
            </a:pPr>
            <a:r>
              <a:rPr lang="en-US" sz="1352">
                <a:solidFill>
                  <a:srgbClr val="A5A5A5"/>
                </a:solidFill>
                <a:latin typeface="Arial"/>
                <a:ea typeface="Arial"/>
                <a:cs typeface="Arial"/>
                <a:sym typeface="Arial"/>
              </a:rPr>
              <a:t>Das ist eigentlich ganz einfach. </a:t>
            </a:r>
            <a:endParaRPr/>
          </a:p>
          <a:p>
            <a:pPr indent="0" lvl="0" marL="0" marR="0" rtl="0" algn="l">
              <a:spcBef>
                <a:spcPts val="0"/>
              </a:spcBef>
              <a:spcAft>
                <a:spcPts val="0"/>
              </a:spcAft>
              <a:buClr>
                <a:srgbClr val="A5A5A5"/>
              </a:buClr>
              <a:buSzPts val="1352"/>
              <a:buFont typeface="Noto Sans Symbols"/>
              <a:buNone/>
            </a:pPr>
            <a:r>
              <a:rPr lang="en-US" sz="1352">
                <a:solidFill>
                  <a:srgbClr val="A5A5A5"/>
                </a:solidFill>
                <a:latin typeface="Arial"/>
                <a:ea typeface="Arial"/>
                <a:cs typeface="Arial"/>
                <a:sym typeface="Arial"/>
              </a:rPr>
              <a:t>Erinnern Sie sich daran, dass der Bereich, der den unteren Pol des Sehnervenkopfes umfasst und an diesen angrenzt, staphylomatös ist. Das bedeutet, dass die „Axiallänge“ der Photorezeptoren in diesem Bereich größer ist als die des restlichen hinteren Pols. Aufgrund dieser zusätzlichen Axiallänge </a:t>
            </a:r>
            <a:r>
              <a:rPr lang="en-US" sz="1352" u="sng">
                <a:solidFill>
                  <a:schemeClr val="lt1"/>
                </a:solidFill>
                <a:latin typeface="Arial"/>
                <a:ea typeface="Arial"/>
                <a:cs typeface="Arial"/>
                <a:sym typeface="Arial"/>
              </a:rPr>
              <a:t>ist die bei der Gesichtsfelduntersuchung verwendete Korrektur (die auf der Refraktion der nicht-staphylomatösen Fovea basiert) für den unteren peripapillären Bereich nicht myopisch genug. </a:t>
            </a:r>
            <a:r>
              <a:rPr lang="en-US" sz="1352">
                <a:solidFill>
                  <a:schemeClr val="lt1"/>
                </a:solidFill>
                <a:latin typeface="Arial"/>
                <a:ea typeface="Arial"/>
                <a:cs typeface="Arial"/>
                <a:sym typeface="Arial"/>
              </a:rPr>
              <a:t> </a:t>
            </a:r>
            <a:r>
              <a:rPr lang="en-US" sz="1352">
                <a:solidFill>
                  <a:srgbClr val="A5A5A5"/>
                </a:solidFill>
                <a:latin typeface="Arial"/>
                <a:ea typeface="Arial"/>
                <a:cs typeface="Arial"/>
                <a:sym typeface="Arial"/>
              </a:rPr>
              <a:t>Da dieser Bereich unscharf ist, zeigt sich im Test ein </a:t>
            </a:r>
            <a:r>
              <a:rPr i="1" lang="en-US" sz="1352">
                <a:solidFill>
                  <a:srgbClr val="A5A5A5"/>
                </a:solidFill>
                <a:latin typeface="Arial"/>
                <a:ea typeface="Arial"/>
                <a:cs typeface="Arial"/>
                <a:sym typeface="Arial"/>
              </a:rPr>
              <a:t>refraktives Skotom</a:t>
            </a:r>
            <a:r>
              <a:rPr lang="en-US" sz="1352">
                <a:solidFill>
                  <a:srgbClr val="A5A5A5"/>
                </a:solidFill>
                <a:latin typeface="Arial"/>
                <a:ea typeface="Arial"/>
                <a:cs typeface="Arial"/>
                <a:sym typeface="Arial"/>
              </a:rPr>
              <a:t>. Und da die von diesem Skotom betroffene Netzhaut </a:t>
            </a:r>
            <a:r>
              <a:rPr b="1" lang="en-US" sz="1352">
                <a:solidFill>
                  <a:srgbClr val="A5A5A5"/>
                </a:solidFill>
                <a:latin typeface="Arial"/>
                <a:ea typeface="Arial"/>
                <a:cs typeface="Arial"/>
                <a:sym typeface="Arial"/>
              </a:rPr>
              <a:t>inferonasal </a:t>
            </a:r>
            <a:r>
              <a:rPr lang="en-US" sz="1352">
                <a:solidFill>
                  <a:srgbClr val="A5A5A5"/>
                </a:solidFill>
                <a:latin typeface="Arial"/>
                <a:ea typeface="Arial"/>
                <a:cs typeface="Arial"/>
                <a:sym typeface="Arial"/>
              </a:rPr>
              <a:t>zur Fovea liegt, folgt daraus, dass der resultierende Gesichtsfeldausfall </a:t>
            </a:r>
            <a:r>
              <a:rPr b="1" lang="en-US" sz="1352">
                <a:solidFill>
                  <a:srgbClr val="A5A5A5"/>
                </a:solidFill>
                <a:latin typeface="Arial"/>
                <a:ea typeface="Arial"/>
                <a:cs typeface="Arial"/>
                <a:sym typeface="Arial"/>
              </a:rPr>
              <a:t>superotemporal </a:t>
            </a:r>
            <a:r>
              <a:rPr lang="en-US" sz="1352">
                <a:solidFill>
                  <a:srgbClr val="A5A5A5"/>
                </a:solidFill>
                <a:latin typeface="Arial"/>
                <a:ea typeface="Arial"/>
                <a:cs typeface="Arial"/>
                <a:sym typeface="Arial"/>
              </a:rPr>
              <a:t>zur Fixation auftritt. Und da das Fuchs-Kolobom praktisch immer bilateral auftritt, sind diese superotemporalen Gesichtsfeldausfälle </a:t>
            </a:r>
            <a:r>
              <a:rPr i="1" lang="en-US" sz="1352">
                <a:solidFill>
                  <a:srgbClr val="A5A5A5"/>
                </a:solidFill>
                <a:latin typeface="Arial"/>
                <a:ea typeface="Arial"/>
                <a:cs typeface="Arial"/>
                <a:sym typeface="Arial"/>
              </a:rPr>
              <a:t>beidseitig</a:t>
            </a:r>
            <a:r>
              <a:rPr lang="en-US" sz="1352">
                <a:solidFill>
                  <a:srgbClr val="A5A5A5"/>
                </a:solidFill>
                <a:latin typeface="Arial"/>
                <a:ea typeface="Arial"/>
                <a:cs typeface="Arial"/>
                <a:sym typeface="Arial"/>
              </a:rPr>
              <a:t> vorhanden.</a:t>
            </a:r>
            <a:endParaRPr/>
          </a:p>
        </p:txBody>
      </p:sp>
      <p:sp>
        <p:nvSpPr>
          <p:cNvPr id="6295" name="Google Shape;6295;p231"/>
          <p:cNvSpPr txBox="1"/>
          <p:nvPr/>
        </p:nvSpPr>
        <p:spPr>
          <a:xfrm>
            <a:off x="4375333" y="4104579"/>
            <a:ext cx="3855418" cy="1273537"/>
          </a:xfrm>
          <a:prstGeom prst="rect">
            <a:avLst/>
          </a:prstGeom>
          <a:solidFill>
            <a:srgbClr val="E5E5E5"/>
          </a:solidFill>
          <a:ln>
            <a:noFill/>
          </a:ln>
        </p:spPr>
        <p:txBody>
          <a:bodyPr anchorCtr="0" anchor="t" bIns="12250" lIns="24525" spcFirstLastPara="1" rIns="24525" wrap="square" tIns="12250">
            <a:spAutoFit/>
          </a:bodyPr>
          <a:lstStyle/>
          <a:p>
            <a:pPr indent="0" lvl="0" marL="0" marR="0" rtl="0" algn="l">
              <a:spcBef>
                <a:spcPts val="0"/>
              </a:spcBef>
              <a:spcAft>
                <a:spcPts val="0"/>
              </a:spcAft>
              <a:buClr>
                <a:srgbClr val="1A5FB4"/>
              </a:buClr>
              <a:buSzPts val="1352"/>
              <a:buFont typeface="Arial"/>
              <a:buNone/>
            </a:pPr>
            <a:r>
              <a:rPr i="1" lang="en-US" sz="1352">
                <a:solidFill>
                  <a:srgbClr val="1A5FB4"/>
                </a:solidFill>
                <a:latin typeface="Arial"/>
                <a:ea typeface="Arial"/>
                <a:cs typeface="Arial"/>
                <a:sym typeface="Arial"/>
              </a:rPr>
              <a:t>Dies bedeutet, dass sich die Gesichtsfeldausfälle beheben lassen, wenn die richtige refraktive Korrektur vorgenommen wird. Ist dies tatsächlich der Fall?</a:t>
            </a:r>
            <a:endParaRPr i="1" sz="1546">
              <a:solidFill>
                <a:srgbClr val="E5E5E5"/>
              </a:solidFill>
              <a:latin typeface="Arial"/>
              <a:ea typeface="Arial"/>
              <a:cs typeface="Arial"/>
              <a:sym typeface="Arial"/>
            </a:endParaRPr>
          </a:p>
          <a:p>
            <a:pPr indent="0" lvl="0" marL="0" marR="0" rtl="0" algn="l">
              <a:spcBef>
                <a:spcPts val="0"/>
              </a:spcBef>
              <a:spcAft>
                <a:spcPts val="0"/>
              </a:spcAft>
              <a:buClr>
                <a:srgbClr val="E5E5E5"/>
              </a:buClr>
              <a:buSzPts val="1352"/>
              <a:buFont typeface="Arial"/>
              <a:buNone/>
            </a:pPr>
            <a:r>
              <a:rPr lang="en-US" sz="1352">
                <a:solidFill>
                  <a:srgbClr val="E5E5E5"/>
                </a:solidFill>
                <a:latin typeface="Arial"/>
                <a:ea typeface="Arial"/>
                <a:cs typeface="Arial"/>
                <a:sym typeface="Arial"/>
              </a:rPr>
              <a:t>In der Tat tun sie das, und dies bestätigt die Diagnose</a:t>
            </a:r>
            <a:endParaRPr/>
          </a:p>
        </p:txBody>
      </p:sp>
      <p:sp>
        <p:nvSpPr>
          <p:cNvPr id="6296" name="Google Shape;6296;p231"/>
          <p:cNvSpPr/>
          <p:nvPr/>
        </p:nvSpPr>
        <p:spPr>
          <a:xfrm>
            <a:off x="2083875" y="4987622"/>
            <a:ext cx="1911218" cy="57427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297" name="Google Shape;6297;p231"/>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298" name="Google Shape;6298;p231"/>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299" name="Google Shape;6299;p231"/>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300" name="Google Shape;6300;p231"/>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4" name="Shape 6304"/>
        <p:cNvGrpSpPr/>
        <p:nvPr/>
      </p:nvGrpSpPr>
      <p:grpSpPr>
        <a:xfrm>
          <a:off x="0" y="0"/>
          <a:ext cx="0" cy="0"/>
          <a:chOff x="0" y="0"/>
          <a:chExt cx="0" cy="0"/>
        </a:xfrm>
      </p:grpSpPr>
      <p:sp>
        <p:nvSpPr>
          <p:cNvPr id="6305" name="Google Shape;6305;p232"/>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306" name="Google Shape;6306;p232"/>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307" name="Google Shape;6307;p232"/>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6308" name="Google Shape;6308;p232"/>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309" name="Google Shape;6309;p232"/>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310" name="Google Shape;6310;p232"/>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311" name="Google Shape;6311;p232"/>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6312" name="Google Shape;6312;p232"/>
          <p:cNvCxnSpPr>
            <a:stCxn id="6305"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313" name="Google Shape;6313;p232"/>
          <p:cNvCxnSpPr>
            <a:stCxn id="6305"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6314" name="Google Shape;6314;p232"/>
          <p:cNvCxnSpPr>
            <a:stCxn id="6305"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6315" name="Google Shape;6315;p232"/>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6316" name="Google Shape;6316;p232"/>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6317" name="Google Shape;6317;p232"/>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6318" name="Google Shape;6318;p232"/>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6319" name="Google Shape;6319;p232"/>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6320" name="Google Shape;6320;p232"/>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6321" name="Google Shape;6321;p232"/>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6322" name="Google Shape;6322;p232"/>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6323" name="Google Shape;6323;p232"/>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BFBFBF"/>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BFBFBF"/>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Er kann eine myopische </a:t>
            </a:r>
            <a:r>
              <a:rPr b="1" lang="en-US" sz="1352">
                <a:solidFill>
                  <a:srgbClr val="1A5FB4"/>
                </a:solidFill>
                <a:latin typeface="Arial"/>
                <a:ea typeface="Arial"/>
                <a:cs typeface="Arial"/>
                <a:sym typeface="Arial"/>
              </a:rPr>
              <a:t>Neigung</a:t>
            </a:r>
            <a:r>
              <a:rPr lang="en-US" sz="1352">
                <a:solidFill>
                  <a:srgbClr val="BFBFBF"/>
                </a:solidFill>
                <a:latin typeface="Arial"/>
                <a:ea typeface="Arial"/>
                <a:cs typeface="Arial"/>
                <a:sym typeface="Arial"/>
              </a:rPr>
              <a:t> aufweisen, und sein temporaler Bereich kann blass sein</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Fuchs-Kolobom (Dr. Fuchs schlägt wieder zu)</a:t>
            </a:r>
            <a:endParaRPr sz="1352">
              <a:solidFill>
                <a:srgbClr val="BFBFBF"/>
              </a:solidFill>
              <a:latin typeface="Arial"/>
              <a:ea typeface="Arial"/>
              <a:cs typeface="Arial"/>
              <a:sym typeface="Arial"/>
            </a:endParaRPr>
          </a:p>
        </p:txBody>
      </p:sp>
      <p:sp>
        <p:nvSpPr>
          <p:cNvPr id="6324" name="Google Shape;6324;p232"/>
          <p:cNvSpPr txBox="1"/>
          <p:nvPr/>
        </p:nvSpPr>
        <p:spPr>
          <a:xfrm>
            <a:off x="1679275" y="3101438"/>
            <a:ext cx="8833449" cy="2314170"/>
          </a:xfrm>
          <a:prstGeom prst="rect">
            <a:avLst/>
          </a:prstGeom>
          <a:solidFill>
            <a:srgbClr val="F3EAF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Was bedeutet es, wenn man sagt, der Sehnervenkopf sei „geneigt“?</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Es bedeutet, dass sein oberer Pol angehoben und sein unterer Pol nach hinten verschoben ist (d. h. staphylomartig).</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Die Gefäße auf einer geneigten Papille können in einem ungewöhnlichen Muster verlaufen. Wie lautet die aus zwei Wörtern bestehende Bezeichnung für dieses Muster?</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„Situs inversus“</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Hat dies Auswirkungen auf das Sehvermögen?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Ja, das tut es – die Neigung des Sehnervenkopfes kann einen Gesichtsfeldausfall verursachen (typischerweise einen </a:t>
            </a:r>
            <a:r>
              <a:rPr b="1" lang="en-US" sz="1352">
                <a:solidFill>
                  <a:srgbClr val="1A5FB4"/>
                </a:solidFill>
                <a:latin typeface="Arial"/>
                <a:ea typeface="Arial"/>
                <a:cs typeface="Arial"/>
                <a:sym typeface="Arial"/>
              </a:rPr>
              <a:t>bitemporalen Ausfall</a:t>
            </a:r>
            <a:r>
              <a:rPr lang="en-US" sz="1352">
                <a:solidFill>
                  <a:srgbClr val="BFBFBF"/>
                </a:solidFill>
                <a:latin typeface="Arial"/>
                <a:ea typeface="Arial"/>
                <a:cs typeface="Arial"/>
                <a:sym typeface="Arial"/>
              </a:rPr>
              <a:t>).</a:t>
            </a:r>
            <a:endParaRPr/>
          </a:p>
        </p:txBody>
      </p:sp>
      <p:sp>
        <p:nvSpPr>
          <p:cNvPr id="6325" name="Google Shape;6325;p232"/>
          <p:cNvSpPr txBox="1"/>
          <p:nvPr/>
        </p:nvSpPr>
        <p:spPr>
          <a:xfrm>
            <a:off x="1802944" y="2633264"/>
            <a:ext cx="7552599" cy="2522297"/>
          </a:xfrm>
          <a:prstGeom prst="rect">
            <a:avLst/>
          </a:prstGeom>
          <a:solidFill>
            <a:srgbClr val="00B050"/>
          </a:solidFill>
          <a:ln>
            <a:noFill/>
          </a:ln>
        </p:spPr>
        <p:txBody>
          <a:bodyPr anchorCtr="0" anchor="t" bIns="12250" lIns="24525" spcFirstLastPara="1" rIns="24525" wrap="square" tIns="12250">
            <a:spAutoFit/>
          </a:bodyPr>
          <a:lstStyle/>
          <a:p>
            <a:pPr indent="0" lvl="0" marL="0" marR="0" rtl="0" algn="l">
              <a:spcBef>
                <a:spcPts val="0"/>
              </a:spcBef>
              <a:spcAft>
                <a:spcPts val="0"/>
              </a:spcAft>
              <a:buClr>
                <a:srgbClr val="A5A5A5"/>
              </a:buClr>
              <a:buSzPts val="1352"/>
              <a:buFont typeface="Noto Sans Symbols"/>
              <a:buNone/>
            </a:pPr>
            <a:r>
              <a:rPr i="1" lang="en-US" sz="1352">
                <a:solidFill>
                  <a:srgbClr val="A5A5A5"/>
                </a:solidFill>
                <a:latin typeface="Arial"/>
                <a:ea typeface="Arial"/>
                <a:cs typeface="Arial"/>
                <a:sym typeface="Arial"/>
              </a:rPr>
              <a:t>Wie um Himmels willen verursacht eine geneigte Papille einen bitemporalen Gesichtsfeldausfall?</a:t>
            </a:r>
            <a:endParaRPr/>
          </a:p>
          <a:p>
            <a:pPr indent="0" lvl="0" marL="0" marR="0" rtl="0" algn="l">
              <a:spcBef>
                <a:spcPts val="0"/>
              </a:spcBef>
              <a:spcAft>
                <a:spcPts val="0"/>
              </a:spcAft>
              <a:buClr>
                <a:srgbClr val="A5A5A5"/>
              </a:buClr>
              <a:buSzPts val="1352"/>
              <a:buFont typeface="Noto Sans Symbols"/>
              <a:buNone/>
            </a:pPr>
            <a:r>
              <a:rPr lang="en-US" sz="1352">
                <a:solidFill>
                  <a:srgbClr val="A5A5A5"/>
                </a:solidFill>
                <a:latin typeface="Arial"/>
                <a:ea typeface="Arial"/>
                <a:cs typeface="Arial"/>
                <a:sym typeface="Arial"/>
              </a:rPr>
              <a:t>Das ist eigentlich ganz einfach. </a:t>
            </a:r>
            <a:endParaRPr/>
          </a:p>
          <a:p>
            <a:pPr indent="0" lvl="0" marL="0" marR="0" rtl="0" algn="l">
              <a:spcBef>
                <a:spcPts val="0"/>
              </a:spcBef>
              <a:spcAft>
                <a:spcPts val="0"/>
              </a:spcAft>
              <a:buClr>
                <a:srgbClr val="A5A5A5"/>
              </a:buClr>
              <a:buSzPts val="1352"/>
              <a:buFont typeface="Noto Sans Symbols"/>
              <a:buNone/>
            </a:pPr>
            <a:r>
              <a:rPr lang="en-US" sz="1352">
                <a:solidFill>
                  <a:srgbClr val="A5A5A5"/>
                </a:solidFill>
                <a:latin typeface="Arial"/>
                <a:ea typeface="Arial"/>
                <a:cs typeface="Arial"/>
                <a:sym typeface="Arial"/>
              </a:rPr>
              <a:t>Erinnern Sie sich daran, dass der Bereich, der den unteren Pol des Sehnervenkopfes umfasst und an diesen angrenzt, staphylomatös ist. Das bedeutet, dass die „Axiallänge“ der Photorezeptoren in diesem Bereich größer ist als die des restlichen hinteren Pols. Aufgrund dieser zusätzlichen Axiallänge </a:t>
            </a:r>
            <a:r>
              <a:rPr lang="en-US" sz="1352" u="sng">
                <a:solidFill>
                  <a:schemeClr val="lt1"/>
                </a:solidFill>
                <a:latin typeface="Arial"/>
                <a:ea typeface="Arial"/>
                <a:cs typeface="Arial"/>
                <a:sym typeface="Arial"/>
              </a:rPr>
              <a:t>ist die bei der Gesichtsfelduntersuchung verwendete Korrektur (die auf der Refraktion der nicht-staphylomatösen Fovea basiert) für den unteren peripapillären Bereich nicht kurzsichtig genug. </a:t>
            </a:r>
            <a:r>
              <a:rPr lang="en-US" sz="1352">
                <a:solidFill>
                  <a:schemeClr val="lt1"/>
                </a:solidFill>
                <a:latin typeface="Arial"/>
                <a:ea typeface="Arial"/>
                <a:cs typeface="Arial"/>
                <a:sym typeface="Arial"/>
              </a:rPr>
              <a:t> </a:t>
            </a:r>
            <a:r>
              <a:rPr lang="en-US" sz="1352">
                <a:solidFill>
                  <a:srgbClr val="A5A5A5"/>
                </a:solidFill>
                <a:latin typeface="Arial"/>
                <a:ea typeface="Arial"/>
                <a:cs typeface="Arial"/>
                <a:sym typeface="Arial"/>
              </a:rPr>
              <a:t>Da dieser Bereich unscharf ist, zeigt sich im Test ein </a:t>
            </a:r>
            <a:r>
              <a:rPr i="1" lang="en-US" sz="1352">
                <a:solidFill>
                  <a:srgbClr val="A5A5A5"/>
                </a:solidFill>
                <a:latin typeface="Arial"/>
                <a:ea typeface="Arial"/>
                <a:cs typeface="Arial"/>
                <a:sym typeface="Arial"/>
              </a:rPr>
              <a:t>refraktives Skotom</a:t>
            </a:r>
            <a:r>
              <a:rPr lang="en-US" sz="1352">
                <a:solidFill>
                  <a:srgbClr val="A5A5A5"/>
                </a:solidFill>
                <a:latin typeface="Arial"/>
                <a:ea typeface="Arial"/>
                <a:cs typeface="Arial"/>
                <a:sym typeface="Arial"/>
              </a:rPr>
              <a:t>. Und da die von diesem Skotom betroffene Netzhaut </a:t>
            </a:r>
            <a:r>
              <a:rPr b="1" lang="en-US" sz="1352">
                <a:solidFill>
                  <a:srgbClr val="A5A5A5"/>
                </a:solidFill>
                <a:latin typeface="Arial"/>
                <a:ea typeface="Arial"/>
                <a:cs typeface="Arial"/>
                <a:sym typeface="Arial"/>
              </a:rPr>
              <a:t>inferonasal </a:t>
            </a:r>
            <a:r>
              <a:rPr lang="en-US" sz="1352">
                <a:solidFill>
                  <a:srgbClr val="A5A5A5"/>
                </a:solidFill>
                <a:latin typeface="Arial"/>
                <a:ea typeface="Arial"/>
                <a:cs typeface="Arial"/>
                <a:sym typeface="Arial"/>
              </a:rPr>
              <a:t>zur Fovea liegt, folgt daraus, dass der resultierende Gesichtsfeldausfall </a:t>
            </a:r>
            <a:r>
              <a:rPr b="1" lang="en-US" sz="1352">
                <a:solidFill>
                  <a:srgbClr val="A5A5A5"/>
                </a:solidFill>
                <a:latin typeface="Arial"/>
                <a:ea typeface="Arial"/>
                <a:cs typeface="Arial"/>
                <a:sym typeface="Arial"/>
              </a:rPr>
              <a:t>superotemporal </a:t>
            </a:r>
            <a:r>
              <a:rPr lang="en-US" sz="1352">
                <a:solidFill>
                  <a:srgbClr val="A5A5A5"/>
                </a:solidFill>
                <a:latin typeface="Arial"/>
                <a:ea typeface="Arial"/>
                <a:cs typeface="Arial"/>
                <a:sym typeface="Arial"/>
              </a:rPr>
              <a:t>zur Fixation auftritt. Und da das Fuchs-Kolobom praktisch immer bilateral auftritt, sind diese superotemporalen Gesichtsfeldausfälle </a:t>
            </a:r>
            <a:r>
              <a:rPr i="1" lang="en-US" sz="1352">
                <a:solidFill>
                  <a:srgbClr val="A5A5A5"/>
                </a:solidFill>
                <a:latin typeface="Arial"/>
                <a:ea typeface="Arial"/>
                <a:cs typeface="Arial"/>
                <a:sym typeface="Arial"/>
              </a:rPr>
              <a:t>beidseitig</a:t>
            </a:r>
            <a:r>
              <a:rPr lang="en-US" sz="1352">
                <a:solidFill>
                  <a:srgbClr val="A5A5A5"/>
                </a:solidFill>
                <a:latin typeface="Arial"/>
                <a:ea typeface="Arial"/>
                <a:cs typeface="Arial"/>
                <a:sym typeface="Arial"/>
              </a:rPr>
              <a:t> vorhanden.</a:t>
            </a:r>
            <a:endParaRPr/>
          </a:p>
        </p:txBody>
      </p:sp>
      <p:sp>
        <p:nvSpPr>
          <p:cNvPr id="6326" name="Google Shape;6326;p232"/>
          <p:cNvSpPr txBox="1"/>
          <p:nvPr/>
        </p:nvSpPr>
        <p:spPr>
          <a:xfrm>
            <a:off x="4375333" y="4104579"/>
            <a:ext cx="3855418" cy="1273537"/>
          </a:xfrm>
          <a:prstGeom prst="rect">
            <a:avLst/>
          </a:prstGeom>
          <a:solidFill>
            <a:srgbClr val="E5E5E5"/>
          </a:solidFill>
          <a:ln>
            <a:noFill/>
          </a:ln>
        </p:spPr>
        <p:txBody>
          <a:bodyPr anchorCtr="0" anchor="t" bIns="12250" lIns="24525" spcFirstLastPara="1" rIns="24525" wrap="square" tIns="12250">
            <a:spAutoFit/>
          </a:bodyPr>
          <a:lstStyle/>
          <a:p>
            <a:pPr indent="0" lvl="0" marL="0" marR="0" rtl="0" algn="l">
              <a:spcBef>
                <a:spcPts val="0"/>
              </a:spcBef>
              <a:spcAft>
                <a:spcPts val="0"/>
              </a:spcAft>
              <a:buClr>
                <a:srgbClr val="1A5FB4"/>
              </a:buClr>
              <a:buSzPts val="1352"/>
              <a:buFont typeface="Arial"/>
              <a:buNone/>
            </a:pPr>
            <a:r>
              <a:rPr i="1" lang="en-US" sz="1352">
                <a:solidFill>
                  <a:srgbClr val="1A5FB4"/>
                </a:solidFill>
                <a:latin typeface="Arial"/>
                <a:ea typeface="Arial"/>
                <a:cs typeface="Arial"/>
                <a:sym typeface="Arial"/>
              </a:rPr>
              <a:t>Dies bedeutet, dass sich die Gesichtsfeldausfälle beheben lassen, wenn die richtige refraktive Korrektur vorgenommen wird. Ist dies tatsächlich der Fall?</a:t>
            </a:r>
            <a:endParaRPr/>
          </a:p>
          <a:p>
            <a:pPr indent="0" lvl="0" marL="0" marR="0" rtl="0" algn="l">
              <a:spcBef>
                <a:spcPts val="0"/>
              </a:spcBef>
              <a:spcAft>
                <a:spcPts val="0"/>
              </a:spcAft>
              <a:buClr>
                <a:srgbClr val="1A5FB4"/>
              </a:buClr>
              <a:buSzPts val="1352"/>
              <a:buFont typeface="Arial"/>
              <a:buNone/>
            </a:pPr>
            <a:r>
              <a:rPr lang="en-US" sz="1352">
                <a:solidFill>
                  <a:srgbClr val="1A5FB4"/>
                </a:solidFill>
                <a:latin typeface="Arial"/>
                <a:ea typeface="Arial"/>
                <a:cs typeface="Arial"/>
                <a:sym typeface="Arial"/>
              </a:rPr>
              <a:t>In der Tat tun sie das, und dies bestätigt die Diagnose</a:t>
            </a:r>
            <a:endParaRPr/>
          </a:p>
        </p:txBody>
      </p:sp>
      <p:sp>
        <p:nvSpPr>
          <p:cNvPr id="6327" name="Google Shape;6327;p232"/>
          <p:cNvSpPr/>
          <p:nvPr/>
        </p:nvSpPr>
        <p:spPr>
          <a:xfrm>
            <a:off x="2083875" y="4987622"/>
            <a:ext cx="1911218" cy="57427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328" name="Google Shape;6328;p232"/>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329" name="Google Shape;6329;p232"/>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330" name="Google Shape;6330;p232"/>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331" name="Google Shape;6331;p232"/>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5" name="Shape 6335"/>
        <p:cNvGrpSpPr/>
        <p:nvPr/>
      </p:nvGrpSpPr>
      <p:grpSpPr>
        <a:xfrm>
          <a:off x="0" y="0"/>
          <a:ext cx="0" cy="0"/>
          <a:chOff x="0" y="0"/>
          <a:chExt cx="0" cy="0"/>
        </a:xfrm>
      </p:grpSpPr>
      <p:sp>
        <p:nvSpPr>
          <p:cNvPr id="6336" name="Google Shape;6336;p233"/>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337" name="Google Shape;6337;p233"/>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338" name="Google Shape;6338;p233"/>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6339" name="Google Shape;6339;p233"/>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340" name="Google Shape;6340;p233"/>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341" name="Google Shape;6341;p233"/>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342" name="Google Shape;6342;p233"/>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6343" name="Google Shape;6343;p233"/>
          <p:cNvCxnSpPr>
            <a:stCxn id="6336"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344" name="Google Shape;6344;p233"/>
          <p:cNvCxnSpPr>
            <a:stCxn id="6336"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6345" name="Google Shape;6345;p233"/>
          <p:cNvCxnSpPr>
            <a:stCxn id="6336"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6346" name="Google Shape;6346;p233"/>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6347" name="Google Shape;6347;p233"/>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6348" name="Google Shape;6348;p233"/>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6349" name="Google Shape;6349;p233"/>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6350" name="Google Shape;6350;p233"/>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6351" name="Google Shape;6351;p233"/>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6352" name="Google Shape;6352;p233"/>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6353" name="Google Shape;6353;p233"/>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6354" name="Google Shape;6354;p233"/>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BFBFBF"/>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BFBFBF"/>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Er kann eine myopische </a:t>
            </a:r>
            <a:r>
              <a:rPr b="1" lang="en-US" sz="1352">
                <a:solidFill>
                  <a:srgbClr val="1A5FB4"/>
                </a:solidFill>
                <a:latin typeface="Arial"/>
                <a:ea typeface="Arial"/>
                <a:cs typeface="Arial"/>
                <a:sym typeface="Arial"/>
              </a:rPr>
              <a:t>Neigung</a:t>
            </a:r>
            <a:r>
              <a:rPr lang="en-US" sz="1352">
                <a:solidFill>
                  <a:srgbClr val="BFBFBF"/>
                </a:solidFill>
                <a:latin typeface="Arial"/>
                <a:ea typeface="Arial"/>
                <a:cs typeface="Arial"/>
                <a:sym typeface="Arial"/>
              </a:rPr>
              <a:t> aufweisen, und sein temporaler Bereich kann blass sein</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Fuchs-Kolobom (Dr. Fuchs schlägt wieder zu)</a:t>
            </a:r>
            <a:endParaRPr sz="1352">
              <a:solidFill>
                <a:srgbClr val="BFBFBF"/>
              </a:solidFill>
              <a:latin typeface="Arial"/>
              <a:ea typeface="Arial"/>
              <a:cs typeface="Arial"/>
              <a:sym typeface="Arial"/>
            </a:endParaRPr>
          </a:p>
        </p:txBody>
      </p:sp>
      <p:sp>
        <p:nvSpPr>
          <p:cNvPr id="6355" name="Google Shape;6355;p233"/>
          <p:cNvSpPr txBox="1"/>
          <p:nvPr/>
        </p:nvSpPr>
        <p:spPr>
          <a:xfrm>
            <a:off x="1679275" y="3101438"/>
            <a:ext cx="8833449" cy="2314170"/>
          </a:xfrm>
          <a:prstGeom prst="rect">
            <a:avLst/>
          </a:prstGeom>
          <a:solidFill>
            <a:srgbClr val="F3EAF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Was bedeutet es, wenn man sagt, der Sehnervenkopf sei „geneigt“?</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Es bedeutet, dass sein  oberer  Pol angehoben und sein  unterer  Pol nach hinten verschoben ist (d. h. staphylomartig)</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Die Gefäße auf einer geneigten Papille können in einem ungewöhnlichen Muster verlaufen. Wie lautet die aus zwei Wörtern bestehende Bezeichnung für dieses Muster?</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„Situs inversus“</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Hat dies Auswirkungen auf das Sehvermögen?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Ja, das tut es – die Neigung des Sehnervenkopfes kann einen Gesichtsfeldausfall verursachen (typischerweise einen </a:t>
            </a:r>
            <a:r>
              <a:rPr b="1" lang="en-US" sz="1352">
                <a:solidFill>
                  <a:srgbClr val="1A5FB4"/>
                </a:solidFill>
                <a:latin typeface="Arial"/>
                <a:ea typeface="Arial"/>
                <a:cs typeface="Arial"/>
                <a:sym typeface="Arial"/>
              </a:rPr>
              <a:t>bitemporalen Ausfall</a:t>
            </a:r>
            <a:r>
              <a:rPr lang="en-US" sz="1352">
                <a:solidFill>
                  <a:srgbClr val="BFBFBF"/>
                </a:solidFill>
                <a:latin typeface="Arial"/>
                <a:ea typeface="Arial"/>
                <a:cs typeface="Arial"/>
                <a:sym typeface="Arial"/>
              </a:rPr>
              <a:t>).</a:t>
            </a:r>
            <a:endParaRPr/>
          </a:p>
        </p:txBody>
      </p:sp>
      <p:sp>
        <p:nvSpPr>
          <p:cNvPr id="6356" name="Google Shape;6356;p233"/>
          <p:cNvSpPr txBox="1"/>
          <p:nvPr/>
        </p:nvSpPr>
        <p:spPr>
          <a:xfrm>
            <a:off x="1802944" y="2633264"/>
            <a:ext cx="7552599" cy="2522297"/>
          </a:xfrm>
          <a:prstGeom prst="rect">
            <a:avLst/>
          </a:prstGeom>
          <a:solidFill>
            <a:srgbClr val="00B050"/>
          </a:solidFill>
          <a:ln>
            <a:noFill/>
          </a:ln>
        </p:spPr>
        <p:txBody>
          <a:bodyPr anchorCtr="0" anchor="t" bIns="12250" lIns="24525" spcFirstLastPara="1" rIns="24525" wrap="square" tIns="12250">
            <a:spAutoFit/>
          </a:bodyPr>
          <a:lstStyle/>
          <a:p>
            <a:pPr indent="0" lvl="0" marL="0" marR="0" rtl="0" algn="l">
              <a:spcBef>
                <a:spcPts val="0"/>
              </a:spcBef>
              <a:spcAft>
                <a:spcPts val="0"/>
              </a:spcAft>
              <a:buClr>
                <a:srgbClr val="A5A5A5"/>
              </a:buClr>
              <a:buSzPts val="1352"/>
              <a:buFont typeface="Noto Sans Symbols"/>
              <a:buNone/>
            </a:pPr>
            <a:r>
              <a:rPr i="1" lang="en-US" sz="1352">
                <a:solidFill>
                  <a:srgbClr val="A5A5A5"/>
                </a:solidFill>
                <a:latin typeface="Arial"/>
                <a:ea typeface="Arial"/>
                <a:cs typeface="Arial"/>
                <a:sym typeface="Arial"/>
              </a:rPr>
              <a:t>Wie um Himmels willen verursacht eine geneigte Papille einen bitemporalen Gesichtsfeldausfall?</a:t>
            </a:r>
            <a:endParaRPr/>
          </a:p>
          <a:p>
            <a:pPr indent="0" lvl="0" marL="0" marR="0" rtl="0" algn="l">
              <a:spcBef>
                <a:spcPts val="0"/>
              </a:spcBef>
              <a:spcAft>
                <a:spcPts val="0"/>
              </a:spcAft>
              <a:buClr>
                <a:srgbClr val="A5A5A5"/>
              </a:buClr>
              <a:buSzPts val="1352"/>
              <a:buFont typeface="Noto Sans Symbols"/>
              <a:buNone/>
            </a:pPr>
            <a:r>
              <a:rPr lang="en-US" sz="1352">
                <a:solidFill>
                  <a:srgbClr val="A5A5A5"/>
                </a:solidFill>
                <a:latin typeface="Arial"/>
                <a:ea typeface="Arial"/>
                <a:cs typeface="Arial"/>
                <a:sym typeface="Arial"/>
              </a:rPr>
              <a:t>Das ist eigentlich ganz einfach. </a:t>
            </a:r>
            <a:endParaRPr/>
          </a:p>
          <a:p>
            <a:pPr indent="0" lvl="0" marL="0" marR="0" rtl="0" algn="l">
              <a:spcBef>
                <a:spcPts val="0"/>
              </a:spcBef>
              <a:spcAft>
                <a:spcPts val="0"/>
              </a:spcAft>
              <a:buClr>
                <a:srgbClr val="A5A5A5"/>
              </a:buClr>
              <a:buSzPts val="1352"/>
              <a:buFont typeface="Noto Sans Symbols"/>
              <a:buNone/>
            </a:pPr>
            <a:r>
              <a:rPr lang="en-US" sz="1352">
                <a:solidFill>
                  <a:srgbClr val="A5A5A5"/>
                </a:solidFill>
                <a:latin typeface="Arial"/>
                <a:ea typeface="Arial"/>
                <a:cs typeface="Arial"/>
                <a:sym typeface="Arial"/>
              </a:rPr>
              <a:t>Erinnern Sie sich daran, dass der Bereich, der den unteren Pol des Sehnervenkopfes umfasst und an diesen angrenzt, staphylomatös ist. Das bedeutet, dass die „Axiallänge“ der Photorezeptoren in diesem Bereich größer ist als die des restlichen hinteren Pols. Aufgrund dieser zusätzlichen Axiallänge ist die bei der Gesichtsfelduntersuchung verwendete Korrektur (die auf der Refraktion der nicht-staphylomatösen Fovea basiert) für den unteren peripapillären Bereich nicht kurzsichtig genug.  Da dieser Bereich unscharf ist, zeigt sich im Test ein </a:t>
            </a:r>
            <a:r>
              <a:rPr i="1" lang="en-US" sz="1352">
                <a:solidFill>
                  <a:srgbClr val="A5A5A5"/>
                </a:solidFill>
                <a:latin typeface="Arial"/>
                <a:ea typeface="Arial"/>
                <a:cs typeface="Arial"/>
                <a:sym typeface="Arial"/>
              </a:rPr>
              <a:t>refraktives Skotom</a:t>
            </a:r>
            <a:r>
              <a:rPr lang="en-US" sz="1352">
                <a:solidFill>
                  <a:srgbClr val="A5A5A5"/>
                </a:solidFill>
                <a:latin typeface="Arial"/>
                <a:ea typeface="Arial"/>
                <a:cs typeface="Arial"/>
                <a:sym typeface="Arial"/>
              </a:rPr>
              <a:t>. Und da die von diesem Skotom betroffene Netzhaut </a:t>
            </a:r>
            <a:r>
              <a:rPr b="1" lang="en-US" sz="1352">
                <a:solidFill>
                  <a:srgbClr val="A5A5A5"/>
                </a:solidFill>
                <a:latin typeface="Arial"/>
                <a:ea typeface="Arial"/>
                <a:cs typeface="Arial"/>
                <a:sym typeface="Arial"/>
              </a:rPr>
              <a:t>inferonasal </a:t>
            </a:r>
            <a:r>
              <a:rPr lang="en-US" sz="1352">
                <a:solidFill>
                  <a:srgbClr val="A5A5A5"/>
                </a:solidFill>
                <a:latin typeface="Arial"/>
                <a:ea typeface="Arial"/>
                <a:cs typeface="Arial"/>
                <a:sym typeface="Arial"/>
              </a:rPr>
              <a:t>zur Fovea liegt, folgt daraus, dass der resultierende Gesichtsfeldausfall </a:t>
            </a:r>
            <a:r>
              <a:rPr b="1" lang="en-US" sz="1352">
                <a:solidFill>
                  <a:srgbClr val="A5A5A5"/>
                </a:solidFill>
                <a:latin typeface="Arial"/>
                <a:ea typeface="Arial"/>
                <a:cs typeface="Arial"/>
                <a:sym typeface="Arial"/>
              </a:rPr>
              <a:t>superotemporal </a:t>
            </a:r>
            <a:r>
              <a:rPr lang="en-US" sz="1352">
                <a:solidFill>
                  <a:srgbClr val="A5A5A5"/>
                </a:solidFill>
                <a:latin typeface="Arial"/>
                <a:ea typeface="Arial"/>
                <a:cs typeface="Arial"/>
                <a:sym typeface="Arial"/>
              </a:rPr>
              <a:t>zur Fixation auftritt</a:t>
            </a:r>
            <a:r>
              <a:rPr b="1" lang="en-US" sz="1352">
                <a:solidFill>
                  <a:schemeClr val="lt1"/>
                </a:solidFill>
                <a:latin typeface="Arial"/>
                <a:ea typeface="Arial"/>
                <a:cs typeface="Arial"/>
                <a:sym typeface="Arial"/>
              </a:rPr>
              <a:t>.</a:t>
            </a:r>
            <a:r>
              <a:rPr lang="en-US" sz="1352">
                <a:solidFill>
                  <a:srgbClr val="A5A5A5"/>
                </a:solidFill>
                <a:latin typeface="Arial"/>
                <a:ea typeface="Arial"/>
                <a:cs typeface="Arial"/>
                <a:sym typeface="Arial"/>
              </a:rPr>
              <a:t> Und da das Fuchs-Kolobom praktisch immer bilateral auftritt, </a:t>
            </a:r>
            <a:r>
              <a:rPr b="1" lang="en-US" sz="1352">
                <a:solidFill>
                  <a:schemeClr val="lt1"/>
                </a:solidFill>
                <a:latin typeface="Arial"/>
                <a:ea typeface="Arial"/>
                <a:cs typeface="Arial"/>
                <a:sym typeface="Arial"/>
              </a:rPr>
              <a:t>sind diese superotemporalen Gesichtsfeldausfälle </a:t>
            </a:r>
            <a:r>
              <a:rPr b="1" i="1" lang="en-US" sz="1352">
                <a:solidFill>
                  <a:schemeClr val="lt1"/>
                </a:solidFill>
                <a:latin typeface="Arial"/>
                <a:ea typeface="Arial"/>
                <a:cs typeface="Arial"/>
                <a:sym typeface="Arial"/>
              </a:rPr>
              <a:t>beidseitig</a:t>
            </a:r>
            <a:r>
              <a:rPr b="1" lang="en-US" sz="1352">
                <a:solidFill>
                  <a:schemeClr val="lt1"/>
                </a:solidFill>
                <a:latin typeface="Arial"/>
                <a:ea typeface="Arial"/>
                <a:cs typeface="Arial"/>
                <a:sym typeface="Arial"/>
              </a:rPr>
              <a:t> vorhanden.</a:t>
            </a:r>
            <a:endParaRPr/>
          </a:p>
        </p:txBody>
      </p:sp>
      <p:sp>
        <p:nvSpPr>
          <p:cNvPr id="6357" name="Google Shape;6357;p233"/>
          <p:cNvSpPr/>
          <p:nvPr/>
        </p:nvSpPr>
        <p:spPr>
          <a:xfrm>
            <a:off x="4125875" y="4492724"/>
            <a:ext cx="5293239" cy="660584"/>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358" name="Google Shape;6358;p233"/>
          <p:cNvSpPr/>
          <p:nvPr/>
        </p:nvSpPr>
        <p:spPr>
          <a:xfrm>
            <a:off x="2083875" y="4987622"/>
            <a:ext cx="1911218" cy="57427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359" name="Google Shape;6359;p233"/>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360" name="Google Shape;6360;p233"/>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361" name="Google Shape;6361;p233"/>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362" name="Google Shape;6362;p233"/>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6363" name="Google Shape;6363;p233"/>
          <p:cNvSpPr txBox="1"/>
          <p:nvPr/>
        </p:nvSpPr>
        <p:spPr>
          <a:xfrm>
            <a:off x="1776550" y="1587141"/>
            <a:ext cx="8664779" cy="2760155"/>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Wenn ich „superiorer bitemporaler Gesichtsfeldausfall“ höre, kommen mir zwei Begriffe in den Sinn, und das </a:t>
            </a:r>
            <a:r>
              <a:rPr b="1" i="1" lang="en-US" sz="1352">
                <a:solidFill>
                  <a:schemeClr val="dk1"/>
                </a:solidFill>
                <a:latin typeface="Arial"/>
                <a:ea typeface="Arial"/>
                <a:cs typeface="Arial"/>
                <a:sym typeface="Arial"/>
              </a:rPr>
              <a:t>ist nicht </a:t>
            </a:r>
            <a:r>
              <a:rPr i="1" lang="en-US" sz="1352">
                <a:solidFill>
                  <a:schemeClr val="dk1"/>
                </a:solidFill>
                <a:latin typeface="Arial"/>
                <a:ea typeface="Arial"/>
                <a:cs typeface="Arial"/>
                <a:sym typeface="Arial"/>
              </a:rPr>
              <a:t>das Fuchs-Kolobom – es ist </a:t>
            </a:r>
            <a:r>
              <a:rPr b="1" i="1" lang="en-US" sz="1352">
                <a:solidFill>
                  <a:schemeClr val="dk1"/>
                </a:solidFill>
                <a:latin typeface="Arial"/>
                <a:ea typeface="Arial"/>
                <a:cs typeface="Arial"/>
                <a:sym typeface="Arial"/>
              </a:rPr>
              <a:t>ein Hypophysentumor</a:t>
            </a:r>
            <a:r>
              <a:rPr i="1" lang="en-US" sz="1352">
                <a:solidFill>
                  <a:schemeClr val="dk1"/>
                </a:solidFill>
                <a:latin typeface="Arial"/>
                <a:ea typeface="Arial"/>
                <a:cs typeface="Arial"/>
                <a:sym typeface="Arial"/>
              </a:rPr>
              <a:t>. </a:t>
            </a:r>
            <a:r>
              <a:rPr i="1" lang="en-US" sz="1352">
                <a:solidFill>
                  <a:srgbClr val="C8C860"/>
                </a:solidFill>
                <a:latin typeface="Arial"/>
                <a:ea typeface="Arial"/>
                <a:cs typeface="Arial"/>
                <a:sym typeface="Arial"/>
              </a:rPr>
              <a:t>Wie soll ich wissen, ob ein bitemporaler Gesichtsfeldausfall auf einen Hypophysentumor zurückzuführen ist und nicht auf ein Fuchs-Kolobom?</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Sie meinen, abgesehen von der Tatsache, dass die Sehnervenköpfe bei einem Fuchs-Patienten stark geneigt sind und einen Situs inversus aufweisen, während die Sehnervenköpfe eines Patienten mit Hypophysentumor ödematös sind? (Denken Sie daran: </a:t>
            </a:r>
            <a:r>
              <a:rPr i="1" lang="en-US" sz="1352">
                <a:solidFill>
                  <a:srgbClr val="C8C860"/>
                </a:solidFill>
                <a:latin typeface="Arial"/>
                <a:ea typeface="Arial"/>
                <a:cs typeface="Arial"/>
                <a:sym typeface="Arial"/>
              </a:rPr>
              <a:t>Wenn alles andere fehlschlägt, untersuchen Sie den Patienten</a:t>
            </a:r>
            <a:r>
              <a:rPr lang="en-US" sz="1352">
                <a:solidFill>
                  <a:srgbClr val="C8C860"/>
                </a:solidFill>
                <a:latin typeface="Arial"/>
                <a:ea typeface="Arial"/>
                <a:cs typeface="Arial"/>
                <a:sym typeface="Arial"/>
              </a:rPr>
              <a:t>.)</a:t>
            </a:r>
            <a:endParaRPr/>
          </a:p>
          <a:p>
            <a:pPr indent="0" lvl="0" marL="0" marR="0" rtl="0" algn="l">
              <a:spcBef>
                <a:spcPts val="0"/>
              </a:spcBef>
              <a:spcAft>
                <a:spcPts val="0"/>
              </a:spcAft>
              <a:buNone/>
            </a:pPr>
            <a:r>
              <a:t/>
            </a:r>
            <a:endParaRPr sz="1546">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OK, einverstanden. (Unnötig unhöflich, aber einverstanden.) Aber gibt es eine Möglichkeit, dies anhand des Gesichtsfeldes selbst zu erkennen?</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In der Tat gibt es einen – ein bitemporaler Gesichtsfeldausfall infolge eines Hypophysentumors respektiert immer die vertikale Mittellinie, während dies bei einem Ausfall infolge eines Fuchs-Koloboms nicht der Fall ist. Anders ausgedrückt: Bei einem Hypophysentumor, nicht jedoch bei einem Fuchs-Kolobom, ist mit einem bitemporalen </a:t>
            </a:r>
            <a:r>
              <a:rPr b="1" lang="en-US" sz="1352">
                <a:solidFill>
                  <a:srgbClr val="C8C860"/>
                </a:solidFill>
                <a:latin typeface="Arial"/>
                <a:ea typeface="Arial"/>
                <a:cs typeface="Arial"/>
                <a:sym typeface="Arial"/>
              </a:rPr>
              <a:t>hemianopischen </a:t>
            </a:r>
            <a:r>
              <a:rPr lang="en-US" sz="1352">
                <a:solidFill>
                  <a:srgbClr val="C8C860"/>
                </a:solidFill>
                <a:latin typeface="Arial"/>
                <a:ea typeface="Arial"/>
                <a:cs typeface="Arial"/>
                <a:sym typeface="Arial"/>
              </a:rPr>
              <a:t>Gesichtsfeldausfall zu rechnen. </a:t>
            </a:r>
            <a:endParaRPr/>
          </a:p>
        </p:txBody>
      </p:sp>
      <p:sp>
        <p:nvSpPr>
          <p:cNvPr id="6364" name="Google Shape;6364;p233"/>
          <p:cNvSpPr/>
          <p:nvPr/>
        </p:nvSpPr>
        <p:spPr>
          <a:xfrm>
            <a:off x="4698333" y="1810157"/>
            <a:ext cx="1586867" cy="215012"/>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rPr lang="en-US" sz="1400">
                <a:solidFill>
                  <a:schemeClr val="dk1"/>
                </a:solidFill>
                <a:latin typeface="Arial"/>
                <a:ea typeface="Arial"/>
                <a:cs typeface="Arial"/>
                <a:sym typeface="Arial"/>
              </a:rPr>
              <a:t>Tumor</a:t>
            </a:r>
            <a:endParaRPr/>
          </a:p>
        </p:txBody>
      </p:sp>
    </p:spTree>
  </p:cSld>
  <p:clrMapOvr>
    <a:masterClrMapping/>
  </p:clrMapOvr>
</p:sld>
</file>

<file path=ppt/slides/slide2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8" name="Shape 6368"/>
        <p:cNvGrpSpPr/>
        <p:nvPr/>
      </p:nvGrpSpPr>
      <p:grpSpPr>
        <a:xfrm>
          <a:off x="0" y="0"/>
          <a:ext cx="0" cy="0"/>
          <a:chOff x="0" y="0"/>
          <a:chExt cx="0" cy="0"/>
        </a:xfrm>
      </p:grpSpPr>
      <p:sp>
        <p:nvSpPr>
          <p:cNvPr id="6369" name="Google Shape;6369;p234"/>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370" name="Google Shape;6370;p234"/>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371" name="Google Shape;6371;p234"/>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6372" name="Google Shape;6372;p234"/>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373" name="Google Shape;6373;p234"/>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374" name="Google Shape;6374;p234"/>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375" name="Google Shape;6375;p234"/>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6376" name="Google Shape;6376;p234"/>
          <p:cNvCxnSpPr>
            <a:stCxn id="6369"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377" name="Google Shape;6377;p234"/>
          <p:cNvCxnSpPr>
            <a:stCxn id="6369"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6378" name="Google Shape;6378;p234"/>
          <p:cNvCxnSpPr>
            <a:stCxn id="6369"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6379" name="Google Shape;6379;p234"/>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6380" name="Google Shape;6380;p234"/>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6381" name="Google Shape;6381;p234"/>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6382" name="Google Shape;6382;p234"/>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6383" name="Google Shape;6383;p234"/>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6384" name="Google Shape;6384;p234"/>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6385" name="Google Shape;6385;p234"/>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6386" name="Google Shape;6386;p234"/>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6387" name="Google Shape;6387;p234"/>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BFBFBF"/>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BFBFBF"/>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Er kann eine myopische </a:t>
            </a:r>
            <a:r>
              <a:rPr b="1" lang="en-US" sz="1352">
                <a:solidFill>
                  <a:srgbClr val="1A5FB4"/>
                </a:solidFill>
                <a:latin typeface="Arial"/>
                <a:ea typeface="Arial"/>
                <a:cs typeface="Arial"/>
                <a:sym typeface="Arial"/>
              </a:rPr>
              <a:t>Neigung</a:t>
            </a:r>
            <a:r>
              <a:rPr lang="en-US" sz="1352">
                <a:solidFill>
                  <a:srgbClr val="BFBFBF"/>
                </a:solidFill>
                <a:latin typeface="Arial"/>
                <a:ea typeface="Arial"/>
                <a:cs typeface="Arial"/>
                <a:sym typeface="Arial"/>
              </a:rPr>
              <a:t> aufweisen, und sein temporaler Bereich kann blass sein</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Fuchs-Kolobom (Dr. Fuchs schlägt wieder zu)</a:t>
            </a:r>
            <a:endParaRPr sz="1352">
              <a:solidFill>
                <a:srgbClr val="BFBFBF"/>
              </a:solidFill>
              <a:latin typeface="Arial"/>
              <a:ea typeface="Arial"/>
              <a:cs typeface="Arial"/>
              <a:sym typeface="Arial"/>
            </a:endParaRPr>
          </a:p>
        </p:txBody>
      </p:sp>
      <p:sp>
        <p:nvSpPr>
          <p:cNvPr id="6388" name="Google Shape;6388;p234"/>
          <p:cNvSpPr txBox="1"/>
          <p:nvPr/>
        </p:nvSpPr>
        <p:spPr>
          <a:xfrm>
            <a:off x="1679275" y="3101438"/>
            <a:ext cx="8833449" cy="2314170"/>
          </a:xfrm>
          <a:prstGeom prst="rect">
            <a:avLst/>
          </a:prstGeom>
          <a:solidFill>
            <a:srgbClr val="F3EAF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Was bedeutet es, wenn man sagt, der Sehnervenkopf sei „geneigt“?</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Es bedeutet, dass sein oberer Pol angehoben und sein unterer Pol nach hinten verschoben ist (d. h. staphylomartig).</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Die Gefäße auf einer geneigten Papille können in einem ungewöhnlichen Muster verlaufen. Wie lautet die aus zwei Wörtern bestehende Bezeichnung für dieses Muster?</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„Situs inversus“</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Hat dies Auswirkungen auf das Sehvermögen?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Ja, das tut es – die Neigung des Sehnervenkopfes kann einen Gesichtsfeldausfall verursachen (typischerweise einen </a:t>
            </a:r>
            <a:r>
              <a:rPr b="1" lang="en-US" sz="1352">
                <a:solidFill>
                  <a:srgbClr val="1A5FB4"/>
                </a:solidFill>
                <a:latin typeface="Arial"/>
                <a:ea typeface="Arial"/>
                <a:cs typeface="Arial"/>
                <a:sym typeface="Arial"/>
              </a:rPr>
              <a:t>bitemporalen Ausfall</a:t>
            </a:r>
            <a:r>
              <a:rPr lang="en-US" sz="1352">
                <a:solidFill>
                  <a:srgbClr val="BFBFBF"/>
                </a:solidFill>
                <a:latin typeface="Arial"/>
                <a:ea typeface="Arial"/>
                <a:cs typeface="Arial"/>
                <a:sym typeface="Arial"/>
              </a:rPr>
              <a:t>).</a:t>
            </a:r>
            <a:endParaRPr/>
          </a:p>
        </p:txBody>
      </p:sp>
      <p:sp>
        <p:nvSpPr>
          <p:cNvPr id="6389" name="Google Shape;6389;p234"/>
          <p:cNvSpPr txBox="1"/>
          <p:nvPr/>
        </p:nvSpPr>
        <p:spPr>
          <a:xfrm>
            <a:off x="1802944" y="2633264"/>
            <a:ext cx="7552599" cy="2522297"/>
          </a:xfrm>
          <a:prstGeom prst="rect">
            <a:avLst/>
          </a:prstGeom>
          <a:solidFill>
            <a:srgbClr val="00B050"/>
          </a:solidFill>
          <a:ln>
            <a:noFill/>
          </a:ln>
        </p:spPr>
        <p:txBody>
          <a:bodyPr anchorCtr="0" anchor="t" bIns="12250" lIns="24525" spcFirstLastPara="1" rIns="24525" wrap="square" tIns="12250">
            <a:spAutoFit/>
          </a:bodyPr>
          <a:lstStyle/>
          <a:p>
            <a:pPr indent="0" lvl="0" marL="0" marR="0" rtl="0" algn="l">
              <a:spcBef>
                <a:spcPts val="0"/>
              </a:spcBef>
              <a:spcAft>
                <a:spcPts val="0"/>
              </a:spcAft>
              <a:buClr>
                <a:srgbClr val="A5A5A5"/>
              </a:buClr>
              <a:buSzPts val="1352"/>
              <a:buFont typeface="Noto Sans Symbols"/>
              <a:buNone/>
            </a:pPr>
            <a:r>
              <a:rPr i="1" lang="en-US" sz="1352">
                <a:solidFill>
                  <a:srgbClr val="A5A5A5"/>
                </a:solidFill>
                <a:latin typeface="Arial"/>
                <a:ea typeface="Arial"/>
                <a:cs typeface="Arial"/>
                <a:sym typeface="Arial"/>
              </a:rPr>
              <a:t>Wie um Himmels willen verursacht eine geneigte Papille einen bitemporalen Gesichtsfeldausfall?</a:t>
            </a:r>
            <a:endParaRPr/>
          </a:p>
          <a:p>
            <a:pPr indent="0" lvl="0" marL="0" marR="0" rtl="0" algn="l">
              <a:spcBef>
                <a:spcPts val="0"/>
              </a:spcBef>
              <a:spcAft>
                <a:spcPts val="0"/>
              </a:spcAft>
              <a:buClr>
                <a:srgbClr val="A5A5A5"/>
              </a:buClr>
              <a:buSzPts val="1352"/>
              <a:buFont typeface="Noto Sans Symbols"/>
              <a:buNone/>
            </a:pPr>
            <a:r>
              <a:rPr lang="en-US" sz="1352">
                <a:solidFill>
                  <a:srgbClr val="A5A5A5"/>
                </a:solidFill>
                <a:latin typeface="Arial"/>
                <a:ea typeface="Arial"/>
                <a:cs typeface="Arial"/>
                <a:sym typeface="Arial"/>
              </a:rPr>
              <a:t>Das ist eigentlich ganz einfach. </a:t>
            </a:r>
            <a:endParaRPr/>
          </a:p>
          <a:p>
            <a:pPr indent="0" lvl="0" marL="0" marR="0" rtl="0" algn="l">
              <a:spcBef>
                <a:spcPts val="0"/>
              </a:spcBef>
              <a:spcAft>
                <a:spcPts val="0"/>
              </a:spcAft>
              <a:buClr>
                <a:srgbClr val="A5A5A5"/>
              </a:buClr>
              <a:buSzPts val="1352"/>
              <a:buFont typeface="Noto Sans Symbols"/>
              <a:buNone/>
            </a:pPr>
            <a:r>
              <a:rPr lang="en-US" sz="1352">
                <a:solidFill>
                  <a:srgbClr val="A5A5A5"/>
                </a:solidFill>
                <a:latin typeface="Arial"/>
                <a:ea typeface="Arial"/>
                <a:cs typeface="Arial"/>
                <a:sym typeface="Arial"/>
              </a:rPr>
              <a:t>Erinnern Sie sich daran, dass der Bereich, der den unteren Pol des Sehnervenkopfes umfasst und an diesen angrenzt, staphylomatös ist. Das bedeutet, dass die „Axiallänge“ der Photorezeptoren in diesem Bereich größer ist als die des restlichen hinteren Pols. Aufgrund dieser zusätzlichen Axiallänge ist die bei der Gesichtsfelduntersuchung verwendete Korrektur (die auf der Refraktion der nicht-staphylomatösen Fovea basiert) für den unteren peripapillären Bereich nicht kurzsichtig genug.  Da dieser Bereich unscharf ist, zeigt sich im Test ein </a:t>
            </a:r>
            <a:r>
              <a:rPr i="1" lang="en-US" sz="1352">
                <a:solidFill>
                  <a:srgbClr val="A5A5A5"/>
                </a:solidFill>
                <a:latin typeface="Arial"/>
                <a:ea typeface="Arial"/>
                <a:cs typeface="Arial"/>
                <a:sym typeface="Arial"/>
              </a:rPr>
              <a:t>refraktives Skotom</a:t>
            </a:r>
            <a:r>
              <a:rPr lang="en-US" sz="1352">
                <a:solidFill>
                  <a:srgbClr val="A5A5A5"/>
                </a:solidFill>
                <a:latin typeface="Arial"/>
                <a:ea typeface="Arial"/>
                <a:cs typeface="Arial"/>
                <a:sym typeface="Arial"/>
              </a:rPr>
              <a:t>. Und da die von diesem Skotom betroffene Netzhaut </a:t>
            </a:r>
            <a:r>
              <a:rPr b="1" lang="en-US" sz="1352">
                <a:solidFill>
                  <a:srgbClr val="A5A5A5"/>
                </a:solidFill>
                <a:latin typeface="Arial"/>
                <a:ea typeface="Arial"/>
                <a:cs typeface="Arial"/>
                <a:sym typeface="Arial"/>
              </a:rPr>
              <a:t>inferonasal </a:t>
            </a:r>
            <a:r>
              <a:rPr lang="en-US" sz="1352">
                <a:solidFill>
                  <a:srgbClr val="A5A5A5"/>
                </a:solidFill>
                <a:latin typeface="Arial"/>
                <a:ea typeface="Arial"/>
                <a:cs typeface="Arial"/>
                <a:sym typeface="Arial"/>
              </a:rPr>
              <a:t>zur Fovea liegt, folgt daraus, dass der resultierende Gesichtsfeldausfall </a:t>
            </a:r>
            <a:r>
              <a:rPr b="1" lang="en-US" sz="1352">
                <a:solidFill>
                  <a:srgbClr val="A5A5A5"/>
                </a:solidFill>
                <a:latin typeface="Arial"/>
                <a:ea typeface="Arial"/>
                <a:cs typeface="Arial"/>
                <a:sym typeface="Arial"/>
              </a:rPr>
              <a:t>superotemporal </a:t>
            </a:r>
            <a:r>
              <a:rPr lang="en-US" sz="1352">
                <a:solidFill>
                  <a:srgbClr val="A5A5A5"/>
                </a:solidFill>
                <a:latin typeface="Arial"/>
                <a:ea typeface="Arial"/>
                <a:cs typeface="Arial"/>
                <a:sym typeface="Arial"/>
              </a:rPr>
              <a:t>zur Fixation auftritt</a:t>
            </a:r>
            <a:r>
              <a:rPr b="1" lang="en-US" sz="1352">
                <a:solidFill>
                  <a:schemeClr val="lt1"/>
                </a:solidFill>
                <a:latin typeface="Arial"/>
                <a:ea typeface="Arial"/>
                <a:cs typeface="Arial"/>
                <a:sym typeface="Arial"/>
              </a:rPr>
              <a:t>.</a:t>
            </a:r>
            <a:r>
              <a:rPr lang="en-US" sz="1352">
                <a:solidFill>
                  <a:srgbClr val="A5A5A5"/>
                </a:solidFill>
                <a:latin typeface="Arial"/>
                <a:ea typeface="Arial"/>
                <a:cs typeface="Arial"/>
                <a:sym typeface="Arial"/>
              </a:rPr>
              <a:t> Und da das Fuchs-Kolobom praktisch immer bilateral auftritt, </a:t>
            </a:r>
            <a:r>
              <a:rPr b="1" lang="en-US" sz="1352">
                <a:solidFill>
                  <a:schemeClr val="lt1"/>
                </a:solidFill>
                <a:latin typeface="Arial"/>
                <a:ea typeface="Arial"/>
                <a:cs typeface="Arial"/>
                <a:sym typeface="Arial"/>
              </a:rPr>
              <a:t>sind diese superotemporalen Gesichtsfeldausfälle </a:t>
            </a:r>
            <a:r>
              <a:rPr b="1" i="1" lang="en-US" sz="1352">
                <a:solidFill>
                  <a:schemeClr val="lt1"/>
                </a:solidFill>
                <a:latin typeface="Arial"/>
                <a:ea typeface="Arial"/>
                <a:cs typeface="Arial"/>
                <a:sym typeface="Arial"/>
              </a:rPr>
              <a:t>beidseitig</a:t>
            </a:r>
            <a:r>
              <a:rPr b="1" lang="en-US" sz="1352">
                <a:solidFill>
                  <a:schemeClr val="lt1"/>
                </a:solidFill>
                <a:latin typeface="Arial"/>
                <a:ea typeface="Arial"/>
                <a:cs typeface="Arial"/>
                <a:sym typeface="Arial"/>
              </a:rPr>
              <a:t> vorhanden.</a:t>
            </a:r>
            <a:endParaRPr/>
          </a:p>
        </p:txBody>
      </p:sp>
      <p:sp>
        <p:nvSpPr>
          <p:cNvPr id="6390" name="Google Shape;6390;p234"/>
          <p:cNvSpPr/>
          <p:nvPr/>
        </p:nvSpPr>
        <p:spPr>
          <a:xfrm>
            <a:off x="4125875" y="4492724"/>
            <a:ext cx="5293239" cy="660584"/>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391" name="Google Shape;6391;p234"/>
          <p:cNvSpPr/>
          <p:nvPr/>
        </p:nvSpPr>
        <p:spPr>
          <a:xfrm>
            <a:off x="2083875" y="4987622"/>
            <a:ext cx="1911218" cy="57427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392" name="Google Shape;6392;p234"/>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393" name="Google Shape;6393;p234"/>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394" name="Google Shape;6394;p234"/>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395" name="Google Shape;6395;p234"/>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6396" name="Google Shape;6396;p234"/>
          <p:cNvSpPr txBox="1"/>
          <p:nvPr/>
        </p:nvSpPr>
        <p:spPr>
          <a:xfrm>
            <a:off x="1776550" y="1587141"/>
            <a:ext cx="8664779" cy="2760155"/>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Wenn ich „superiorer bitemporaler Gesichtsfeldausfall“ höre, kommen mir zwei Begriffe in den Sinn, und das </a:t>
            </a:r>
            <a:r>
              <a:rPr b="1" i="1" lang="en-US" sz="1352">
                <a:solidFill>
                  <a:schemeClr val="dk1"/>
                </a:solidFill>
                <a:latin typeface="Arial"/>
                <a:ea typeface="Arial"/>
                <a:cs typeface="Arial"/>
                <a:sym typeface="Arial"/>
              </a:rPr>
              <a:t>ist nicht </a:t>
            </a:r>
            <a:r>
              <a:rPr i="1" lang="en-US" sz="1352">
                <a:solidFill>
                  <a:schemeClr val="dk1"/>
                </a:solidFill>
                <a:latin typeface="Arial"/>
                <a:ea typeface="Arial"/>
                <a:cs typeface="Arial"/>
                <a:sym typeface="Arial"/>
              </a:rPr>
              <a:t>das Fuchs-Kolobom – es ist </a:t>
            </a:r>
            <a:r>
              <a:rPr b="1" i="1" lang="en-US" sz="1352">
                <a:solidFill>
                  <a:schemeClr val="dk1"/>
                </a:solidFill>
                <a:latin typeface="Arial"/>
                <a:ea typeface="Arial"/>
                <a:cs typeface="Arial"/>
                <a:sym typeface="Arial"/>
              </a:rPr>
              <a:t>ein Hypophysentumor</a:t>
            </a:r>
            <a:r>
              <a:rPr i="1" lang="en-US" sz="1352">
                <a:solidFill>
                  <a:schemeClr val="dk1"/>
                </a:solidFill>
                <a:latin typeface="Arial"/>
                <a:ea typeface="Arial"/>
                <a:cs typeface="Arial"/>
                <a:sym typeface="Arial"/>
              </a:rPr>
              <a:t>. </a:t>
            </a:r>
            <a:r>
              <a:rPr i="1" lang="en-US" sz="1352">
                <a:solidFill>
                  <a:srgbClr val="C8C860"/>
                </a:solidFill>
                <a:latin typeface="Arial"/>
                <a:ea typeface="Arial"/>
                <a:cs typeface="Arial"/>
                <a:sym typeface="Arial"/>
              </a:rPr>
              <a:t>Wie soll ich wissen, ob ein bitemporaler Gesichtsfeldausfall auf einen Hypophysentumor zurückzuführen ist und nicht auf ein Fuchs-Kolobom?</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Sie meinen, abgesehen von der Tatsache, dass die Sehnervenköpfe bei einem Fuchs-Patienten stark geneigt sind und einen Situs inversus aufweisen, während die Sehnervenköpfe eines Patienten mit Hypophysentumor ödematös sind? (Denken Sie daran: </a:t>
            </a:r>
            <a:r>
              <a:rPr i="1" lang="en-US" sz="1352">
                <a:solidFill>
                  <a:srgbClr val="C8C860"/>
                </a:solidFill>
                <a:latin typeface="Arial"/>
                <a:ea typeface="Arial"/>
                <a:cs typeface="Arial"/>
                <a:sym typeface="Arial"/>
              </a:rPr>
              <a:t>Wenn alles andere fehlschlägt, untersuchen Sie den Patienten</a:t>
            </a:r>
            <a:r>
              <a:rPr lang="en-US" sz="1352">
                <a:solidFill>
                  <a:srgbClr val="C8C860"/>
                </a:solidFill>
                <a:latin typeface="Arial"/>
                <a:ea typeface="Arial"/>
                <a:cs typeface="Arial"/>
                <a:sym typeface="Arial"/>
              </a:rPr>
              <a:t>.)</a:t>
            </a:r>
            <a:endParaRPr/>
          </a:p>
          <a:p>
            <a:pPr indent="0" lvl="0" marL="0" marR="0" rtl="0" algn="l">
              <a:spcBef>
                <a:spcPts val="0"/>
              </a:spcBef>
              <a:spcAft>
                <a:spcPts val="0"/>
              </a:spcAft>
              <a:buNone/>
            </a:pPr>
            <a:r>
              <a:t/>
            </a:r>
            <a:endParaRPr sz="1546">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OK, einverstanden. (Unnötig unhöflich, aber einverstanden.) Aber gibt es eine Möglichkeit, dies anhand des Gesichtsfeldes selbst zu erkennen?</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In der Tat gibt es einen – ein bitemporaler Gesichtsfeldausfall infolge eines Hypophysentumors respektiert immer die vertikale Mittellinie, während dies bei einem Ausfall infolge eines Fuchs-Koloboms nicht der Fall ist. Anders ausgedrückt: Bei einem Hypophysentumor, nicht jedoch bei einem Fuchs-Kolobom, ist mit einem bitemporalen </a:t>
            </a:r>
            <a:r>
              <a:rPr b="1" lang="en-US" sz="1352">
                <a:solidFill>
                  <a:srgbClr val="C8C860"/>
                </a:solidFill>
                <a:latin typeface="Arial"/>
                <a:ea typeface="Arial"/>
                <a:cs typeface="Arial"/>
                <a:sym typeface="Arial"/>
              </a:rPr>
              <a:t>hemianopischen </a:t>
            </a:r>
            <a:r>
              <a:rPr lang="en-US" sz="1352">
                <a:solidFill>
                  <a:srgbClr val="C8C860"/>
                </a:solidFill>
                <a:latin typeface="Arial"/>
                <a:ea typeface="Arial"/>
                <a:cs typeface="Arial"/>
                <a:sym typeface="Arial"/>
              </a:rPr>
              <a:t>Gesichtsfeldausfall zu rechnen. </a:t>
            </a:r>
            <a:endParaRPr/>
          </a:p>
        </p:txBody>
      </p:sp>
    </p:spTree>
  </p:cSld>
  <p:clrMapOvr>
    <a:masterClrMapping/>
  </p:clrMapOvr>
</p:sld>
</file>

<file path=ppt/slides/slide2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0" name="Shape 6400"/>
        <p:cNvGrpSpPr/>
        <p:nvPr/>
      </p:nvGrpSpPr>
      <p:grpSpPr>
        <a:xfrm>
          <a:off x="0" y="0"/>
          <a:ext cx="0" cy="0"/>
          <a:chOff x="0" y="0"/>
          <a:chExt cx="0" cy="0"/>
        </a:xfrm>
      </p:grpSpPr>
      <p:sp>
        <p:nvSpPr>
          <p:cNvPr id="6401" name="Google Shape;6401;p235"/>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402" name="Google Shape;6402;p235"/>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403" name="Google Shape;6403;p235"/>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6404" name="Google Shape;6404;p235"/>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405" name="Google Shape;6405;p235"/>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406" name="Google Shape;6406;p235"/>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407" name="Google Shape;6407;p235"/>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6408" name="Google Shape;6408;p235"/>
          <p:cNvCxnSpPr>
            <a:stCxn id="6401"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409" name="Google Shape;6409;p235"/>
          <p:cNvCxnSpPr>
            <a:stCxn id="6401"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6410" name="Google Shape;6410;p235"/>
          <p:cNvCxnSpPr>
            <a:stCxn id="6401"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6411" name="Google Shape;6411;p235"/>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6412" name="Google Shape;6412;p235"/>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6413" name="Google Shape;6413;p235"/>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6414" name="Google Shape;6414;p235"/>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6415" name="Google Shape;6415;p235"/>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6416" name="Google Shape;6416;p235"/>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6417" name="Google Shape;6417;p235"/>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6418" name="Google Shape;6418;p235"/>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6419" name="Google Shape;6419;p235"/>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BFBFBF"/>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BFBFBF"/>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Er kann eine myopische </a:t>
            </a:r>
            <a:r>
              <a:rPr b="1" lang="en-US" sz="1352">
                <a:solidFill>
                  <a:srgbClr val="1A5FB4"/>
                </a:solidFill>
                <a:latin typeface="Arial"/>
                <a:ea typeface="Arial"/>
                <a:cs typeface="Arial"/>
                <a:sym typeface="Arial"/>
              </a:rPr>
              <a:t>Neigung</a:t>
            </a:r>
            <a:r>
              <a:rPr lang="en-US" sz="1352">
                <a:solidFill>
                  <a:srgbClr val="BFBFBF"/>
                </a:solidFill>
                <a:latin typeface="Arial"/>
                <a:ea typeface="Arial"/>
                <a:cs typeface="Arial"/>
                <a:sym typeface="Arial"/>
              </a:rPr>
              <a:t> aufweisen, und sein temporaler Bereich kann blass sein</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Fuchs-Kolobom (Dr. Fuchs schlägt wieder zu)</a:t>
            </a:r>
            <a:endParaRPr sz="1352">
              <a:solidFill>
                <a:srgbClr val="BFBFBF"/>
              </a:solidFill>
              <a:latin typeface="Arial"/>
              <a:ea typeface="Arial"/>
              <a:cs typeface="Arial"/>
              <a:sym typeface="Arial"/>
            </a:endParaRPr>
          </a:p>
        </p:txBody>
      </p:sp>
      <p:sp>
        <p:nvSpPr>
          <p:cNvPr id="6420" name="Google Shape;6420;p235"/>
          <p:cNvSpPr txBox="1"/>
          <p:nvPr/>
        </p:nvSpPr>
        <p:spPr>
          <a:xfrm>
            <a:off x="1679275" y="3101438"/>
            <a:ext cx="8833449" cy="2314170"/>
          </a:xfrm>
          <a:prstGeom prst="rect">
            <a:avLst/>
          </a:prstGeom>
          <a:solidFill>
            <a:srgbClr val="F3EAF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Was bedeutet es, wenn man sagt, der Sehnervenkopf sei „geneigt“?</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Es bedeutet, dass sein oberer Pol angehoben und sein unterer Pol nach hinten verschoben ist (d. h. staphylomartig).</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Die Gefäße auf einer geneigten Papille können in einem ungewöhnlichen Muster verlaufen. Wie lautet die aus zwei Wörtern bestehende Bezeichnung für dieses Muster?</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„Situs inversus“</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Hat dies Auswirkungen auf das Sehvermögen?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Ja, das tut es – die Neigung des Sehnervenkopfes kann einen Gesichtsfeldausfall verursachen (typischerweise einen </a:t>
            </a:r>
            <a:r>
              <a:rPr b="1" lang="en-US" sz="1352">
                <a:solidFill>
                  <a:srgbClr val="1A5FB4"/>
                </a:solidFill>
                <a:latin typeface="Arial"/>
                <a:ea typeface="Arial"/>
                <a:cs typeface="Arial"/>
                <a:sym typeface="Arial"/>
              </a:rPr>
              <a:t>bitemporalen Ausfall</a:t>
            </a:r>
            <a:r>
              <a:rPr lang="en-US" sz="1352">
                <a:solidFill>
                  <a:srgbClr val="BFBFBF"/>
                </a:solidFill>
                <a:latin typeface="Arial"/>
                <a:ea typeface="Arial"/>
                <a:cs typeface="Arial"/>
                <a:sym typeface="Arial"/>
              </a:rPr>
              <a:t>).</a:t>
            </a:r>
            <a:endParaRPr/>
          </a:p>
        </p:txBody>
      </p:sp>
      <p:sp>
        <p:nvSpPr>
          <p:cNvPr id="6421" name="Google Shape;6421;p235"/>
          <p:cNvSpPr txBox="1"/>
          <p:nvPr/>
        </p:nvSpPr>
        <p:spPr>
          <a:xfrm>
            <a:off x="1802944" y="2633264"/>
            <a:ext cx="7552599" cy="2522297"/>
          </a:xfrm>
          <a:prstGeom prst="rect">
            <a:avLst/>
          </a:prstGeom>
          <a:solidFill>
            <a:srgbClr val="00B050"/>
          </a:solidFill>
          <a:ln>
            <a:noFill/>
          </a:ln>
        </p:spPr>
        <p:txBody>
          <a:bodyPr anchorCtr="0" anchor="t" bIns="12250" lIns="24525" spcFirstLastPara="1" rIns="24525" wrap="square" tIns="12250">
            <a:spAutoFit/>
          </a:bodyPr>
          <a:lstStyle/>
          <a:p>
            <a:pPr indent="0" lvl="0" marL="0" marR="0" rtl="0" algn="l">
              <a:spcBef>
                <a:spcPts val="0"/>
              </a:spcBef>
              <a:spcAft>
                <a:spcPts val="0"/>
              </a:spcAft>
              <a:buClr>
                <a:srgbClr val="A5A5A5"/>
              </a:buClr>
              <a:buSzPts val="1352"/>
              <a:buFont typeface="Noto Sans Symbols"/>
              <a:buNone/>
            </a:pPr>
            <a:r>
              <a:rPr i="1" lang="en-US" sz="1352">
                <a:solidFill>
                  <a:srgbClr val="A5A5A5"/>
                </a:solidFill>
                <a:latin typeface="Arial"/>
                <a:ea typeface="Arial"/>
                <a:cs typeface="Arial"/>
                <a:sym typeface="Arial"/>
              </a:rPr>
              <a:t>Wie um Himmels willen verursacht eine geneigte Papille einen bitemporalen Gesichtsfeldausfall?</a:t>
            </a:r>
            <a:endParaRPr/>
          </a:p>
          <a:p>
            <a:pPr indent="0" lvl="0" marL="0" marR="0" rtl="0" algn="l">
              <a:spcBef>
                <a:spcPts val="0"/>
              </a:spcBef>
              <a:spcAft>
                <a:spcPts val="0"/>
              </a:spcAft>
              <a:buClr>
                <a:srgbClr val="A5A5A5"/>
              </a:buClr>
              <a:buSzPts val="1352"/>
              <a:buFont typeface="Noto Sans Symbols"/>
              <a:buNone/>
            </a:pPr>
            <a:r>
              <a:rPr lang="en-US" sz="1352">
                <a:solidFill>
                  <a:srgbClr val="A5A5A5"/>
                </a:solidFill>
                <a:latin typeface="Arial"/>
                <a:ea typeface="Arial"/>
                <a:cs typeface="Arial"/>
                <a:sym typeface="Arial"/>
              </a:rPr>
              <a:t>Das ist eigentlich ganz einfach. </a:t>
            </a:r>
            <a:endParaRPr/>
          </a:p>
          <a:p>
            <a:pPr indent="0" lvl="0" marL="0" marR="0" rtl="0" algn="l">
              <a:spcBef>
                <a:spcPts val="0"/>
              </a:spcBef>
              <a:spcAft>
                <a:spcPts val="0"/>
              </a:spcAft>
              <a:buClr>
                <a:srgbClr val="A5A5A5"/>
              </a:buClr>
              <a:buSzPts val="1352"/>
              <a:buFont typeface="Noto Sans Symbols"/>
              <a:buNone/>
            </a:pPr>
            <a:r>
              <a:rPr lang="en-US" sz="1352">
                <a:solidFill>
                  <a:srgbClr val="A5A5A5"/>
                </a:solidFill>
                <a:latin typeface="Arial"/>
                <a:ea typeface="Arial"/>
                <a:cs typeface="Arial"/>
                <a:sym typeface="Arial"/>
              </a:rPr>
              <a:t>Erinnern Sie sich daran, dass der Bereich, der den unteren Pol des Sehnervenkopfes umfasst und an diesen angrenzt, staphylomatös ist. Das bedeutet, dass die „Axiallänge“ der Photorezeptoren in diesem Bereich größer ist als die des restlichen hinteren Pols. Aufgrund dieser zusätzlichen Axiallänge ist die bei der Gesichtsfelduntersuchung verwendete Korrektur (die auf der Refraktion der nicht-staphylomatösen Fovea basiert) für den unteren peripapillären Bereich nicht myopisch genug.  Da dieser Bereich unscharf ist, zeigt sich im Test ein </a:t>
            </a:r>
            <a:r>
              <a:rPr i="1" lang="en-US" sz="1352">
                <a:solidFill>
                  <a:srgbClr val="A5A5A5"/>
                </a:solidFill>
                <a:latin typeface="Arial"/>
                <a:ea typeface="Arial"/>
                <a:cs typeface="Arial"/>
                <a:sym typeface="Arial"/>
              </a:rPr>
              <a:t>refraktives Skotom</a:t>
            </a:r>
            <a:r>
              <a:rPr lang="en-US" sz="1352">
                <a:solidFill>
                  <a:srgbClr val="A5A5A5"/>
                </a:solidFill>
                <a:latin typeface="Arial"/>
                <a:ea typeface="Arial"/>
                <a:cs typeface="Arial"/>
                <a:sym typeface="Arial"/>
              </a:rPr>
              <a:t>. Und da die von diesem Skotom betroffene Netzhaut </a:t>
            </a:r>
            <a:r>
              <a:rPr b="1" lang="en-US" sz="1352">
                <a:solidFill>
                  <a:srgbClr val="A5A5A5"/>
                </a:solidFill>
                <a:latin typeface="Arial"/>
                <a:ea typeface="Arial"/>
                <a:cs typeface="Arial"/>
                <a:sym typeface="Arial"/>
              </a:rPr>
              <a:t>inferonasal </a:t>
            </a:r>
            <a:r>
              <a:rPr lang="en-US" sz="1352">
                <a:solidFill>
                  <a:srgbClr val="A5A5A5"/>
                </a:solidFill>
                <a:latin typeface="Arial"/>
                <a:ea typeface="Arial"/>
                <a:cs typeface="Arial"/>
                <a:sym typeface="Arial"/>
              </a:rPr>
              <a:t>zur Fovea liegt, folgt daraus, dass der resultierende Gesichtsfeldausfall </a:t>
            </a:r>
            <a:r>
              <a:rPr b="1" lang="en-US" sz="1352">
                <a:solidFill>
                  <a:srgbClr val="A5A5A5"/>
                </a:solidFill>
                <a:latin typeface="Arial"/>
                <a:ea typeface="Arial"/>
                <a:cs typeface="Arial"/>
                <a:sym typeface="Arial"/>
              </a:rPr>
              <a:t>superotemporal </a:t>
            </a:r>
            <a:r>
              <a:rPr lang="en-US" sz="1352">
                <a:solidFill>
                  <a:srgbClr val="A5A5A5"/>
                </a:solidFill>
                <a:latin typeface="Arial"/>
                <a:ea typeface="Arial"/>
                <a:cs typeface="Arial"/>
                <a:sym typeface="Arial"/>
              </a:rPr>
              <a:t>zur Fixation auftritt</a:t>
            </a:r>
            <a:r>
              <a:rPr b="1" lang="en-US" sz="1352">
                <a:solidFill>
                  <a:schemeClr val="lt1"/>
                </a:solidFill>
                <a:latin typeface="Arial"/>
                <a:ea typeface="Arial"/>
                <a:cs typeface="Arial"/>
                <a:sym typeface="Arial"/>
              </a:rPr>
              <a:t>.</a:t>
            </a:r>
            <a:r>
              <a:rPr lang="en-US" sz="1352">
                <a:solidFill>
                  <a:srgbClr val="A5A5A5"/>
                </a:solidFill>
                <a:latin typeface="Arial"/>
                <a:ea typeface="Arial"/>
                <a:cs typeface="Arial"/>
                <a:sym typeface="Arial"/>
              </a:rPr>
              <a:t> Und da das Fuchs-Kolobom praktisch immer bilateral auftritt, </a:t>
            </a:r>
            <a:r>
              <a:rPr b="1" lang="en-US" sz="1352">
                <a:solidFill>
                  <a:schemeClr val="lt1"/>
                </a:solidFill>
                <a:latin typeface="Arial"/>
                <a:ea typeface="Arial"/>
                <a:cs typeface="Arial"/>
                <a:sym typeface="Arial"/>
              </a:rPr>
              <a:t>sind diese superotemporalen Gesichtsfeldausfälle </a:t>
            </a:r>
            <a:r>
              <a:rPr b="1" i="1" lang="en-US" sz="1352">
                <a:solidFill>
                  <a:schemeClr val="lt1"/>
                </a:solidFill>
                <a:latin typeface="Arial"/>
                <a:ea typeface="Arial"/>
                <a:cs typeface="Arial"/>
                <a:sym typeface="Arial"/>
              </a:rPr>
              <a:t>beidseitig</a:t>
            </a:r>
            <a:r>
              <a:rPr b="1" lang="en-US" sz="1352">
                <a:solidFill>
                  <a:schemeClr val="lt1"/>
                </a:solidFill>
                <a:latin typeface="Arial"/>
                <a:ea typeface="Arial"/>
                <a:cs typeface="Arial"/>
                <a:sym typeface="Arial"/>
              </a:rPr>
              <a:t> vorhanden.</a:t>
            </a:r>
            <a:endParaRPr/>
          </a:p>
        </p:txBody>
      </p:sp>
      <p:sp>
        <p:nvSpPr>
          <p:cNvPr id="6422" name="Google Shape;6422;p235"/>
          <p:cNvSpPr/>
          <p:nvPr/>
        </p:nvSpPr>
        <p:spPr>
          <a:xfrm>
            <a:off x="4125875" y="4492724"/>
            <a:ext cx="5293239" cy="660584"/>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423" name="Google Shape;6423;p235"/>
          <p:cNvSpPr/>
          <p:nvPr/>
        </p:nvSpPr>
        <p:spPr>
          <a:xfrm>
            <a:off x="2083875" y="4987622"/>
            <a:ext cx="1911218" cy="57427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424" name="Google Shape;6424;p235"/>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425" name="Google Shape;6425;p235"/>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426" name="Google Shape;6426;p235"/>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427" name="Google Shape;6427;p235"/>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6428" name="Google Shape;6428;p235"/>
          <p:cNvSpPr txBox="1"/>
          <p:nvPr/>
        </p:nvSpPr>
        <p:spPr>
          <a:xfrm>
            <a:off x="1776550" y="1587141"/>
            <a:ext cx="8664779" cy="2760155"/>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Wenn ich „superiorer bitemporaler Gesichtsfeldausfall“ höre, kommen mir zwei Begriffe in den Sinn, und das </a:t>
            </a:r>
            <a:r>
              <a:rPr b="1" i="1" lang="en-US" sz="1352">
                <a:solidFill>
                  <a:schemeClr val="dk1"/>
                </a:solidFill>
                <a:latin typeface="Arial"/>
                <a:ea typeface="Arial"/>
                <a:cs typeface="Arial"/>
                <a:sym typeface="Arial"/>
              </a:rPr>
              <a:t>ist nicht </a:t>
            </a:r>
            <a:r>
              <a:rPr i="1" lang="en-US" sz="1352">
                <a:solidFill>
                  <a:schemeClr val="dk1"/>
                </a:solidFill>
                <a:latin typeface="Arial"/>
                <a:ea typeface="Arial"/>
                <a:cs typeface="Arial"/>
                <a:sym typeface="Arial"/>
              </a:rPr>
              <a:t>das Fuchs-Kolobom – es ist </a:t>
            </a:r>
            <a:r>
              <a:rPr b="1" i="1" lang="en-US" sz="1352">
                <a:solidFill>
                  <a:schemeClr val="dk1"/>
                </a:solidFill>
                <a:latin typeface="Arial"/>
                <a:ea typeface="Arial"/>
                <a:cs typeface="Arial"/>
                <a:sym typeface="Arial"/>
              </a:rPr>
              <a:t>ein Hypophysentumor</a:t>
            </a:r>
            <a:r>
              <a:rPr i="1" lang="en-US" sz="1352">
                <a:solidFill>
                  <a:schemeClr val="dk1"/>
                </a:solidFill>
                <a:latin typeface="Arial"/>
                <a:ea typeface="Arial"/>
                <a:cs typeface="Arial"/>
                <a:sym typeface="Arial"/>
              </a:rPr>
              <a:t>. </a:t>
            </a:r>
            <a:r>
              <a:rPr i="1" lang="en-US" sz="1352">
                <a:solidFill>
                  <a:srgbClr val="1A5FB4"/>
                </a:solidFill>
                <a:latin typeface="Arial"/>
                <a:ea typeface="Arial"/>
                <a:cs typeface="Arial"/>
                <a:sym typeface="Arial"/>
              </a:rPr>
              <a:t>Wie soll ich wissen, ob ein bitemporaler Gesichtsfeldausfall auf einen Hypophysentumor zurückzuführen ist und nicht auf ein Fuchs-Kolobom?</a:t>
            </a:r>
            <a:endParaRPr i="1" sz="1352">
              <a:solidFill>
                <a:srgbClr val="C8C860"/>
              </a:solidFill>
              <a:latin typeface="Arial"/>
              <a:ea typeface="Arial"/>
              <a:cs typeface="Arial"/>
              <a:sym typeface="Arial"/>
            </a:endParaRPr>
          </a:p>
          <a:p>
            <a:pPr indent="0" lvl="0" marL="0" marR="0" rtl="0" algn="l">
              <a:spcBef>
                <a:spcPts val="0"/>
              </a:spcBef>
              <a:spcAft>
                <a:spcPts val="0"/>
              </a:spcAft>
              <a:buNone/>
            </a:pPr>
            <a:r>
              <a:rPr lang="en-US" sz="1352">
                <a:solidFill>
                  <a:srgbClr val="C8C860"/>
                </a:solidFill>
                <a:latin typeface="Arial"/>
                <a:ea typeface="Arial"/>
                <a:cs typeface="Arial"/>
                <a:sym typeface="Arial"/>
              </a:rPr>
              <a:t>Sie meinen, abgesehen von der Tatsache, dass die Sehnervenköpfe bei einem Fuchs-Patienten stark geneigt sind und einen Situs inversus aufweisen, während die Sehnervenköpfe eines Patienten mit Hypophysentumor ödematös sind? (Denken Sie daran: </a:t>
            </a:r>
            <a:r>
              <a:rPr i="1" lang="en-US" sz="1352">
                <a:solidFill>
                  <a:srgbClr val="C8C860"/>
                </a:solidFill>
                <a:latin typeface="Arial"/>
                <a:ea typeface="Arial"/>
                <a:cs typeface="Arial"/>
                <a:sym typeface="Arial"/>
              </a:rPr>
              <a:t>Wenn alles andere fehlschlägt, untersuchen Sie den Patienten</a:t>
            </a:r>
            <a:r>
              <a:rPr lang="en-US" sz="1352">
                <a:solidFill>
                  <a:srgbClr val="C8C860"/>
                </a:solidFill>
                <a:latin typeface="Arial"/>
                <a:ea typeface="Arial"/>
                <a:cs typeface="Arial"/>
                <a:sym typeface="Arial"/>
              </a:rPr>
              <a:t>.)</a:t>
            </a:r>
            <a:endParaRPr/>
          </a:p>
          <a:p>
            <a:pPr indent="0" lvl="0" marL="0" marR="0" rtl="0" algn="l">
              <a:spcBef>
                <a:spcPts val="0"/>
              </a:spcBef>
              <a:spcAft>
                <a:spcPts val="0"/>
              </a:spcAft>
              <a:buNone/>
            </a:pPr>
            <a:r>
              <a:t/>
            </a:r>
            <a:endParaRPr sz="1546">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OK, einverstanden. (Unnötig unhöflich, aber einverstanden.) Aber gibt es eine Möglichkeit, dies anhand des Gesichtsfeldes selbst zu erkennen?</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In der Tat gibt es einen – ein bitemporaler Gesichtsfeldausfall infolge eines Hypophysentumors respektiert immer die vertikale Mittellinie, während dies bei einem Ausfall infolge eines Fuchs-Koloboms nicht der Fall ist. Anders ausgedrückt: Bei einem Hypophysentumor, nicht jedoch bei einem Fuchs-Kolobom, ist mit einem bitemporalen </a:t>
            </a:r>
            <a:r>
              <a:rPr b="1" lang="en-US" sz="1352">
                <a:solidFill>
                  <a:srgbClr val="C8C860"/>
                </a:solidFill>
                <a:latin typeface="Arial"/>
                <a:ea typeface="Arial"/>
                <a:cs typeface="Arial"/>
                <a:sym typeface="Arial"/>
              </a:rPr>
              <a:t>hemianopischen </a:t>
            </a:r>
            <a:r>
              <a:rPr lang="en-US" sz="1352">
                <a:solidFill>
                  <a:srgbClr val="C8C860"/>
                </a:solidFill>
                <a:latin typeface="Arial"/>
                <a:ea typeface="Arial"/>
                <a:cs typeface="Arial"/>
                <a:sym typeface="Arial"/>
              </a:rPr>
              <a:t>Gesichtsfeldausfall zu rechnen. </a:t>
            </a:r>
            <a:endParaRPr/>
          </a:p>
        </p:txBody>
      </p:sp>
    </p:spTree>
  </p:cSld>
  <p:clrMapOvr>
    <a:masterClrMapping/>
  </p:clrMapOvr>
</p:sld>
</file>

<file path=ppt/slides/slide2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2" name="Shape 6432"/>
        <p:cNvGrpSpPr/>
        <p:nvPr/>
      </p:nvGrpSpPr>
      <p:grpSpPr>
        <a:xfrm>
          <a:off x="0" y="0"/>
          <a:ext cx="0" cy="0"/>
          <a:chOff x="0" y="0"/>
          <a:chExt cx="0" cy="0"/>
        </a:xfrm>
      </p:grpSpPr>
      <p:sp>
        <p:nvSpPr>
          <p:cNvPr id="6433" name="Google Shape;6433;p236"/>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434" name="Google Shape;6434;p236"/>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435" name="Google Shape;6435;p236"/>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6436" name="Google Shape;6436;p236"/>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437" name="Google Shape;6437;p236"/>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438" name="Google Shape;6438;p236"/>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439" name="Google Shape;6439;p236"/>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6440" name="Google Shape;6440;p236"/>
          <p:cNvCxnSpPr>
            <a:stCxn id="6433"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441" name="Google Shape;6441;p236"/>
          <p:cNvCxnSpPr>
            <a:stCxn id="6433"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6442" name="Google Shape;6442;p236"/>
          <p:cNvCxnSpPr>
            <a:stCxn id="6433"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6443" name="Google Shape;6443;p236"/>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6444" name="Google Shape;6444;p236"/>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6445" name="Google Shape;6445;p236"/>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6446" name="Google Shape;6446;p236"/>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6447" name="Google Shape;6447;p236"/>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6448" name="Google Shape;6448;p236"/>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6449" name="Google Shape;6449;p236"/>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6450" name="Google Shape;6450;p236"/>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6451" name="Google Shape;6451;p236"/>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BFBFBF"/>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BFBFBF"/>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Er kann eine myopische </a:t>
            </a:r>
            <a:r>
              <a:rPr b="1" lang="en-US" sz="1352">
                <a:solidFill>
                  <a:srgbClr val="1A5FB4"/>
                </a:solidFill>
                <a:latin typeface="Arial"/>
                <a:ea typeface="Arial"/>
                <a:cs typeface="Arial"/>
                <a:sym typeface="Arial"/>
              </a:rPr>
              <a:t>Neigung</a:t>
            </a:r>
            <a:r>
              <a:rPr lang="en-US" sz="1352">
                <a:solidFill>
                  <a:srgbClr val="BFBFBF"/>
                </a:solidFill>
                <a:latin typeface="Arial"/>
                <a:ea typeface="Arial"/>
                <a:cs typeface="Arial"/>
                <a:sym typeface="Arial"/>
              </a:rPr>
              <a:t> aufweisen, und sein temporaler Bereich kann blass sein</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Fuchs-Kolobom (Dr. Fuchs schlägt wieder zu)</a:t>
            </a:r>
            <a:endParaRPr sz="1352">
              <a:solidFill>
                <a:srgbClr val="BFBFBF"/>
              </a:solidFill>
              <a:latin typeface="Arial"/>
              <a:ea typeface="Arial"/>
              <a:cs typeface="Arial"/>
              <a:sym typeface="Arial"/>
            </a:endParaRPr>
          </a:p>
        </p:txBody>
      </p:sp>
      <p:sp>
        <p:nvSpPr>
          <p:cNvPr id="6452" name="Google Shape;6452;p236"/>
          <p:cNvSpPr txBox="1"/>
          <p:nvPr/>
        </p:nvSpPr>
        <p:spPr>
          <a:xfrm>
            <a:off x="1679275" y="3101438"/>
            <a:ext cx="8833449" cy="2314170"/>
          </a:xfrm>
          <a:prstGeom prst="rect">
            <a:avLst/>
          </a:prstGeom>
          <a:solidFill>
            <a:srgbClr val="F3EAF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Was bedeutet es, wenn man sagt, der Sehnervenkopf sei „geneigt“?</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Es bedeutet, dass sein oberer Pol angehoben und sein unterer Pol nach hinten verschoben ist (d. h. staphylomartig).</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Die Gefäße auf einer geneigten Papille können in einem ungewöhnlichen Muster verlaufen. Wie lautet die aus zwei Wörtern bestehende Bezeichnung für dieses Muster?</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„Situs inversus“</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Hat dies Auswirkungen auf das Sehvermögen?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Ja, das tut es – die Neigung des Sehnervenkopfes kann einen Gesichtsfeldausfall verursachen (typischerweise einen </a:t>
            </a:r>
            <a:r>
              <a:rPr b="1" lang="en-US" sz="1352">
                <a:solidFill>
                  <a:srgbClr val="1A5FB4"/>
                </a:solidFill>
                <a:latin typeface="Arial"/>
                <a:ea typeface="Arial"/>
                <a:cs typeface="Arial"/>
                <a:sym typeface="Arial"/>
              </a:rPr>
              <a:t>bitemporalen Ausfall</a:t>
            </a:r>
            <a:r>
              <a:rPr lang="en-US" sz="1352">
                <a:solidFill>
                  <a:srgbClr val="BFBFBF"/>
                </a:solidFill>
                <a:latin typeface="Arial"/>
                <a:ea typeface="Arial"/>
                <a:cs typeface="Arial"/>
                <a:sym typeface="Arial"/>
              </a:rPr>
              <a:t>).</a:t>
            </a:r>
            <a:endParaRPr/>
          </a:p>
        </p:txBody>
      </p:sp>
      <p:sp>
        <p:nvSpPr>
          <p:cNvPr id="6453" name="Google Shape;6453;p236"/>
          <p:cNvSpPr txBox="1"/>
          <p:nvPr/>
        </p:nvSpPr>
        <p:spPr>
          <a:xfrm>
            <a:off x="1802944" y="2633264"/>
            <a:ext cx="7552599" cy="2522297"/>
          </a:xfrm>
          <a:prstGeom prst="rect">
            <a:avLst/>
          </a:prstGeom>
          <a:solidFill>
            <a:srgbClr val="00B050"/>
          </a:solidFill>
          <a:ln>
            <a:noFill/>
          </a:ln>
        </p:spPr>
        <p:txBody>
          <a:bodyPr anchorCtr="0" anchor="t" bIns="12250" lIns="24525" spcFirstLastPara="1" rIns="24525" wrap="square" tIns="12250">
            <a:spAutoFit/>
          </a:bodyPr>
          <a:lstStyle/>
          <a:p>
            <a:pPr indent="0" lvl="0" marL="0" marR="0" rtl="0" algn="l">
              <a:spcBef>
                <a:spcPts val="0"/>
              </a:spcBef>
              <a:spcAft>
                <a:spcPts val="0"/>
              </a:spcAft>
              <a:buClr>
                <a:srgbClr val="A5A5A5"/>
              </a:buClr>
              <a:buSzPts val="1352"/>
              <a:buFont typeface="Noto Sans Symbols"/>
              <a:buNone/>
            </a:pPr>
            <a:r>
              <a:rPr i="1" lang="en-US" sz="1352">
                <a:solidFill>
                  <a:srgbClr val="A5A5A5"/>
                </a:solidFill>
                <a:latin typeface="Arial"/>
                <a:ea typeface="Arial"/>
                <a:cs typeface="Arial"/>
                <a:sym typeface="Arial"/>
              </a:rPr>
              <a:t>Wie um Himmels willen verursacht eine geneigte Papille einen bitemporalen Gesichtsfeldausfall?</a:t>
            </a:r>
            <a:endParaRPr/>
          </a:p>
          <a:p>
            <a:pPr indent="0" lvl="0" marL="0" marR="0" rtl="0" algn="l">
              <a:spcBef>
                <a:spcPts val="0"/>
              </a:spcBef>
              <a:spcAft>
                <a:spcPts val="0"/>
              </a:spcAft>
              <a:buClr>
                <a:srgbClr val="A5A5A5"/>
              </a:buClr>
              <a:buSzPts val="1352"/>
              <a:buFont typeface="Noto Sans Symbols"/>
              <a:buNone/>
            </a:pPr>
            <a:r>
              <a:rPr lang="en-US" sz="1352">
                <a:solidFill>
                  <a:srgbClr val="A5A5A5"/>
                </a:solidFill>
                <a:latin typeface="Arial"/>
                <a:ea typeface="Arial"/>
                <a:cs typeface="Arial"/>
                <a:sym typeface="Arial"/>
              </a:rPr>
              <a:t>Das ist eigentlich ganz einfach. </a:t>
            </a:r>
            <a:endParaRPr/>
          </a:p>
          <a:p>
            <a:pPr indent="0" lvl="0" marL="0" marR="0" rtl="0" algn="l">
              <a:spcBef>
                <a:spcPts val="0"/>
              </a:spcBef>
              <a:spcAft>
                <a:spcPts val="0"/>
              </a:spcAft>
              <a:buClr>
                <a:srgbClr val="A5A5A5"/>
              </a:buClr>
              <a:buSzPts val="1352"/>
              <a:buFont typeface="Noto Sans Symbols"/>
              <a:buNone/>
            </a:pPr>
            <a:r>
              <a:rPr lang="en-US" sz="1352">
                <a:solidFill>
                  <a:srgbClr val="A5A5A5"/>
                </a:solidFill>
                <a:latin typeface="Arial"/>
                <a:ea typeface="Arial"/>
                <a:cs typeface="Arial"/>
                <a:sym typeface="Arial"/>
              </a:rPr>
              <a:t>Erinnern Sie sich daran, dass der Bereich, der den unteren Pol des Sehnervenkopfes umfasst und an diesen angrenzt, staphylomatös ist. Das bedeutet, dass die „Axiallänge“ der Photorezeptoren in diesem Bereich größer ist als die des restlichen hinteren Pols. Aufgrund dieser zusätzlichen Axiallänge ist die bei der Gesichtsfelduntersuchung verwendete Korrektur (die auf der Refraktion der nicht-staphylomatösen Fovea basiert) für den unteren peripapillären Bereich nicht myopisch genug.  Da dieser Bereich unscharf ist, zeigt sich im Test ein </a:t>
            </a:r>
            <a:r>
              <a:rPr i="1" lang="en-US" sz="1352">
                <a:solidFill>
                  <a:srgbClr val="A5A5A5"/>
                </a:solidFill>
                <a:latin typeface="Arial"/>
                <a:ea typeface="Arial"/>
                <a:cs typeface="Arial"/>
                <a:sym typeface="Arial"/>
              </a:rPr>
              <a:t>refraktives Skotom</a:t>
            </a:r>
            <a:r>
              <a:rPr lang="en-US" sz="1352">
                <a:solidFill>
                  <a:srgbClr val="A5A5A5"/>
                </a:solidFill>
                <a:latin typeface="Arial"/>
                <a:ea typeface="Arial"/>
                <a:cs typeface="Arial"/>
                <a:sym typeface="Arial"/>
              </a:rPr>
              <a:t>. Und da die von diesem Skotom betroffene Netzhaut </a:t>
            </a:r>
            <a:r>
              <a:rPr b="1" lang="en-US" sz="1352">
                <a:solidFill>
                  <a:srgbClr val="A5A5A5"/>
                </a:solidFill>
                <a:latin typeface="Arial"/>
                <a:ea typeface="Arial"/>
                <a:cs typeface="Arial"/>
                <a:sym typeface="Arial"/>
              </a:rPr>
              <a:t>inferonasal </a:t>
            </a:r>
            <a:r>
              <a:rPr lang="en-US" sz="1352">
                <a:solidFill>
                  <a:srgbClr val="A5A5A5"/>
                </a:solidFill>
                <a:latin typeface="Arial"/>
                <a:ea typeface="Arial"/>
                <a:cs typeface="Arial"/>
                <a:sym typeface="Arial"/>
              </a:rPr>
              <a:t>zur Fovea liegt, folgt daraus, dass der resultierende Gesichtsfeldausfall </a:t>
            </a:r>
            <a:r>
              <a:rPr b="1" lang="en-US" sz="1352">
                <a:solidFill>
                  <a:srgbClr val="A5A5A5"/>
                </a:solidFill>
                <a:latin typeface="Arial"/>
                <a:ea typeface="Arial"/>
                <a:cs typeface="Arial"/>
                <a:sym typeface="Arial"/>
              </a:rPr>
              <a:t>superotemporal </a:t>
            </a:r>
            <a:r>
              <a:rPr lang="en-US" sz="1352">
                <a:solidFill>
                  <a:srgbClr val="A5A5A5"/>
                </a:solidFill>
                <a:latin typeface="Arial"/>
                <a:ea typeface="Arial"/>
                <a:cs typeface="Arial"/>
                <a:sym typeface="Arial"/>
              </a:rPr>
              <a:t>zur Fixation auftritt</a:t>
            </a:r>
            <a:r>
              <a:rPr b="1" lang="en-US" sz="1352">
                <a:solidFill>
                  <a:schemeClr val="lt1"/>
                </a:solidFill>
                <a:latin typeface="Arial"/>
                <a:ea typeface="Arial"/>
                <a:cs typeface="Arial"/>
                <a:sym typeface="Arial"/>
              </a:rPr>
              <a:t>.</a:t>
            </a:r>
            <a:r>
              <a:rPr lang="en-US" sz="1352">
                <a:solidFill>
                  <a:srgbClr val="A5A5A5"/>
                </a:solidFill>
                <a:latin typeface="Arial"/>
                <a:ea typeface="Arial"/>
                <a:cs typeface="Arial"/>
                <a:sym typeface="Arial"/>
              </a:rPr>
              <a:t> Und da das Fuchs-Kolobom praktisch immer bilateral auftritt, </a:t>
            </a:r>
            <a:r>
              <a:rPr b="1" lang="en-US" sz="1352">
                <a:solidFill>
                  <a:schemeClr val="lt1"/>
                </a:solidFill>
                <a:latin typeface="Arial"/>
                <a:ea typeface="Arial"/>
                <a:cs typeface="Arial"/>
                <a:sym typeface="Arial"/>
              </a:rPr>
              <a:t>sind diese superotemporalen Gesichtsfeldausfälle </a:t>
            </a:r>
            <a:r>
              <a:rPr b="1" i="1" lang="en-US" sz="1352">
                <a:solidFill>
                  <a:schemeClr val="lt1"/>
                </a:solidFill>
                <a:latin typeface="Arial"/>
                <a:ea typeface="Arial"/>
                <a:cs typeface="Arial"/>
                <a:sym typeface="Arial"/>
              </a:rPr>
              <a:t>beidseitig</a:t>
            </a:r>
            <a:r>
              <a:rPr b="1" lang="en-US" sz="1352">
                <a:solidFill>
                  <a:schemeClr val="lt1"/>
                </a:solidFill>
                <a:latin typeface="Arial"/>
                <a:ea typeface="Arial"/>
                <a:cs typeface="Arial"/>
                <a:sym typeface="Arial"/>
              </a:rPr>
              <a:t> vorhanden.</a:t>
            </a:r>
            <a:endParaRPr/>
          </a:p>
        </p:txBody>
      </p:sp>
      <p:sp>
        <p:nvSpPr>
          <p:cNvPr id="6454" name="Google Shape;6454;p236"/>
          <p:cNvSpPr/>
          <p:nvPr/>
        </p:nvSpPr>
        <p:spPr>
          <a:xfrm>
            <a:off x="4125875" y="4492724"/>
            <a:ext cx="5293239" cy="660584"/>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455" name="Google Shape;6455;p236"/>
          <p:cNvSpPr/>
          <p:nvPr/>
        </p:nvSpPr>
        <p:spPr>
          <a:xfrm>
            <a:off x="2083875" y="4987622"/>
            <a:ext cx="1911218" cy="57427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456" name="Google Shape;6456;p236"/>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457" name="Google Shape;6457;p236"/>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458" name="Google Shape;6458;p236"/>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459" name="Google Shape;6459;p236"/>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6460" name="Google Shape;6460;p236"/>
          <p:cNvSpPr txBox="1"/>
          <p:nvPr/>
        </p:nvSpPr>
        <p:spPr>
          <a:xfrm>
            <a:off x="1776550" y="1587141"/>
            <a:ext cx="8664779" cy="2760155"/>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Wenn ich „superiorer bitemporaler Gesichtsfeldausfall“ höre, kommen mir zwei Begriffe in den Sinn, und das </a:t>
            </a:r>
            <a:r>
              <a:rPr b="1" i="1" lang="en-US" sz="1352">
                <a:solidFill>
                  <a:schemeClr val="dk1"/>
                </a:solidFill>
                <a:latin typeface="Arial"/>
                <a:ea typeface="Arial"/>
                <a:cs typeface="Arial"/>
                <a:sym typeface="Arial"/>
              </a:rPr>
              <a:t>ist nicht </a:t>
            </a:r>
            <a:r>
              <a:rPr i="1" lang="en-US" sz="1352">
                <a:solidFill>
                  <a:schemeClr val="dk1"/>
                </a:solidFill>
                <a:latin typeface="Arial"/>
                <a:ea typeface="Arial"/>
                <a:cs typeface="Arial"/>
                <a:sym typeface="Arial"/>
              </a:rPr>
              <a:t>das Fuchs-Kolobom – es ist </a:t>
            </a:r>
            <a:r>
              <a:rPr b="1" i="1" lang="en-US" sz="1352">
                <a:solidFill>
                  <a:schemeClr val="dk1"/>
                </a:solidFill>
                <a:latin typeface="Arial"/>
                <a:ea typeface="Arial"/>
                <a:cs typeface="Arial"/>
                <a:sym typeface="Arial"/>
              </a:rPr>
              <a:t>ein Hypophysentumor</a:t>
            </a:r>
            <a:r>
              <a:rPr i="1" lang="en-US" sz="1352">
                <a:solidFill>
                  <a:schemeClr val="dk1"/>
                </a:solidFill>
                <a:latin typeface="Arial"/>
                <a:ea typeface="Arial"/>
                <a:cs typeface="Arial"/>
                <a:sym typeface="Arial"/>
              </a:rPr>
              <a:t>. </a:t>
            </a:r>
            <a:r>
              <a:rPr i="1" lang="en-US" sz="1352">
                <a:solidFill>
                  <a:srgbClr val="1A5FB4"/>
                </a:solidFill>
                <a:latin typeface="Arial"/>
                <a:ea typeface="Arial"/>
                <a:cs typeface="Arial"/>
                <a:sym typeface="Arial"/>
              </a:rPr>
              <a:t>Wie soll ich wissen, ob ein bitemporaler Gesichtsfeldausfall auf einen Hypophysentumor zurückzuführen ist und nicht auf ein Fuchs-Kolobom?</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Sie meinen, abgesehen von der Tatsache, dass die Sehnervenköpfe bei einem Fuchs-Patienten stark geneigt sind und einen Situs inversus aufweisen, während die Sehnervenköpfe eines Patienten mit Hypophysentumor ödematös sind? (Denken Sie daran: </a:t>
            </a:r>
            <a:r>
              <a:rPr i="1" lang="en-US" sz="1352">
                <a:solidFill>
                  <a:schemeClr val="dk1"/>
                </a:solidFill>
                <a:latin typeface="Arial"/>
                <a:ea typeface="Arial"/>
                <a:cs typeface="Arial"/>
                <a:sym typeface="Arial"/>
              </a:rPr>
              <a:t>Wenn alles andere fehlschlägt, untersuchen Sie den Patienten</a:t>
            </a:r>
            <a:r>
              <a:rPr lang="en-US" sz="1352">
                <a:solidFill>
                  <a:schemeClr val="dk1"/>
                </a:solidFill>
                <a:latin typeface="Arial"/>
                <a:ea typeface="Arial"/>
                <a:cs typeface="Arial"/>
                <a:sym typeface="Arial"/>
              </a:rPr>
              <a:t>.)</a:t>
            </a:r>
            <a:endParaRPr/>
          </a:p>
          <a:p>
            <a:pPr indent="0" lvl="0" marL="0" marR="0" rtl="0" algn="l">
              <a:spcBef>
                <a:spcPts val="0"/>
              </a:spcBef>
              <a:spcAft>
                <a:spcPts val="0"/>
              </a:spcAft>
              <a:buNone/>
            </a:pPr>
            <a:r>
              <a:t/>
            </a:r>
            <a:endParaRPr sz="1546">
              <a:solidFill>
                <a:srgbClr val="C8C860"/>
              </a:solidFill>
              <a:latin typeface="Arial"/>
              <a:ea typeface="Arial"/>
              <a:cs typeface="Arial"/>
              <a:sym typeface="Arial"/>
            </a:endParaRPr>
          </a:p>
          <a:p>
            <a:pPr indent="0" lvl="0" marL="0" marR="0" rtl="0" algn="l">
              <a:spcBef>
                <a:spcPts val="0"/>
              </a:spcBef>
              <a:spcAft>
                <a:spcPts val="0"/>
              </a:spcAft>
              <a:buNone/>
            </a:pPr>
            <a:r>
              <a:rPr i="1" lang="en-US" sz="1352">
                <a:solidFill>
                  <a:srgbClr val="C8C860"/>
                </a:solidFill>
                <a:latin typeface="Arial"/>
                <a:ea typeface="Arial"/>
                <a:cs typeface="Arial"/>
                <a:sym typeface="Arial"/>
              </a:rPr>
              <a:t>OK, einverstanden. (Unnötig unhöflich, aber einverstanden.) Aber gibt es eine Möglichkeit, dies anhand des Gesichtsfeldes selbst zu erkennen?</a:t>
            </a:r>
            <a:endParaRPr/>
          </a:p>
          <a:p>
            <a:pPr indent="0" lvl="0" marL="0" marR="0" rtl="0" algn="l">
              <a:spcBef>
                <a:spcPts val="0"/>
              </a:spcBef>
              <a:spcAft>
                <a:spcPts val="0"/>
              </a:spcAft>
              <a:buNone/>
            </a:pPr>
            <a:r>
              <a:rPr lang="en-US" sz="1352">
                <a:solidFill>
                  <a:srgbClr val="C8C860"/>
                </a:solidFill>
                <a:latin typeface="Arial"/>
                <a:ea typeface="Arial"/>
                <a:cs typeface="Arial"/>
                <a:sym typeface="Arial"/>
              </a:rPr>
              <a:t>In der Tat gibt es einen – ein bitemporaler Gesichtsfeldausfall infolge eines Hypophysentumors respektiert immer die vertikale Mittellinie, während dies bei einem Ausfall infolge eines Fuchs-Koloboms nicht der Fall ist. Anders ausgedrückt: Bei einem Hypophysentumor, nicht jedoch bei einem Fuchs-Kolobom, ist mit einem bitemporalen </a:t>
            </a:r>
            <a:r>
              <a:rPr b="1" lang="en-US" sz="1352">
                <a:solidFill>
                  <a:srgbClr val="C8C860"/>
                </a:solidFill>
                <a:latin typeface="Arial"/>
                <a:ea typeface="Arial"/>
                <a:cs typeface="Arial"/>
                <a:sym typeface="Arial"/>
              </a:rPr>
              <a:t>hemianopischen </a:t>
            </a:r>
            <a:r>
              <a:rPr lang="en-US" sz="1352">
                <a:solidFill>
                  <a:srgbClr val="C8C860"/>
                </a:solidFill>
                <a:latin typeface="Arial"/>
                <a:ea typeface="Arial"/>
                <a:cs typeface="Arial"/>
                <a:sym typeface="Arial"/>
              </a:rPr>
              <a:t>Gesichtsfeldausfall zu rechnen. </a:t>
            </a:r>
            <a:endParaRPr/>
          </a:p>
        </p:txBody>
      </p:sp>
    </p:spTree>
  </p:cSld>
  <p:clrMapOvr>
    <a:masterClrMapping/>
  </p:clrMapOvr>
</p:sld>
</file>

<file path=ppt/slides/slide2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4" name="Shape 6464"/>
        <p:cNvGrpSpPr/>
        <p:nvPr/>
      </p:nvGrpSpPr>
      <p:grpSpPr>
        <a:xfrm>
          <a:off x="0" y="0"/>
          <a:ext cx="0" cy="0"/>
          <a:chOff x="0" y="0"/>
          <a:chExt cx="0" cy="0"/>
        </a:xfrm>
      </p:grpSpPr>
      <p:sp>
        <p:nvSpPr>
          <p:cNvPr id="6465" name="Google Shape;6465;p237"/>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466" name="Google Shape;6466;p237"/>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467" name="Google Shape;6467;p237"/>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6468" name="Google Shape;6468;p237"/>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469" name="Google Shape;6469;p237"/>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470" name="Google Shape;6470;p237"/>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471" name="Google Shape;6471;p237"/>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6472" name="Google Shape;6472;p237"/>
          <p:cNvCxnSpPr>
            <a:stCxn id="6465"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473" name="Google Shape;6473;p237"/>
          <p:cNvCxnSpPr>
            <a:stCxn id="6465"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6474" name="Google Shape;6474;p237"/>
          <p:cNvCxnSpPr>
            <a:stCxn id="6465"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6475" name="Google Shape;6475;p237"/>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6476" name="Google Shape;6476;p237"/>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6477" name="Google Shape;6477;p237"/>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6478" name="Google Shape;6478;p237"/>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6479" name="Google Shape;6479;p237"/>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6480" name="Google Shape;6480;p237"/>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6481" name="Google Shape;6481;p237"/>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6482" name="Google Shape;6482;p237"/>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6483" name="Google Shape;6483;p237"/>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BFBFBF"/>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BFBFBF"/>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Er kann eine myopische </a:t>
            </a:r>
            <a:r>
              <a:rPr b="1" lang="en-US" sz="1352">
                <a:solidFill>
                  <a:srgbClr val="1A5FB4"/>
                </a:solidFill>
                <a:latin typeface="Arial"/>
                <a:ea typeface="Arial"/>
                <a:cs typeface="Arial"/>
                <a:sym typeface="Arial"/>
              </a:rPr>
              <a:t>Neigung</a:t>
            </a:r>
            <a:r>
              <a:rPr lang="en-US" sz="1352">
                <a:solidFill>
                  <a:srgbClr val="BFBFBF"/>
                </a:solidFill>
                <a:latin typeface="Arial"/>
                <a:ea typeface="Arial"/>
                <a:cs typeface="Arial"/>
                <a:sym typeface="Arial"/>
              </a:rPr>
              <a:t> aufweisen, und sein temporaler Bereich kann blass sein</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Fuchs-Kolobom (Dr. Fuchs schlägt wieder zu)</a:t>
            </a:r>
            <a:endParaRPr sz="1352">
              <a:solidFill>
                <a:srgbClr val="BFBFBF"/>
              </a:solidFill>
              <a:latin typeface="Arial"/>
              <a:ea typeface="Arial"/>
              <a:cs typeface="Arial"/>
              <a:sym typeface="Arial"/>
            </a:endParaRPr>
          </a:p>
        </p:txBody>
      </p:sp>
      <p:sp>
        <p:nvSpPr>
          <p:cNvPr id="6484" name="Google Shape;6484;p237"/>
          <p:cNvSpPr txBox="1"/>
          <p:nvPr/>
        </p:nvSpPr>
        <p:spPr>
          <a:xfrm>
            <a:off x="1679275" y="3101438"/>
            <a:ext cx="8833449" cy="2314170"/>
          </a:xfrm>
          <a:prstGeom prst="rect">
            <a:avLst/>
          </a:prstGeom>
          <a:solidFill>
            <a:srgbClr val="F3EAF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Was bedeutet es, wenn man sagt, der Sehnervenkopf sei „geneigt“?</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Es bedeutet, dass sein oberer Pol angehoben und sein unterer Pol nach hinten verschoben ist (d. h. staphylomartig).</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Die Gefäße auf einer geneigten Papille können in einem ungewöhnlichen Muster verlaufen. Wie lautet die aus zwei Wörtern bestehende Bezeichnung für dieses Muster?</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„Situs inversus“</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Hat dies Auswirkungen auf das Sehvermögen?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Ja, das tut es – die Neigung des Sehnervenkopfes kann einen Gesichtsfeldausfall verursachen (typischerweise einen </a:t>
            </a:r>
            <a:r>
              <a:rPr b="1" lang="en-US" sz="1352">
                <a:solidFill>
                  <a:srgbClr val="1A5FB4"/>
                </a:solidFill>
                <a:latin typeface="Arial"/>
                <a:ea typeface="Arial"/>
                <a:cs typeface="Arial"/>
                <a:sym typeface="Arial"/>
              </a:rPr>
              <a:t>bitemporalen Ausfall</a:t>
            </a:r>
            <a:r>
              <a:rPr lang="en-US" sz="1352">
                <a:solidFill>
                  <a:srgbClr val="BFBFBF"/>
                </a:solidFill>
                <a:latin typeface="Arial"/>
                <a:ea typeface="Arial"/>
                <a:cs typeface="Arial"/>
                <a:sym typeface="Arial"/>
              </a:rPr>
              <a:t>).</a:t>
            </a:r>
            <a:endParaRPr/>
          </a:p>
        </p:txBody>
      </p:sp>
      <p:sp>
        <p:nvSpPr>
          <p:cNvPr id="6485" name="Google Shape;6485;p237"/>
          <p:cNvSpPr txBox="1"/>
          <p:nvPr/>
        </p:nvSpPr>
        <p:spPr>
          <a:xfrm>
            <a:off x="1802944" y="2633264"/>
            <a:ext cx="7552599" cy="2522297"/>
          </a:xfrm>
          <a:prstGeom prst="rect">
            <a:avLst/>
          </a:prstGeom>
          <a:solidFill>
            <a:srgbClr val="00B050"/>
          </a:solidFill>
          <a:ln>
            <a:noFill/>
          </a:ln>
        </p:spPr>
        <p:txBody>
          <a:bodyPr anchorCtr="0" anchor="t" bIns="12250" lIns="24525" spcFirstLastPara="1" rIns="24525" wrap="square" tIns="12250">
            <a:spAutoFit/>
          </a:bodyPr>
          <a:lstStyle/>
          <a:p>
            <a:pPr indent="0" lvl="0" marL="0" marR="0" rtl="0" algn="l">
              <a:spcBef>
                <a:spcPts val="0"/>
              </a:spcBef>
              <a:spcAft>
                <a:spcPts val="0"/>
              </a:spcAft>
              <a:buClr>
                <a:srgbClr val="A5A5A5"/>
              </a:buClr>
              <a:buSzPts val="1352"/>
              <a:buFont typeface="Noto Sans Symbols"/>
              <a:buNone/>
            </a:pPr>
            <a:r>
              <a:rPr i="1" lang="en-US" sz="1352">
                <a:solidFill>
                  <a:srgbClr val="A5A5A5"/>
                </a:solidFill>
                <a:latin typeface="Arial"/>
                <a:ea typeface="Arial"/>
                <a:cs typeface="Arial"/>
                <a:sym typeface="Arial"/>
              </a:rPr>
              <a:t>Wie um Himmels willen verursacht eine geneigte Papille einen bitemporalen Gesichtsfeldausfall?</a:t>
            </a:r>
            <a:endParaRPr/>
          </a:p>
          <a:p>
            <a:pPr indent="0" lvl="0" marL="0" marR="0" rtl="0" algn="l">
              <a:spcBef>
                <a:spcPts val="0"/>
              </a:spcBef>
              <a:spcAft>
                <a:spcPts val="0"/>
              </a:spcAft>
              <a:buClr>
                <a:srgbClr val="A5A5A5"/>
              </a:buClr>
              <a:buSzPts val="1352"/>
              <a:buFont typeface="Noto Sans Symbols"/>
              <a:buNone/>
            </a:pPr>
            <a:r>
              <a:rPr lang="en-US" sz="1352">
                <a:solidFill>
                  <a:srgbClr val="A5A5A5"/>
                </a:solidFill>
                <a:latin typeface="Arial"/>
                <a:ea typeface="Arial"/>
                <a:cs typeface="Arial"/>
                <a:sym typeface="Arial"/>
              </a:rPr>
              <a:t>Das ist eigentlich ganz einfach. </a:t>
            </a:r>
            <a:endParaRPr/>
          </a:p>
          <a:p>
            <a:pPr indent="0" lvl="0" marL="0" marR="0" rtl="0" algn="l">
              <a:spcBef>
                <a:spcPts val="0"/>
              </a:spcBef>
              <a:spcAft>
                <a:spcPts val="0"/>
              </a:spcAft>
              <a:buClr>
                <a:srgbClr val="A5A5A5"/>
              </a:buClr>
              <a:buSzPts val="1352"/>
              <a:buFont typeface="Noto Sans Symbols"/>
              <a:buNone/>
            </a:pPr>
            <a:r>
              <a:rPr lang="en-US" sz="1352">
                <a:solidFill>
                  <a:srgbClr val="A5A5A5"/>
                </a:solidFill>
                <a:latin typeface="Arial"/>
                <a:ea typeface="Arial"/>
                <a:cs typeface="Arial"/>
                <a:sym typeface="Arial"/>
              </a:rPr>
              <a:t>Erinnern Sie sich daran, dass der Bereich, der den unteren Pol des Sehnervenkopfes umfasst und an diesen angrenzt, staphylomatös ist. Das bedeutet, dass die „Axiallänge“ der Photorezeptoren in diesem Bereich größer ist als die des restlichen hinteren Pols. Aufgrund dieser zusätzlichen Axiallänge ist die bei der Gesichtsfelduntersuchung verwendete Korrektur (die auf der Refraktion der nicht-staphylomatösen Fovea basiert) für den unteren peripapillären Bereich nicht myopisch genug.  Da dieser Bereich unscharf ist, zeigt sich im Test ein </a:t>
            </a:r>
            <a:r>
              <a:rPr i="1" lang="en-US" sz="1352">
                <a:solidFill>
                  <a:srgbClr val="A5A5A5"/>
                </a:solidFill>
                <a:latin typeface="Arial"/>
                <a:ea typeface="Arial"/>
                <a:cs typeface="Arial"/>
                <a:sym typeface="Arial"/>
              </a:rPr>
              <a:t>refraktives Skotom</a:t>
            </a:r>
            <a:r>
              <a:rPr lang="en-US" sz="1352">
                <a:solidFill>
                  <a:srgbClr val="A5A5A5"/>
                </a:solidFill>
                <a:latin typeface="Arial"/>
                <a:ea typeface="Arial"/>
                <a:cs typeface="Arial"/>
                <a:sym typeface="Arial"/>
              </a:rPr>
              <a:t>. Und da die von diesem Skotom betroffene Netzhaut </a:t>
            </a:r>
            <a:r>
              <a:rPr b="1" lang="en-US" sz="1352">
                <a:solidFill>
                  <a:srgbClr val="A5A5A5"/>
                </a:solidFill>
                <a:latin typeface="Arial"/>
                <a:ea typeface="Arial"/>
                <a:cs typeface="Arial"/>
                <a:sym typeface="Arial"/>
              </a:rPr>
              <a:t>inferonasal </a:t>
            </a:r>
            <a:r>
              <a:rPr lang="en-US" sz="1352">
                <a:solidFill>
                  <a:srgbClr val="A5A5A5"/>
                </a:solidFill>
                <a:latin typeface="Arial"/>
                <a:ea typeface="Arial"/>
                <a:cs typeface="Arial"/>
                <a:sym typeface="Arial"/>
              </a:rPr>
              <a:t>zur Fovea liegt, folgt daraus, dass der resultierende Gesichtsfeldausfall </a:t>
            </a:r>
            <a:r>
              <a:rPr b="1" lang="en-US" sz="1352">
                <a:solidFill>
                  <a:srgbClr val="A5A5A5"/>
                </a:solidFill>
                <a:latin typeface="Arial"/>
                <a:ea typeface="Arial"/>
                <a:cs typeface="Arial"/>
                <a:sym typeface="Arial"/>
              </a:rPr>
              <a:t>superotemporal </a:t>
            </a:r>
            <a:r>
              <a:rPr lang="en-US" sz="1352">
                <a:solidFill>
                  <a:srgbClr val="A5A5A5"/>
                </a:solidFill>
                <a:latin typeface="Arial"/>
                <a:ea typeface="Arial"/>
                <a:cs typeface="Arial"/>
                <a:sym typeface="Arial"/>
              </a:rPr>
              <a:t>zur Fixation auftritt</a:t>
            </a:r>
            <a:r>
              <a:rPr b="1" lang="en-US" sz="1352">
                <a:solidFill>
                  <a:schemeClr val="lt1"/>
                </a:solidFill>
                <a:latin typeface="Arial"/>
                <a:ea typeface="Arial"/>
                <a:cs typeface="Arial"/>
                <a:sym typeface="Arial"/>
              </a:rPr>
              <a:t>.</a:t>
            </a:r>
            <a:r>
              <a:rPr lang="en-US" sz="1352">
                <a:solidFill>
                  <a:srgbClr val="A5A5A5"/>
                </a:solidFill>
                <a:latin typeface="Arial"/>
                <a:ea typeface="Arial"/>
                <a:cs typeface="Arial"/>
                <a:sym typeface="Arial"/>
              </a:rPr>
              <a:t> Und da das Fuchs-Kolobom praktisch immer bilateral auftritt, </a:t>
            </a:r>
            <a:r>
              <a:rPr b="1" lang="en-US" sz="1352">
                <a:solidFill>
                  <a:schemeClr val="lt1"/>
                </a:solidFill>
                <a:latin typeface="Arial"/>
                <a:ea typeface="Arial"/>
                <a:cs typeface="Arial"/>
                <a:sym typeface="Arial"/>
              </a:rPr>
              <a:t>sind diese superotemporalen Gesichtsfeldausfälle </a:t>
            </a:r>
            <a:r>
              <a:rPr b="1" i="1" lang="en-US" sz="1352">
                <a:solidFill>
                  <a:schemeClr val="lt1"/>
                </a:solidFill>
                <a:latin typeface="Arial"/>
                <a:ea typeface="Arial"/>
                <a:cs typeface="Arial"/>
                <a:sym typeface="Arial"/>
              </a:rPr>
              <a:t>beidseitig</a:t>
            </a:r>
            <a:r>
              <a:rPr b="1" lang="en-US" sz="1352">
                <a:solidFill>
                  <a:schemeClr val="lt1"/>
                </a:solidFill>
                <a:latin typeface="Arial"/>
                <a:ea typeface="Arial"/>
                <a:cs typeface="Arial"/>
                <a:sym typeface="Arial"/>
              </a:rPr>
              <a:t> vorhanden.</a:t>
            </a:r>
            <a:endParaRPr/>
          </a:p>
        </p:txBody>
      </p:sp>
      <p:sp>
        <p:nvSpPr>
          <p:cNvPr id="6486" name="Google Shape;6486;p237"/>
          <p:cNvSpPr/>
          <p:nvPr/>
        </p:nvSpPr>
        <p:spPr>
          <a:xfrm>
            <a:off x="4125875" y="4492724"/>
            <a:ext cx="5293239" cy="660584"/>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487" name="Google Shape;6487;p237"/>
          <p:cNvSpPr/>
          <p:nvPr/>
        </p:nvSpPr>
        <p:spPr>
          <a:xfrm>
            <a:off x="2083875" y="4987622"/>
            <a:ext cx="1911218" cy="57427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488" name="Google Shape;6488;p237"/>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489" name="Google Shape;6489;p237"/>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490" name="Google Shape;6490;p237"/>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491" name="Google Shape;6491;p237"/>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6492" name="Google Shape;6492;p237"/>
          <p:cNvSpPr txBox="1"/>
          <p:nvPr/>
        </p:nvSpPr>
        <p:spPr>
          <a:xfrm>
            <a:off x="1776550" y="1587141"/>
            <a:ext cx="8664779" cy="2760155"/>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Wenn ich „superiorer bitemporaler Gesichtsfeldausfall“ höre, kommen mir zwei Begriffe in den Sinn, und das </a:t>
            </a:r>
            <a:r>
              <a:rPr b="1" i="1" lang="en-US" sz="1352">
                <a:solidFill>
                  <a:schemeClr val="dk1"/>
                </a:solidFill>
                <a:latin typeface="Arial"/>
                <a:ea typeface="Arial"/>
                <a:cs typeface="Arial"/>
                <a:sym typeface="Arial"/>
              </a:rPr>
              <a:t>ist nicht </a:t>
            </a:r>
            <a:r>
              <a:rPr i="1" lang="en-US" sz="1352">
                <a:solidFill>
                  <a:schemeClr val="dk1"/>
                </a:solidFill>
                <a:latin typeface="Arial"/>
                <a:ea typeface="Arial"/>
                <a:cs typeface="Arial"/>
                <a:sym typeface="Arial"/>
              </a:rPr>
              <a:t>das Fuchs-Kolobom – es ist </a:t>
            </a:r>
            <a:r>
              <a:rPr b="1" i="1" lang="en-US" sz="1352">
                <a:solidFill>
                  <a:schemeClr val="dk1"/>
                </a:solidFill>
                <a:latin typeface="Arial"/>
                <a:ea typeface="Arial"/>
                <a:cs typeface="Arial"/>
                <a:sym typeface="Arial"/>
              </a:rPr>
              <a:t>ein Hypophysentumor</a:t>
            </a:r>
            <a:r>
              <a:rPr i="1" lang="en-US" sz="1352">
                <a:solidFill>
                  <a:schemeClr val="dk1"/>
                </a:solidFill>
                <a:latin typeface="Arial"/>
                <a:ea typeface="Arial"/>
                <a:cs typeface="Arial"/>
                <a:sym typeface="Arial"/>
              </a:rPr>
              <a:t>. </a:t>
            </a:r>
            <a:r>
              <a:rPr i="1" lang="en-US" sz="1352">
                <a:solidFill>
                  <a:srgbClr val="1A5FB4"/>
                </a:solidFill>
                <a:latin typeface="Arial"/>
                <a:ea typeface="Arial"/>
                <a:cs typeface="Arial"/>
                <a:sym typeface="Arial"/>
              </a:rPr>
              <a:t>Wie soll ich wissen, ob ein bitemporaler Gesichtsfeldausfall auf einen Hypophysentumor zurückzuführen ist und nicht auf ein Fuchs-Kolobom?</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Sie meinen, abgesehen von der Tatsache, dass die Sehnervenköpfe bei einem Fuchs-Patienten stark geneigt sind und einen Situs inversus aufweisen, während die Sehnervenköpfe eines Patienten mit Hypophysentumor ödematös sind? (Denken Sie daran: </a:t>
            </a:r>
            <a:r>
              <a:rPr i="1" lang="en-US" sz="1352">
                <a:solidFill>
                  <a:schemeClr val="dk1"/>
                </a:solidFill>
                <a:latin typeface="Arial"/>
                <a:ea typeface="Arial"/>
                <a:cs typeface="Arial"/>
                <a:sym typeface="Arial"/>
              </a:rPr>
              <a:t>Wenn alles andere fehlschlägt, untersuchen Sie den Patienten</a:t>
            </a:r>
            <a:r>
              <a:rPr lang="en-US" sz="1352">
                <a:solidFill>
                  <a:schemeClr val="dk1"/>
                </a:solidFill>
                <a:latin typeface="Arial"/>
                <a:ea typeface="Arial"/>
                <a:cs typeface="Arial"/>
                <a:sym typeface="Arial"/>
              </a:rPr>
              <a:t>.)</a:t>
            </a:r>
            <a:endParaRPr/>
          </a:p>
          <a:p>
            <a:pPr indent="0" lvl="0" marL="0" marR="0" rtl="0" algn="l">
              <a:spcBef>
                <a:spcPts val="0"/>
              </a:spcBef>
              <a:spcAft>
                <a:spcPts val="0"/>
              </a:spcAft>
              <a:buNone/>
            </a:pPr>
            <a:r>
              <a:t/>
            </a:r>
            <a:endParaRPr sz="1546">
              <a:solidFill>
                <a:schemeClr val="dk1"/>
              </a:solidFill>
              <a:latin typeface="Arial"/>
              <a:ea typeface="Arial"/>
              <a:cs typeface="Arial"/>
              <a:sym typeface="Arial"/>
            </a:endParaRPr>
          </a:p>
          <a:p>
            <a:pPr indent="0" lvl="0" marL="0" marR="0" rtl="0" algn="l">
              <a:spcBef>
                <a:spcPts val="0"/>
              </a:spcBef>
              <a:spcAft>
                <a:spcPts val="0"/>
              </a:spcAft>
              <a:buNone/>
            </a:pPr>
            <a:r>
              <a:rPr i="1" lang="en-US" sz="1352">
                <a:solidFill>
                  <a:schemeClr val="dk1"/>
                </a:solidFill>
                <a:latin typeface="Arial"/>
                <a:ea typeface="Arial"/>
                <a:cs typeface="Arial"/>
                <a:sym typeface="Arial"/>
              </a:rPr>
              <a:t>OK, einverstanden. (Unnötig unhöflich, aber einverstanden.) Aber gibt es eine Möglichkeit, dies anhand des Gesichtsfeldes selbst zu erkennen?</a:t>
            </a:r>
            <a:endParaRPr i="1" sz="1352">
              <a:solidFill>
                <a:srgbClr val="C8C860"/>
              </a:solidFill>
              <a:latin typeface="Arial"/>
              <a:ea typeface="Arial"/>
              <a:cs typeface="Arial"/>
              <a:sym typeface="Arial"/>
            </a:endParaRPr>
          </a:p>
          <a:p>
            <a:pPr indent="0" lvl="0" marL="0" marR="0" rtl="0" algn="l">
              <a:spcBef>
                <a:spcPts val="0"/>
              </a:spcBef>
              <a:spcAft>
                <a:spcPts val="0"/>
              </a:spcAft>
              <a:buNone/>
            </a:pPr>
            <a:r>
              <a:rPr lang="en-US" sz="1352">
                <a:solidFill>
                  <a:srgbClr val="C8C860"/>
                </a:solidFill>
                <a:latin typeface="Arial"/>
                <a:ea typeface="Arial"/>
                <a:cs typeface="Arial"/>
                <a:sym typeface="Arial"/>
              </a:rPr>
              <a:t>In der Tat gibt es einen – ein bitemporaler Gesichtsfeldausfall infolge eines Hypophysentumors respektiert immer die vertikale Mittellinie, während dies bei einem Ausfall infolge eines Fuchs-Koloboms nicht der Fall ist. Anders ausgedrückt: Bei einem Hypophysentumor, nicht jedoch bei einem Fuchs-Kolobom, ist mit einem bitemporalen </a:t>
            </a:r>
            <a:r>
              <a:rPr b="1" lang="en-US" sz="1352">
                <a:solidFill>
                  <a:srgbClr val="C8C860"/>
                </a:solidFill>
                <a:latin typeface="Arial"/>
                <a:ea typeface="Arial"/>
                <a:cs typeface="Arial"/>
                <a:sym typeface="Arial"/>
              </a:rPr>
              <a:t>hemianopischen </a:t>
            </a:r>
            <a:r>
              <a:rPr lang="en-US" sz="1352">
                <a:solidFill>
                  <a:srgbClr val="C8C860"/>
                </a:solidFill>
                <a:latin typeface="Arial"/>
                <a:ea typeface="Arial"/>
                <a:cs typeface="Arial"/>
                <a:sym typeface="Arial"/>
              </a:rPr>
              <a:t>Gesichtsfeldausfall zu rechnen. </a:t>
            </a:r>
            <a:endParaRPr/>
          </a:p>
        </p:txBody>
      </p:sp>
    </p:spTree>
  </p:cSld>
  <p:clrMapOvr>
    <a:masterClrMapping/>
  </p:clrMapOvr>
</p:sld>
</file>

<file path=ppt/slides/slide2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6" name="Shape 6496"/>
        <p:cNvGrpSpPr/>
        <p:nvPr/>
      </p:nvGrpSpPr>
      <p:grpSpPr>
        <a:xfrm>
          <a:off x="0" y="0"/>
          <a:ext cx="0" cy="0"/>
          <a:chOff x="0" y="0"/>
          <a:chExt cx="0" cy="0"/>
        </a:xfrm>
      </p:grpSpPr>
      <p:sp>
        <p:nvSpPr>
          <p:cNvPr id="6497" name="Google Shape;6497;p238"/>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498" name="Google Shape;6498;p238"/>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499" name="Google Shape;6499;p238"/>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6500" name="Google Shape;6500;p238"/>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501" name="Google Shape;6501;p238"/>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502" name="Google Shape;6502;p238"/>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503" name="Google Shape;6503;p238"/>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6504" name="Google Shape;6504;p238"/>
          <p:cNvCxnSpPr>
            <a:stCxn id="6497"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505" name="Google Shape;6505;p238"/>
          <p:cNvCxnSpPr>
            <a:stCxn id="6497"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6506" name="Google Shape;6506;p238"/>
          <p:cNvCxnSpPr>
            <a:stCxn id="6497"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6507" name="Google Shape;6507;p238"/>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6508" name="Google Shape;6508;p238"/>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6509" name="Google Shape;6509;p238"/>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6510" name="Google Shape;6510;p238"/>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6511" name="Google Shape;6511;p238"/>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6512" name="Google Shape;6512;p238"/>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6513" name="Google Shape;6513;p238"/>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6514" name="Google Shape;6514;p238"/>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6515" name="Google Shape;6515;p238"/>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BFBFBF"/>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BFBFBF"/>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Er kann eine myopische </a:t>
            </a:r>
            <a:r>
              <a:rPr b="1" lang="en-US" sz="1352">
                <a:solidFill>
                  <a:srgbClr val="1A5FB4"/>
                </a:solidFill>
                <a:latin typeface="Arial"/>
                <a:ea typeface="Arial"/>
                <a:cs typeface="Arial"/>
                <a:sym typeface="Arial"/>
              </a:rPr>
              <a:t>Neigung</a:t>
            </a:r>
            <a:r>
              <a:rPr lang="en-US" sz="1352">
                <a:solidFill>
                  <a:srgbClr val="BFBFBF"/>
                </a:solidFill>
                <a:latin typeface="Arial"/>
                <a:ea typeface="Arial"/>
                <a:cs typeface="Arial"/>
                <a:sym typeface="Arial"/>
              </a:rPr>
              <a:t> aufweisen, und sein temporaler Bereich kann blass sein</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Fuchs-Kolobom (Dr. Fuchs schlägt wieder zu)</a:t>
            </a:r>
            <a:endParaRPr sz="1352">
              <a:solidFill>
                <a:srgbClr val="BFBFBF"/>
              </a:solidFill>
              <a:latin typeface="Arial"/>
              <a:ea typeface="Arial"/>
              <a:cs typeface="Arial"/>
              <a:sym typeface="Arial"/>
            </a:endParaRPr>
          </a:p>
        </p:txBody>
      </p:sp>
      <p:sp>
        <p:nvSpPr>
          <p:cNvPr id="6516" name="Google Shape;6516;p238"/>
          <p:cNvSpPr txBox="1"/>
          <p:nvPr/>
        </p:nvSpPr>
        <p:spPr>
          <a:xfrm>
            <a:off x="1679275" y="3101438"/>
            <a:ext cx="8833449" cy="2314170"/>
          </a:xfrm>
          <a:prstGeom prst="rect">
            <a:avLst/>
          </a:prstGeom>
          <a:solidFill>
            <a:srgbClr val="F3EAF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Was bedeutet es, wenn man sagt, der Sehnervenkopf sei „geneigt“?</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Es bedeutet, dass sein oberer Pol angehoben und sein unterer Pol nach hinten verschoben ist (d. h. staphylomartig).</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Die Gefäße auf einer geneigten Papille können in einem ungewöhnlichen Muster verlaufen. Wie lautet die aus zwei Wörtern bestehende Bezeichnung für dieses Muster?</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„Situs inversus“</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Hat dies Auswirkungen auf das Sehvermögen?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Ja, das tut es – die Neigung des Sehnervenkopfes kann einen Gesichtsfeldausfall verursachen (typischerweise einen </a:t>
            </a:r>
            <a:r>
              <a:rPr b="1" lang="en-US" sz="1352">
                <a:solidFill>
                  <a:srgbClr val="1A5FB4"/>
                </a:solidFill>
                <a:latin typeface="Arial"/>
                <a:ea typeface="Arial"/>
                <a:cs typeface="Arial"/>
                <a:sym typeface="Arial"/>
              </a:rPr>
              <a:t>bitemporalen Ausfall</a:t>
            </a:r>
            <a:r>
              <a:rPr lang="en-US" sz="1352">
                <a:solidFill>
                  <a:srgbClr val="BFBFBF"/>
                </a:solidFill>
                <a:latin typeface="Arial"/>
                <a:ea typeface="Arial"/>
                <a:cs typeface="Arial"/>
                <a:sym typeface="Arial"/>
              </a:rPr>
              <a:t>).</a:t>
            </a:r>
            <a:endParaRPr/>
          </a:p>
        </p:txBody>
      </p:sp>
      <p:sp>
        <p:nvSpPr>
          <p:cNvPr id="6517" name="Google Shape;6517;p238"/>
          <p:cNvSpPr txBox="1"/>
          <p:nvPr/>
        </p:nvSpPr>
        <p:spPr>
          <a:xfrm>
            <a:off x="1802944" y="2633264"/>
            <a:ext cx="7552599" cy="2522297"/>
          </a:xfrm>
          <a:prstGeom prst="rect">
            <a:avLst/>
          </a:prstGeom>
          <a:solidFill>
            <a:srgbClr val="00B050"/>
          </a:solidFill>
          <a:ln>
            <a:noFill/>
          </a:ln>
        </p:spPr>
        <p:txBody>
          <a:bodyPr anchorCtr="0" anchor="t" bIns="12250" lIns="24525" spcFirstLastPara="1" rIns="24525" wrap="square" tIns="12250">
            <a:spAutoFit/>
          </a:bodyPr>
          <a:lstStyle/>
          <a:p>
            <a:pPr indent="0" lvl="0" marL="0" marR="0" rtl="0" algn="l">
              <a:spcBef>
                <a:spcPts val="0"/>
              </a:spcBef>
              <a:spcAft>
                <a:spcPts val="0"/>
              </a:spcAft>
              <a:buClr>
                <a:srgbClr val="A5A5A5"/>
              </a:buClr>
              <a:buSzPts val="1352"/>
              <a:buFont typeface="Noto Sans Symbols"/>
              <a:buNone/>
            </a:pPr>
            <a:r>
              <a:rPr i="1" lang="en-US" sz="1352">
                <a:solidFill>
                  <a:srgbClr val="A5A5A5"/>
                </a:solidFill>
                <a:latin typeface="Arial"/>
                <a:ea typeface="Arial"/>
                <a:cs typeface="Arial"/>
                <a:sym typeface="Arial"/>
              </a:rPr>
              <a:t>Wie um Himmels willen verursacht eine geneigte Papille einen bitemporalen Gesichtsfeldausfall?</a:t>
            </a:r>
            <a:endParaRPr/>
          </a:p>
          <a:p>
            <a:pPr indent="0" lvl="0" marL="0" marR="0" rtl="0" algn="l">
              <a:spcBef>
                <a:spcPts val="0"/>
              </a:spcBef>
              <a:spcAft>
                <a:spcPts val="0"/>
              </a:spcAft>
              <a:buClr>
                <a:srgbClr val="A5A5A5"/>
              </a:buClr>
              <a:buSzPts val="1352"/>
              <a:buFont typeface="Noto Sans Symbols"/>
              <a:buNone/>
            </a:pPr>
            <a:r>
              <a:rPr lang="en-US" sz="1352">
                <a:solidFill>
                  <a:srgbClr val="A5A5A5"/>
                </a:solidFill>
                <a:latin typeface="Arial"/>
                <a:ea typeface="Arial"/>
                <a:cs typeface="Arial"/>
                <a:sym typeface="Arial"/>
              </a:rPr>
              <a:t>Das ist eigentlich ganz einfach. </a:t>
            </a:r>
            <a:endParaRPr/>
          </a:p>
          <a:p>
            <a:pPr indent="0" lvl="0" marL="0" marR="0" rtl="0" algn="l">
              <a:spcBef>
                <a:spcPts val="0"/>
              </a:spcBef>
              <a:spcAft>
                <a:spcPts val="0"/>
              </a:spcAft>
              <a:buClr>
                <a:srgbClr val="A5A5A5"/>
              </a:buClr>
              <a:buSzPts val="1352"/>
              <a:buFont typeface="Noto Sans Symbols"/>
              <a:buNone/>
            </a:pPr>
            <a:r>
              <a:rPr lang="en-US" sz="1352">
                <a:solidFill>
                  <a:srgbClr val="A5A5A5"/>
                </a:solidFill>
                <a:latin typeface="Arial"/>
                <a:ea typeface="Arial"/>
                <a:cs typeface="Arial"/>
                <a:sym typeface="Arial"/>
              </a:rPr>
              <a:t>Erinnern Sie sich daran, dass der Bereich, der den unteren Pol des Sehnervenkopfes umfasst und an diesen angrenzt, staphylomatös ist. Das bedeutet, dass die „Axiallänge“ der Photorezeptoren in diesem Bereich größer ist als die des restlichen hinteren Pols. Aufgrund dieser zusätzlichen Axiallänge ist die bei der Gesichtsfelduntersuchung verwendete Korrektur (die auf der Refraktion der nicht-staphylomatösen Fovea basiert) für den unteren peripapillären Bereich nicht myopisch genug.  Da dieser Bereich unscharf ist, zeigt sich im Test ein </a:t>
            </a:r>
            <a:r>
              <a:rPr i="1" lang="en-US" sz="1352">
                <a:solidFill>
                  <a:srgbClr val="A5A5A5"/>
                </a:solidFill>
                <a:latin typeface="Arial"/>
                <a:ea typeface="Arial"/>
                <a:cs typeface="Arial"/>
                <a:sym typeface="Arial"/>
              </a:rPr>
              <a:t>refraktives Skotom</a:t>
            </a:r>
            <a:r>
              <a:rPr lang="en-US" sz="1352">
                <a:solidFill>
                  <a:srgbClr val="A5A5A5"/>
                </a:solidFill>
                <a:latin typeface="Arial"/>
                <a:ea typeface="Arial"/>
                <a:cs typeface="Arial"/>
                <a:sym typeface="Arial"/>
              </a:rPr>
              <a:t>. Und da die von diesem Skotom betroffene Netzhaut </a:t>
            </a:r>
            <a:r>
              <a:rPr b="1" lang="en-US" sz="1352">
                <a:solidFill>
                  <a:srgbClr val="A5A5A5"/>
                </a:solidFill>
                <a:latin typeface="Arial"/>
                <a:ea typeface="Arial"/>
                <a:cs typeface="Arial"/>
                <a:sym typeface="Arial"/>
              </a:rPr>
              <a:t>inferonasal </a:t>
            </a:r>
            <a:r>
              <a:rPr lang="en-US" sz="1352">
                <a:solidFill>
                  <a:srgbClr val="A5A5A5"/>
                </a:solidFill>
                <a:latin typeface="Arial"/>
                <a:ea typeface="Arial"/>
                <a:cs typeface="Arial"/>
                <a:sym typeface="Arial"/>
              </a:rPr>
              <a:t>zur Fovea liegt, folgt daraus, dass der resultierende Gesichtsfeldausfall </a:t>
            </a:r>
            <a:r>
              <a:rPr b="1" lang="en-US" sz="1352">
                <a:solidFill>
                  <a:srgbClr val="A5A5A5"/>
                </a:solidFill>
                <a:latin typeface="Arial"/>
                <a:ea typeface="Arial"/>
                <a:cs typeface="Arial"/>
                <a:sym typeface="Arial"/>
              </a:rPr>
              <a:t>superotemporal </a:t>
            </a:r>
            <a:r>
              <a:rPr lang="en-US" sz="1352">
                <a:solidFill>
                  <a:srgbClr val="A5A5A5"/>
                </a:solidFill>
                <a:latin typeface="Arial"/>
                <a:ea typeface="Arial"/>
                <a:cs typeface="Arial"/>
                <a:sym typeface="Arial"/>
              </a:rPr>
              <a:t>zur Fixation auftritt</a:t>
            </a:r>
            <a:r>
              <a:rPr b="1" lang="en-US" sz="1352">
                <a:solidFill>
                  <a:schemeClr val="lt1"/>
                </a:solidFill>
                <a:latin typeface="Arial"/>
                <a:ea typeface="Arial"/>
                <a:cs typeface="Arial"/>
                <a:sym typeface="Arial"/>
              </a:rPr>
              <a:t>.</a:t>
            </a:r>
            <a:r>
              <a:rPr lang="en-US" sz="1352">
                <a:solidFill>
                  <a:srgbClr val="A5A5A5"/>
                </a:solidFill>
                <a:latin typeface="Arial"/>
                <a:ea typeface="Arial"/>
                <a:cs typeface="Arial"/>
                <a:sym typeface="Arial"/>
              </a:rPr>
              <a:t> Und da das Fuchs-Kolobom praktisch immer bilateral auftritt, </a:t>
            </a:r>
            <a:r>
              <a:rPr b="1" lang="en-US" sz="1352">
                <a:solidFill>
                  <a:schemeClr val="lt1"/>
                </a:solidFill>
                <a:latin typeface="Arial"/>
                <a:ea typeface="Arial"/>
                <a:cs typeface="Arial"/>
                <a:sym typeface="Arial"/>
              </a:rPr>
              <a:t>sind diese superotemporalen Gesichtsfeldausfälle </a:t>
            </a:r>
            <a:r>
              <a:rPr b="1" i="1" lang="en-US" sz="1352">
                <a:solidFill>
                  <a:schemeClr val="lt1"/>
                </a:solidFill>
                <a:latin typeface="Arial"/>
                <a:ea typeface="Arial"/>
                <a:cs typeface="Arial"/>
                <a:sym typeface="Arial"/>
              </a:rPr>
              <a:t>beidseitig</a:t>
            </a:r>
            <a:r>
              <a:rPr b="1" lang="en-US" sz="1352">
                <a:solidFill>
                  <a:schemeClr val="lt1"/>
                </a:solidFill>
                <a:latin typeface="Arial"/>
                <a:ea typeface="Arial"/>
                <a:cs typeface="Arial"/>
                <a:sym typeface="Arial"/>
              </a:rPr>
              <a:t> vorhanden.</a:t>
            </a:r>
            <a:endParaRPr/>
          </a:p>
        </p:txBody>
      </p:sp>
      <p:sp>
        <p:nvSpPr>
          <p:cNvPr id="6518" name="Google Shape;6518;p238"/>
          <p:cNvSpPr/>
          <p:nvPr/>
        </p:nvSpPr>
        <p:spPr>
          <a:xfrm>
            <a:off x="4125875" y="4492724"/>
            <a:ext cx="5293239" cy="660584"/>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519" name="Google Shape;6519;p238"/>
          <p:cNvSpPr/>
          <p:nvPr/>
        </p:nvSpPr>
        <p:spPr>
          <a:xfrm>
            <a:off x="2083875" y="4987622"/>
            <a:ext cx="1911218" cy="57427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520" name="Google Shape;6520;p238"/>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521" name="Google Shape;6521;p238"/>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522" name="Google Shape;6522;p238"/>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523" name="Google Shape;6523;p238"/>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6524" name="Google Shape;6524;p238"/>
          <p:cNvSpPr txBox="1"/>
          <p:nvPr/>
        </p:nvSpPr>
        <p:spPr>
          <a:xfrm>
            <a:off x="1776550" y="1587141"/>
            <a:ext cx="8664779" cy="2760155"/>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Wenn ich „superiorer bitemporaler Gesichtsfeldausfall“ höre, kommen mir zwei Begriffe in den Sinn, und das </a:t>
            </a:r>
            <a:r>
              <a:rPr b="1" i="1" lang="en-US" sz="1352">
                <a:solidFill>
                  <a:schemeClr val="dk1"/>
                </a:solidFill>
                <a:latin typeface="Arial"/>
                <a:ea typeface="Arial"/>
                <a:cs typeface="Arial"/>
                <a:sym typeface="Arial"/>
              </a:rPr>
              <a:t>ist nicht </a:t>
            </a:r>
            <a:r>
              <a:rPr i="1" lang="en-US" sz="1352">
                <a:solidFill>
                  <a:schemeClr val="dk1"/>
                </a:solidFill>
                <a:latin typeface="Arial"/>
                <a:ea typeface="Arial"/>
                <a:cs typeface="Arial"/>
                <a:sym typeface="Arial"/>
              </a:rPr>
              <a:t>das Fuchs-Kolobom – es ist </a:t>
            </a:r>
            <a:r>
              <a:rPr b="1" i="1" lang="en-US" sz="1352">
                <a:solidFill>
                  <a:schemeClr val="dk1"/>
                </a:solidFill>
                <a:latin typeface="Arial"/>
                <a:ea typeface="Arial"/>
                <a:cs typeface="Arial"/>
                <a:sym typeface="Arial"/>
              </a:rPr>
              <a:t>ein Hypophysentumor</a:t>
            </a:r>
            <a:r>
              <a:rPr i="1" lang="en-US" sz="1352">
                <a:solidFill>
                  <a:schemeClr val="dk1"/>
                </a:solidFill>
                <a:latin typeface="Arial"/>
                <a:ea typeface="Arial"/>
                <a:cs typeface="Arial"/>
                <a:sym typeface="Arial"/>
              </a:rPr>
              <a:t>. </a:t>
            </a:r>
            <a:r>
              <a:rPr i="1" lang="en-US" sz="1352">
                <a:solidFill>
                  <a:srgbClr val="1A5FB4"/>
                </a:solidFill>
                <a:latin typeface="Arial"/>
                <a:ea typeface="Arial"/>
                <a:cs typeface="Arial"/>
                <a:sym typeface="Arial"/>
              </a:rPr>
              <a:t>Wie soll ich wissen, ob ein bitemporaler Gesichtsfeldausfall auf einen Hypophysentumor zurückzuführen ist und nicht auf ein Fuchs-Kolobom?</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Sie meinen, abgesehen von der Tatsache, dass die Sehnervenköpfe bei einem Fuchs-Patienten stark geneigt sind und einen Situs inversus aufweisen, während die Sehnervenköpfe eines Patienten mit Hypophysentumor ödematös sind? (Denken Sie daran: </a:t>
            </a:r>
            <a:r>
              <a:rPr i="1" lang="en-US" sz="1352">
                <a:solidFill>
                  <a:schemeClr val="dk1"/>
                </a:solidFill>
                <a:latin typeface="Arial"/>
                <a:ea typeface="Arial"/>
                <a:cs typeface="Arial"/>
                <a:sym typeface="Arial"/>
              </a:rPr>
              <a:t>Wenn alles andere fehlschlägt, untersuchen Sie den Patienten</a:t>
            </a:r>
            <a:r>
              <a:rPr lang="en-US" sz="1352">
                <a:solidFill>
                  <a:schemeClr val="dk1"/>
                </a:solidFill>
                <a:latin typeface="Arial"/>
                <a:ea typeface="Arial"/>
                <a:cs typeface="Arial"/>
                <a:sym typeface="Arial"/>
              </a:rPr>
              <a:t>.)</a:t>
            </a:r>
            <a:endParaRPr/>
          </a:p>
          <a:p>
            <a:pPr indent="0" lvl="0" marL="0" marR="0" rtl="0" algn="l">
              <a:spcBef>
                <a:spcPts val="0"/>
              </a:spcBef>
              <a:spcAft>
                <a:spcPts val="0"/>
              </a:spcAft>
              <a:buNone/>
            </a:pPr>
            <a:r>
              <a:t/>
            </a:r>
            <a:endParaRPr sz="1546">
              <a:solidFill>
                <a:schemeClr val="dk1"/>
              </a:solidFill>
              <a:latin typeface="Arial"/>
              <a:ea typeface="Arial"/>
              <a:cs typeface="Arial"/>
              <a:sym typeface="Arial"/>
            </a:endParaRPr>
          </a:p>
          <a:p>
            <a:pPr indent="0" lvl="0" marL="0" marR="0" rtl="0" algn="l">
              <a:spcBef>
                <a:spcPts val="0"/>
              </a:spcBef>
              <a:spcAft>
                <a:spcPts val="0"/>
              </a:spcAft>
              <a:buNone/>
            </a:pPr>
            <a:r>
              <a:rPr i="1" lang="en-US" sz="1352">
                <a:solidFill>
                  <a:schemeClr val="dk1"/>
                </a:solidFill>
                <a:latin typeface="Arial"/>
                <a:ea typeface="Arial"/>
                <a:cs typeface="Arial"/>
                <a:sym typeface="Arial"/>
              </a:rPr>
              <a:t>OK, einverstanden. (Unnötig unhöflich, aber einverstanden.) Aber gibt es eine Möglichkeit, dies anhand des Gesichtsfeldes selbst zu erkennen?</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In der Tat gibt es einen – ein bitemporaler Gesichtsfeldausfall infolge eines Hypophysentumors respektiert immer die vertikale Mittellinie, während dies bei einem Ausfall infolge eines Fuchs-Koloboms nicht der Fall ist. </a:t>
            </a:r>
            <a:r>
              <a:rPr lang="en-US" sz="1352">
                <a:solidFill>
                  <a:srgbClr val="1A5FB4"/>
                </a:solidFill>
                <a:latin typeface="Arial"/>
                <a:ea typeface="Arial"/>
                <a:cs typeface="Arial"/>
                <a:sym typeface="Arial"/>
              </a:rPr>
              <a:t>Anders ausgedrückt: Bei einem Hypophysentumor, nicht jedoch bei einem Fuchs-Kolobom, ist mit einem bitemporalen </a:t>
            </a:r>
            <a:r>
              <a:rPr b="1" lang="en-US" sz="1352">
                <a:solidFill>
                  <a:srgbClr val="002060"/>
                </a:solidFill>
                <a:latin typeface="Arial"/>
                <a:ea typeface="Arial"/>
                <a:cs typeface="Arial"/>
                <a:sym typeface="Arial"/>
              </a:rPr>
              <a:t>hemianopischen </a:t>
            </a:r>
            <a:r>
              <a:rPr lang="en-US" sz="1352">
                <a:solidFill>
                  <a:srgbClr val="1A5FB4"/>
                </a:solidFill>
                <a:latin typeface="Arial"/>
                <a:ea typeface="Arial"/>
                <a:cs typeface="Arial"/>
                <a:sym typeface="Arial"/>
              </a:rPr>
              <a:t>Gesichtsfeldausfall zu rechnen. </a:t>
            </a:r>
            <a:endParaRPr/>
          </a:p>
        </p:txBody>
      </p:sp>
      <p:sp>
        <p:nvSpPr>
          <p:cNvPr id="6525" name="Google Shape;6525;p238"/>
          <p:cNvSpPr/>
          <p:nvPr/>
        </p:nvSpPr>
        <p:spPr>
          <a:xfrm>
            <a:off x="1782572" y="3695622"/>
            <a:ext cx="926539" cy="233700"/>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lnSpc>
                <a:spcPct val="75111"/>
              </a:lnSpc>
              <a:spcBef>
                <a:spcPts val="0"/>
              </a:spcBef>
              <a:spcAft>
                <a:spcPts val="0"/>
              </a:spcAft>
              <a:buNone/>
            </a:pPr>
            <a:r>
              <a:rPr lang="en-US" sz="900">
                <a:solidFill>
                  <a:schemeClr val="dk1"/>
                </a:solidFill>
                <a:latin typeface="Arial"/>
                <a:ea typeface="Arial"/>
                <a:cs typeface="Arial"/>
                <a:sym typeface="Arial"/>
              </a:rPr>
              <a:t>vertikal vs. horizontal</a:t>
            </a:r>
            <a:endParaRPr/>
          </a:p>
        </p:txBody>
      </p:sp>
    </p:spTree>
  </p:cSld>
  <p:clrMapOvr>
    <a:masterClrMapping/>
  </p:clrMapOvr>
</p:sld>
</file>

<file path=ppt/slides/slide2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9" name="Shape 6529"/>
        <p:cNvGrpSpPr/>
        <p:nvPr/>
      </p:nvGrpSpPr>
      <p:grpSpPr>
        <a:xfrm>
          <a:off x="0" y="0"/>
          <a:ext cx="0" cy="0"/>
          <a:chOff x="0" y="0"/>
          <a:chExt cx="0" cy="0"/>
        </a:xfrm>
      </p:grpSpPr>
      <p:sp>
        <p:nvSpPr>
          <p:cNvPr id="6530" name="Google Shape;6530;p239"/>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531" name="Google Shape;6531;p239"/>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532" name="Google Shape;6532;p239"/>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6533" name="Google Shape;6533;p239"/>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534" name="Google Shape;6534;p239"/>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535" name="Google Shape;6535;p239"/>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536" name="Google Shape;6536;p239"/>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6537" name="Google Shape;6537;p239"/>
          <p:cNvCxnSpPr>
            <a:stCxn id="6530"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538" name="Google Shape;6538;p239"/>
          <p:cNvCxnSpPr>
            <a:stCxn id="6530"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6539" name="Google Shape;6539;p239"/>
          <p:cNvCxnSpPr>
            <a:stCxn id="6530"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6540" name="Google Shape;6540;p239"/>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6541" name="Google Shape;6541;p239"/>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6542" name="Google Shape;6542;p239"/>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6543" name="Google Shape;6543;p239"/>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6544" name="Google Shape;6544;p239"/>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6545" name="Google Shape;6545;p239"/>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6546" name="Google Shape;6546;p239"/>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6547" name="Google Shape;6547;p239"/>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 … 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6548" name="Google Shape;6548;p239"/>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BFBFBF"/>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BFBFBF"/>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Er kann eine myopische </a:t>
            </a:r>
            <a:r>
              <a:rPr b="1" lang="en-US" sz="1352">
                <a:solidFill>
                  <a:srgbClr val="1A5FB4"/>
                </a:solidFill>
                <a:latin typeface="Arial"/>
                <a:ea typeface="Arial"/>
                <a:cs typeface="Arial"/>
                <a:sym typeface="Arial"/>
              </a:rPr>
              <a:t>Neigung</a:t>
            </a:r>
            <a:r>
              <a:rPr lang="en-US" sz="1352">
                <a:solidFill>
                  <a:srgbClr val="BFBFBF"/>
                </a:solidFill>
                <a:latin typeface="Arial"/>
                <a:ea typeface="Arial"/>
                <a:cs typeface="Arial"/>
                <a:sym typeface="Arial"/>
              </a:rPr>
              <a:t> aufweisen, und sein temporaler Bereich kann blass sein</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Fuchs-Kolobom (Dr. Fuchs schlägt wieder zu)</a:t>
            </a:r>
            <a:endParaRPr sz="1352">
              <a:solidFill>
                <a:srgbClr val="BFBFBF"/>
              </a:solidFill>
              <a:latin typeface="Arial"/>
              <a:ea typeface="Arial"/>
              <a:cs typeface="Arial"/>
              <a:sym typeface="Arial"/>
            </a:endParaRPr>
          </a:p>
        </p:txBody>
      </p:sp>
      <p:sp>
        <p:nvSpPr>
          <p:cNvPr id="6549" name="Google Shape;6549;p239"/>
          <p:cNvSpPr txBox="1"/>
          <p:nvPr/>
        </p:nvSpPr>
        <p:spPr>
          <a:xfrm>
            <a:off x="1679275" y="3101438"/>
            <a:ext cx="8833449" cy="2314170"/>
          </a:xfrm>
          <a:prstGeom prst="rect">
            <a:avLst/>
          </a:prstGeom>
          <a:solidFill>
            <a:srgbClr val="F3EAF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Was bedeutet es, wenn man sagt, der Sehnervenkopf sei „geneigt“?</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Es bedeutet, dass sein oberer Pol angehoben und sein unterer Pol nach hinten verschoben ist (d. h. staphylomartig).</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Die Gefäße auf einer geneigten Papille können in einem ungewöhnlichen Muster verlaufen. Wie lautet die aus zwei Wörtern bestehende Bezeichnung für dieses Muster?</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„Situs inversus“</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Hat dies Auswirkungen auf das Sehvermögen?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Ja, das tut es – die Neigung des Sehnervenkopfes kann einen Gesichtsfeldausfall verursachen (typischerweise einen </a:t>
            </a:r>
            <a:r>
              <a:rPr b="1" lang="en-US" sz="1352">
                <a:solidFill>
                  <a:srgbClr val="1A5FB4"/>
                </a:solidFill>
                <a:latin typeface="Arial"/>
                <a:ea typeface="Arial"/>
                <a:cs typeface="Arial"/>
                <a:sym typeface="Arial"/>
              </a:rPr>
              <a:t>bitemporalen Ausfall</a:t>
            </a:r>
            <a:r>
              <a:rPr lang="en-US" sz="1352">
                <a:solidFill>
                  <a:srgbClr val="BFBFBF"/>
                </a:solidFill>
                <a:latin typeface="Arial"/>
                <a:ea typeface="Arial"/>
                <a:cs typeface="Arial"/>
                <a:sym typeface="Arial"/>
              </a:rPr>
              <a:t>).</a:t>
            </a:r>
            <a:endParaRPr/>
          </a:p>
        </p:txBody>
      </p:sp>
      <p:sp>
        <p:nvSpPr>
          <p:cNvPr id="6550" name="Google Shape;6550;p239"/>
          <p:cNvSpPr txBox="1"/>
          <p:nvPr/>
        </p:nvSpPr>
        <p:spPr>
          <a:xfrm>
            <a:off x="1802944" y="2633264"/>
            <a:ext cx="7552599" cy="2522297"/>
          </a:xfrm>
          <a:prstGeom prst="rect">
            <a:avLst/>
          </a:prstGeom>
          <a:solidFill>
            <a:srgbClr val="00B050"/>
          </a:solidFill>
          <a:ln>
            <a:noFill/>
          </a:ln>
        </p:spPr>
        <p:txBody>
          <a:bodyPr anchorCtr="0" anchor="t" bIns="12250" lIns="24525" spcFirstLastPara="1" rIns="24525" wrap="square" tIns="12250">
            <a:spAutoFit/>
          </a:bodyPr>
          <a:lstStyle/>
          <a:p>
            <a:pPr indent="0" lvl="0" marL="0" marR="0" rtl="0" algn="l">
              <a:spcBef>
                <a:spcPts val="0"/>
              </a:spcBef>
              <a:spcAft>
                <a:spcPts val="0"/>
              </a:spcAft>
              <a:buClr>
                <a:srgbClr val="A5A5A5"/>
              </a:buClr>
              <a:buSzPts val="1352"/>
              <a:buFont typeface="Noto Sans Symbols"/>
              <a:buNone/>
            </a:pPr>
            <a:r>
              <a:rPr i="1" lang="en-US" sz="1352">
                <a:solidFill>
                  <a:srgbClr val="A5A5A5"/>
                </a:solidFill>
                <a:latin typeface="Arial"/>
                <a:ea typeface="Arial"/>
                <a:cs typeface="Arial"/>
                <a:sym typeface="Arial"/>
              </a:rPr>
              <a:t>Wie um Himmels willen verursacht eine geneigte Papille einen bitemporalen Gesichtsfeldausfall?</a:t>
            </a:r>
            <a:endParaRPr/>
          </a:p>
          <a:p>
            <a:pPr indent="0" lvl="0" marL="0" marR="0" rtl="0" algn="l">
              <a:spcBef>
                <a:spcPts val="0"/>
              </a:spcBef>
              <a:spcAft>
                <a:spcPts val="0"/>
              </a:spcAft>
              <a:buClr>
                <a:srgbClr val="A5A5A5"/>
              </a:buClr>
              <a:buSzPts val="1352"/>
              <a:buFont typeface="Noto Sans Symbols"/>
              <a:buNone/>
            </a:pPr>
            <a:r>
              <a:rPr lang="en-US" sz="1352">
                <a:solidFill>
                  <a:srgbClr val="A5A5A5"/>
                </a:solidFill>
                <a:latin typeface="Arial"/>
                <a:ea typeface="Arial"/>
                <a:cs typeface="Arial"/>
                <a:sym typeface="Arial"/>
              </a:rPr>
              <a:t>Das ist eigentlich ganz einfach. </a:t>
            </a:r>
            <a:endParaRPr/>
          </a:p>
          <a:p>
            <a:pPr indent="0" lvl="0" marL="0" marR="0" rtl="0" algn="l">
              <a:spcBef>
                <a:spcPts val="0"/>
              </a:spcBef>
              <a:spcAft>
                <a:spcPts val="0"/>
              </a:spcAft>
              <a:buClr>
                <a:srgbClr val="A5A5A5"/>
              </a:buClr>
              <a:buSzPts val="1352"/>
              <a:buFont typeface="Noto Sans Symbols"/>
              <a:buNone/>
            </a:pPr>
            <a:r>
              <a:rPr lang="en-US" sz="1352">
                <a:solidFill>
                  <a:srgbClr val="A5A5A5"/>
                </a:solidFill>
                <a:latin typeface="Arial"/>
                <a:ea typeface="Arial"/>
                <a:cs typeface="Arial"/>
                <a:sym typeface="Arial"/>
              </a:rPr>
              <a:t>Erinnern Sie sich daran, dass der Bereich, der den unteren Pol des Sehnervenkopfes umfasst und an diesen angrenzt, staphylomatös ist. Das bedeutet, dass die „Axiallänge“ der Photorezeptoren in diesem Bereich größer ist als die des restlichen hinteren Pols. Aufgrund dieser zusätzlichen Axiallänge ist die bei der Gesichtsfelduntersuchung verwendete Korrektur (die auf der Refraktion der nicht-staphylomatösen Fovea basiert) für den unteren peripapillären Bereich nicht myopisch genug.  Da dieser Bereich unscharf ist, zeigt sich im Test ein </a:t>
            </a:r>
            <a:r>
              <a:rPr i="1" lang="en-US" sz="1352">
                <a:solidFill>
                  <a:srgbClr val="A5A5A5"/>
                </a:solidFill>
                <a:latin typeface="Arial"/>
                <a:ea typeface="Arial"/>
                <a:cs typeface="Arial"/>
                <a:sym typeface="Arial"/>
              </a:rPr>
              <a:t>refraktives Skotom</a:t>
            </a:r>
            <a:r>
              <a:rPr lang="en-US" sz="1352">
                <a:solidFill>
                  <a:srgbClr val="A5A5A5"/>
                </a:solidFill>
                <a:latin typeface="Arial"/>
                <a:ea typeface="Arial"/>
                <a:cs typeface="Arial"/>
                <a:sym typeface="Arial"/>
              </a:rPr>
              <a:t>. Und da die von diesem Skotom betroffene Netzhaut </a:t>
            </a:r>
            <a:r>
              <a:rPr b="1" lang="en-US" sz="1352">
                <a:solidFill>
                  <a:srgbClr val="A5A5A5"/>
                </a:solidFill>
                <a:latin typeface="Arial"/>
                <a:ea typeface="Arial"/>
                <a:cs typeface="Arial"/>
                <a:sym typeface="Arial"/>
              </a:rPr>
              <a:t>inferonasal </a:t>
            </a:r>
            <a:r>
              <a:rPr lang="en-US" sz="1352">
                <a:solidFill>
                  <a:srgbClr val="A5A5A5"/>
                </a:solidFill>
                <a:latin typeface="Arial"/>
                <a:ea typeface="Arial"/>
                <a:cs typeface="Arial"/>
                <a:sym typeface="Arial"/>
              </a:rPr>
              <a:t>zur Fovea liegt, folgt daraus, dass der resultierende Gesichtsfeldausfall </a:t>
            </a:r>
            <a:r>
              <a:rPr b="1" lang="en-US" sz="1352">
                <a:solidFill>
                  <a:srgbClr val="A5A5A5"/>
                </a:solidFill>
                <a:latin typeface="Arial"/>
                <a:ea typeface="Arial"/>
                <a:cs typeface="Arial"/>
                <a:sym typeface="Arial"/>
              </a:rPr>
              <a:t>superotemporal </a:t>
            </a:r>
            <a:r>
              <a:rPr lang="en-US" sz="1352">
                <a:solidFill>
                  <a:srgbClr val="A5A5A5"/>
                </a:solidFill>
                <a:latin typeface="Arial"/>
                <a:ea typeface="Arial"/>
                <a:cs typeface="Arial"/>
                <a:sym typeface="Arial"/>
              </a:rPr>
              <a:t>zur Fixation auftritt</a:t>
            </a:r>
            <a:r>
              <a:rPr b="1" lang="en-US" sz="1352">
                <a:solidFill>
                  <a:schemeClr val="lt1"/>
                </a:solidFill>
                <a:latin typeface="Arial"/>
                <a:ea typeface="Arial"/>
                <a:cs typeface="Arial"/>
                <a:sym typeface="Arial"/>
              </a:rPr>
              <a:t>.</a:t>
            </a:r>
            <a:r>
              <a:rPr lang="en-US" sz="1352">
                <a:solidFill>
                  <a:srgbClr val="A5A5A5"/>
                </a:solidFill>
                <a:latin typeface="Arial"/>
                <a:ea typeface="Arial"/>
                <a:cs typeface="Arial"/>
                <a:sym typeface="Arial"/>
              </a:rPr>
              <a:t> Und da das Fuchs-Kolobom praktisch immer bilateral auftritt, </a:t>
            </a:r>
            <a:r>
              <a:rPr b="1" lang="en-US" sz="1352">
                <a:solidFill>
                  <a:schemeClr val="lt1"/>
                </a:solidFill>
                <a:latin typeface="Arial"/>
                <a:ea typeface="Arial"/>
                <a:cs typeface="Arial"/>
                <a:sym typeface="Arial"/>
              </a:rPr>
              <a:t>sind diese superotemporalen Gesichtsfeldausfälle </a:t>
            </a:r>
            <a:r>
              <a:rPr b="1" i="1" lang="en-US" sz="1352">
                <a:solidFill>
                  <a:schemeClr val="lt1"/>
                </a:solidFill>
                <a:latin typeface="Arial"/>
                <a:ea typeface="Arial"/>
                <a:cs typeface="Arial"/>
                <a:sym typeface="Arial"/>
              </a:rPr>
              <a:t>beidseitig</a:t>
            </a:r>
            <a:r>
              <a:rPr b="1" lang="en-US" sz="1352">
                <a:solidFill>
                  <a:schemeClr val="lt1"/>
                </a:solidFill>
                <a:latin typeface="Arial"/>
                <a:ea typeface="Arial"/>
                <a:cs typeface="Arial"/>
                <a:sym typeface="Arial"/>
              </a:rPr>
              <a:t> vorhanden.</a:t>
            </a:r>
            <a:endParaRPr/>
          </a:p>
        </p:txBody>
      </p:sp>
      <p:sp>
        <p:nvSpPr>
          <p:cNvPr id="6551" name="Google Shape;6551;p239"/>
          <p:cNvSpPr/>
          <p:nvPr/>
        </p:nvSpPr>
        <p:spPr>
          <a:xfrm>
            <a:off x="4125875" y="4492724"/>
            <a:ext cx="5293239" cy="660584"/>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552" name="Google Shape;6552;p239"/>
          <p:cNvSpPr/>
          <p:nvPr/>
        </p:nvSpPr>
        <p:spPr>
          <a:xfrm>
            <a:off x="2083875" y="4987622"/>
            <a:ext cx="1911218" cy="57427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553" name="Google Shape;6553;p239"/>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554" name="Google Shape;6554;p239"/>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555" name="Google Shape;6555;p239"/>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556" name="Google Shape;6556;p239"/>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6557" name="Google Shape;6557;p239"/>
          <p:cNvSpPr txBox="1"/>
          <p:nvPr/>
        </p:nvSpPr>
        <p:spPr>
          <a:xfrm>
            <a:off x="1776550" y="1587141"/>
            <a:ext cx="8664779" cy="2760155"/>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Wenn ich „superiorer bitemporaler Gesichtsfeldausfall“ höre, kommen mir zwei Begriffe in den Sinn, und das </a:t>
            </a:r>
            <a:r>
              <a:rPr b="1" i="1" lang="en-US" sz="1352">
                <a:solidFill>
                  <a:schemeClr val="dk1"/>
                </a:solidFill>
                <a:latin typeface="Arial"/>
                <a:ea typeface="Arial"/>
                <a:cs typeface="Arial"/>
                <a:sym typeface="Arial"/>
              </a:rPr>
              <a:t>ist nicht </a:t>
            </a:r>
            <a:r>
              <a:rPr i="1" lang="en-US" sz="1352">
                <a:solidFill>
                  <a:schemeClr val="dk1"/>
                </a:solidFill>
                <a:latin typeface="Arial"/>
                <a:ea typeface="Arial"/>
                <a:cs typeface="Arial"/>
                <a:sym typeface="Arial"/>
              </a:rPr>
              <a:t>das Fuchs-Kolobom – es ist </a:t>
            </a:r>
            <a:r>
              <a:rPr b="1" i="1" lang="en-US" sz="1352">
                <a:solidFill>
                  <a:schemeClr val="dk1"/>
                </a:solidFill>
                <a:latin typeface="Arial"/>
                <a:ea typeface="Arial"/>
                <a:cs typeface="Arial"/>
                <a:sym typeface="Arial"/>
              </a:rPr>
              <a:t>ein Hypophysentumor</a:t>
            </a:r>
            <a:r>
              <a:rPr i="1" lang="en-US" sz="1352">
                <a:solidFill>
                  <a:schemeClr val="dk1"/>
                </a:solidFill>
                <a:latin typeface="Arial"/>
                <a:ea typeface="Arial"/>
                <a:cs typeface="Arial"/>
                <a:sym typeface="Arial"/>
              </a:rPr>
              <a:t>. </a:t>
            </a:r>
            <a:r>
              <a:rPr i="1" lang="en-US" sz="1352">
                <a:solidFill>
                  <a:srgbClr val="1A5FB4"/>
                </a:solidFill>
                <a:latin typeface="Arial"/>
                <a:ea typeface="Arial"/>
                <a:cs typeface="Arial"/>
                <a:sym typeface="Arial"/>
              </a:rPr>
              <a:t>Wie soll ich wissen, ob ein bitemporaler Gesichtsfeldausfall auf einen Hypophysentumor zurückzuführen ist und nicht auf ein Fuchs-Kolobom?</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Sie meinen, abgesehen von der Tatsache, dass die Sehnervenköpfe bei einem Fuchs-Patienten stark geneigt sind und einen Situs inversus aufweisen, während die Sehnervenköpfe eines Patienten mit Hypophysentumor ödematös sind? (Denken Sie daran: </a:t>
            </a:r>
            <a:r>
              <a:rPr i="1" lang="en-US" sz="1352">
                <a:solidFill>
                  <a:schemeClr val="dk1"/>
                </a:solidFill>
                <a:latin typeface="Arial"/>
                <a:ea typeface="Arial"/>
                <a:cs typeface="Arial"/>
                <a:sym typeface="Arial"/>
              </a:rPr>
              <a:t>Wenn alles andere fehlschlägt, untersuchen Sie den Patienten</a:t>
            </a:r>
            <a:r>
              <a:rPr lang="en-US" sz="1352">
                <a:solidFill>
                  <a:schemeClr val="dk1"/>
                </a:solidFill>
                <a:latin typeface="Arial"/>
                <a:ea typeface="Arial"/>
                <a:cs typeface="Arial"/>
                <a:sym typeface="Arial"/>
              </a:rPr>
              <a:t>.)</a:t>
            </a:r>
            <a:endParaRPr/>
          </a:p>
          <a:p>
            <a:pPr indent="0" lvl="0" marL="0" marR="0" rtl="0" algn="l">
              <a:spcBef>
                <a:spcPts val="0"/>
              </a:spcBef>
              <a:spcAft>
                <a:spcPts val="0"/>
              </a:spcAft>
              <a:buNone/>
            </a:pPr>
            <a:r>
              <a:t/>
            </a:r>
            <a:endParaRPr sz="1546">
              <a:solidFill>
                <a:schemeClr val="dk1"/>
              </a:solidFill>
              <a:latin typeface="Arial"/>
              <a:ea typeface="Arial"/>
              <a:cs typeface="Arial"/>
              <a:sym typeface="Arial"/>
            </a:endParaRPr>
          </a:p>
          <a:p>
            <a:pPr indent="0" lvl="0" marL="0" marR="0" rtl="0" algn="l">
              <a:spcBef>
                <a:spcPts val="0"/>
              </a:spcBef>
              <a:spcAft>
                <a:spcPts val="0"/>
              </a:spcAft>
              <a:buNone/>
            </a:pPr>
            <a:r>
              <a:rPr i="1" lang="en-US" sz="1352">
                <a:solidFill>
                  <a:schemeClr val="dk1"/>
                </a:solidFill>
                <a:latin typeface="Arial"/>
                <a:ea typeface="Arial"/>
                <a:cs typeface="Arial"/>
                <a:sym typeface="Arial"/>
              </a:rPr>
              <a:t>OK, einverstanden. (Unnötig unhöflich, aber einverstanden.) Aber gibt es eine Möglichkeit, dies anhand des Gesichtsfeldes selbst zu erkennen?</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In der Tat gibt es einen – ein bitemporaler Gesichtsfeldausfall infolge eines Hypophysentumors respektiert immer die vertikale Mittellinie, während dies bei einem Ausfall infolge eines Fuchs-Koloboms nicht der Fall ist. </a:t>
            </a:r>
            <a:r>
              <a:rPr lang="en-US" sz="1352">
                <a:solidFill>
                  <a:srgbClr val="C8C860"/>
                </a:solidFill>
                <a:latin typeface="Arial"/>
                <a:ea typeface="Arial"/>
                <a:cs typeface="Arial"/>
                <a:sym typeface="Arial"/>
              </a:rPr>
              <a:t>Anders ausgedrückt: Bei einem Hypophysentumor, nicht jedoch bei einem Fuchs-Kolobom, ist mit einem bitemporalen </a:t>
            </a:r>
            <a:r>
              <a:rPr b="1" lang="en-US" sz="1352">
                <a:solidFill>
                  <a:srgbClr val="C8C860"/>
                </a:solidFill>
                <a:latin typeface="Arial"/>
                <a:ea typeface="Arial"/>
                <a:cs typeface="Arial"/>
                <a:sym typeface="Arial"/>
              </a:rPr>
              <a:t>hemianopischen </a:t>
            </a:r>
            <a:r>
              <a:rPr lang="en-US" sz="1352">
                <a:solidFill>
                  <a:srgbClr val="C8C860"/>
                </a:solidFill>
                <a:latin typeface="Arial"/>
                <a:ea typeface="Arial"/>
                <a:cs typeface="Arial"/>
                <a:sym typeface="Arial"/>
              </a:rPr>
              <a:t>Gesichtsfeldausfall zu rechnen. </a:t>
            </a:r>
            <a:endParaRPr/>
          </a:p>
        </p:txBody>
      </p:sp>
    </p:spTree>
  </p:cSld>
  <p:clrMapOvr>
    <a:masterClrMapping/>
  </p:clrMapOvr>
</p:sld>
</file>

<file path=ppt/slides/slide2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1" name="Shape 6561"/>
        <p:cNvGrpSpPr/>
        <p:nvPr/>
      </p:nvGrpSpPr>
      <p:grpSpPr>
        <a:xfrm>
          <a:off x="0" y="0"/>
          <a:ext cx="0" cy="0"/>
          <a:chOff x="0" y="0"/>
          <a:chExt cx="0" cy="0"/>
        </a:xfrm>
      </p:grpSpPr>
      <p:sp>
        <p:nvSpPr>
          <p:cNvPr id="6562" name="Google Shape;6562;p240"/>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563" name="Google Shape;6563;p240"/>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564" name="Google Shape;6564;p240"/>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6565" name="Google Shape;6565;p240"/>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566" name="Google Shape;6566;p240"/>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567" name="Google Shape;6567;p240"/>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568" name="Google Shape;6568;p240"/>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6569" name="Google Shape;6569;p240"/>
          <p:cNvCxnSpPr>
            <a:stCxn id="6562"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570" name="Google Shape;6570;p240"/>
          <p:cNvCxnSpPr>
            <a:stCxn id="6562"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6571" name="Google Shape;6571;p240"/>
          <p:cNvCxnSpPr>
            <a:stCxn id="6562"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6572" name="Google Shape;6572;p240"/>
          <p:cNvCxnSpPr/>
          <p:nvPr/>
        </p:nvCxnSpPr>
        <p:spPr>
          <a:xfrm>
            <a:off x="8672423" y="1714587"/>
            <a:ext cx="368060" cy="294448"/>
          </a:xfrm>
          <a:prstGeom prst="straightConnector1">
            <a:avLst/>
          </a:prstGeom>
          <a:noFill/>
          <a:ln cap="flat" cmpd="sng" w="9525">
            <a:solidFill>
              <a:srgbClr val="BFBFBF"/>
            </a:solidFill>
            <a:prstDash val="solid"/>
            <a:round/>
            <a:headEnd len="med" w="med" type="none"/>
            <a:tailEnd len="med" w="med" type="triangle"/>
          </a:ln>
        </p:spPr>
      </p:cxnSp>
      <p:cxnSp>
        <p:nvCxnSpPr>
          <p:cNvPr id="6573" name="Google Shape;6573;p240"/>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6574" name="Google Shape;6574;p240"/>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6575" name="Google Shape;6575;p240"/>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6576" name="Google Shape;6576;p240"/>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546">
                <a:solidFill>
                  <a:schemeClr val="dk1"/>
                </a:solidFill>
                <a:latin typeface="Arial"/>
                <a:ea typeface="Arial"/>
                <a:cs typeface="Arial"/>
                <a:sym typeface="Arial"/>
              </a:rPr>
              <a:t>CSNB</a:t>
            </a:r>
            <a:endParaRPr/>
          </a:p>
        </p:txBody>
      </p:sp>
      <p:cxnSp>
        <p:nvCxnSpPr>
          <p:cNvPr id="6577" name="Google Shape;6577;p240"/>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6578" name="Google Shape;6578;p240"/>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6579" name="Google Shape;6579;p240"/>
          <p:cNvSpPr txBox="1"/>
          <p:nvPr/>
        </p:nvSpPr>
        <p:spPr>
          <a:xfrm>
            <a:off x="2016664" y="3039604"/>
            <a:ext cx="5257129" cy="3021801"/>
          </a:xfrm>
          <a:prstGeom prst="rect">
            <a:avLst/>
          </a:prstGeom>
          <a:solidFill>
            <a:srgbClr val="C6F0C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546" u="none" cap="none" strike="noStrike">
                <a:solidFill>
                  <a:schemeClr val="dk1"/>
                </a:solidFill>
                <a:latin typeface="Arial"/>
                <a:ea typeface="Arial"/>
                <a:cs typeface="Arial"/>
                <a:sym typeface="Arial"/>
              </a:rPr>
              <a:t>Kongenitale stationäre Nachtblindheit (CSNB)</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--Verschiedene Vererbungsmuster; am häufigsten = X-chromosomal</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--Pathologie: Kommunikationsstörung zwischen…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Photorezeptoren und Bipolarzellen</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--Sehschärfebereich: 20/20 – 20/200</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--Refraktionsfehler: In der Regel…Kurzsichtigkeit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--Tritt im Kindesalter auf mit:</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--Nystagmus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--Verminderte Sehkraft </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--Nyktalopie</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--Klassifiziert nach… dem skotopischen ERG-Muster</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--Häufigstes Muster: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a:t>
            </a:r>
            <a:endParaRPr/>
          </a:p>
          <a:p>
            <a:pPr indent="0" lvl="2" marL="220836" marR="0" rtl="0" algn="l">
              <a:lnSpc>
                <a:spcPct val="90000"/>
              </a:lnSpc>
              <a:spcBef>
                <a:spcPts val="0"/>
              </a:spcBef>
              <a:spcAft>
                <a:spcPts val="0"/>
              </a:spcAft>
              <a:buNone/>
            </a:pPr>
            <a:r>
              <a:rPr b="0" i="0" lang="en-US" sz="1546" u="none" cap="none" strike="noStrike">
                <a:solidFill>
                  <a:srgbClr val="A5A5A5"/>
                </a:solidFill>
                <a:latin typeface="Arial"/>
                <a:ea typeface="Arial"/>
                <a:cs typeface="Arial"/>
                <a:sym typeface="Arial"/>
              </a:rPr>
              <a:t>    </a:t>
            </a:r>
            <a:r>
              <a:rPr b="0" i="1" lang="en-US" sz="1546" u="none" cap="none" strike="noStrike">
                <a:solidFill>
                  <a:srgbClr val="A5A5A5"/>
                </a:solidFill>
                <a:latin typeface="Arial"/>
                <a:ea typeface="Arial"/>
                <a:cs typeface="Arial"/>
                <a:sym typeface="Arial"/>
              </a:rPr>
              <a:t>--Negatives </a:t>
            </a:r>
            <a:r>
              <a:rPr b="0" i="0" lang="en-US" sz="1546" u="none" cap="none" strike="noStrike">
                <a:solidFill>
                  <a:srgbClr val="A5A5A5"/>
                </a:solidFill>
                <a:latin typeface="Arial"/>
                <a:ea typeface="Arial"/>
                <a:cs typeface="Arial"/>
                <a:sym typeface="Arial"/>
              </a:rPr>
              <a:t>ERG = große a-Welle, keine b-Welle </a:t>
            </a:r>
            <a:endParaRPr/>
          </a:p>
        </p:txBody>
      </p:sp>
      <p:sp>
        <p:nvSpPr>
          <p:cNvPr id="6580" name="Google Shape;6580;p240"/>
          <p:cNvSpPr txBox="1"/>
          <p:nvPr/>
        </p:nvSpPr>
        <p:spPr>
          <a:xfrm>
            <a:off x="2147447" y="3313440"/>
            <a:ext cx="5785909" cy="2937755"/>
          </a:xfrm>
          <a:prstGeom prst="rect">
            <a:avLst/>
          </a:prstGeom>
          <a:solidFill>
            <a:srgbClr val="FEFF83"/>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352">
                <a:solidFill>
                  <a:srgbClr val="BFBFBF"/>
                </a:solidFill>
                <a:latin typeface="Arial"/>
                <a:ea typeface="Arial"/>
                <a:cs typeface="Arial"/>
                <a:sym typeface="Arial"/>
              </a:rPr>
              <a:t>Erinnern Sie sich daran, dass wir zuvor erwähnt haben, dass die Untersuchung des hinteren Augenpols möglicherweise nicht normal ausfällt. </a:t>
            </a:r>
            <a:r>
              <a:rPr i="1" lang="en-US" sz="1352">
                <a:solidFill>
                  <a:srgbClr val="BFBFBF"/>
                </a:solidFill>
                <a:latin typeface="Arial"/>
                <a:ea typeface="Arial"/>
                <a:cs typeface="Arial"/>
                <a:sym typeface="Arial"/>
              </a:rPr>
              <a:t>Welche Struktur könnte insbesondere ein abnormales Erscheinungsbild aufweisen?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Der Sehnervenkopf</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In welcher Weise ist der Sehnervenkopf bei CSNB wahrscheinlich abnormal?</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Er kann eine myopische </a:t>
            </a:r>
            <a:r>
              <a:rPr b="1" lang="en-US" sz="1352">
                <a:solidFill>
                  <a:srgbClr val="1A5FB4"/>
                </a:solidFill>
                <a:latin typeface="Arial"/>
                <a:ea typeface="Arial"/>
                <a:cs typeface="Arial"/>
                <a:sym typeface="Arial"/>
              </a:rPr>
              <a:t>Neigung</a:t>
            </a:r>
            <a:r>
              <a:rPr lang="en-US" sz="1352">
                <a:solidFill>
                  <a:srgbClr val="BFBFBF"/>
                </a:solidFill>
                <a:latin typeface="Arial"/>
                <a:ea typeface="Arial"/>
                <a:cs typeface="Arial"/>
                <a:sym typeface="Arial"/>
              </a:rPr>
              <a:t> aufweisen, und sein temporaler Bereich kann blass sein</a:t>
            </a:r>
            <a:endParaRPr/>
          </a:p>
          <a:p>
            <a:pPr indent="0" lvl="0" marL="0" marR="0" rtl="0" algn="l">
              <a:spcBef>
                <a:spcPts val="0"/>
              </a:spcBef>
              <a:spcAft>
                <a:spcPts val="0"/>
              </a:spcAft>
              <a:buNone/>
            </a:pPr>
            <a:r>
              <a:t/>
            </a:r>
            <a:endParaRPr i="1"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Wie lautet die namensgebende Bezeichnung für eine derart geneigte Papille?</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Fuchs-Kolobom (Dr. Fuchs schlägt wieder zu)</a:t>
            </a:r>
            <a:endParaRPr sz="1352">
              <a:solidFill>
                <a:srgbClr val="BFBFBF"/>
              </a:solidFill>
              <a:latin typeface="Arial"/>
              <a:ea typeface="Arial"/>
              <a:cs typeface="Arial"/>
              <a:sym typeface="Arial"/>
            </a:endParaRPr>
          </a:p>
        </p:txBody>
      </p:sp>
      <p:sp>
        <p:nvSpPr>
          <p:cNvPr id="6581" name="Google Shape;6581;p240"/>
          <p:cNvSpPr txBox="1"/>
          <p:nvPr/>
        </p:nvSpPr>
        <p:spPr>
          <a:xfrm>
            <a:off x="1679275" y="3101438"/>
            <a:ext cx="8833449" cy="2314170"/>
          </a:xfrm>
          <a:prstGeom prst="rect">
            <a:avLst/>
          </a:prstGeom>
          <a:solidFill>
            <a:srgbClr val="F3EAF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BFBFBF"/>
                </a:solidFill>
                <a:latin typeface="Arial"/>
                <a:ea typeface="Arial"/>
                <a:cs typeface="Arial"/>
                <a:sym typeface="Arial"/>
              </a:rPr>
              <a:t>Was bedeutet es, wenn man sagt, der Sehnervenkopf sei „geneigt“?</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Es bedeutet, dass sein oberer Pol angehoben und sein unterer Pol nach hinten verschoben ist (d. h. staphylomartig).</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Die Gefäße auf einer geneigten Papille können in einem ungewöhnlichen Muster verlaufen. Wie lautet die aus zwei Wörtern bestehende Bezeichnung für dieses Muster?</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„Situs inversus“</a:t>
            </a:r>
            <a:endParaRPr/>
          </a:p>
          <a:p>
            <a:pPr indent="0" lvl="0" marL="0" marR="0" rtl="0" algn="l">
              <a:spcBef>
                <a:spcPts val="0"/>
              </a:spcBef>
              <a:spcAft>
                <a:spcPts val="0"/>
              </a:spcAft>
              <a:buNone/>
            </a:pPr>
            <a:r>
              <a:t/>
            </a:r>
            <a:endParaRPr sz="1352">
              <a:solidFill>
                <a:srgbClr val="BFBFBF"/>
              </a:solidFill>
              <a:latin typeface="Arial"/>
              <a:ea typeface="Arial"/>
              <a:cs typeface="Arial"/>
              <a:sym typeface="Arial"/>
            </a:endParaRPr>
          </a:p>
          <a:p>
            <a:pPr indent="0" lvl="0" marL="0" marR="0" rtl="0" algn="l">
              <a:spcBef>
                <a:spcPts val="0"/>
              </a:spcBef>
              <a:spcAft>
                <a:spcPts val="0"/>
              </a:spcAft>
              <a:buNone/>
            </a:pPr>
            <a:r>
              <a:rPr i="1" lang="en-US" sz="1352">
                <a:solidFill>
                  <a:srgbClr val="BFBFBF"/>
                </a:solidFill>
                <a:latin typeface="Arial"/>
                <a:ea typeface="Arial"/>
                <a:cs typeface="Arial"/>
                <a:sym typeface="Arial"/>
              </a:rPr>
              <a:t>Hat dies Auswirkungen auf das Sehvermögen?</a:t>
            </a:r>
            <a:endParaRPr/>
          </a:p>
          <a:p>
            <a:pPr indent="0" lvl="0" marL="0" marR="0" rtl="0" algn="l">
              <a:spcBef>
                <a:spcPts val="0"/>
              </a:spcBef>
              <a:spcAft>
                <a:spcPts val="0"/>
              </a:spcAft>
              <a:buNone/>
            </a:pPr>
            <a:r>
              <a:rPr lang="en-US" sz="1352">
                <a:solidFill>
                  <a:srgbClr val="BFBFBF"/>
                </a:solidFill>
                <a:latin typeface="Arial"/>
                <a:ea typeface="Arial"/>
                <a:cs typeface="Arial"/>
                <a:sym typeface="Arial"/>
              </a:rPr>
              <a:t>Ja, das tut es – die Neigung des Sehnervenkopfes kann einen Gesichtsfeldausfall verursachen (typischerweise einen </a:t>
            </a:r>
            <a:r>
              <a:rPr b="1" lang="en-US" sz="1352">
                <a:solidFill>
                  <a:srgbClr val="1A5FB4"/>
                </a:solidFill>
                <a:latin typeface="Arial"/>
                <a:ea typeface="Arial"/>
                <a:cs typeface="Arial"/>
                <a:sym typeface="Arial"/>
              </a:rPr>
              <a:t>bitemporalen Ausfall</a:t>
            </a:r>
            <a:r>
              <a:rPr lang="en-US" sz="1352">
                <a:solidFill>
                  <a:srgbClr val="BFBFBF"/>
                </a:solidFill>
                <a:latin typeface="Arial"/>
                <a:ea typeface="Arial"/>
                <a:cs typeface="Arial"/>
                <a:sym typeface="Arial"/>
              </a:rPr>
              <a:t>).</a:t>
            </a:r>
            <a:endParaRPr/>
          </a:p>
        </p:txBody>
      </p:sp>
      <p:sp>
        <p:nvSpPr>
          <p:cNvPr id="6582" name="Google Shape;6582;p240"/>
          <p:cNvSpPr txBox="1"/>
          <p:nvPr/>
        </p:nvSpPr>
        <p:spPr>
          <a:xfrm>
            <a:off x="1802944" y="2633264"/>
            <a:ext cx="7552599" cy="2522297"/>
          </a:xfrm>
          <a:prstGeom prst="rect">
            <a:avLst/>
          </a:prstGeom>
          <a:solidFill>
            <a:srgbClr val="00B050"/>
          </a:solidFill>
          <a:ln>
            <a:noFill/>
          </a:ln>
        </p:spPr>
        <p:txBody>
          <a:bodyPr anchorCtr="0" anchor="t" bIns="12250" lIns="24525" spcFirstLastPara="1" rIns="24525" wrap="square" tIns="12250">
            <a:spAutoFit/>
          </a:bodyPr>
          <a:lstStyle/>
          <a:p>
            <a:pPr indent="0" lvl="0" marL="0" marR="0" rtl="0" algn="l">
              <a:spcBef>
                <a:spcPts val="0"/>
              </a:spcBef>
              <a:spcAft>
                <a:spcPts val="0"/>
              </a:spcAft>
              <a:buClr>
                <a:srgbClr val="A5A5A5"/>
              </a:buClr>
              <a:buSzPts val="1352"/>
              <a:buFont typeface="Noto Sans Symbols"/>
              <a:buNone/>
            </a:pPr>
            <a:r>
              <a:rPr i="1" lang="en-US" sz="1352">
                <a:solidFill>
                  <a:srgbClr val="A5A5A5"/>
                </a:solidFill>
                <a:latin typeface="Arial"/>
                <a:ea typeface="Arial"/>
                <a:cs typeface="Arial"/>
                <a:sym typeface="Arial"/>
              </a:rPr>
              <a:t>Wie um Himmels willen verursacht eine geneigte Papille einen bitemporalen Gesichtsfeldausfall?</a:t>
            </a:r>
            <a:endParaRPr/>
          </a:p>
          <a:p>
            <a:pPr indent="0" lvl="0" marL="0" marR="0" rtl="0" algn="l">
              <a:spcBef>
                <a:spcPts val="0"/>
              </a:spcBef>
              <a:spcAft>
                <a:spcPts val="0"/>
              </a:spcAft>
              <a:buClr>
                <a:srgbClr val="A5A5A5"/>
              </a:buClr>
              <a:buSzPts val="1352"/>
              <a:buFont typeface="Noto Sans Symbols"/>
              <a:buNone/>
            </a:pPr>
            <a:r>
              <a:rPr lang="en-US" sz="1352">
                <a:solidFill>
                  <a:srgbClr val="A5A5A5"/>
                </a:solidFill>
                <a:latin typeface="Arial"/>
                <a:ea typeface="Arial"/>
                <a:cs typeface="Arial"/>
                <a:sym typeface="Arial"/>
              </a:rPr>
              <a:t>Das ist eigentlich ganz einfach. </a:t>
            </a:r>
            <a:endParaRPr/>
          </a:p>
          <a:p>
            <a:pPr indent="0" lvl="0" marL="0" marR="0" rtl="0" algn="l">
              <a:spcBef>
                <a:spcPts val="0"/>
              </a:spcBef>
              <a:spcAft>
                <a:spcPts val="0"/>
              </a:spcAft>
              <a:buClr>
                <a:srgbClr val="A5A5A5"/>
              </a:buClr>
              <a:buSzPts val="1352"/>
              <a:buFont typeface="Noto Sans Symbols"/>
              <a:buNone/>
            </a:pPr>
            <a:r>
              <a:rPr lang="en-US" sz="1352">
                <a:solidFill>
                  <a:srgbClr val="A5A5A5"/>
                </a:solidFill>
                <a:latin typeface="Arial"/>
                <a:ea typeface="Arial"/>
                <a:cs typeface="Arial"/>
                <a:sym typeface="Arial"/>
              </a:rPr>
              <a:t>Erinnern Sie sich daran, dass der Bereich, der den unteren Pol des Sehnervenkopfes umfasst und an diesen angrenzt, staphylomatös ist. Das bedeutet, dass die „Axiallänge“ der Photorezeptoren in diesem Bereich größer ist als die des restlichen hinteren Pols. Aufgrund dieser zusätzlichen Axiallänge ist die bei der Gesichtsfelduntersuchung verwendete Korrektur (die auf der Refraktion der nicht-staphylomatösen Fovea basiert) für den unteren peripapillären Bereich nicht myopisch genug.  Da dieser Bereich unscharf ist, zeigt sich im Test ein </a:t>
            </a:r>
            <a:r>
              <a:rPr i="1" lang="en-US" sz="1352">
                <a:solidFill>
                  <a:srgbClr val="A5A5A5"/>
                </a:solidFill>
                <a:latin typeface="Arial"/>
                <a:ea typeface="Arial"/>
                <a:cs typeface="Arial"/>
                <a:sym typeface="Arial"/>
              </a:rPr>
              <a:t>refraktives Skotom</a:t>
            </a:r>
            <a:r>
              <a:rPr lang="en-US" sz="1352">
                <a:solidFill>
                  <a:srgbClr val="A5A5A5"/>
                </a:solidFill>
                <a:latin typeface="Arial"/>
                <a:ea typeface="Arial"/>
                <a:cs typeface="Arial"/>
                <a:sym typeface="Arial"/>
              </a:rPr>
              <a:t>. Und da die von diesem Skotom betroffene Netzhaut </a:t>
            </a:r>
            <a:r>
              <a:rPr b="1" lang="en-US" sz="1352">
                <a:solidFill>
                  <a:srgbClr val="A5A5A5"/>
                </a:solidFill>
                <a:latin typeface="Arial"/>
                <a:ea typeface="Arial"/>
                <a:cs typeface="Arial"/>
                <a:sym typeface="Arial"/>
              </a:rPr>
              <a:t>inferonasal </a:t>
            </a:r>
            <a:r>
              <a:rPr lang="en-US" sz="1352">
                <a:solidFill>
                  <a:srgbClr val="A5A5A5"/>
                </a:solidFill>
                <a:latin typeface="Arial"/>
                <a:ea typeface="Arial"/>
                <a:cs typeface="Arial"/>
                <a:sym typeface="Arial"/>
              </a:rPr>
              <a:t>zur Fovea liegt, folgt daraus, dass der resultierende Gesichtsfeldausfall </a:t>
            </a:r>
            <a:r>
              <a:rPr b="1" lang="en-US" sz="1352">
                <a:solidFill>
                  <a:srgbClr val="A5A5A5"/>
                </a:solidFill>
                <a:latin typeface="Arial"/>
                <a:ea typeface="Arial"/>
                <a:cs typeface="Arial"/>
                <a:sym typeface="Arial"/>
              </a:rPr>
              <a:t>superotemporal </a:t>
            </a:r>
            <a:r>
              <a:rPr lang="en-US" sz="1352">
                <a:solidFill>
                  <a:srgbClr val="A5A5A5"/>
                </a:solidFill>
                <a:latin typeface="Arial"/>
                <a:ea typeface="Arial"/>
                <a:cs typeface="Arial"/>
                <a:sym typeface="Arial"/>
              </a:rPr>
              <a:t>zur Fixation auftritt</a:t>
            </a:r>
            <a:r>
              <a:rPr b="1" lang="en-US" sz="1352">
                <a:solidFill>
                  <a:schemeClr val="lt1"/>
                </a:solidFill>
                <a:latin typeface="Arial"/>
                <a:ea typeface="Arial"/>
                <a:cs typeface="Arial"/>
                <a:sym typeface="Arial"/>
              </a:rPr>
              <a:t>.</a:t>
            </a:r>
            <a:r>
              <a:rPr lang="en-US" sz="1352">
                <a:solidFill>
                  <a:srgbClr val="A5A5A5"/>
                </a:solidFill>
                <a:latin typeface="Arial"/>
                <a:ea typeface="Arial"/>
                <a:cs typeface="Arial"/>
                <a:sym typeface="Arial"/>
              </a:rPr>
              <a:t> Und da das Fuchs-Kolobom praktisch immer bilateral auftritt, </a:t>
            </a:r>
            <a:r>
              <a:rPr b="1" lang="en-US" sz="1352">
                <a:solidFill>
                  <a:schemeClr val="lt1"/>
                </a:solidFill>
                <a:latin typeface="Arial"/>
                <a:ea typeface="Arial"/>
                <a:cs typeface="Arial"/>
                <a:sym typeface="Arial"/>
              </a:rPr>
              <a:t>sind diese superotemporalen Gesichtsfeldausfälle </a:t>
            </a:r>
            <a:r>
              <a:rPr b="1" i="1" lang="en-US" sz="1352">
                <a:solidFill>
                  <a:schemeClr val="lt1"/>
                </a:solidFill>
                <a:latin typeface="Arial"/>
                <a:ea typeface="Arial"/>
                <a:cs typeface="Arial"/>
                <a:sym typeface="Arial"/>
              </a:rPr>
              <a:t>beidseitig</a:t>
            </a:r>
            <a:r>
              <a:rPr b="1" lang="en-US" sz="1352">
                <a:solidFill>
                  <a:schemeClr val="lt1"/>
                </a:solidFill>
                <a:latin typeface="Arial"/>
                <a:ea typeface="Arial"/>
                <a:cs typeface="Arial"/>
                <a:sym typeface="Arial"/>
              </a:rPr>
              <a:t> vorhanden.</a:t>
            </a:r>
            <a:endParaRPr/>
          </a:p>
        </p:txBody>
      </p:sp>
      <p:sp>
        <p:nvSpPr>
          <p:cNvPr id="6583" name="Google Shape;6583;p240"/>
          <p:cNvSpPr txBox="1"/>
          <p:nvPr/>
        </p:nvSpPr>
        <p:spPr>
          <a:xfrm>
            <a:off x="1776550" y="1587141"/>
            <a:ext cx="8664779" cy="2760155"/>
          </a:xfrm>
          <a:prstGeom prst="rect">
            <a:avLst/>
          </a:prstGeom>
          <a:solidFill>
            <a:srgbClr val="C8C86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chemeClr val="dk1"/>
                </a:solidFill>
                <a:latin typeface="Arial"/>
                <a:ea typeface="Arial"/>
                <a:cs typeface="Arial"/>
                <a:sym typeface="Arial"/>
              </a:rPr>
              <a:t>Wenn ich „superiorer bitemporaler Gesichtsfeldausfall“ höre, kommen mir zwei Begriffe in den Sinn, und das </a:t>
            </a:r>
            <a:r>
              <a:rPr b="1" i="1" lang="en-US" sz="1352">
                <a:solidFill>
                  <a:schemeClr val="dk1"/>
                </a:solidFill>
                <a:latin typeface="Arial"/>
                <a:ea typeface="Arial"/>
                <a:cs typeface="Arial"/>
                <a:sym typeface="Arial"/>
              </a:rPr>
              <a:t>ist nicht </a:t>
            </a:r>
            <a:r>
              <a:rPr i="1" lang="en-US" sz="1352">
                <a:solidFill>
                  <a:schemeClr val="dk1"/>
                </a:solidFill>
                <a:latin typeface="Arial"/>
                <a:ea typeface="Arial"/>
                <a:cs typeface="Arial"/>
                <a:sym typeface="Arial"/>
              </a:rPr>
              <a:t>das Fuchs-Kolobom – es ist </a:t>
            </a:r>
            <a:r>
              <a:rPr b="1" i="1" lang="en-US" sz="1352">
                <a:solidFill>
                  <a:schemeClr val="dk1"/>
                </a:solidFill>
                <a:latin typeface="Arial"/>
                <a:ea typeface="Arial"/>
                <a:cs typeface="Arial"/>
                <a:sym typeface="Arial"/>
              </a:rPr>
              <a:t>ein Hypophysentumor</a:t>
            </a:r>
            <a:r>
              <a:rPr i="1" lang="en-US" sz="1352">
                <a:solidFill>
                  <a:schemeClr val="dk1"/>
                </a:solidFill>
                <a:latin typeface="Arial"/>
                <a:ea typeface="Arial"/>
                <a:cs typeface="Arial"/>
                <a:sym typeface="Arial"/>
              </a:rPr>
              <a:t>. </a:t>
            </a:r>
            <a:r>
              <a:rPr i="1" lang="en-US" sz="1352">
                <a:solidFill>
                  <a:srgbClr val="1A5FB4"/>
                </a:solidFill>
                <a:latin typeface="Arial"/>
                <a:ea typeface="Arial"/>
                <a:cs typeface="Arial"/>
                <a:sym typeface="Arial"/>
              </a:rPr>
              <a:t>Wie soll ich wissen, ob ein bitemporaler Gesichtsfeldausfall auf einen Hypophysentumor zurückzuführen ist und nicht auf ein Fuchs-Kolobom?</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Sie meinen, abgesehen von der Tatsache, dass die Sehnervenköpfe bei einem Fuchs-Patienten stark geneigt sind und einen Situs inversus aufweisen, während die Sehnervenköpfe eines Patienten mit Hypophysentumor ödematös sind? (Denken Sie daran: </a:t>
            </a:r>
            <a:r>
              <a:rPr i="1" lang="en-US" sz="1352">
                <a:solidFill>
                  <a:schemeClr val="dk1"/>
                </a:solidFill>
                <a:latin typeface="Arial"/>
                <a:ea typeface="Arial"/>
                <a:cs typeface="Arial"/>
                <a:sym typeface="Arial"/>
              </a:rPr>
              <a:t>Wenn alles andere fehlschlägt, untersuchen Sie den Patienten</a:t>
            </a:r>
            <a:r>
              <a:rPr lang="en-US" sz="1352">
                <a:solidFill>
                  <a:schemeClr val="dk1"/>
                </a:solidFill>
                <a:latin typeface="Arial"/>
                <a:ea typeface="Arial"/>
                <a:cs typeface="Arial"/>
                <a:sym typeface="Arial"/>
              </a:rPr>
              <a:t>.)</a:t>
            </a:r>
            <a:endParaRPr/>
          </a:p>
          <a:p>
            <a:pPr indent="0" lvl="0" marL="0" marR="0" rtl="0" algn="l">
              <a:spcBef>
                <a:spcPts val="0"/>
              </a:spcBef>
              <a:spcAft>
                <a:spcPts val="0"/>
              </a:spcAft>
              <a:buNone/>
            </a:pPr>
            <a:r>
              <a:t/>
            </a:r>
            <a:endParaRPr sz="1546">
              <a:solidFill>
                <a:schemeClr val="dk1"/>
              </a:solidFill>
              <a:latin typeface="Arial"/>
              <a:ea typeface="Arial"/>
              <a:cs typeface="Arial"/>
              <a:sym typeface="Arial"/>
            </a:endParaRPr>
          </a:p>
          <a:p>
            <a:pPr indent="0" lvl="0" marL="0" marR="0" rtl="0" algn="l">
              <a:spcBef>
                <a:spcPts val="0"/>
              </a:spcBef>
              <a:spcAft>
                <a:spcPts val="0"/>
              </a:spcAft>
              <a:buNone/>
            </a:pPr>
            <a:r>
              <a:rPr i="1" lang="en-US" sz="1352">
                <a:solidFill>
                  <a:schemeClr val="dk1"/>
                </a:solidFill>
                <a:latin typeface="Arial"/>
                <a:ea typeface="Arial"/>
                <a:cs typeface="Arial"/>
                <a:sym typeface="Arial"/>
              </a:rPr>
              <a:t>OK, einverstanden. (Unnötig unhöflich, aber einverstanden.) Aber gibt es eine Möglichkeit, dies anhand des Gesichtsfeldes selbst zu erkennen?</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In der Tat gibt es einen – ein bitemporaler Gesichtsfeldausfall infolge eines Hypophysentumors respektiert immer die vertikale Mittellinie, während dies bei einem Ausfall infolge eines Fuchs-Koloboms nicht der Fall ist. </a:t>
            </a:r>
            <a:r>
              <a:rPr lang="en-US" sz="1352">
                <a:solidFill>
                  <a:srgbClr val="1A5FB4"/>
                </a:solidFill>
                <a:latin typeface="Arial"/>
                <a:ea typeface="Arial"/>
                <a:cs typeface="Arial"/>
                <a:sym typeface="Arial"/>
              </a:rPr>
              <a:t>Anders ausgedrückt: Bei einem Hypophysentumor, nicht jedoch bei einem Fuchs-Kolobom, ist mit einem bitemporalen </a:t>
            </a:r>
            <a:r>
              <a:rPr b="1" lang="en-US" sz="1352">
                <a:solidFill>
                  <a:srgbClr val="002060"/>
                </a:solidFill>
                <a:latin typeface="Arial"/>
                <a:ea typeface="Arial"/>
                <a:cs typeface="Arial"/>
                <a:sym typeface="Arial"/>
              </a:rPr>
              <a:t>hemianopischen </a:t>
            </a:r>
            <a:r>
              <a:rPr lang="en-US" sz="1352">
                <a:solidFill>
                  <a:srgbClr val="1A5FB4"/>
                </a:solidFill>
                <a:latin typeface="Arial"/>
                <a:ea typeface="Arial"/>
                <a:cs typeface="Arial"/>
                <a:sym typeface="Arial"/>
              </a:rPr>
              <a:t>Gesichtsfeldausfall zu rechnen. </a:t>
            </a:r>
            <a:endParaRPr/>
          </a:p>
        </p:txBody>
      </p:sp>
      <p:sp>
        <p:nvSpPr>
          <p:cNvPr id="6584" name="Google Shape;6584;p240"/>
          <p:cNvSpPr/>
          <p:nvPr/>
        </p:nvSpPr>
        <p:spPr>
          <a:xfrm>
            <a:off x="4125875" y="4492724"/>
            <a:ext cx="5293239" cy="660584"/>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585" name="Google Shape;6585;p240"/>
          <p:cNvSpPr/>
          <p:nvPr/>
        </p:nvSpPr>
        <p:spPr>
          <a:xfrm>
            <a:off x="2083875" y="4987622"/>
            <a:ext cx="1911218" cy="574279"/>
          </a:xfrm>
          <a:prstGeom prst="ellipse">
            <a:avLst/>
          </a:prstGeom>
          <a:noFill/>
          <a:ln cap="flat" cmpd="sng" w="25400">
            <a:solidFill>
              <a:schemeClr val="dk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586" name="Google Shape;6586;p240"/>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587" name="Google Shape;6587;p240"/>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588" name="Google Shape;6588;p240"/>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589" name="Google Shape;6589;p240"/>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3" name="Shape 6593"/>
        <p:cNvGrpSpPr/>
        <p:nvPr/>
      </p:nvGrpSpPr>
      <p:grpSpPr>
        <a:xfrm>
          <a:off x="0" y="0"/>
          <a:ext cx="0" cy="0"/>
          <a:chOff x="0" y="0"/>
          <a:chExt cx="0" cy="0"/>
        </a:xfrm>
      </p:grpSpPr>
      <p:sp>
        <p:nvSpPr>
          <p:cNvPr id="6594" name="Google Shape;6594;p241"/>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595" name="Google Shape;6595;p241"/>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596" name="Google Shape;6596;p241"/>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6597" name="Google Shape;6597;p241"/>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598" name="Google Shape;6598;p241"/>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1A5FB4"/>
                </a:solidFill>
                <a:latin typeface="Arial"/>
                <a:ea typeface="Arial"/>
                <a:cs typeface="Arial"/>
                <a:sym typeface="Arial"/>
              </a:rPr>
              <a:t>Trichromatismus</a:t>
            </a:r>
            <a:endParaRPr/>
          </a:p>
        </p:txBody>
      </p:sp>
      <p:sp>
        <p:nvSpPr>
          <p:cNvPr id="6599" name="Google Shape;6599;p241"/>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33CC33"/>
                </a:solidFill>
                <a:latin typeface="Arial"/>
                <a:ea typeface="Arial"/>
                <a:cs typeface="Arial"/>
                <a:sym typeface="Arial"/>
              </a:rPr>
              <a:t>Dichromatismus</a:t>
            </a:r>
            <a:endParaRPr/>
          </a:p>
        </p:txBody>
      </p:sp>
      <p:sp>
        <p:nvSpPr>
          <p:cNvPr id="6600" name="Google Shape;6600;p241"/>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6601" name="Google Shape;6601;p241"/>
          <p:cNvCxnSpPr>
            <a:stCxn id="6594" idx="2"/>
          </p:cNvCxnSpPr>
          <p:nvPr/>
        </p:nvCxnSpPr>
        <p:spPr>
          <a:xfrm flipH="1">
            <a:off x="3406118" y="1555584"/>
            <a:ext cx="291600" cy="498900"/>
          </a:xfrm>
          <a:prstGeom prst="straightConnector1">
            <a:avLst/>
          </a:prstGeom>
          <a:noFill/>
          <a:ln cap="flat" cmpd="sng" w="9525">
            <a:solidFill>
              <a:schemeClr val="dk1"/>
            </a:solidFill>
            <a:prstDash val="solid"/>
            <a:round/>
            <a:headEnd len="sm" w="sm" type="none"/>
            <a:tailEnd len="med" w="med" type="triangle"/>
          </a:ln>
        </p:spPr>
      </p:cxnSp>
      <p:cxnSp>
        <p:nvCxnSpPr>
          <p:cNvPr id="6602" name="Google Shape;6602;p241"/>
          <p:cNvCxnSpPr>
            <a:stCxn id="6594"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6603" name="Google Shape;6603;p241"/>
          <p:cNvCxnSpPr>
            <a:stCxn id="6594" idx="2"/>
          </p:cNvCxnSpPr>
          <p:nvPr/>
        </p:nvCxnSpPr>
        <p:spPr>
          <a:xfrm>
            <a:off x="3697718" y="1555584"/>
            <a:ext cx="297300" cy="498900"/>
          </a:xfrm>
          <a:prstGeom prst="straightConnector1">
            <a:avLst/>
          </a:prstGeom>
          <a:noFill/>
          <a:ln cap="flat" cmpd="sng" w="9525">
            <a:solidFill>
              <a:schemeClr val="dk1"/>
            </a:solidFill>
            <a:prstDash val="solid"/>
            <a:round/>
            <a:headEnd len="sm" w="sm" type="none"/>
            <a:tailEnd len="med" w="med" type="triangle"/>
          </a:ln>
        </p:spPr>
      </p:cxnSp>
      <p:cxnSp>
        <p:nvCxnSpPr>
          <p:cNvPr id="6604" name="Google Shape;6604;p241"/>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6605" name="Google Shape;6605;p241"/>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6606" name="Google Shape;6606;p241"/>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6607" name="Google Shape;6607;p241"/>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abnormal</a:t>
            </a:r>
            <a:endParaRPr i="1" sz="1546">
              <a:solidFill>
                <a:schemeClr val="dk1"/>
              </a:solidFill>
              <a:latin typeface="Arial"/>
              <a:ea typeface="Arial"/>
              <a:cs typeface="Arial"/>
              <a:sym typeface="Arial"/>
            </a:endParaRPr>
          </a:p>
        </p:txBody>
      </p:sp>
      <p:sp>
        <p:nvSpPr>
          <p:cNvPr id="6608" name="Google Shape;6608;p241"/>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chemeClr val="dk1"/>
                </a:solidFill>
                <a:latin typeface="Arial"/>
                <a:ea typeface="Arial"/>
                <a:cs typeface="Arial"/>
                <a:sym typeface="Arial"/>
              </a:rPr>
              <a:t>CSNB</a:t>
            </a:r>
            <a:endParaRPr/>
          </a:p>
        </p:txBody>
      </p:sp>
      <p:cxnSp>
        <p:nvCxnSpPr>
          <p:cNvPr id="6609" name="Google Shape;6609;p241"/>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6610" name="Google Shape;6610;p241"/>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6611" name="Google Shape;6611;p241"/>
          <p:cNvSpPr txBox="1"/>
          <p:nvPr/>
        </p:nvSpPr>
        <p:spPr>
          <a:xfrm>
            <a:off x="9539067" y="3030782"/>
            <a:ext cx="311149" cy="238850"/>
          </a:xfrm>
          <a:prstGeom prst="rect">
            <a:avLst/>
          </a:prstGeom>
          <a:no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i="1" lang="en-US" sz="1546">
                <a:solidFill>
                  <a:schemeClr val="dk1"/>
                </a:solidFill>
                <a:latin typeface="Arial"/>
                <a:ea typeface="Arial"/>
                <a:cs typeface="Arial"/>
                <a:sym typeface="Arial"/>
              </a:rPr>
              <a:t>?</a:t>
            </a:r>
            <a:endParaRPr/>
          </a:p>
        </p:txBody>
      </p:sp>
      <p:sp>
        <p:nvSpPr>
          <p:cNvPr id="6612" name="Google Shape;6612;p241"/>
          <p:cNvSpPr txBox="1"/>
          <p:nvPr/>
        </p:nvSpPr>
        <p:spPr>
          <a:xfrm>
            <a:off x="9539067" y="3546066"/>
            <a:ext cx="311149" cy="238850"/>
          </a:xfrm>
          <a:prstGeom prst="rect">
            <a:avLst/>
          </a:prstGeom>
          <a:no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i="1" lang="en-US" sz="1546">
                <a:solidFill>
                  <a:schemeClr val="dk1"/>
                </a:solidFill>
                <a:latin typeface="Arial"/>
                <a:ea typeface="Arial"/>
                <a:cs typeface="Arial"/>
                <a:sym typeface="Arial"/>
              </a:rPr>
              <a:t>?</a:t>
            </a:r>
            <a:endParaRPr/>
          </a:p>
        </p:txBody>
      </p:sp>
      <p:cxnSp>
        <p:nvCxnSpPr>
          <p:cNvPr id="6613" name="Google Shape;6613;p241"/>
          <p:cNvCxnSpPr/>
          <p:nvPr/>
        </p:nvCxnSpPr>
        <p:spPr>
          <a:xfrm>
            <a:off x="9923828" y="2871586"/>
            <a:ext cx="0" cy="809733"/>
          </a:xfrm>
          <a:prstGeom prst="straightConnector1">
            <a:avLst/>
          </a:prstGeom>
          <a:noFill/>
          <a:ln cap="flat" cmpd="sng" w="9525">
            <a:solidFill>
              <a:schemeClr val="dk1"/>
            </a:solidFill>
            <a:prstDash val="solid"/>
            <a:round/>
            <a:headEnd len="med" w="med" type="none"/>
            <a:tailEnd len="med" w="med" type="none"/>
          </a:ln>
        </p:spPr>
      </p:cxnSp>
      <p:cxnSp>
        <p:nvCxnSpPr>
          <p:cNvPr id="6614" name="Google Shape;6614;p241"/>
          <p:cNvCxnSpPr/>
          <p:nvPr/>
        </p:nvCxnSpPr>
        <p:spPr>
          <a:xfrm>
            <a:off x="9850216" y="3186828"/>
            <a:ext cx="73612" cy="0"/>
          </a:xfrm>
          <a:prstGeom prst="straightConnector1">
            <a:avLst/>
          </a:prstGeom>
          <a:noFill/>
          <a:ln cap="flat" cmpd="sng" w="9525">
            <a:solidFill>
              <a:schemeClr val="dk1"/>
            </a:solidFill>
            <a:prstDash val="solid"/>
            <a:round/>
            <a:headEnd len="med" w="med" type="none"/>
            <a:tailEnd len="med" w="med" type="none"/>
          </a:ln>
        </p:spPr>
      </p:cxnSp>
      <p:cxnSp>
        <p:nvCxnSpPr>
          <p:cNvPr id="6615" name="Google Shape;6615;p241"/>
          <p:cNvCxnSpPr/>
          <p:nvPr/>
        </p:nvCxnSpPr>
        <p:spPr>
          <a:xfrm>
            <a:off x="9850216" y="3702112"/>
            <a:ext cx="73612" cy="0"/>
          </a:xfrm>
          <a:prstGeom prst="straightConnector1">
            <a:avLst/>
          </a:prstGeom>
          <a:noFill/>
          <a:ln cap="flat" cmpd="sng" w="9525">
            <a:solidFill>
              <a:schemeClr val="dk1"/>
            </a:solidFill>
            <a:prstDash val="solid"/>
            <a:round/>
            <a:headEnd len="med" w="med" type="none"/>
            <a:tailEnd len="med" w="med" type="none"/>
          </a:ln>
        </p:spPr>
      </p:cxnSp>
      <p:sp>
        <p:nvSpPr>
          <p:cNvPr id="6616" name="Google Shape;6616;p241"/>
          <p:cNvSpPr/>
          <p:nvPr/>
        </p:nvSpPr>
        <p:spPr>
          <a:xfrm rot="-831136">
            <a:off x="6874976" y="3491451"/>
            <a:ext cx="1904320" cy="671321"/>
          </a:xfrm>
          <a:prstGeom prst="rightArrow">
            <a:avLst>
              <a:gd fmla="val 50000" name="adj1"/>
              <a:gd fmla="val 50000" name="adj2"/>
            </a:avLst>
          </a:prstGeom>
          <a:solidFill>
            <a:schemeClr val="accent2"/>
          </a:solidFill>
          <a:ln cap="flat" cmpd="sng" w="25400">
            <a:solidFill>
              <a:srgbClr val="949400"/>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spcBef>
                <a:spcPts val="0"/>
              </a:spcBef>
              <a:spcAft>
                <a:spcPts val="0"/>
              </a:spcAft>
              <a:buNone/>
            </a:pPr>
            <a:r>
              <a:rPr i="1" lang="en-US" sz="1159">
                <a:solidFill>
                  <a:schemeClr val="dk1"/>
                </a:solidFill>
                <a:latin typeface="Arial"/>
                <a:ea typeface="Arial"/>
                <a:cs typeface="Arial"/>
                <a:sym typeface="Arial"/>
              </a:rPr>
              <a:t>Nächste Frage</a:t>
            </a:r>
            <a:endParaRPr/>
          </a:p>
        </p:txBody>
      </p:sp>
      <p:sp>
        <p:nvSpPr>
          <p:cNvPr id="6617" name="Google Shape;6617;p241"/>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618" name="Google Shape;6618;p241"/>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619" name="Google Shape;6619;p241"/>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620" name="Google Shape;6620;p241"/>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4" name="Shape 6624"/>
        <p:cNvGrpSpPr/>
        <p:nvPr/>
      </p:nvGrpSpPr>
      <p:grpSpPr>
        <a:xfrm>
          <a:off x="0" y="0"/>
          <a:ext cx="0" cy="0"/>
          <a:chOff x="0" y="0"/>
          <a:chExt cx="0" cy="0"/>
        </a:xfrm>
      </p:grpSpPr>
      <p:sp>
        <p:nvSpPr>
          <p:cNvPr id="6625" name="Google Shape;6625;p242"/>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626" name="Google Shape;6626;p242"/>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627" name="Google Shape;6627;p242"/>
          <p:cNvCxnSpPr/>
          <p:nvPr/>
        </p:nvCxnSpPr>
        <p:spPr>
          <a:xfrm flipH="1">
            <a:off x="4847662" y="684017"/>
            <a:ext cx="1288211" cy="507617"/>
          </a:xfrm>
          <a:prstGeom prst="straightConnector1">
            <a:avLst/>
          </a:prstGeom>
          <a:noFill/>
          <a:ln cap="flat" cmpd="sng" w="9525">
            <a:solidFill>
              <a:schemeClr val="dk1"/>
            </a:solidFill>
            <a:prstDash val="solid"/>
            <a:round/>
            <a:headEnd len="med" w="med" type="none"/>
            <a:tailEnd len="med" w="med" type="triangle"/>
          </a:ln>
        </p:spPr>
      </p:cxnSp>
      <p:cxnSp>
        <p:nvCxnSpPr>
          <p:cNvPr id="6628" name="Google Shape;6628;p242"/>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629" name="Google Shape;6629;p242"/>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1A5FB4"/>
                </a:solidFill>
                <a:latin typeface="Arial"/>
                <a:ea typeface="Arial"/>
                <a:cs typeface="Arial"/>
                <a:sym typeface="Arial"/>
              </a:rPr>
              <a:t>Trichromatismus</a:t>
            </a:r>
            <a:endParaRPr/>
          </a:p>
        </p:txBody>
      </p:sp>
      <p:sp>
        <p:nvSpPr>
          <p:cNvPr id="6630" name="Google Shape;6630;p242"/>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33CC33"/>
                </a:solidFill>
                <a:latin typeface="Arial"/>
                <a:ea typeface="Arial"/>
                <a:cs typeface="Arial"/>
                <a:sym typeface="Arial"/>
              </a:rPr>
              <a:t>Dichromatismus</a:t>
            </a:r>
            <a:endParaRPr/>
          </a:p>
        </p:txBody>
      </p:sp>
      <p:sp>
        <p:nvSpPr>
          <p:cNvPr id="6631" name="Google Shape;6631;p242"/>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chemeClr val="dk1"/>
                </a:solidFill>
                <a:latin typeface="Arial"/>
                <a:ea typeface="Arial"/>
                <a:cs typeface="Arial"/>
                <a:sym typeface="Arial"/>
              </a:rPr>
              <a:t>Monochromatismus</a:t>
            </a:r>
            <a:endParaRPr/>
          </a:p>
        </p:txBody>
      </p:sp>
      <p:cxnSp>
        <p:nvCxnSpPr>
          <p:cNvPr id="6632" name="Google Shape;6632;p242"/>
          <p:cNvCxnSpPr>
            <a:stCxn id="6625" idx="2"/>
          </p:cNvCxnSpPr>
          <p:nvPr/>
        </p:nvCxnSpPr>
        <p:spPr>
          <a:xfrm flipH="1">
            <a:off x="3406118" y="1555584"/>
            <a:ext cx="291600" cy="498900"/>
          </a:xfrm>
          <a:prstGeom prst="straightConnector1">
            <a:avLst/>
          </a:prstGeom>
          <a:noFill/>
          <a:ln cap="flat" cmpd="sng" w="9525">
            <a:solidFill>
              <a:schemeClr val="dk1"/>
            </a:solidFill>
            <a:prstDash val="solid"/>
            <a:round/>
            <a:headEnd len="sm" w="sm" type="none"/>
            <a:tailEnd len="med" w="med" type="triangle"/>
          </a:ln>
        </p:spPr>
      </p:cxnSp>
      <p:cxnSp>
        <p:nvCxnSpPr>
          <p:cNvPr id="6633" name="Google Shape;6633;p242"/>
          <p:cNvCxnSpPr>
            <a:stCxn id="6625" idx="2"/>
          </p:cNvCxnSpPr>
          <p:nvPr/>
        </p:nvCxnSpPr>
        <p:spPr>
          <a:xfrm>
            <a:off x="3697718" y="1555584"/>
            <a:ext cx="600" cy="1143600"/>
          </a:xfrm>
          <a:prstGeom prst="straightConnector1">
            <a:avLst/>
          </a:prstGeom>
          <a:noFill/>
          <a:ln cap="flat" cmpd="sng" w="9525">
            <a:solidFill>
              <a:schemeClr val="dk1"/>
            </a:solidFill>
            <a:prstDash val="solid"/>
            <a:round/>
            <a:headEnd len="sm" w="sm" type="none"/>
            <a:tailEnd len="med" w="med" type="triangle"/>
          </a:ln>
        </p:spPr>
      </p:cxnSp>
      <p:cxnSp>
        <p:nvCxnSpPr>
          <p:cNvPr id="6634" name="Google Shape;6634;p242"/>
          <p:cNvCxnSpPr>
            <a:stCxn id="6625" idx="2"/>
          </p:cNvCxnSpPr>
          <p:nvPr/>
        </p:nvCxnSpPr>
        <p:spPr>
          <a:xfrm>
            <a:off x="3697718" y="1555584"/>
            <a:ext cx="297300" cy="498900"/>
          </a:xfrm>
          <a:prstGeom prst="straightConnector1">
            <a:avLst/>
          </a:prstGeom>
          <a:noFill/>
          <a:ln cap="flat" cmpd="sng" w="9525">
            <a:solidFill>
              <a:schemeClr val="dk1"/>
            </a:solidFill>
            <a:prstDash val="solid"/>
            <a:round/>
            <a:headEnd len="sm" w="sm" type="none"/>
            <a:tailEnd len="med" w="med" type="triangle"/>
          </a:ln>
        </p:spPr>
      </p:cxnSp>
      <p:cxnSp>
        <p:nvCxnSpPr>
          <p:cNvPr id="6635" name="Google Shape;6635;p242"/>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6636" name="Google Shape;6636;p242"/>
          <p:cNvCxnSpPr/>
          <p:nvPr/>
        </p:nvCxnSpPr>
        <p:spPr>
          <a:xfrm flipH="1">
            <a:off x="8304359" y="1714586"/>
            <a:ext cx="368061" cy="314384"/>
          </a:xfrm>
          <a:prstGeom prst="straightConnector1">
            <a:avLst/>
          </a:prstGeom>
          <a:noFill/>
          <a:ln cap="flat" cmpd="sng" w="9525">
            <a:solidFill>
              <a:schemeClr val="dk1"/>
            </a:solidFill>
            <a:prstDash val="solid"/>
            <a:round/>
            <a:headEnd len="med" w="med" type="none"/>
            <a:tailEnd len="med" w="med" type="triangle"/>
          </a:ln>
        </p:spPr>
      </p:cxnSp>
      <p:sp>
        <p:nvSpPr>
          <p:cNvPr id="6637" name="Google Shape;6637;p242"/>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normal</a:t>
            </a:r>
            <a:endParaRPr i="1" sz="1546">
              <a:solidFill>
                <a:schemeClr val="dk1"/>
              </a:solidFill>
              <a:latin typeface="Arial"/>
              <a:ea typeface="Arial"/>
              <a:cs typeface="Arial"/>
              <a:sym typeface="Arial"/>
            </a:endParaRPr>
          </a:p>
        </p:txBody>
      </p:sp>
      <p:sp>
        <p:nvSpPr>
          <p:cNvPr id="6638" name="Google Shape;6638;p242"/>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abnormal</a:t>
            </a:r>
            <a:endParaRPr i="1" sz="1546">
              <a:solidFill>
                <a:schemeClr val="dk1"/>
              </a:solidFill>
              <a:latin typeface="Arial"/>
              <a:ea typeface="Arial"/>
              <a:cs typeface="Arial"/>
              <a:sym typeface="Arial"/>
            </a:endParaRPr>
          </a:p>
        </p:txBody>
      </p:sp>
      <p:sp>
        <p:nvSpPr>
          <p:cNvPr id="6639" name="Google Shape;6639;p242"/>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chemeClr val="dk1"/>
                </a:solidFill>
                <a:latin typeface="Arial"/>
                <a:ea typeface="Arial"/>
                <a:cs typeface="Arial"/>
                <a:sym typeface="Arial"/>
              </a:rPr>
              <a:t>CSNB</a:t>
            </a:r>
            <a:endParaRPr/>
          </a:p>
        </p:txBody>
      </p:sp>
      <p:cxnSp>
        <p:nvCxnSpPr>
          <p:cNvPr id="6640" name="Google Shape;6640;p242"/>
          <p:cNvCxnSpPr/>
          <p:nvPr/>
        </p:nvCxnSpPr>
        <p:spPr>
          <a:xfrm>
            <a:off x="7580156" y="2825880"/>
            <a:ext cx="0" cy="294448"/>
          </a:xfrm>
          <a:prstGeom prst="straightConnector1">
            <a:avLst/>
          </a:prstGeom>
          <a:noFill/>
          <a:ln cap="flat" cmpd="sng" w="9525">
            <a:solidFill>
              <a:schemeClr val="dk1"/>
            </a:solidFill>
            <a:prstDash val="solid"/>
            <a:round/>
            <a:headEnd len="med" w="med" type="none"/>
            <a:tailEnd len="med" w="med" type="none"/>
          </a:ln>
        </p:spPr>
      </p:cxnSp>
      <p:cxnSp>
        <p:nvCxnSpPr>
          <p:cNvPr id="6641" name="Google Shape;6641;p242"/>
          <p:cNvCxnSpPr/>
          <p:nvPr/>
        </p:nvCxnSpPr>
        <p:spPr>
          <a:xfrm>
            <a:off x="7580156" y="3120329"/>
            <a:ext cx="73612" cy="0"/>
          </a:xfrm>
          <a:prstGeom prst="straightConnector1">
            <a:avLst/>
          </a:prstGeom>
          <a:noFill/>
          <a:ln cap="flat" cmpd="sng" w="9525">
            <a:solidFill>
              <a:schemeClr val="dk1"/>
            </a:solidFill>
            <a:prstDash val="solid"/>
            <a:round/>
            <a:headEnd len="med" w="med" type="none"/>
            <a:tailEnd len="med" w="med" type="none"/>
          </a:ln>
        </p:spPr>
      </p:cxnSp>
      <p:sp>
        <p:nvSpPr>
          <p:cNvPr id="6642" name="Google Shape;6642;p242"/>
          <p:cNvSpPr txBox="1"/>
          <p:nvPr/>
        </p:nvSpPr>
        <p:spPr>
          <a:xfrm>
            <a:off x="8505754" y="2904038"/>
            <a:ext cx="1344462" cy="412576"/>
          </a:xfrm>
          <a:prstGeom prst="rect">
            <a:avLst/>
          </a:prstGeom>
          <a:no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lang="en-US" sz="1400">
                <a:solidFill>
                  <a:schemeClr val="dk1"/>
                </a:solidFill>
                <a:latin typeface="Arial"/>
                <a:ea typeface="Arial"/>
                <a:cs typeface="Arial"/>
                <a:sym typeface="Arial"/>
              </a:rPr>
              <a:t>Fundus</a:t>
            </a:r>
            <a:endParaRPr/>
          </a:p>
          <a:p>
            <a:pPr indent="0" lvl="0" marL="0" marR="0" rtl="0" algn="r">
              <a:lnSpc>
                <a:spcPct val="90000"/>
              </a:lnSpc>
              <a:spcBef>
                <a:spcPts val="0"/>
              </a:spcBef>
              <a:spcAft>
                <a:spcPts val="0"/>
              </a:spcAft>
              <a:buNone/>
            </a:pPr>
            <a:r>
              <a:rPr lang="en-US" sz="1400">
                <a:solidFill>
                  <a:schemeClr val="dk1"/>
                </a:solidFill>
                <a:latin typeface="Arial"/>
                <a:ea typeface="Arial"/>
                <a:cs typeface="Arial"/>
                <a:sym typeface="Arial"/>
              </a:rPr>
              <a:t>albipunctatus</a:t>
            </a:r>
            <a:endParaRPr sz="1800">
              <a:solidFill>
                <a:schemeClr val="dk1"/>
              </a:solidFill>
              <a:latin typeface="Arial"/>
              <a:ea typeface="Arial"/>
              <a:cs typeface="Arial"/>
              <a:sym typeface="Arial"/>
            </a:endParaRPr>
          </a:p>
        </p:txBody>
      </p:sp>
      <p:sp>
        <p:nvSpPr>
          <p:cNvPr id="6643" name="Google Shape;6643;p242"/>
          <p:cNvSpPr txBox="1"/>
          <p:nvPr/>
        </p:nvSpPr>
        <p:spPr>
          <a:xfrm>
            <a:off x="8990455" y="3479217"/>
            <a:ext cx="859761" cy="412576"/>
          </a:xfrm>
          <a:prstGeom prst="rect">
            <a:avLst/>
          </a:prstGeom>
          <a:no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lang="en-US" sz="1400">
                <a:solidFill>
                  <a:schemeClr val="dk1"/>
                </a:solidFill>
                <a:latin typeface="Arial"/>
                <a:ea typeface="Arial"/>
                <a:cs typeface="Arial"/>
                <a:sym typeface="Arial"/>
              </a:rPr>
              <a:t>Oguchi</a:t>
            </a:r>
            <a:endParaRPr/>
          </a:p>
          <a:p>
            <a:pPr indent="0" lvl="0" marL="0" marR="0" rtl="0" algn="r">
              <a:lnSpc>
                <a:spcPct val="90000"/>
              </a:lnSpc>
              <a:spcBef>
                <a:spcPts val="0"/>
              </a:spcBef>
              <a:spcAft>
                <a:spcPts val="0"/>
              </a:spcAft>
              <a:buNone/>
            </a:pPr>
            <a:r>
              <a:rPr lang="en-US" sz="1400">
                <a:solidFill>
                  <a:schemeClr val="dk1"/>
                </a:solidFill>
                <a:latin typeface="Arial"/>
                <a:ea typeface="Arial"/>
                <a:cs typeface="Arial"/>
                <a:sym typeface="Arial"/>
              </a:rPr>
              <a:t>Krankheit</a:t>
            </a:r>
            <a:endParaRPr/>
          </a:p>
        </p:txBody>
      </p:sp>
      <p:cxnSp>
        <p:nvCxnSpPr>
          <p:cNvPr id="6644" name="Google Shape;6644;p242"/>
          <p:cNvCxnSpPr/>
          <p:nvPr/>
        </p:nvCxnSpPr>
        <p:spPr>
          <a:xfrm>
            <a:off x="9923828" y="2871586"/>
            <a:ext cx="0" cy="809733"/>
          </a:xfrm>
          <a:prstGeom prst="straightConnector1">
            <a:avLst/>
          </a:prstGeom>
          <a:noFill/>
          <a:ln cap="flat" cmpd="sng" w="9525">
            <a:solidFill>
              <a:schemeClr val="dk1"/>
            </a:solidFill>
            <a:prstDash val="solid"/>
            <a:round/>
            <a:headEnd len="med" w="med" type="none"/>
            <a:tailEnd len="med" w="med" type="none"/>
          </a:ln>
        </p:spPr>
      </p:cxnSp>
      <p:cxnSp>
        <p:nvCxnSpPr>
          <p:cNvPr id="6645" name="Google Shape;6645;p242"/>
          <p:cNvCxnSpPr/>
          <p:nvPr/>
        </p:nvCxnSpPr>
        <p:spPr>
          <a:xfrm>
            <a:off x="9850216" y="3186828"/>
            <a:ext cx="73612" cy="0"/>
          </a:xfrm>
          <a:prstGeom prst="straightConnector1">
            <a:avLst/>
          </a:prstGeom>
          <a:noFill/>
          <a:ln cap="flat" cmpd="sng" w="9525">
            <a:solidFill>
              <a:schemeClr val="dk1"/>
            </a:solidFill>
            <a:prstDash val="solid"/>
            <a:round/>
            <a:headEnd len="med" w="med" type="none"/>
            <a:tailEnd len="med" w="med" type="none"/>
          </a:ln>
        </p:spPr>
      </p:cxnSp>
      <p:cxnSp>
        <p:nvCxnSpPr>
          <p:cNvPr id="6646" name="Google Shape;6646;p242"/>
          <p:cNvCxnSpPr/>
          <p:nvPr/>
        </p:nvCxnSpPr>
        <p:spPr>
          <a:xfrm>
            <a:off x="9850216" y="3702112"/>
            <a:ext cx="73612" cy="0"/>
          </a:xfrm>
          <a:prstGeom prst="straightConnector1">
            <a:avLst/>
          </a:prstGeom>
          <a:noFill/>
          <a:ln cap="flat" cmpd="sng" w="9525">
            <a:solidFill>
              <a:schemeClr val="dk1"/>
            </a:solidFill>
            <a:prstDash val="solid"/>
            <a:round/>
            <a:headEnd len="med" w="med" type="none"/>
            <a:tailEnd len="med" w="med" type="none"/>
          </a:ln>
        </p:spPr>
      </p:cxnSp>
      <p:sp>
        <p:nvSpPr>
          <p:cNvPr id="6647" name="Google Shape;6647;p242"/>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648" name="Google Shape;6648;p242"/>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649" name="Google Shape;6649;p242"/>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650" name="Google Shape;6650;p242"/>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4" name="Shape 6654"/>
        <p:cNvGrpSpPr/>
        <p:nvPr/>
      </p:nvGrpSpPr>
      <p:grpSpPr>
        <a:xfrm>
          <a:off x="0" y="0"/>
          <a:ext cx="0" cy="0"/>
          <a:chOff x="0" y="0"/>
          <a:chExt cx="0" cy="0"/>
        </a:xfrm>
      </p:grpSpPr>
      <p:sp>
        <p:nvSpPr>
          <p:cNvPr id="6655" name="Google Shape;6655;p243"/>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656" name="Google Shape;6656;p243"/>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657" name="Google Shape;6657;p243"/>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6658" name="Google Shape;6658;p243"/>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659" name="Google Shape;6659;p243"/>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660" name="Google Shape;6660;p243"/>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661" name="Google Shape;6661;p243"/>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6662" name="Google Shape;6662;p243"/>
          <p:cNvCxnSpPr>
            <a:stCxn id="6655"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663" name="Google Shape;6663;p243"/>
          <p:cNvCxnSpPr>
            <a:stCxn id="6655"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6664" name="Google Shape;6664;p243"/>
          <p:cNvCxnSpPr>
            <a:stCxn id="6655"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6665" name="Google Shape;6665;p243"/>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6666" name="Google Shape;6666;p243"/>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6667" name="Google Shape;6667;p243"/>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6668" name="Google Shape;6668;p243"/>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abnormal</a:t>
            </a:r>
            <a:endParaRPr i="1" sz="1546">
              <a:solidFill>
                <a:schemeClr val="dk1"/>
              </a:solidFill>
              <a:latin typeface="Arial"/>
              <a:ea typeface="Arial"/>
              <a:cs typeface="Arial"/>
              <a:sym typeface="Arial"/>
            </a:endParaRPr>
          </a:p>
        </p:txBody>
      </p:sp>
      <p:sp>
        <p:nvSpPr>
          <p:cNvPr id="6669" name="Google Shape;6669;p243"/>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6670" name="Google Shape;6670;p243"/>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6671" name="Google Shape;6671;p243"/>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sp>
        <p:nvSpPr>
          <p:cNvPr id="6672" name="Google Shape;6672;p243"/>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6673" name="Google Shape;6673;p243"/>
          <p:cNvSpPr txBox="1"/>
          <p:nvPr/>
        </p:nvSpPr>
        <p:spPr>
          <a:xfrm>
            <a:off x="8990455" y="3479217"/>
            <a:ext cx="859761" cy="517343"/>
          </a:xfrm>
          <a:prstGeom prst="rect">
            <a:avLst/>
          </a:prstGeom>
          <a:no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Oguchi</a:t>
            </a:r>
            <a:endParaRPr sz="1546">
              <a:solidFill>
                <a:srgbClr val="BFBFBF"/>
              </a:solidFill>
              <a:latin typeface="Arial"/>
              <a:ea typeface="Arial"/>
              <a:cs typeface="Arial"/>
              <a:sym typeface="Arial"/>
            </a:endParaRPr>
          </a:p>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Erkrankung</a:t>
            </a:r>
            <a:endParaRPr/>
          </a:p>
        </p:txBody>
      </p:sp>
      <p:cxnSp>
        <p:nvCxnSpPr>
          <p:cNvPr id="6674" name="Google Shape;6674;p243"/>
          <p:cNvCxnSpPr/>
          <p:nvPr/>
        </p:nvCxnSpPr>
        <p:spPr>
          <a:xfrm>
            <a:off x="9923828" y="2871586"/>
            <a:ext cx="0" cy="809733"/>
          </a:xfrm>
          <a:prstGeom prst="straightConnector1">
            <a:avLst/>
          </a:prstGeom>
          <a:noFill/>
          <a:ln cap="flat" cmpd="sng" w="9525">
            <a:solidFill>
              <a:schemeClr val="dk1"/>
            </a:solidFill>
            <a:prstDash val="solid"/>
            <a:round/>
            <a:headEnd len="med" w="med" type="none"/>
            <a:tailEnd len="med" w="med" type="none"/>
          </a:ln>
        </p:spPr>
      </p:cxnSp>
      <p:cxnSp>
        <p:nvCxnSpPr>
          <p:cNvPr id="6675" name="Google Shape;6675;p243"/>
          <p:cNvCxnSpPr/>
          <p:nvPr/>
        </p:nvCxnSpPr>
        <p:spPr>
          <a:xfrm>
            <a:off x="9850216" y="3186828"/>
            <a:ext cx="73612" cy="0"/>
          </a:xfrm>
          <a:prstGeom prst="straightConnector1">
            <a:avLst/>
          </a:prstGeom>
          <a:noFill/>
          <a:ln cap="flat" cmpd="sng" w="9525">
            <a:solidFill>
              <a:schemeClr val="dk1"/>
            </a:solidFill>
            <a:prstDash val="solid"/>
            <a:round/>
            <a:headEnd len="med" w="med" type="none"/>
            <a:tailEnd len="med" w="med" type="none"/>
          </a:ln>
        </p:spPr>
      </p:cxnSp>
      <p:cxnSp>
        <p:nvCxnSpPr>
          <p:cNvPr id="6676" name="Google Shape;6676;p243"/>
          <p:cNvCxnSpPr/>
          <p:nvPr/>
        </p:nvCxnSpPr>
        <p:spPr>
          <a:xfrm>
            <a:off x="9850216" y="3702112"/>
            <a:ext cx="73612" cy="0"/>
          </a:xfrm>
          <a:prstGeom prst="straightConnector1">
            <a:avLst/>
          </a:prstGeom>
          <a:noFill/>
          <a:ln cap="flat" cmpd="sng" w="9525">
            <a:solidFill>
              <a:srgbClr val="BFBFBF"/>
            </a:solidFill>
            <a:prstDash val="solid"/>
            <a:round/>
            <a:headEnd len="med" w="med" type="none"/>
            <a:tailEnd len="med" w="med" type="none"/>
          </a:ln>
        </p:spPr>
      </p:cxnSp>
      <p:sp>
        <p:nvSpPr>
          <p:cNvPr id="6677" name="Google Shape;6677;p243"/>
          <p:cNvSpPr txBox="1"/>
          <p:nvPr/>
        </p:nvSpPr>
        <p:spPr>
          <a:xfrm>
            <a:off x="2194560" y="4217397"/>
            <a:ext cx="6289232" cy="1668561"/>
          </a:xfrm>
          <a:prstGeom prst="rect">
            <a:avLst/>
          </a:prstGeom>
          <a:solidFill>
            <a:schemeClr val="dk1"/>
          </a:solidFill>
          <a:ln>
            <a:noFill/>
          </a:ln>
        </p:spPr>
        <p:txBody>
          <a:bodyPr anchorCtr="0" anchor="t" bIns="12250" lIns="24525" spcFirstLastPara="1" rIns="24525" wrap="square" tIns="12250">
            <a:spAutoFit/>
          </a:bodyPr>
          <a:lstStyle/>
          <a:p>
            <a:pPr indent="-331254" lvl="0" marL="331254" marR="0" rtl="0" algn="l">
              <a:lnSpc>
                <a:spcPct val="90000"/>
              </a:lnSpc>
              <a:spcBef>
                <a:spcPts val="0"/>
              </a:spcBef>
              <a:spcAft>
                <a:spcPts val="0"/>
              </a:spcAft>
              <a:buNone/>
            </a:pPr>
            <a:r>
              <a:rPr b="1" lang="en-US" sz="1352">
                <a:solidFill>
                  <a:schemeClr val="lt1"/>
                </a:solidFill>
                <a:latin typeface="Arial"/>
                <a:ea typeface="Arial"/>
                <a:cs typeface="Arial"/>
                <a:sym typeface="Arial"/>
              </a:rPr>
              <a:t>	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 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2" marL="220836" marR="0" rtl="0" algn="l">
              <a:spcBef>
                <a:spcPts val="0"/>
              </a:spcBef>
              <a:spcAft>
                <a:spcPts val="0"/>
              </a:spcAft>
              <a:buNone/>
            </a:pPr>
            <a:r>
              <a:rPr b="0" i="0" lang="en-US" sz="1352" u="none" cap="none" strike="noStrike">
                <a:solidFill>
                  <a:srgbClr val="FFEC8F"/>
                </a:solidFill>
                <a:latin typeface="Arial"/>
                <a:ea typeface="Arial"/>
                <a:cs typeface="Arial"/>
                <a:sym typeface="Arial"/>
              </a:rPr>
              <a:t>--Pathologie: Verzögerte Regeneration des Fotopigments … </a:t>
            </a:r>
            <a:r>
              <a:rPr b="0" i="0" lang="en-US" sz="1352" u="none" cap="none" strike="noStrike">
                <a:solidFill>
                  <a:schemeClr val="dk1"/>
                </a:solidFill>
                <a:latin typeface="Arial"/>
                <a:ea typeface="Arial"/>
                <a:cs typeface="Arial"/>
                <a:sym typeface="Arial"/>
              </a:rPr>
              <a:t>Rhodopsin </a:t>
            </a:r>
            <a:endParaRPr/>
          </a:p>
          <a:p>
            <a:pPr indent="0" lvl="2" marL="220836" marR="0" rtl="0" algn="l">
              <a:spcBef>
                <a:spcPts val="0"/>
              </a:spcBef>
              <a:spcAft>
                <a:spcPts val="0"/>
              </a:spcAft>
              <a:buNone/>
            </a:pPr>
            <a:r>
              <a:rPr b="0" i="0" lang="en-US" sz="1352" u="none" cap="none" strike="noStrike">
                <a:solidFill>
                  <a:schemeClr val="dk1"/>
                </a:solidFill>
                <a:latin typeface="Arial"/>
                <a:ea typeface="Arial"/>
                <a:cs typeface="Arial"/>
                <a:sym typeface="Arial"/>
              </a:rPr>
              <a:t>--Die Dunkeladaptation ist gestört:</a:t>
            </a:r>
            <a:endParaRPr/>
          </a:p>
          <a:p>
            <a:pPr indent="0" lvl="2" marL="220836" marR="0" rtl="0" algn="l">
              <a:spcBef>
                <a:spcPts val="0"/>
              </a:spcBef>
              <a:spcAft>
                <a:spcPts val="0"/>
              </a:spcAft>
              <a:buNone/>
            </a:pPr>
            <a:r>
              <a:rPr b="0" i="0" lang="en-US" sz="1352" u="none" cap="none" strike="noStrike">
                <a:solidFill>
                  <a:schemeClr val="dk1"/>
                </a:solidFill>
                <a:latin typeface="Arial"/>
                <a:ea typeface="Arial"/>
                <a:cs typeface="Arial"/>
                <a:sym typeface="Arial"/>
              </a:rPr>
              <a:t>  --Anfangs sind die Patienten…nachtblind, mit abnormalem…Stäbchen-ERG</a:t>
            </a:r>
            <a:endParaRPr/>
          </a:p>
          <a:p>
            <a:pPr indent="0" lvl="2" marL="220836" marR="0" rtl="0" algn="l">
              <a:spcBef>
                <a:spcPts val="0"/>
              </a:spcBef>
              <a:spcAft>
                <a:spcPts val="0"/>
              </a:spcAft>
              <a:buNone/>
            </a:pPr>
            <a:r>
              <a:rPr b="0" i="0" lang="en-US" sz="1352" u="none" cap="none" strike="noStrike">
                <a:solidFill>
                  <a:schemeClr val="dk1"/>
                </a:solidFill>
                <a:latin typeface="Arial"/>
                <a:ea typeface="Arial"/>
                <a:cs typeface="Arial"/>
                <a:sym typeface="Arial"/>
              </a:rPr>
              <a:t>  --Mit der Zeit kommt es zu einer Dunkeladaptation, und das ERG normalisiert sich</a:t>
            </a:r>
            <a:endParaRPr/>
          </a:p>
          <a:p>
            <a:pPr indent="0" lvl="2" marL="220836" marR="0" rtl="0" algn="l">
              <a:spcBef>
                <a:spcPts val="0"/>
              </a:spcBef>
              <a:spcAft>
                <a:spcPts val="0"/>
              </a:spcAft>
              <a:buNone/>
            </a:pPr>
            <a:r>
              <a:rPr b="0" i="0" lang="en-US" sz="1352" u="none" cap="none" strike="noStrike">
                <a:solidFill>
                  <a:schemeClr val="dk1"/>
                </a:solidFill>
                <a:latin typeface="Arial"/>
                <a:ea typeface="Arial"/>
                <a:cs typeface="Arial"/>
                <a:sym typeface="Arial"/>
              </a:rPr>
              <a:t>--funduskopisch: Auffällige Anordnung </a:t>
            </a:r>
            <a:r>
              <a:rPr b="1" i="0" lang="en-US" sz="1352" u="none" cap="none" strike="noStrike">
                <a:solidFill>
                  <a:schemeClr val="dk1"/>
                </a:solidFill>
                <a:latin typeface="Arial"/>
                <a:ea typeface="Arial"/>
                <a:cs typeface="Arial"/>
                <a:sym typeface="Arial"/>
              </a:rPr>
              <a:t>von…gelb-weißen Punkten</a:t>
            </a:r>
            <a:endParaRPr/>
          </a:p>
          <a:p>
            <a:pPr indent="0" lvl="2" marL="220836" marR="0" rtl="0" algn="l">
              <a:spcBef>
                <a:spcPts val="0"/>
              </a:spcBef>
              <a:spcAft>
                <a:spcPts val="0"/>
              </a:spcAft>
              <a:buNone/>
            </a:pPr>
            <a:r>
              <a:rPr b="0" i="0" lang="en-US" sz="1352" u="none" cap="none" strike="noStrike">
                <a:solidFill>
                  <a:schemeClr val="dk1"/>
                </a:solidFill>
                <a:latin typeface="Arial"/>
                <a:ea typeface="Arial"/>
                <a:cs typeface="Arial"/>
                <a:sym typeface="Arial"/>
              </a:rPr>
              <a:t>  --Punkte im gesamten hinteren Pol mit Ausnahme der…Fovea</a:t>
            </a:r>
            <a:endParaRPr/>
          </a:p>
        </p:txBody>
      </p:sp>
      <p:sp>
        <p:nvSpPr>
          <p:cNvPr id="6678" name="Google Shape;6678;p243"/>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679" name="Google Shape;6679;p243"/>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680" name="Google Shape;6680;p243"/>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681" name="Google Shape;6681;p243"/>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85" name="Shape 6685"/>
        <p:cNvGrpSpPr/>
        <p:nvPr/>
      </p:nvGrpSpPr>
      <p:grpSpPr>
        <a:xfrm>
          <a:off x="0" y="0"/>
          <a:ext cx="0" cy="0"/>
          <a:chOff x="0" y="0"/>
          <a:chExt cx="0" cy="0"/>
        </a:xfrm>
      </p:grpSpPr>
      <p:sp>
        <p:nvSpPr>
          <p:cNvPr id="6686" name="Google Shape;6686;p244"/>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687" name="Google Shape;6687;p244"/>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688" name="Google Shape;6688;p244"/>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6689" name="Google Shape;6689;p244"/>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690" name="Google Shape;6690;p244"/>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691" name="Google Shape;6691;p244"/>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692" name="Google Shape;6692;p244"/>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6693" name="Google Shape;6693;p244"/>
          <p:cNvCxnSpPr>
            <a:stCxn id="6686"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694" name="Google Shape;6694;p244"/>
          <p:cNvCxnSpPr>
            <a:stCxn id="6686"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6695" name="Google Shape;6695;p244"/>
          <p:cNvCxnSpPr>
            <a:stCxn id="6686"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6696" name="Google Shape;6696;p244"/>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6697" name="Google Shape;6697;p244"/>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6698" name="Google Shape;6698;p244"/>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6699" name="Google Shape;6699;p244"/>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abnormal</a:t>
            </a:r>
            <a:endParaRPr i="1" sz="1546">
              <a:solidFill>
                <a:schemeClr val="dk1"/>
              </a:solidFill>
              <a:latin typeface="Arial"/>
              <a:ea typeface="Arial"/>
              <a:cs typeface="Arial"/>
              <a:sym typeface="Arial"/>
            </a:endParaRPr>
          </a:p>
        </p:txBody>
      </p:sp>
      <p:sp>
        <p:nvSpPr>
          <p:cNvPr id="6700" name="Google Shape;6700;p244"/>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6701" name="Google Shape;6701;p244"/>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6702" name="Google Shape;6702;p244"/>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sp>
        <p:nvSpPr>
          <p:cNvPr id="6703" name="Google Shape;6703;p244"/>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6704" name="Google Shape;6704;p244"/>
          <p:cNvSpPr txBox="1"/>
          <p:nvPr/>
        </p:nvSpPr>
        <p:spPr>
          <a:xfrm>
            <a:off x="8990455" y="3479217"/>
            <a:ext cx="859761" cy="517343"/>
          </a:xfrm>
          <a:prstGeom prst="rect">
            <a:avLst/>
          </a:prstGeom>
          <a:no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Oguchi</a:t>
            </a:r>
            <a:endParaRPr sz="1546">
              <a:solidFill>
                <a:srgbClr val="BFBFBF"/>
              </a:solidFill>
              <a:latin typeface="Arial"/>
              <a:ea typeface="Arial"/>
              <a:cs typeface="Arial"/>
              <a:sym typeface="Arial"/>
            </a:endParaRPr>
          </a:p>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Erkrankung</a:t>
            </a:r>
            <a:endParaRPr/>
          </a:p>
        </p:txBody>
      </p:sp>
      <p:cxnSp>
        <p:nvCxnSpPr>
          <p:cNvPr id="6705" name="Google Shape;6705;p244"/>
          <p:cNvCxnSpPr/>
          <p:nvPr/>
        </p:nvCxnSpPr>
        <p:spPr>
          <a:xfrm>
            <a:off x="9923828" y="2871586"/>
            <a:ext cx="0" cy="809733"/>
          </a:xfrm>
          <a:prstGeom prst="straightConnector1">
            <a:avLst/>
          </a:prstGeom>
          <a:noFill/>
          <a:ln cap="flat" cmpd="sng" w="9525">
            <a:solidFill>
              <a:schemeClr val="dk1"/>
            </a:solidFill>
            <a:prstDash val="solid"/>
            <a:round/>
            <a:headEnd len="med" w="med" type="none"/>
            <a:tailEnd len="med" w="med" type="none"/>
          </a:ln>
        </p:spPr>
      </p:cxnSp>
      <p:cxnSp>
        <p:nvCxnSpPr>
          <p:cNvPr id="6706" name="Google Shape;6706;p244"/>
          <p:cNvCxnSpPr/>
          <p:nvPr/>
        </p:nvCxnSpPr>
        <p:spPr>
          <a:xfrm>
            <a:off x="9850216" y="3186828"/>
            <a:ext cx="73612" cy="0"/>
          </a:xfrm>
          <a:prstGeom prst="straightConnector1">
            <a:avLst/>
          </a:prstGeom>
          <a:noFill/>
          <a:ln cap="flat" cmpd="sng" w="9525">
            <a:solidFill>
              <a:schemeClr val="dk1"/>
            </a:solidFill>
            <a:prstDash val="solid"/>
            <a:round/>
            <a:headEnd len="med" w="med" type="none"/>
            <a:tailEnd len="med" w="med" type="none"/>
          </a:ln>
        </p:spPr>
      </p:cxnSp>
      <p:cxnSp>
        <p:nvCxnSpPr>
          <p:cNvPr id="6707" name="Google Shape;6707;p244"/>
          <p:cNvCxnSpPr/>
          <p:nvPr/>
        </p:nvCxnSpPr>
        <p:spPr>
          <a:xfrm>
            <a:off x="9850216" y="3702112"/>
            <a:ext cx="73612" cy="0"/>
          </a:xfrm>
          <a:prstGeom prst="straightConnector1">
            <a:avLst/>
          </a:prstGeom>
          <a:noFill/>
          <a:ln cap="flat" cmpd="sng" w="9525">
            <a:solidFill>
              <a:srgbClr val="BFBFBF"/>
            </a:solidFill>
            <a:prstDash val="solid"/>
            <a:round/>
            <a:headEnd len="med" w="med" type="none"/>
            <a:tailEnd len="med" w="med" type="none"/>
          </a:ln>
        </p:spPr>
      </p:cxnSp>
      <p:sp>
        <p:nvSpPr>
          <p:cNvPr id="6708" name="Google Shape;6708;p244"/>
          <p:cNvSpPr txBox="1"/>
          <p:nvPr/>
        </p:nvSpPr>
        <p:spPr>
          <a:xfrm>
            <a:off x="2194560" y="4217397"/>
            <a:ext cx="6289232" cy="1689790"/>
          </a:xfrm>
          <a:prstGeom prst="rect">
            <a:avLst/>
          </a:prstGeom>
          <a:solidFill>
            <a:schemeClr val="dk1"/>
          </a:solidFill>
          <a:ln>
            <a:noFill/>
          </a:ln>
        </p:spPr>
        <p:txBody>
          <a:bodyPr anchorCtr="0" anchor="t" bIns="12250" lIns="24525" spcFirstLastPara="1" rIns="24525" wrap="square" tIns="12250">
            <a:spAutoFit/>
          </a:bodyPr>
          <a:lstStyle/>
          <a:p>
            <a:pPr indent="-331254" lvl="0" marL="331254" marR="0" rtl="0" algn="l">
              <a:lnSpc>
                <a:spcPct val="90000"/>
              </a:lnSpc>
              <a:spcBef>
                <a:spcPts val="0"/>
              </a:spcBef>
              <a:spcAft>
                <a:spcPts val="0"/>
              </a:spcAft>
              <a:buNone/>
            </a:pPr>
            <a:r>
              <a:rPr b="1" lang="en-US" sz="1352">
                <a:solidFill>
                  <a:schemeClr val="lt1"/>
                </a:solidFill>
                <a:latin typeface="Arial"/>
                <a:ea typeface="Arial"/>
                <a:cs typeface="Arial"/>
                <a:sym typeface="Arial"/>
              </a:rPr>
              <a:t>	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 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2" marL="220836" marR="0" rtl="0" algn="l">
              <a:spcBef>
                <a:spcPts val="0"/>
              </a:spcBef>
              <a:spcAft>
                <a:spcPts val="0"/>
              </a:spcAft>
              <a:buNone/>
            </a:pPr>
            <a:r>
              <a:rPr b="0" i="0" lang="en-US" sz="1352" u="none" cap="none" strike="noStrike">
                <a:solidFill>
                  <a:srgbClr val="FFEC8F"/>
                </a:solidFill>
                <a:latin typeface="Arial"/>
                <a:ea typeface="Arial"/>
                <a:cs typeface="Arial"/>
                <a:sym typeface="Arial"/>
              </a:rPr>
              <a:t>--Pathologie: Verzögerte Regeneration des Fotopigments … </a:t>
            </a:r>
            <a:r>
              <a:rPr b="0" i="0" lang="en-US" sz="1352" u="none" cap="none" strike="noStrike">
                <a:solidFill>
                  <a:schemeClr val="lt1"/>
                </a:solidFill>
                <a:latin typeface="Arial"/>
                <a:ea typeface="Arial"/>
                <a:cs typeface="Arial"/>
                <a:sym typeface="Arial"/>
              </a:rPr>
              <a:t>Rhodopsin</a:t>
            </a:r>
            <a:r>
              <a:rPr b="0" i="0" lang="en-US" sz="1352" u="none" cap="none" strike="noStrike">
                <a:solidFill>
                  <a:srgbClr val="FFEC8F"/>
                </a:solidFill>
                <a:latin typeface="Arial"/>
                <a:ea typeface="Arial"/>
                <a:cs typeface="Arial"/>
                <a:sym typeface="Arial"/>
              </a:rPr>
              <a:t> </a:t>
            </a:r>
            <a:endParaRPr/>
          </a:p>
          <a:p>
            <a:pPr indent="0" lvl="2" marL="220836" marR="0" rtl="0" algn="l">
              <a:spcBef>
                <a:spcPts val="0"/>
              </a:spcBef>
              <a:spcAft>
                <a:spcPts val="0"/>
              </a:spcAft>
              <a:buNone/>
            </a:pPr>
            <a:r>
              <a:rPr b="0" i="0" lang="en-US" sz="1352" u="none" cap="none" strike="noStrike">
                <a:solidFill>
                  <a:schemeClr val="dk1"/>
                </a:solidFill>
                <a:latin typeface="Arial"/>
                <a:ea typeface="Arial"/>
                <a:cs typeface="Arial"/>
                <a:sym typeface="Arial"/>
              </a:rPr>
              <a:t>--Die Dunkeladaptation ist gestört:</a:t>
            </a:r>
            <a:endParaRPr/>
          </a:p>
          <a:p>
            <a:pPr indent="0" lvl="2" marL="220836" marR="0" rtl="0" algn="l">
              <a:spcBef>
                <a:spcPts val="0"/>
              </a:spcBef>
              <a:spcAft>
                <a:spcPts val="0"/>
              </a:spcAft>
              <a:buNone/>
            </a:pPr>
            <a:r>
              <a:rPr b="0" i="0" lang="en-US" sz="1352" u="none" cap="none" strike="noStrike">
                <a:solidFill>
                  <a:schemeClr val="dk1"/>
                </a:solidFill>
                <a:latin typeface="Arial"/>
                <a:ea typeface="Arial"/>
                <a:cs typeface="Arial"/>
                <a:sym typeface="Arial"/>
              </a:rPr>
              <a:t>  --Anfangs sind die Patienten…nachtblind, mit abnormalem…Stäbchen-ERG</a:t>
            </a:r>
            <a:endParaRPr/>
          </a:p>
          <a:p>
            <a:pPr indent="0" lvl="2" marL="220836" marR="0" rtl="0" algn="l">
              <a:spcBef>
                <a:spcPts val="0"/>
              </a:spcBef>
              <a:spcAft>
                <a:spcPts val="0"/>
              </a:spcAft>
              <a:buNone/>
            </a:pPr>
            <a:r>
              <a:rPr b="0" i="0" lang="en-US" sz="1352" u="none" cap="none" strike="noStrike">
                <a:solidFill>
                  <a:schemeClr val="dk1"/>
                </a:solidFill>
                <a:latin typeface="Arial"/>
                <a:ea typeface="Arial"/>
                <a:cs typeface="Arial"/>
                <a:sym typeface="Arial"/>
              </a:rPr>
              <a:t>  --Mit der Zeit kommt es zu einer Dunkeladaptation, und das ERG normalisiert sich</a:t>
            </a:r>
            <a:endParaRPr/>
          </a:p>
          <a:p>
            <a:pPr indent="0" lvl="2" marL="220836" marR="0" rtl="0" algn="l">
              <a:spcBef>
                <a:spcPts val="0"/>
              </a:spcBef>
              <a:spcAft>
                <a:spcPts val="0"/>
              </a:spcAft>
              <a:buNone/>
            </a:pPr>
            <a:r>
              <a:rPr b="0" i="0" lang="en-US" sz="1352" u="none" cap="none" strike="noStrike">
                <a:solidFill>
                  <a:schemeClr val="dk1"/>
                </a:solidFill>
                <a:latin typeface="Arial"/>
                <a:ea typeface="Arial"/>
                <a:cs typeface="Arial"/>
                <a:sym typeface="Arial"/>
              </a:rPr>
              <a:t>--funduskopisch: Auffällige Anordnung </a:t>
            </a:r>
            <a:r>
              <a:rPr b="1" i="0" lang="en-US" sz="1352" u="none" cap="none" strike="noStrike">
                <a:solidFill>
                  <a:schemeClr val="dk1"/>
                </a:solidFill>
                <a:latin typeface="Arial"/>
                <a:ea typeface="Arial"/>
                <a:cs typeface="Arial"/>
                <a:sym typeface="Arial"/>
              </a:rPr>
              <a:t>von…gelb-weißen Punkten</a:t>
            </a:r>
            <a:endParaRPr/>
          </a:p>
          <a:p>
            <a:pPr indent="0" lvl="2" marL="220836" marR="0" rtl="0" algn="l">
              <a:spcBef>
                <a:spcPts val="0"/>
              </a:spcBef>
              <a:spcAft>
                <a:spcPts val="0"/>
              </a:spcAft>
              <a:buNone/>
            </a:pPr>
            <a:r>
              <a:rPr b="0" i="0" lang="en-US" sz="1352" u="none" cap="none" strike="noStrike">
                <a:solidFill>
                  <a:schemeClr val="dk1"/>
                </a:solidFill>
                <a:latin typeface="Arial"/>
                <a:ea typeface="Arial"/>
                <a:cs typeface="Arial"/>
                <a:sym typeface="Arial"/>
              </a:rPr>
              <a:t>  --Punkte im gesamten hinteren Pol, mit Ausnahme der…Fovea</a:t>
            </a:r>
            <a:endParaRPr/>
          </a:p>
        </p:txBody>
      </p:sp>
      <p:sp>
        <p:nvSpPr>
          <p:cNvPr id="6709" name="Google Shape;6709;p244"/>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710" name="Google Shape;6710;p244"/>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711" name="Google Shape;6711;p244"/>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712" name="Google Shape;6712;p244"/>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6" name="Shape 6716"/>
        <p:cNvGrpSpPr/>
        <p:nvPr/>
      </p:nvGrpSpPr>
      <p:grpSpPr>
        <a:xfrm>
          <a:off x="0" y="0"/>
          <a:ext cx="0" cy="0"/>
          <a:chOff x="0" y="0"/>
          <a:chExt cx="0" cy="0"/>
        </a:xfrm>
      </p:grpSpPr>
      <p:sp>
        <p:nvSpPr>
          <p:cNvPr id="6717" name="Google Shape;6717;p245"/>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718" name="Google Shape;6718;p245"/>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719" name="Google Shape;6719;p245"/>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6720" name="Google Shape;6720;p245"/>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721" name="Google Shape;6721;p245"/>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722" name="Google Shape;6722;p245"/>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723" name="Google Shape;6723;p245"/>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6724" name="Google Shape;6724;p245"/>
          <p:cNvCxnSpPr>
            <a:stCxn id="6717"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725" name="Google Shape;6725;p245"/>
          <p:cNvCxnSpPr>
            <a:stCxn id="6717"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6726" name="Google Shape;6726;p245"/>
          <p:cNvCxnSpPr>
            <a:stCxn id="6717"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6727" name="Google Shape;6727;p245"/>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6728" name="Google Shape;6728;p245"/>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6729" name="Google Shape;6729;p245"/>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6730" name="Google Shape;6730;p245"/>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abnormal</a:t>
            </a:r>
            <a:endParaRPr i="1" sz="1546">
              <a:solidFill>
                <a:schemeClr val="dk1"/>
              </a:solidFill>
              <a:latin typeface="Arial"/>
              <a:ea typeface="Arial"/>
              <a:cs typeface="Arial"/>
              <a:sym typeface="Arial"/>
            </a:endParaRPr>
          </a:p>
        </p:txBody>
      </p:sp>
      <p:sp>
        <p:nvSpPr>
          <p:cNvPr id="6731" name="Google Shape;6731;p245"/>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6732" name="Google Shape;6732;p245"/>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6733" name="Google Shape;6733;p245"/>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sp>
        <p:nvSpPr>
          <p:cNvPr id="6734" name="Google Shape;6734;p245"/>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6735" name="Google Shape;6735;p245"/>
          <p:cNvSpPr txBox="1"/>
          <p:nvPr/>
        </p:nvSpPr>
        <p:spPr>
          <a:xfrm>
            <a:off x="8990455" y="3479217"/>
            <a:ext cx="859761" cy="517343"/>
          </a:xfrm>
          <a:prstGeom prst="rect">
            <a:avLst/>
          </a:prstGeom>
          <a:no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Oguchi</a:t>
            </a:r>
            <a:endParaRPr sz="1546">
              <a:solidFill>
                <a:srgbClr val="BFBFBF"/>
              </a:solidFill>
              <a:latin typeface="Arial"/>
              <a:ea typeface="Arial"/>
              <a:cs typeface="Arial"/>
              <a:sym typeface="Arial"/>
            </a:endParaRPr>
          </a:p>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Erkrankung</a:t>
            </a:r>
            <a:endParaRPr/>
          </a:p>
        </p:txBody>
      </p:sp>
      <p:cxnSp>
        <p:nvCxnSpPr>
          <p:cNvPr id="6736" name="Google Shape;6736;p245"/>
          <p:cNvCxnSpPr/>
          <p:nvPr/>
        </p:nvCxnSpPr>
        <p:spPr>
          <a:xfrm>
            <a:off x="9923828" y="2871586"/>
            <a:ext cx="0" cy="809733"/>
          </a:xfrm>
          <a:prstGeom prst="straightConnector1">
            <a:avLst/>
          </a:prstGeom>
          <a:noFill/>
          <a:ln cap="flat" cmpd="sng" w="9525">
            <a:solidFill>
              <a:schemeClr val="dk1"/>
            </a:solidFill>
            <a:prstDash val="solid"/>
            <a:round/>
            <a:headEnd len="med" w="med" type="none"/>
            <a:tailEnd len="med" w="med" type="none"/>
          </a:ln>
        </p:spPr>
      </p:cxnSp>
      <p:cxnSp>
        <p:nvCxnSpPr>
          <p:cNvPr id="6737" name="Google Shape;6737;p245"/>
          <p:cNvCxnSpPr/>
          <p:nvPr/>
        </p:nvCxnSpPr>
        <p:spPr>
          <a:xfrm>
            <a:off x="9850216" y="3186828"/>
            <a:ext cx="73612" cy="0"/>
          </a:xfrm>
          <a:prstGeom prst="straightConnector1">
            <a:avLst/>
          </a:prstGeom>
          <a:noFill/>
          <a:ln cap="flat" cmpd="sng" w="9525">
            <a:solidFill>
              <a:schemeClr val="dk1"/>
            </a:solidFill>
            <a:prstDash val="solid"/>
            <a:round/>
            <a:headEnd len="med" w="med" type="none"/>
            <a:tailEnd len="med" w="med" type="none"/>
          </a:ln>
        </p:spPr>
      </p:cxnSp>
      <p:cxnSp>
        <p:nvCxnSpPr>
          <p:cNvPr id="6738" name="Google Shape;6738;p245"/>
          <p:cNvCxnSpPr/>
          <p:nvPr/>
        </p:nvCxnSpPr>
        <p:spPr>
          <a:xfrm>
            <a:off x="9850216" y="3702112"/>
            <a:ext cx="73612" cy="0"/>
          </a:xfrm>
          <a:prstGeom prst="straightConnector1">
            <a:avLst/>
          </a:prstGeom>
          <a:noFill/>
          <a:ln cap="flat" cmpd="sng" w="9525">
            <a:solidFill>
              <a:srgbClr val="BFBFBF"/>
            </a:solidFill>
            <a:prstDash val="solid"/>
            <a:round/>
            <a:headEnd len="med" w="med" type="none"/>
            <a:tailEnd len="med" w="med" type="none"/>
          </a:ln>
        </p:spPr>
      </p:cxnSp>
      <p:sp>
        <p:nvSpPr>
          <p:cNvPr id="6739" name="Google Shape;6739;p245"/>
          <p:cNvSpPr txBox="1"/>
          <p:nvPr/>
        </p:nvSpPr>
        <p:spPr>
          <a:xfrm>
            <a:off x="2194560" y="4217397"/>
            <a:ext cx="6289232" cy="1689790"/>
          </a:xfrm>
          <a:prstGeom prst="rect">
            <a:avLst/>
          </a:prstGeom>
          <a:solidFill>
            <a:schemeClr val="dk1"/>
          </a:solidFill>
          <a:ln>
            <a:noFill/>
          </a:ln>
        </p:spPr>
        <p:txBody>
          <a:bodyPr anchorCtr="0" anchor="t" bIns="12250" lIns="24525" spcFirstLastPara="1" rIns="24525" wrap="square" tIns="12250">
            <a:spAutoFit/>
          </a:bodyPr>
          <a:lstStyle/>
          <a:p>
            <a:pPr indent="-331254" lvl="0" marL="331254" marR="0" rtl="0" algn="l">
              <a:lnSpc>
                <a:spcPct val="90000"/>
              </a:lnSpc>
              <a:spcBef>
                <a:spcPts val="0"/>
              </a:spcBef>
              <a:spcAft>
                <a:spcPts val="0"/>
              </a:spcAft>
              <a:buNone/>
            </a:pPr>
            <a:r>
              <a:rPr b="1" lang="en-US" sz="1352">
                <a:solidFill>
                  <a:schemeClr val="lt1"/>
                </a:solidFill>
                <a:latin typeface="Arial"/>
                <a:ea typeface="Arial"/>
                <a:cs typeface="Arial"/>
                <a:sym typeface="Arial"/>
              </a:rPr>
              <a:t>	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 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2" marL="220836" marR="0" rtl="0" algn="l">
              <a:spcBef>
                <a:spcPts val="0"/>
              </a:spcBef>
              <a:spcAft>
                <a:spcPts val="0"/>
              </a:spcAft>
              <a:buNone/>
            </a:pPr>
            <a:r>
              <a:rPr b="0" i="0" lang="en-US" sz="1352" u="none" cap="none" strike="noStrike">
                <a:solidFill>
                  <a:srgbClr val="FFEC8F"/>
                </a:solidFill>
                <a:latin typeface="Arial"/>
                <a:ea typeface="Arial"/>
                <a:cs typeface="Arial"/>
                <a:sym typeface="Arial"/>
              </a:rPr>
              <a:t>--Pathologie: Verzögerte Regeneration des Fotopigments … </a:t>
            </a:r>
            <a:r>
              <a:rPr b="0" i="0" lang="en-US" sz="1352" u="none" cap="none" strike="noStrike">
                <a:solidFill>
                  <a:schemeClr val="lt1"/>
                </a:solidFill>
                <a:latin typeface="Arial"/>
                <a:ea typeface="Arial"/>
                <a:cs typeface="Arial"/>
                <a:sym typeface="Arial"/>
              </a:rPr>
              <a:t>Rhodopsin</a:t>
            </a:r>
            <a:r>
              <a:rPr b="0" i="0" lang="en-US" sz="1352" u="none" cap="none" strike="noStrike">
                <a:solidFill>
                  <a:srgbClr val="FFEC8F"/>
                </a:solidFill>
                <a:latin typeface="Arial"/>
                <a:ea typeface="Arial"/>
                <a:cs typeface="Arial"/>
                <a:sym typeface="Arial"/>
              </a:rPr>
              <a:t> </a:t>
            </a:r>
            <a:endParaRPr/>
          </a:p>
          <a:p>
            <a:pPr indent="0" lvl="2" marL="220836" marR="0" rtl="0" algn="l">
              <a:spcBef>
                <a:spcPts val="0"/>
              </a:spcBef>
              <a:spcAft>
                <a:spcPts val="0"/>
              </a:spcAft>
              <a:buNone/>
            </a:pPr>
            <a:r>
              <a:rPr b="0" i="0" lang="en-US" sz="1352" u="none" cap="none" strike="noStrike">
                <a:solidFill>
                  <a:schemeClr val="lt1"/>
                </a:solidFill>
                <a:latin typeface="Arial"/>
                <a:ea typeface="Arial"/>
                <a:cs typeface="Arial"/>
                <a:sym typeface="Arial"/>
              </a:rPr>
              <a:t>--Die Dunkeladaptation ist gestört:</a:t>
            </a:r>
            <a:endParaRPr/>
          </a:p>
          <a:p>
            <a:pPr indent="0" lvl="2" marL="220836" marR="0" rtl="0" algn="l">
              <a:spcBef>
                <a:spcPts val="0"/>
              </a:spcBef>
              <a:spcAft>
                <a:spcPts val="0"/>
              </a:spcAft>
              <a:buNone/>
            </a:pPr>
            <a:r>
              <a:rPr b="0" i="0" lang="en-US" sz="1352" u="none" cap="none" strike="noStrike">
                <a:solidFill>
                  <a:srgbClr val="FFEC8F"/>
                </a:solidFill>
                <a:latin typeface="Arial"/>
                <a:ea typeface="Arial"/>
                <a:cs typeface="Arial"/>
                <a:sym typeface="Arial"/>
              </a:rPr>
              <a:t>  --Anfangs sind die Patienten</a:t>
            </a:r>
            <a:r>
              <a:rPr b="0" i="0" lang="en-US" sz="1352" u="none" cap="none" strike="noStrike">
                <a:solidFill>
                  <a:schemeClr val="dk1"/>
                </a:solidFill>
                <a:latin typeface="Arial"/>
                <a:ea typeface="Arial"/>
                <a:cs typeface="Arial"/>
                <a:sym typeface="Arial"/>
              </a:rPr>
              <a:t>…nachtblind</a:t>
            </a:r>
            <a:r>
              <a:rPr b="0" i="0" lang="en-US" sz="1352" u="none" cap="none" strike="noStrike">
                <a:solidFill>
                  <a:srgbClr val="FFEC8F"/>
                </a:solidFill>
                <a:latin typeface="Arial"/>
                <a:ea typeface="Arial"/>
                <a:cs typeface="Arial"/>
                <a:sym typeface="Arial"/>
              </a:rPr>
              <a:t>, mit </a:t>
            </a:r>
            <a:r>
              <a:rPr b="0" i="0" lang="en-US" sz="1352" u="none" cap="none" strike="noStrike">
                <a:solidFill>
                  <a:schemeClr val="dk1"/>
                </a:solidFill>
                <a:latin typeface="Arial"/>
                <a:ea typeface="Arial"/>
                <a:cs typeface="Arial"/>
                <a:sym typeface="Arial"/>
              </a:rPr>
              <a:t>abnormalem…Stäbchen-ERG</a:t>
            </a:r>
            <a:endParaRPr/>
          </a:p>
          <a:p>
            <a:pPr indent="0" lvl="2" marL="220836" marR="0" rtl="0" algn="l">
              <a:spcBef>
                <a:spcPts val="0"/>
              </a:spcBef>
              <a:spcAft>
                <a:spcPts val="0"/>
              </a:spcAft>
              <a:buNone/>
            </a:pPr>
            <a:r>
              <a:rPr b="0" i="0" lang="en-US" sz="1352" u="none" cap="none" strike="noStrike">
                <a:solidFill>
                  <a:schemeClr val="dk1"/>
                </a:solidFill>
                <a:latin typeface="Arial"/>
                <a:ea typeface="Arial"/>
                <a:cs typeface="Arial"/>
                <a:sym typeface="Arial"/>
              </a:rPr>
              <a:t>  --Mit der Zeit kommt es zu einer Dunkeladaptation, und das ERG normalisiert sich</a:t>
            </a:r>
            <a:endParaRPr/>
          </a:p>
          <a:p>
            <a:pPr indent="0" lvl="2" marL="220836" marR="0" rtl="0" algn="l">
              <a:spcBef>
                <a:spcPts val="0"/>
              </a:spcBef>
              <a:spcAft>
                <a:spcPts val="0"/>
              </a:spcAft>
              <a:buNone/>
            </a:pPr>
            <a:r>
              <a:rPr b="0" i="0" lang="en-US" sz="1352" u="none" cap="none" strike="noStrike">
                <a:solidFill>
                  <a:schemeClr val="dk1"/>
                </a:solidFill>
                <a:latin typeface="Arial"/>
                <a:ea typeface="Arial"/>
                <a:cs typeface="Arial"/>
                <a:sym typeface="Arial"/>
              </a:rPr>
              <a:t>--funduskopisch: Auffällige Anordnung </a:t>
            </a:r>
            <a:r>
              <a:rPr b="1" i="0" lang="en-US" sz="1352" u="none" cap="none" strike="noStrike">
                <a:solidFill>
                  <a:schemeClr val="dk1"/>
                </a:solidFill>
                <a:latin typeface="Arial"/>
                <a:ea typeface="Arial"/>
                <a:cs typeface="Arial"/>
                <a:sym typeface="Arial"/>
              </a:rPr>
              <a:t>von…gelb-weißen Punkten</a:t>
            </a:r>
            <a:endParaRPr/>
          </a:p>
          <a:p>
            <a:pPr indent="0" lvl="2" marL="220836" marR="0" rtl="0" algn="l">
              <a:spcBef>
                <a:spcPts val="0"/>
              </a:spcBef>
              <a:spcAft>
                <a:spcPts val="0"/>
              </a:spcAft>
              <a:buNone/>
            </a:pPr>
            <a:r>
              <a:rPr b="0" i="0" lang="en-US" sz="1352" u="none" cap="none" strike="noStrike">
                <a:solidFill>
                  <a:schemeClr val="dk1"/>
                </a:solidFill>
                <a:latin typeface="Arial"/>
                <a:ea typeface="Arial"/>
                <a:cs typeface="Arial"/>
                <a:sym typeface="Arial"/>
              </a:rPr>
              <a:t>  --Punkte finden sich im gesamten hinteren Pol mit Ausnahme der…Fovea</a:t>
            </a:r>
            <a:endParaRPr/>
          </a:p>
        </p:txBody>
      </p:sp>
      <p:sp>
        <p:nvSpPr>
          <p:cNvPr id="6740" name="Google Shape;6740;p245"/>
          <p:cNvSpPr txBox="1"/>
          <p:nvPr/>
        </p:nvSpPr>
        <p:spPr>
          <a:xfrm>
            <a:off x="4847662" y="4863180"/>
            <a:ext cx="1124454" cy="32705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159">
                <a:solidFill>
                  <a:schemeClr val="lt1"/>
                </a:solidFill>
                <a:latin typeface="Arial"/>
                <a:ea typeface="Arial"/>
                <a:cs typeface="Arial"/>
                <a:sym typeface="Arial"/>
              </a:rPr>
              <a:t>[Zustand]</a:t>
            </a:r>
            <a:endParaRPr/>
          </a:p>
        </p:txBody>
      </p:sp>
      <p:sp>
        <p:nvSpPr>
          <p:cNvPr id="6741" name="Google Shape;6741;p245"/>
          <p:cNvSpPr txBox="1"/>
          <p:nvPr/>
        </p:nvSpPr>
        <p:spPr>
          <a:xfrm>
            <a:off x="6169536" y="4851674"/>
            <a:ext cx="634860" cy="32705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159">
                <a:solidFill>
                  <a:schemeClr val="lt1"/>
                </a:solidFill>
                <a:latin typeface="Arial"/>
                <a:ea typeface="Arial"/>
                <a:cs typeface="Arial"/>
                <a:sym typeface="Arial"/>
              </a:rPr>
              <a:t>[Test]</a:t>
            </a:r>
            <a:endParaRPr/>
          </a:p>
        </p:txBody>
      </p:sp>
      <p:sp>
        <p:nvSpPr>
          <p:cNvPr id="6742" name="Google Shape;6742;p245"/>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743" name="Google Shape;6743;p245"/>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744" name="Google Shape;6744;p245"/>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745" name="Google Shape;6745;p245"/>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9" name="Shape 6749"/>
        <p:cNvGrpSpPr/>
        <p:nvPr/>
      </p:nvGrpSpPr>
      <p:grpSpPr>
        <a:xfrm>
          <a:off x="0" y="0"/>
          <a:ext cx="0" cy="0"/>
          <a:chOff x="0" y="0"/>
          <a:chExt cx="0" cy="0"/>
        </a:xfrm>
      </p:grpSpPr>
      <p:sp>
        <p:nvSpPr>
          <p:cNvPr id="6750" name="Google Shape;6750;p246"/>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751" name="Google Shape;6751;p246"/>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752" name="Google Shape;6752;p246"/>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6753" name="Google Shape;6753;p246"/>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754" name="Google Shape;6754;p246"/>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755" name="Google Shape;6755;p246"/>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756" name="Google Shape;6756;p246"/>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6757" name="Google Shape;6757;p246"/>
          <p:cNvCxnSpPr>
            <a:stCxn id="6750"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758" name="Google Shape;6758;p246"/>
          <p:cNvCxnSpPr>
            <a:stCxn id="6750"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6759" name="Google Shape;6759;p246"/>
          <p:cNvCxnSpPr>
            <a:stCxn id="6750"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6760" name="Google Shape;6760;p246"/>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6761" name="Google Shape;6761;p246"/>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6762" name="Google Shape;6762;p246"/>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6763" name="Google Shape;6763;p246"/>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abnormal</a:t>
            </a:r>
            <a:endParaRPr i="1" sz="1546">
              <a:solidFill>
                <a:schemeClr val="dk1"/>
              </a:solidFill>
              <a:latin typeface="Arial"/>
              <a:ea typeface="Arial"/>
              <a:cs typeface="Arial"/>
              <a:sym typeface="Arial"/>
            </a:endParaRPr>
          </a:p>
        </p:txBody>
      </p:sp>
      <p:sp>
        <p:nvSpPr>
          <p:cNvPr id="6764" name="Google Shape;6764;p246"/>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6765" name="Google Shape;6765;p246"/>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6766" name="Google Shape;6766;p246"/>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sp>
        <p:nvSpPr>
          <p:cNvPr id="6767" name="Google Shape;6767;p246"/>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6768" name="Google Shape;6768;p246"/>
          <p:cNvSpPr txBox="1"/>
          <p:nvPr/>
        </p:nvSpPr>
        <p:spPr>
          <a:xfrm>
            <a:off x="8990455" y="3479217"/>
            <a:ext cx="859761" cy="517343"/>
          </a:xfrm>
          <a:prstGeom prst="rect">
            <a:avLst/>
          </a:prstGeom>
          <a:no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Oguchi</a:t>
            </a:r>
            <a:endParaRPr sz="1546">
              <a:solidFill>
                <a:srgbClr val="BFBFBF"/>
              </a:solidFill>
              <a:latin typeface="Arial"/>
              <a:ea typeface="Arial"/>
              <a:cs typeface="Arial"/>
              <a:sym typeface="Arial"/>
            </a:endParaRPr>
          </a:p>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Erkrankung</a:t>
            </a:r>
            <a:endParaRPr/>
          </a:p>
        </p:txBody>
      </p:sp>
      <p:cxnSp>
        <p:nvCxnSpPr>
          <p:cNvPr id="6769" name="Google Shape;6769;p246"/>
          <p:cNvCxnSpPr/>
          <p:nvPr/>
        </p:nvCxnSpPr>
        <p:spPr>
          <a:xfrm>
            <a:off x="9923828" y="2871586"/>
            <a:ext cx="0" cy="809733"/>
          </a:xfrm>
          <a:prstGeom prst="straightConnector1">
            <a:avLst/>
          </a:prstGeom>
          <a:noFill/>
          <a:ln cap="flat" cmpd="sng" w="9525">
            <a:solidFill>
              <a:schemeClr val="dk1"/>
            </a:solidFill>
            <a:prstDash val="solid"/>
            <a:round/>
            <a:headEnd len="med" w="med" type="none"/>
            <a:tailEnd len="med" w="med" type="none"/>
          </a:ln>
        </p:spPr>
      </p:cxnSp>
      <p:cxnSp>
        <p:nvCxnSpPr>
          <p:cNvPr id="6770" name="Google Shape;6770;p246"/>
          <p:cNvCxnSpPr/>
          <p:nvPr/>
        </p:nvCxnSpPr>
        <p:spPr>
          <a:xfrm>
            <a:off x="9850216" y="3186828"/>
            <a:ext cx="73612" cy="0"/>
          </a:xfrm>
          <a:prstGeom prst="straightConnector1">
            <a:avLst/>
          </a:prstGeom>
          <a:noFill/>
          <a:ln cap="flat" cmpd="sng" w="9525">
            <a:solidFill>
              <a:schemeClr val="dk1"/>
            </a:solidFill>
            <a:prstDash val="solid"/>
            <a:round/>
            <a:headEnd len="med" w="med" type="none"/>
            <a:tailEnd len="med" w="med" type="none"/>
          </a:ln>
        </p:spPr>
      </p:cxnSp>
      <p:cxnSp>
        <p:nvCxnSpPr>
          <p:cNvPr id="6771" name="Google Shape;6771;p246"/>
          <p:cNvCxnSpPr/>
          <p:nvPr/>
        </p:nvCxnSpPr>
        <p:spPr>
          <a:xfrm>
            <a:off x="9850216" y="3702112"/>
            <a:ext cx="73612" cy="0"/>
          </a:xfrm>
          <a:prstGeom prst="straightConnector1">
            <a:avLst/>
          </a:prstGeom>
          <a:noFill/>
          <a:ln cap="flat" cmpd="sng" w="9525">
            <a:solidFill>
              <a:srgbClr val="BFBFBF"/>
            </a:solidFill>
            <a:prstDash val="solid"/>
            <a:round/>
            <a:headEnd len="med" w="med" type="none"/>
            <a:tailEnd len="med" w="med" type="none"/>
          </a:ln>
        </p:spPr>
      </p:cxnSp>
      <p:sp>
        <p:nvSpPr>
          <p:cNvPr id="6772" name="Google Shape;6772;p246"/>
          <p:cNvSpPr txBox="1"/>
          <p:nvPr/>
        </p:nvSpPr>
        <p:spPr>
          <a:xfrm>
            <a:off x="2194560" y="4217397"/>
            <a:ext cx="6289232" cy="1689790"/>
          </a:xfrm>
          <a:prstGeom prst="rect">
            <a:avLst/>
          </a:prstGeom>
          <a:solidFill>
            <a:schemeClr val="dk1"/>
          </a:solidFill>
          <a:ln>
            <a:noFill/>
          </a:ln>
        </p:spPr>
        <p:txBody>
          <a:bodyPr anchorCtr="0" anchor="t" bIns="12250" lIns="24525" spcFirstLastPara="1" rIns="24525" wrap="square" tIns="12250">
            <a:spAutoFit/>
          </a:bodyPr>
          <a:lstStyle/>
          <a:p>
            <a:pPr indent="-331254" lvl="0" marL="331254" marR="0" rtl="0" algn="l">
              <a:lnSpc>
                <a:spcPct val="90000"/>
              </a:lnSpc>
              <a:spcBef>
                <a:spcPts val="0"/>
              </a:spcBef>
              <a:spcAft>
                <a:spcPts val="0"/>
              </a:spcAft>
              <a:buNone/>
            </a:pPr>
            <a:r>
              <a:rPr b="1" lang="en-US" sz="1352">
                <a:solidFill>
                  <a:schemeClr val="lt1"/>
                </a:solidFill>
                <a:latin typeface="Arial"/>
                <a:ea typeface="Arial"/>
                <a:cs typeface="Arial"/>
                <a:sym typeface="Arial"/>
              </a:rPr>
              <a:t>	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 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2" marL="220836" marR="0" rtl="0" algn="l">
              <a:spcBef>
                <a:spcPts val="0"/>
              </a:spcBef>
              <a:spcAft>
                <a:spcPts val="0"/>
              </a:spcAft>
              <a:buNone/>
            </a:pPr>
            <a:r>
              <a:rPr b="0" i="0" lang="en-US" sz="1352" u="none" cap="none" strike="noStrike">
                <a:solidFill>
                  <a:srgbClr val="FFEC8F"/>
                </a:solidFill>
                <a:latin typeface="Arial"/>
                <a:ea typeface="Arial"/>
                <a:cs typeface="Arial"/>
                <a:sym typeface="Arial"/>
              </a:rPr>
              <a:t>--Pathologie: Verzögerte Regeneration des Fotopigments … </a:t>
            </a:r>
            <a:r>
              <a:rPr b="0" i="0" lang="en-US" sz="1352" u="none" cap="none" strike="noStrike">
                <a:solidFill>
                  <a:schemeClr val="lt1"/>
                </a:solidFill>
                <a:latin typeface="Arial"/>
                <a:ea typeface="Arial"/>
                <a:cs typeface="Arial"/>
                <a:sym typeface="Arial"/>
              </a:rPr>
              <a:t>Rhodopsin</a:t>
            </a:r>
            <a:r>
              <a:rPr b="0" i="0" lang="en-US" sz="1352" u="none" cap="none" strike="noStrike">
                <a:solidFill>
                  <a:srgbClr val="FFEC8F"/>
                </a:solidFill>
                <a:latin typeface="Arial"/>
                <a:ea typeface="Arial"/>
                <a:cs typeface="Arial"/>
                <a:sym typeface="Arial"/>
              </a:rPr>
              <a:t> </a:t>
            </a:r>
            <a:endParaRPr/>
          </a:p>
          <a:p>
            <a:pPr indent="0" lvl="2" marL="220836" marR="0" rtl="0" algn="l">
              <a:spcBef>
                <a:spcPts val="0"/>
              </a:spcBef>
              <a:spcAft>
                <a:spcPts val="0"/>
              </a:spcAft>
              <a:buNone/>
            </a:pPr>
            <a:r>
              <a:rPr b="0" i="0" lang="en-US" sz="1352" u="none" cap="none" strike="noStrike">
                <a:solidFill>
                  <a:schemeClr val="lt1"/>
                </a:solidFill>
                <a:latin typeface="Arial"/>
                <a:ea typeface="Arial"/>
                <a:cs typeface="Arial"/>
                <a:sym typeface="Arial"/>
              </a:rPr>
              <a:t>--Die Dunkeladaptation ist gestört:</a:t>
            </a:r>
            <a:endParaRPr/>
          </a:p>
          <a:p>
            <a:pPr indent="0" lvl="2" marL="220836" marR="0" rtl="0" algn="l">
              <a:spcBef>
                <a:spcPts val="0"/>
              </a:spcBef>
              <a:spcAft>
                <a:spcPts val="0"/>
              </a:spcAft>
              <a:buNone/>
            </a:pPr>
            <a:r>
              <a:rPr b="0" i="0" lang="en-US" sz="1352" u="none" cap="none" strike="noStrike">
                <a:solidFill>
                  <a:srgbClr val="FFEC8F"/>
                </a:solidFill>
                <a:latin typeface="Arial"/>
                <a:ea typeface="Arial"/>
                <a:cs typeface="Arial"/>
                <a:sym typeface="Arial"/>
              </a:rPr>
              <a:t>  --Anfangs sind die Patienten</a:t>
            </a:r>
            <a:r>
              <a:rPr b="0" i="0" lang="en-US" sz="1352" u="none" cap="none" strike="noStrike">
                <a:solidFill>
                  <a:schemeClr val="lt1"/>
                </a:solidFill>
                <a:latin typeface="Arial"/>
                <a:ea typeface="Arial"/>
                <a:cs typeface="Arial"/>
                <a:sym typeface="Arial"/>
              </a:rPr>
              <a:t>…nachtblind</a:t>
            </a:r>
            <a:r>
              <a:rPr b="0" i="0" lang="en-US" sz="1352" u="none" cap="none" strike="noStrike">
                <a:solidFill>
                  <a:srgbClr val="FFEC8F"/>
                </a:solidFill>
                <a:latin typeface="Arial"/>
                <a:ea typeface="Arial"/>
                <a:cs typeface="Arial"/>
                <a:sym typeface="Arial"/>
              </a:rPr>
              <a:t>, mit </a:t>
            </a:r>
            <a:r>
              <a:rPr b="0" i="0" lang="en-US" sz="1352" u="none" cap="none" strike="noStrike">
                <a:solidFill>
                  <a:schemeClr val="lt1"/>
                </a:solidFill>
                <a:latin typeface="Arial"/>
                <a:ea typeface="Arial"/>
                <a:cs typeface="Arial"/>
                <a:sym typeface="Arial"/>
              </a:rPr>
              <a:t>abnormalem…Stäbchen-ERG</a:t>
            </a:r>
            <a:endParaRPr b="0" i="0" sz="1352" u="none" cap="none" strike="noStrike">
              <a:solidFill>
                <a:schemeClr val="dk1"/>
              </a:solidFill>
              <a:latin typeface="Arial"/>
              <a:ea typeface="Arial"/>
              <a:cs typeface="Arial"/>
              <a:sym typeface="Arial"/>
            </a:endParaRPr>
          </a:p>
          <a:p>
            <a:pPr indent="0" lvl="2" marL="220836" marR="0" rtl="0" algn="l">
              <a:spcBef>
                <a:spcPts val="0"/>
              </a:spcBef>
              <a:spcAft>
                <a:spcPts val="0"/>
              </a:spcAft>
              <a:buNone/>
            </a:pPr>
            <a:r>
              <a:rPr b="0" i="0" lang="en-US" sz="1352" u="none" cap="none" strike="noStrike">
                <a:solidFill>
                  <a:schemeClr val="dk1"/>
                </a:solidFill>
                <a:latin typeface="Arial"/>
                <a:ea typeface="Arial"/>
                <a:cs typeface="Arial"/>
                <a:sym typeface="Arial"/>
              </a:rPr>
              <a:t>  --Mit der Zeit kommt es zu einer Dunkeladaptation, und das ERG normalisiert sich</a:t>
            </a:r>
            <a:endParaRPr/>
          </a:p>
          <a:p>
            <a:pPr indent="0" lvl="2" marL="220836" marR="0" rtl="0" algn="l">
              <a:spcBef>
                <a:spcPts val="0"/>
              </a:spcBef>
              <a:spcAft>
                <a:spcPts val="0"/>
              </a:spcAft>
              <a:buNone/>
            </a:pPr>
            <a:r>
              <a:rPr b="0" i="0" lang="en-US" sz="1352" u="none" cap="none" strike="noStrike">
                <a:solidFill>
                  <a:schemeClr val="dk1"/>
                </a:solidFill>
                <a:latin typeface="Arial"/>
                <a:ea typeface="Arial"/>
                <a:cs typeface="Arial"/>
                <a:sym typeface="Arial"/>
              </a:rPr>
              <a:t>--funduskopisch: Auffällige Anordnung </a:t>
            </a:r>
            <a:r>
              <a:rPr b="1" i="0" lang="en-US" sz="1352" u="none" cap="none" strike="noStrike">
                <a:solidFill>
                  <a:schemeClr val="dk1"/>
                </a:solidFill>
                <a:latin typeface="Arial"/>
                <a:ea typeface="Arial"/>
                <a:cs typeface="Arial"/>
                <a:sym typeface="Arial"/>
              </a:rPr>
              <a:t>von…gelb-weißen Punkten</a:t>
            </a:r>
            <a:endParaRPr/>
          </a:p>
          <a:p>
            <a:pPr indent="0" lvl="2" marL="220836" marR="0" rtl="0" algn="l">
              <a:spcBef>
                <a:spcPts val="0"/>
              </a:spcBef>
              <a:spcAft>
                <a:spcPts val="0"/>
              </a:spcAft>
              <a:buNone/>
            </a:pPr>
            <a:r>
              <a:rPr b="0" i="0" lang="en-US" sz="1352" u="none" cap="none" strike="noStrike">
                <a:solidFill>
                  <a:schemeClr val="dk1"/>
                </a:solidFill>
                <a:latin typeface="Arial"/>
                <a:ea typeface="Arial"/>
                <a:cs typeface="Arial"/>
                <a:sym typeface="Arial"/>
              </a:rPr>
              <a:t>  --Punkte im gesamten hinteren Pol mit Ausnahme der…Fovea</a:t>
            </a:r>
            <a:endParaRPr/>
          </a:p>
        </p:txBody>
      </p:sp>
      <p:sp>
        <p:nvSpPr>
          <p:cNvPr id="6773" name="Google Shape;6773;p246"/>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774" name="Google Shape;6774;p246"/>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775" name="Google Shape;6775;p246"/>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776" name="Google Shape;6776;p246"/>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0" name="Shape 6780"/>
        <p:cNvGrpSpPr/>
        <p:nvPr/>
      </p:nvGrpSpPr>
      <p:grpSpPr>
        <a:xfrm>
          <a:off x="0" y="0"/>
          <a:ext cx="0" cy="0"/>
          <a:chOff x="0" y="0"/>
          <a:chExt cx="0" cy="0"/>
        </a:xfrm>
      </p:grpSpPr>
      <p:sp>
        <p:nvSpPr>
          <p:cNvPr id="6781" name="Google Shape;6781;p247"/>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782" name="Google Shape;6782;p247"/>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783" name="Google Shape;6783;p247"/>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6784" name="Google Shape;6784;p247"/>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785" name="Google Shape;6785;p247"/>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786" name="Google Shape;6786;p247"/>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787" name="Google Shape;6787;p247"/>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6788" name="Google Shape;6788;p247"/>
          <p:cNvCxnSpPr>
            <a:stCxn id="6781"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789" name="Google Shape;6789;p247"/>
          <p:cNvCxnSpPr>
            <a:stCxn id="6781"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6790" name="Google Shape;6790;p247"/>
          <p:cNvCxnSpPr>
            <a:stCxn id="6781"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6791" name="Google Shape;6791;p247"/>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6792" name="Google Shape;6792;p247"/>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6793" name="Google Shape;6793;p247"/>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6794" name="Google Shape;6794;p247"/>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abnormal</a:t>
            </a:r>
            <a:endParaRPr i="1" sz="1546">
              <a:solidFill>
                <a:schemeClr val="dk1"/>
              </a:solidFill>
              <a:latin typeface="Arial"/>
              <a:ea typeface="Arial"/>
              <a:cs typeface="Arial"/>
              <a:sym typeface="Arial"/>
            </a:endParaRPr>
          </a:p>
        </p:txBody>
      </p:sp>
      <p:sp>
        <p:nvSpPr>
          <p:cNvPr id="6795" name="Google Shape;6795;p247"/>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6796" name="Google Shape;6796;p247"/>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6797" name="Google Shape;6797;p247"/>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sp>
        <p:nvSpPr>
          <p:cNvPr id="6798" name="Google Shape;6798;p247"/>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6799" name="Google Shape;6799;p247"/>
          <p:cNvSpPr txBox="1"/>
          <p:nvPr/>
        </p:nvSpPr>
        <p:spPr>
          <a:xfrm>
            <a:off x="8990455" y="3479217"/>
            <a:ext cx="859761" cy="517343"/>
          </a:xfrm>
          <a:prstGeom prst="rect">
            <a:avLst/>
          </a:prstGeom>
          <a:no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Oguchi</a:t>
            </a:r>
            <a:endParaRPr sz="1546">
              <a:solidFill>
                <a:srgbClr val="BFBFBF"/>
              </a:solidFill>
              <a:latin typeface="Arial"/>
              <a:ea typeface="Arial"/>
              <a:cs typeface="Arial"/>
              <a:sym typeface="Arial"/>
            </a:endParaRPr>
          </a:p>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Erkrankung</a:t>
            </a:r>
            <a:endParaRPr/>
          </a:p>
        </p:txBody>
      </p:sp>
      <p:cxnSp>
        <p:nvCxnSpPr>
          <p:cNvPr id="6800" name="Google Shape;6800;p247"/>
          <p:cNvCxnSpPr/>
          <p:nvPr/>
        </p:nvCxnSpPr>
        <p:spPr>
          <a:xfrm>
            <a:off x="9923828" y="2871586"/>
            <a:ext cx="0" cy="809733"/>
          </a:xfrm>
          <a:prstGeom prst="straightConnector1">
            <a:avLst/>
          </a:prstGeom>
          <a:noFill/>
          <a:ln cap="flat" cmpd="sng" w="9525">
            <a:solidFill>
              <a:schemeClr val="dk1"/>
            </a:solidFill>
            <a:prstDash val="solid"/>
            <a:round/>
            <a:headEnd len="med" w="med" type="none"/>
            <a:tailEnd len="med" w="med" type="none"/>
          </a:ln>
        </p:spPr>
      </p:cxnSp>
      <p:cxnSp>
        <p:nvCxnSpPr>
          <p:cNvPr id="6801" name="Google Shape;6801;p247"/>
          <p:cNvCxnSpPr/>
          <p:nvPr/>
        </p:nvCxnSpPr>
        <p:spPr>
          <a:xfrm>
            <a:off x="9850216" y="3186828"/>
            <a:ext cx="73612" cy="0"/>
          </a:xfrm>
          <a:prstGeom prst="straightConnector1">
            <a:avLst/>
          </a:prstGeom>
          <a:noFill/>
          <a:ln cap="flat" cmpd="sng" w="9525">
            <a:solidFill>
              <a:schemeClr val="dk1"/>
            </a:solidFill>
            <a:prstDash val="solid"/>
            <a:round/>
            <a:headEnd len="med" w="med" type="none"/>
            <a:tailEnd len="med" w="med" type="none"/>
          </a:ln>
        </p:spPr>
      </p:cxnSp>
      <p:cxnSp>
        <p:nvCxnSpPr>
          <p:cNvPr id="6802" name="Google Shape;6802;p247"/>
          <p:cNvCxnSpPr/>
          <p:nvPr/>
        </p:nvCxnSpPr>
        <p:spPr>
          <a:xfrm>
            <a:off x="9850216" y="3702112"/>
            <a:ext cx="73612" cy="0"/>
          </a:xfrm>
          <a:prstGeom prst="straightConnector1">
            <a:avLst/>
          </a:prstGeom>
          <a:noFill/>
          <a:ln cap="flat" cmpd="sng" w="9525">
            <a:solidFill>
              <a:srgbClr val="BFBFBF"/>
            </a:solidFill>
            <a:prstDash val="solid"/>
            <a:round/>
            <a:headEnd len="med" w="med" type="none"/>
            <a:tailEnd len="med" w="med" type="none"/>
          </a:ln>
        </p:spPr>
      </p:cxnSp>
      <p:sp>
        <p:nvSpPr>
          <p:cNvPr id="6803" name="Google Shape;6803;p247"/>
          <p:cNvSpPr txBox="1"/>
          <p:nvPr/>
        </p:nvSpPr>
        <p:spPr>
          <a:xfrm>
            <a:off x="2194560" y="4217397"/>
            <a:ext cx="6289232" cy="1689790"/>
          </a:xfrm>
          <a:prstGeom prst="rect">
            <a:avLst/>
          </a:prstGeom>
          <a:solidFill>
            <a:schemeClr val="dk1"/>
          </a:solidFill>
          <a:ln>
            <a:noFill/>
          </a:ln>
        </p:spPr>
        <p:txBody>
          <a:bodyPr anchorCtr="0" anchor="t" bIns="12250" lIns="24525" spcFirstLastPara="1" rIns="24525" wrap="square" tIns="12250">
            <a:spAutoFit/>
          </a:bodyPr>
          <a:lstStyle/>
          <a:p>
            <a:pPr indent="-331254" lvl="0" marL="331254" marR="0" rtl="0" algn="l">
              <a:lnSpc>
                <a:spcPct val="90000"/>
              </a:lnSpc>
              <a:spcBef>
                <a:spcPts val="0"/>
              </a:spcBef>
              <a:spcAft>
                <a:spcPts val="0"/>
              </a:spcAft>
              <a:buNone/>
            </a:pPr>
            <a:r>
              <a:rPr b="1" lang="en-US" sz="1352">
                <a:solidFill>
                  <a:schemeClr val="lt1"/>
                </a:solidFill>
                <a:latin typeface="Arial"/>
                <a:ea typeface="Arial"/>
                <a:cs typeface="Arial"/>
                <a:sym typeface="Arial"/>
              </a:rPr>
              <a:t>	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 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2" marL="220836" marR="0" rtl="0" algn="l">
              <a:spcBef>
                <a:spcPts val="0"/>
              </a:spcBef>
              <a:spcAft>
                <a:spcPts val="0"/>
              </a:spcAft>
              <a:buNone/>
            </a:pPr>
            <a:r>
              <a:rPr b="0" i="0" lang="en-US" sz="1352" u="none" cap="none" strike="noStrike">
                <a:solidFill>
                  <a:srgbClr val="FFEC8F"/>
                </a:solidFill>
                <a:latin typeface="Arial"/>
                <a:ea typeface="Arial"/>
                <a:cs typeface="Arial"/>
                <a:sym typeface="Arial"/>
              </a:rPr>
              <a:t>--Pathologie: Verzögerte Regeneration des Fotopigments … </a:t>
            </a:r>
            <a:r>
              <a:rPr b="0" i="0" lang="en-US" sz="1352" u="none" cap="none" strike="noStrike">
                <a:solidFill>
                  <a:schemeClr val="lt1"/>
                </a:solidFill>
                <a:latin typeface="Arial"/>
                <a:ea typeface="Arial"/>
                <a:cs typeface="Arial"/>
                <a:sym typeface="Arial"/>
              </a:rPr>
              <a:t>Rhodopsin</a:t>
            </a:r>
            <a:r>
              <a:rPr b="0" i="0" lang="en-US" sz="1352" u="none" cap="none" strike="noStrike">
                <a:solidFill>
                  <a:srgbClr val="FFEC8F"/>
                </a:solidFill>
                <a:latin typeface="Arial"/>
                <a:ea typeface="Arial"/>
                <a:cs typeface="Arial"/>
                <a:sym typeface="Arial"/>
              </a:rPr>
              <a:t> </a:t>
            </a:r>
            <a:endParaRPr/>
          </a:p>
          <a:p>
            <a:pPr indent="0" lvl="2" marL="220836" marR="0" rtl="0" algn="l">
              <a:spcBef>
                <a:spcPts val="0"/>
              </a:spcBef>
              <a:spcAft>
                <a:spcPts val="0"/>
              </a:spcAft>
              <a:buNone/>
            </a:pPr>
            <a:r>
              <a:rPr b="0" i="0" lang="en-US" sz="1352" u="none" cap="none" strike="noStrike">
                <a:solidFill>
                  <a:schemeClr val="lt1"/>
                </a:solidFill>
                <a:latin typeface="Arial"/>
                <a:ea typeface="Arial"/>
                <a:cs typeface="Arial"/>
                <a:sym typeface="Arial"/>
              </a:rPr>
              <a:t>--Die Dunkeladaptation ist gestört:</a:t>
            </a:r>
            <a:endParaRPr/>
          </a:p>
          <a:p>
            <a:pPr indent="0" lvl="2" marL="220836" marR="0" rtl="0" algn="l">
              <a:spcBef>
                <a:spcPts val="0"/>
              </a:spcBef>
              <a:spcAft>
                <a:spcPts val="0"/>
              </a:spcAft>
              <a:buNone/>
            </a:pPr>
            <a:r>
              <a:rPr b="0" i="0" lang="en-US" sz="1352" u="none" cap="none" strike="noStrike">
                <a:solidFill>
                  <a:srgbClr val="FFEC8F"/>
                </a:solidFill>
                <a:latin typeface="Arial"/>
                <a:ea typeface="Arial"/>
                <a:cs typeface="Arial"/>
                <a:sym typeface="Arial"/>
              </a:rPr>
              <a:t>  --Anfangs sind die Patienten</a:t>
            </a:r>
            <a:r>
              <a:rPr b="0" i="0" lang="en-US" sz="1352" u="none" cap="none" strike="noStrike">
                <a:solidFill>
                  <a:schemeClr val="lt1"/>
                </a:solidFill>
                <a:latin typeface="Arial"/>
                <a:ea typeface="Arial"/>
                <a:cs typeface="Arial"/>
                <a:sym typeface="Arial"/>
              </a:rPr>
              <a:t>…nachtblind</a:t>
            </a:r>
            <a:r>
              <a:rPr b="0" i="0" lang="en-US" sz="1352" u="none" cap="none" strike="noStrike">
                <a:solidFill>
                  <a:srgbClr val="FFEC8F"/>
                </a:solidFill>
                <a:latin typeface="Arial"/>
                <a:ea typeface="Arial"/>
                <a:cs typeface="Arial"/>
                <a:sym typeface="Arial"/>
              </a:rPr>
              <a:t>, mit </a:t>
            </a:r>
            <a:r>
              <a:rPr b="0" i="0" lang="en-US" sz="1352" u="none" cap="none" strike="noStrike">
                <a:solidFill>
                  <a:schemeClr val="lt1"/>
                </a:solidFill>
                <a:latin typeface="Arial"/>
                <a:ea typeface="Arial"/>
                <a:cs typeface="Arial"/>
                <a:sym typeface="Arial"/>
              </a:rPr>
              <a:t>abnormalem…Stäbchen-ERG</a:t>
            </a:r>
            <a:endParaRPr/>
          </a:p>
          <a:p>
            <a:pPr indent="0" lvl="2" marL="220836" marR="0" rtl="0" algn="l">
              <a:spcBef>
                <a:spcPts val="0"/>
              </a:spcBef>
              <a:spcAft>
                <a:spcPts val="0"/>
              </a:spcAft>
              <a:buNone/>
            </a:pPr>
            <a:r>
              <a:rPr b="0" i="0" lang="en-US" sz="1352" u="none" cap="none" strike="noStrike">
                <a:solidFill>
                  <a:schemeClr val="lt1"/>
                </a:solidFill>
                <a:latin typeface="Arial"/>
                <a:ea typeface="Arial"/>
                <a:cs typeface="Arial"/>
                <a:sym typeface="Arial"/>
              </a:rPr>
              <a:t>  --Mit der Zeit kommt es zu einer Dunkeladaptation, und das ERG normalisiert sich</a:t>
            </a:r>
            <a:endParaRPr b="0" i="0" sz="1352" u="none" cap="none" strike="noStrike">
              <a:solidFill>
                <a:schemeClr val="dk1"/>
              </a:solidFill>
              <a:latin typeface="Arial"/>
              <a:ea typeface="Arial"/>
              <a:cs typeface="Arial"/>
              <a:sym typeface="Arial"/>
            </a:endParaRPr>
          </a:p>
          <a:p>
            <a:pPr indent="0" lvl="2" marL="220836" marR="0" rtl="0" algn="l">
              <a:spcBef>
                <a:spcPts val="0"/>
              </a:spcBef>
              <a:spcAft>
                <a:spcPts val="0"/>
              </a:spcAft>
              <a:buNone/>
            </a:pPr>
            <a:r>
              <a:rPr b="0" i="0" lang="en-US" sz="1352" u="none" cap="none" strike="noStrike">
                <a:solidFill>
                  <a:schemeClr val="dk1"/>
                </a:solidFill>
                <a:latin typeface="Arial"/>
                <a:ea typeface="Arial"/>
                <a:cs typeface="Arial"/>
                <a:sym typeface="Arial"/>
              </a:rPr>
              <a:t>--funduskopisch: Auffällige Anordnung </a:t>
            </a:r>
            <a:r>
              <a:rPr b="1" i="0" lang="en-US" sz="1352" u="none" cap="none" strike="noStrike">
                <a:solidFill>
                  <a:schemeClr val="dk1"/>
                </a:solidFill>
                <a:latin typeface="Arial"/>
                <a:ea typeface="Arial"/>
                <a:cs typeface="Arial"/>
                <a:sym typeface="Arial"/>
              </a:rPr>
              <a:t>von…gelb-weißen Punkten</a:t>
            </a:r>
            <a:endParaRPr/>
          </a:p>
          <a:p>
            <a:pPr indent="0" lvl="2" marL="220836" marR="0" rtl="0" algn="l">
              <a:spcBef>
                <a:spcPts val="0"/>
              </a:spcBef>
              <a:spcAft>
                <a:spcPts val="0"/>
              </a:spcAft>
              <a:buNone/>
            </a:pPr>
            <a:r>
              <a:rPr b="0" i="0" lang="en-US" sz="1352" u="none" cap="none" strike="noStrike">
                <a:solidFill>
                  <a:schemeClr val="dk1"/>
                </a:solidFill>
                <a:latin typeface="Arial"/>
                <a:ea typeface="Arial"/>
                <a:cs typeface="Arial"/>
                <a:sym typeface="Arial"/>
              </a:rPr>
              <a:t>  --Punkte im gesamten hinteren Pol mit Ausnahme der…Fovea</a:t>
            </a:r>
            <a:endParaRPr/>
          </a:p>
        </p:txBody>
      </p:sp>
      <p:sp>
        <p:nvSpPr>
          <p:cNvPr id="6804" name="Google Shape;6804;p247"/>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805" name="Google Shape;6805;p247"/>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806" name="Google Shape;6806;p247"/>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807" name="Google Shape;6807;p247"/>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1" name="Shape 6811"/>
        <p:cNvGrpSpPr/>
        <p:nvPr/>
      </p:nvGrpSpPr>
      <p:grpSpPr>
        <a:xfrm>
          <a:off x="0" y="0"/>
          <a:ext cx="0" cy="0"/>
          <a:chOff x="0" y="0"/>
          <a:chExt cx="0" cy="0"/>
        </a:xfrm>
      </p:grpSpPr>
      <p:sp>
        <p:nvSpPr>
          <p:cNvPr id="6812" name="Google Shape;6812;p248"/>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813" name="Google Shape;6813;p248"/>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814" name="Google Shape;6814;p248"/>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6815" name="Google Shape;6815;p248"/>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816" name="Google Shape;6816;p248"/>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817" name="Google Shape;6817;p248"/>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818" name="Google Shape;6818;p248"/>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6819" name="Google Shape;6819;p248"/>
          <p:cNvCxnSpPr>
            <a:stCxn id="6812"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820" name="Google Shape;6820;p248"/>
          <p:cNvCxnSpPr>
            <a:stCxn id="6812"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6821" name="Google Shape;6821;p248"/>
          <p:cNvCxnSpPr>
            <a:stCxn id="6812"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6822" name="Google Shape;6822;p248"/>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6823" name="Google Shape;6823;p248"/>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6824" name="Google Shape;6824;p248"/>
          <p:cNvSpPr txBox="1"/>
          <p:nvPr/>
        </p:nvSpPr>
        <p:spPr>
          <a:xfrm>
            <a:off x="7200180" y="2074980"/>
            <a:ext cx="1692887" cy="730921"/>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6825" name="Google Shape;6825;p248"/>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abnormal</a:t>
            </a:r>
            <a:endParaRPr i="1" sz="1546">
              <a:solidFill>
                <a:schemeClr val="dk1"/>
              </a:solidFill>
              <a:latin typeface="Arial"/>
              <a:ea typeface="Arial"/>
              <a:cs typeface="Arial"/>
              <a:sym typeface="Arial"/>
            </a:endParaRPr>
          </a:p>
        </p:txBody>
      </p:sp>
      <p:sp>
        <p:nvSpPr>
          <p:cNvPr id="6826" name="Google Shape;6826;p248"/>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6827" name="Google Shape;6827;p248"/>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6828" name="Google Shape;6828;p248"/>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sp>
        <p:nvSpPr>
          <p:cNvPr id="6829" name="Google Shape;6829;p248"/>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6830" name="Google Shape;6830;p248"/>
          <p:cNvSpPr txBox="1"/>
          <p:nvPr/>
        </p:nvSpPr>
        <p:spPr>
          <a:xfrm>
            <a:off x="8990455" y="3479217"/>
            <a:ext cx="859761" cy="517343"/>
          </a:xfrm>
          <a:prstGeom prst="rect">
            <a:avLst/>
          </a:prstGeom>
          <a:no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Oguchi</a:t>
            </a:r>
            <a:endParaRPr sz="1546">
              <a:solidFill>
                <a:srgbClr val="BFBFBF"/>
              </a:solidFill>
              <a:latin typeface="Arial"/>
              <a:ea typeface="Arial"/>
              <a:cs typeface="Arial"/>
              <a:sym typeface="Arial"/>
            </a:endParaRPr>
          </a:p>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Erkrankung</a:t>
            </a:r>
            <a:endParaRPr/>
          </a:p>
        </p:txBody>
      </p:sp>
      <p:cxnSp>
        <p:nvCxnSpPr>
          <p:cNvPr id="6831" name="Google Shape;6831;p248"/>
          <p:cNvCxnSpPr/>
          <p:nvPr/>
        </p:nvCxnSpPr>
        <p:spPr>
          <a:xfrm>
            <a:off x="9923828" y="2871586"/>
            <a:ext cx="0" cy="809733"/>
          </a:xfrm>
          <a:prstGeom prst="straightConnector1">
            <a:avLst/>
          </a:prstGeom>
          <a:noFill/>
          <a:ln cap="flat" cmpd="sng" w="9525">
            <a:solidFill>
              <a:schemeClr val="dk1"/>
            </a:solidFill>
            <a:prstDash val="solid"/>
            <a:round/>
            <a:headEnd len="med" w="med" type="none"/>
            <a:tailEnd len="med" w="med" type="none"/>
          </a:ln>
        </p:spPr>
      </p:cxnSp>
      <p:cxnSp>
        <p:nvCxnSpPr>
          <p:cNvPr id="6832" name="Google Shape;6832;p248"/>
          <p:cNvCxnSpPr/>
          <p:nvPr/>
        </p:nvCxnSpPr>
        <p:spPr>
          <a:xfrm>
            <a:off x="9850216" y="3186828"/>
            <a:ext cx="73612" cy="0"/>
          </a:xfrm>
          <a:prstGeom prst="straightConnector1">
            <a:avLst/>
          </a:prstGeom>
          <a:noFill/>
          <a:ln cap="flat" cmpd="sng" w="9525">
            <a:solidFill>
              <a:schemeClr val="dk1"/>
            </a:solidFill>
            <a:prstDash val="solid"/>
            <a:round/>
            <a:headEnd len="med" w="med" type="none"/>
            <a:tailEnd len="med" w="med" type="none"/>
          </a:ln>
        </p:spPr>
      </p:cxnSp>
      <p:cxnSp>
        <p:nvCxnSpPr>
          <p:cNvPr id="6833" name="Google Shape;6833;p248"/>
          <p:cNvCxnSpPr/>
          <p:nvPr/>
        </p:nvCxnSpPr>
        <p:spPr>
          <a:xfrm>
            <a:off x="9850216" y="3702112"/>
            <a:ext cx="73612" cy="0"/>
          </a:xfrm>
          <a:prstGeom prst="straightConnector1">
            <a:avLst/>
          </a:prstGeom>
          <a:noFill/>
          <a:ln cap="flat" cmpd="sng" w="9525">
            <a:solidFill>
              <a:srgbClr val="BFBFBF"/>
            </a:solidFill>
            <a:prstDash val="solid"/>
            <a:round/>
            <a:headEnd len="med" w="med" type="none"/>
            <a:tailEnd len="med" w="med" type="none"/>
          </a:ln>
        </p:spPr>
      </p:cxnSp>
      <p:sp>
        <p:nvSpPr>
          <p:cNvPr id="6834" name="Google Shape;6834;p248"/>
          <p:cNvSpPr txBox="1"/>
          <p:nvPr/>
        </p:nvSpPr>
        <p:spPr>
          <a:xfrm>
            <a:off x="2194560" y="4217397"/>
            <a:ext cx="6289232" cy="1689790"/>
          </a:xfrm>
          <a:prstGeom prst="rect">
            <a:avLst/>
          </a:prstGeom>
          <a:solidFill>
            <a:schemeClr val="dk1"/>
          </a:solidFill>
          <a:ln>
            <a:noFill/>
          </a:ln>
        </p:spPr>
        <p:txBody>
          <a:bodyPr anchorCtr="0" anchor="t" bIns="12250" lIns="24525" spcFirstLastPara="1" rIns="24525" wrap="square" tIns="12250">
            <a:spAutoFit/>
          </a:bodyPr>
          <a:lstStyle/>
          <a:p>
            <a:pPr indent="-331254" lvl="0" marL="331254" marR="0" rtl="0" algn="l">
              <a:lnSpc>
                <a:spcPct val="90000"/>
              </a:lnSpc>
              <a:spcBef>
                <a:spcPts val="0"/>
              </a:spcBef>
              <a:spcAft>
                <a:spcPts val="0"/>
              </a:spcAft>
              <a:buNone/>
            </a:pPr>
            <a:r>
              <a:rPr b="1" lang="en-US" sz="1352">
                <a:solidFill>
                  <a:schemeClr val="lt1"/>
                </a:solidFill>
                <a:latin typeface="Arial"/>
                <a:ea typeface="Arial"/>
                <a:cs typeface="Arial"/>
                <a:sym typeface="Arial"/>
              </a:rPr>
              <a:t>	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 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--Pathologie: Verzögerte Regeneration des Fotopigments … Rhodopsin </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--Die Dunkeladaptation ist gestört:</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--Anfangs sind die Patienten…nachtblind, mit abnormalem…Stäbchen-ERG</a:t>
            </a:r>
            <a:endParaRPr/>
          </a:p>
          <a:p>
            <a:pPr indent="0" lvl="2" marL="220836" marR="0" rtl="0" algn="l">
              <a:spcBef>
                <a:spcPts val="0"/>
              </a:spcBef>
              <a:spcAft>
                <a:spcPts val="0"/>
              </a:spcAft>
              <a:buNone/>
            </a:pPr>
            <a:r>
              <a:rPr b="0" i="0" lang="en-US" sz="1352" u="none" cap="none" strike="noStrike">
                <a:solidFill>
                  <a:schemeClr val="lt1"/>
                </a:solidFill>
                <a:latin typeface="Arial"/>
                <a:ea typeface="Arial"/>
                <a:cs typeface="Arial"/>
                <a:sym typeface="Arial"/>
              </a:rPr>
              <a:t>  </a:t>
            </a:r>
            <a:r>
              <a:rPr b="1" i="0" lang="en-US" sz="1352" u="none" cap="none" strike="noStrike">
                <a:solidFill>
                  <a:schemeClr val="lt1"/>
                </a:solidFill>
                <a:latin typeface="Arial"/>
                <a:ea typeface="Arial"/>
                <a:cs typeface="Arial"/>
                <a:sym typeface="Arial"/>
              </a:rPr>
              <a:t>--Mit der Zeit </a:t>
            </a:r>
            <a:r>
              <a:rPr b="0" i="0" lang="en-US" sz="1352" u="none" cap="none" strike="noStrike">
                <a:solidFill>
                  <a:srgbClr val="7F7F7F"/>
                </a:solidFill>
                <a:latin typeface="Arial"/>
                <a:ea typeface="Arial"/>
                <a:cs typeface="Arial"/>
                <a:sym typeface="Arial"/>
              </a:rPr>
              <a:t>kommt es zu einer Dunkeladaptation, und das ERG normalisiert sich</a:t>
            </a:r>
            <a:endParaRPr/>
          </a:p>
          <a:p>
            <a:pPr indent="0" lvl="2" marL="220836" marR="0" rtl="0" algn="l">
              <a:spcBef>
                <a:spcPts val="0"/>
              </a:spcBef>
              <a:spcAft>
                <a:spcPts val="0"/>
              </a:spcAft>
              <a:buNone/>
            </a:pPr>
            <a:r>
              <a:rPr b="0" i="0" lang="en-US" sz="1352" u="none" cap="none" strike="noStrike">
                <a:solidFill>
                  <a:schemeClr val="dk1"/>
                </a:solidFill>
                <a:latin typeface="Arial"/>
                <a:ea typeface="Arial"/>
                <a:cs typeface="Arial"/>
                <a:sym typeface="Arial"/>
              </a:rPr>
              <a:t>--funduskopisch: Auffällige Anordnung </a:t>
            </a:r>
            <a:r>
              <a:rPr b="1" i="0" lang="en-US" sz="1352" u="none" cap="none" strike="noStrike">
                <a:solidFill>
                  <a:schemeClr val="dk1"/>
                </a:solidFill>
                <a:latin typeface="Arial"/>
                <a:ea typeface="Arial"/>
                <a:cs typeface="Arial"/>
                <a:sym typeface="Arial"/>
              </a:rPr>
              <a:t>von…gelb-weißen Punkten</a:t>
            </a:r>
            <a:endParaRPr/>
          </a:p>
          <a:p>
            <a:pPr indent="0" lvl="2" marL="220836" marR="0" rtl="0" algn="l">
              <a:spcBef>
                <a:spcPts val="0"/>
              </a:spcBef>
              <a:spcAft>
                <a:spcPts val="0"/>
              </a:spcAft>
              <a:buNone/>
            </a:pPr>
            <a:r>
              <a:rPr b="0" i="0" lang="en-US" sz="1352" u="none" cap="none" strike="noStrike">
                <a:solidFill>
                  <a:schemeClr val="dk1"/>
                </a:solidFill>
                <a:latin typeface="Arial"/>
                <a:ea typeface="Arial"/>
                <a:cs typeface="Arial"/>
                <a:sym typeface="Arial"/>
              </a:rPr>
              <a:t>  --Punkte finden sich im gesamten hinteren Pol mit Ausnahme der…Fovea</a:t>
            </a:r>
            <a:endParaRPr/>
          </a:p>
        </p:txBody>
      </p:sp>
      <p:sp>
        <p:nvSpPr>
          <p:cNvPr id="6835" name="Google Shape;6835;p248"/>
          <p:cNvSpPr/>
          <p:nvPr/>
        </p:nvSpPr>
        <p:spPr>
          <a:xfrm>
            <a:off x="2309886" y="4917320"/>
            <a:ext cx="1982419" cy="479658"/>
          </a:xfrm>
          <a:prstGeom prst="ellipse">
            <a:avLst/>
          </a:prstGeom>
          <a:noFill/>
          <a:ln cap="flat" cmpd="sng" w="25400">
            <a:solidFill>
              <a:schemeClr val="lt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6836" name="Google Shape;6836;p248"/>
          <p:cNvSpPr txBox="1"/>
          <p:nvPr/>
        </p:nvSpPr>
        <p:spPr>
          <a:xfrm>
            <a:off x="4732205" y="5110576"/>
            <a:ext cx="3061815" cy="500495"/>
          </a:xfrm>
          <a:prstGeom prst="rect">
            <a:avLst/>
          </a:prstGeom>
          <a:solidFill>
            <a:srgbClr val="FEFE4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1A5FB4"/>
                </a:solidFill>
                <a:latin typeface="Arial"/>
                <a:ea typeface="Arial"/>
                <a:cs typeface="Arial"/>
                <a:sym typeface="Arial"/>
              </a:rPr>
              <a:t>Um wie viel Zeit handelt es sich?</a:t>
            </a:r>
            <a:endParaRPr/>
          </a:p>
          <a:p>
            <a:pPr indent="0" lvl="0" marL="0" marR="0" rtl="0" algn="l">
              <a:spcBef>
                <a:spcPts val="0"/>
              </a:spcBef>
              <a:spcAft>
                <a:spcPts val="0"/>
              </a:spcAft>
              <a:buNone/>
            </a:pPr>
            <a:r>
              <a:rPr lang="en-US" sz="1546">
                <a:solidFill>
                  <a:srgbClr val="FEFE47"/>
                </a:solidFill>
                <a:latin typeface="Arial"/>
                <a:ea typeface="Arial"/>
                <a:cs typeface="Arial"/>
                <a:sym typeface="Arial"/>
              </a:rPr>
              <a:t>Mindestens mehrere Stunden</a:t>
            </a:r>
            <a:endParaRPr/>
          </a:p>
        </p:txBody>
      </p:sp>
      <p:sp>
        <p:nvSpPr>
          <p:cNvPr id="6837" name="Google Shape;6837;p248"/>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838" name="Google Shape;6838;p248"/>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839" name="Google Shape;6839;p248"/>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840" name="Google Shape;6840;p248"/>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4" name="Shape 6844"/>
        <p:cNvGrpSpPr/>
        <p:nvPr/>
      </p:nvGrpSpPr>
      <p:grpSpPr>
        <a:xfrm>
          <a:off x="0" y="0"/>
          <a:ext cx="0" cy="0"/>
          <a:chOff x="0" y="0"/>
          <a:chExt cx="0" cy="0"/>
        </a:xfrm>
      </p:grpSpPr>
      <p:sp>
        <p:nvSpPr>
          <p:cNvPr id="6845" name="Google Shape;6845;p249"/>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846" name="Google Shape;6846;p249"/>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847" name="Google Shape;6847;p249"/>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6848" name="Google Shape;6848;p249"/>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849" name="Google Shape;6849;p249"/>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850" name="Google Shape;6850;p249"/>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851" name="Google Shape;6851;p249"/>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6852" name="Google Shape;6852;p249"/>
          <p:cNvCxnSpPr>
            <a:stCxn id="6845"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853" name="Google Shape;6853;p249"/>
          <p:cNvCxnSpPr>
            <a:stCxn id="6845"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6854" name="Google Shape;6854;p249"/>
          <p:cNvCxnSpPr>
            <a:stCxn id="6845"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6855" name="Google Shape;6855;p249"/>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6856" name="Google Shape;6856;p249"/>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6857" name="Google Shape;6857;p249"/>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6858" name="Google Shape;6858;p249"/>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abnormal</a:t>
            </a:r>
            <a:endParaRPr i="1" sz="1546">
              <a:solidFill>
                <a:schemeClr val="dk1"/>
              </a:solidFill>
              <a:latin typeface="Arial"/>
              <a:ea typeface="Arial"/>
              <a:cs typeface="Arial"/>
              <a:sym typeface="Arial"/>
            </a:endParaRPr>
          </a:p>
        </p:txBody>
      </p:sp>
      <p:sp>
        <p:nvSpPr>
          <p:cNvPr id="6859" name="Google Shape;6859;p249"/>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6860" name="Google Shape;6860;p249"/>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6861" name="Google Shape;6861;p249"/>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sp>
        <p:nvSpPr>
          <p:cNvPr id="6862" name="Google Shape;6862;p249"/>
          <p:cNvSpPr txBox="1"/>
          <p:nvPr/>
        </p:nvSpPr>
        <p:spPr>
          <a:xfrm>
            <a:off x="8383418" y="2904038"/>
            <a:ext cx="1466798" cy="399367"/>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6863" name="Google Shape;6863;p249"/>
          <p:cNvSpPr txBox="1"/>
          <p:nvPr/>
        </p:nvSpPr>
        <p:spPr>
          <a:xfrm>
            <a:off x="8990455" y="3479217"/>
            <a:ext cx="859761" cy="517343"/>
          </a:xfrm>
          <a:prstGeom prst="rect">
            <a:avLst/>
          </a:prstGeom>
          <a:no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Oguchi</a:t>
            </a:r>
            <a:endParaRPr sz="1546">
              <a:solidFill>
                <a:srgbClr val="BFBFBF"/>
              </a:solidFill>
              <a:latin typeface="Arial"/>
              <a:ea typeface="Arial"/>
              <a:cs typeface="Arial"/>
              <a:sym typeface="Arial"/>
            </a:endParaRPr>
          </a:p>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Erkrankung</a:t>
            </a:r>
            <a:endParaRPr/>
          </a:p>
        </p:txBody>
      </p:sp>
      <p:cxnSp>
        <p:nvCxnSpPr>
          <p:cNvPr id="6864" name="Google Shape;6864;p249"/>
          <p:cNvCxnSpPr/>
          <p:nvPr/>
        </p:nvCxnSpPr>
        <p:spPr>
          <a:xfrm>
            <a:off x="9923828" y="2871586"/>
            <a:ext cx="0" cy="809733"/>
          </a:xfrm>
          <a:prstGeom prst="straightConnector1">
            <a:avLst/>
          </a:prstGeom>
          <a:noFill/>
          <a:ln cap="flat" cmpd="sng" w="9525">
            <a:solidFill>
              <a:schemeClr val="dk1"/>
            </a:solidFill>
            <a:prstDash val="solid"/>
            <a:round/>
            <a:headEnd len="med" w="med" type="none"/>
            <a:tailEnd len="med" w="med" type="none"/>
          </a:ln>
        </p:spPr>
      </p:cxnSp>
      <p:cxnSp>
        <p:nvCxnSpPr>
          <p:cNvPr id="6865" name="Google Shape;6865;p249"/>
          <p:cNvCxnSpPr/>
          <p:nvPr/>
        </p:nvCxnSpPr>
        <p:spPr>
          <a:xfrm>
            <a:off x="9850216" y="3186828"/>
            <a:ext cx="73612" cy="0"/>
          </a:xfrm>
          <a:prstGeom prst="straightConnector1">
            <a:avLst/>
          </a:prstGeom>
          <a:noFill/>
          <a:ln cap="flat" cmpd="sng" w="9525">
            <a:solidFill>
              <a:schemeClr val="dk1"/>
            </a:solidFill>
            <a:prstDash val="solid"/>
            <a:round/>
            <a:headEnd len="med" w="med" type="none"/>
            <a:tailEnd len="med" w="med" type="none"/>
          </a:ln>
        </p:spPr>
      </p:cxnSp>
      <p:cxnSp>
        <p:nvCxnSpPr>
          <p:cNvPr id="6866" name="Google Shape;6866;p249"/>
          <p:cNvCxnSpPr/>
          <p:nvPr/>
        </p:nvCxnSpPr>
        <p:spPr>
          <a:xfrm>
            <a:off x="9850216" y="3702112"/>
            <a:ext cx="73612" cy="0"/>
          </a:xfrm>
          <a:prstGeom prst="straightConnector1">
            <a:avLst/>
          </a:prstGeom>
          <a:noFill/>
          <a:ln cap="flat" cmpd="sng" w="9525">
            <a:solidFill>
              <a:srgbClr val="BFBFBF"/>
            </a:solidFill>
            <a:prstDash val="solid"/>
            <a:round/>
            <a:headEnd len="med" w="med" type="none"/>
            <a:tailEnd len="med" w="med" type="none"/>
          </a:ln>
        </p:spPr>
      </p:cxnSp>
      <p:sp>
        <p:nvSpPr>
          <p:cNvPr id="6867" name="Google Shape;6867;p249"/>
          <p:cNvSpPr txBox="1"/>
          <p:nvPr/>
        </p:nvSpPr>
        <p:spPr>
          <a:xfrm>
            <a:off x="2194560" y="4217397"/>
            <a:ext cx="6289232" cy="1689790"/>
          </a:xfrm>
          <a:prstGeom prst="rect">
            <a:avLst/>
          </a:prstGeom>
          <a:solidFill>
            <a:schemeClr val="dk1"/>
          </a:solidFill>
          <a:ln>
            <a:noFill/>
          </a:ln>
        </p:spPr>
        <p:txBody>
          <a:bodyPr anchorCtr="0" anchor="t" bIns="12250" lIns="24525" spcFirstLastPara="1" rIns="24525" wrap="square" tIns="12250">
            <a:spAutoFit/>
          </a:bodyPr>
          <a:lstStyle/>
          <a:p>
            <a:pPr indent="-331254" lvl="0" marL="331254" marR="0" rtl="0" algn="l">
              <a:lnSpc>
                <a:spcPct val="90000"/>
              </a:lnSpc>
              <a:spcBef>
                <a:spcPts val="0"/>
              </a:spcBef>
              <a:spcAft>
                <a:spcPts val="0"/>
              </a:spcAft>
              <a:buNone/>
            </a:pPr>
            <a:r>
              <a:rPr b="1" lang="en-US" sz="1352">
                <a:solidFill>
                  <a:schemeClr val="lt1"/>
                </a:solidFill>
                <a:latin typeface="Arial"/>
                <a:ea typeface="Arial"/>
                <a:cs typeface="Arial"/>
                <a:sym typeface="Arial"/>
              </a:rPr>
              <a:t>	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 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--Pathologie: Verzögerte Regeneration des Fotopigments … Rhodopsin </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--Die Dunkeladaptation ist gestört:</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--Anfangs sind die Patienten…nachtblind, mit abnormalem…Stäbchen-ERG</a:t>
            </a:r>
            <a:endParaRPr/>
          </a:p>
          <a:p>
            <a:pPr indent="0" lvl="2" marL="220836" marR="0" rtl="0" algn="l">
              <a:spcBef>
                <a:spcPts val="0"/>
              </a:spcBef>
              <a:spcAft>
                <a:spcPts val="0"/>
              </a:spcAft>
              <a:buNone/>
            </a:pPr>
            <a:r>
              <a:rPr b="0" i="0" lang="en-US" sz="1352" u="none" cap="none" strike="noStrike">
                <a:solidFill>
                  <a:schemeClr val="lt1"/>
                </a:solidFill>
                <a:latin typeface="Arial"/>
                <a:ea typeface="Arial"/>
                <a:cs typeface="Arial"/>
                <a:sym typeface="Arial"/>
              </a:rPr>
              <a:t>  </a:t>
            </a:r>
            <a:r>
              <a:rPr b="1" i="0" lang="en-US" sz="1352" u="none" cap="none" strike="noStrike">
                <a:solidFill>
                  <a:schemeClr val="lt1"/>
                </a:solidFill>
                <a:latin typeface="Arial"/>
                <a:ea typeface="Arial"/>
                <a:cs typeface="Arial"/>
                <a:sym typeface="Arial"/>
              </a:rPr>
              <a:t>--Mit der Zeit </a:t>
            </a:r>
            <a:r>
              <a:rPr b="0" i="0" lang="en-US" sz="1352" u="none" cap="none" strike="noStrike">
                <a:solidFill>
                  <a:srgbClr val="7F7F7F"/>
                </a:solidFill>
                <a:latin typeface="Arial"/>
                <a:ea typeface="Arial"/>
                <a:cs typeface="Arial"/>
                <a:sym typeface="Arial"/>
              </a:rPr>
              <a:t>kommt es zu einer Dunkeladaptation, und das ERG normalisiert sich</a:t>
            </a:r>
            <a:endParaRPr/>
          </a:p>
          <a:p>
            <a:pPr indent="0" lvl="2" marL="220836" marR="0" rtl="0" algn="l">
              <a:spcBef>
                <a:spcPts val="0"/>
              </a:spcBef>
              <a:spcAft>
                <a:spcPts val="0"/>
              </a:spcAft>
              <a:buNone/>
            </a:pPr>
            <a:r>
              <a:rPr b="0" i="0" lang="en-US" sz="1352" u="none" cap="none" strike="noStrike">
                <a:solidFill>
                  <a:schemeClr val="dk1"/>
                </a:solidFill>
                <a:latin typeface="Arial"/>
                <a:ea typeface="Arial"/>
                <a:cs typeface="Arial"/>
                <a:sym typeface="Arial"/>
              </a:rPr>
              <a:t>--funduskopisch: Auffällige Anordnung </a:t>
            </a:r>
            <a:r>
              <a:rPr b="1" i="0" lang="en-US" sz="1352" u="none" cap="none" strike="noStrike">
                <a:solidFill>
                  <a:schemeClr val="dk1"/>
                </a:solidFill>
                <a:latin typeface="Arial"/>
                <a:ea typeface="Arial"/>
                <a:cs typeface="Arial"/>
                <a:sym typeface="Arial"/>
              </a:rPr>
              <a:t>von…gelb-weißen Punkten</a:t>
            </a:r>
            <a:endParaRPr/>
          </a:p>
          <a:p>
            <a:pPr indent="0" lvl="2" marL="220836" marR="0" rtl="0" algn="l">
              <a:spcBef>
                <a:spcPts val="0"/>
              </a:spcBef>
              <a:spcAft>
                <a:spcPts val="0"/>
              </a:spcAft>
              <a:buNone/>
            </a:pPr>
            <a:r>
              <a:rPr b="0" i="0" lang="en-US" sz="1352" u="none" cap="none" strike="noStrike">
                <a:solidFill>
                  <a:schemeClr val="dk1"/>
                </a:solidFill>
                <a:latin typeface="Arial"/>
                <a:ea typeface="Arial"/>
                <a:cs typeface="Arial"/>
                <a:sym typeface="Arial"/>
              </a:rPr>
              <a:t>  --Punkte finden sich im gesamten hinteren Pol mit Ausnahme der…Fovea</a:t>
            </a:r>
            <a:endParaRPr/>
          </a:p>
        </p:txBody>
      </p:sp>
      <p:sp>
        <p:nvSpPr>
          <p:cNvPr id="6868" name="Google Shape;6868;p249"/>
          <p:cNvSpPr/>
          <p:nvPr/>
        </p:nvSpPr>
        <p:spPr>
          <a:xfrm>
            <a:off x="2194560" y="4965296"/>
            <a:ext cx="1982419" cy="479658"/>
          </a:xfrm>
          <a:prstGeom prst="ellipse">
            <a:avLst/>
          </a:prstGeom>
          <a:noFill/>
          <a:ln cap="flat" cmpd="sng" w="25400">
            <a:solidFill>
              <a:schemeClr val="lt1"/>
            </a:solidFill>
            <a:prstDash val="solid"/>
            <a:round/>
            <a:headEnd len="sm" w="sm" type="none"/>
            <a:tailEnd len="sm" w="sm" type="none"/>
          </a:ln>
        </p:spPr>
        <p:txBody>
          <a:bodyPr anchorCtr="0" anchor="ctr" bIns="44150" lIns="88325" spcFirstLastPara="1" rIns="88325" wrap="square" tIns="4415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6869" name="Google Shape;6869;p249"/>
          <p:cNvSpPr txBox="1"/>
          <p:nvPr/>
        </p:nvSpPr>
        <p:spPr>
          <a:xfrm>
            <a:off x="4732205" y="5110576"/>
            <a:ext cx="3061815" cy="500495"/>
          </a:xfrm>
          <a:prstGeom prst="rect">
            <a:avLst/>
          </a:prstGeom>
          <a:solidFill>
            <a:srgbClr val="FEFE47"/>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rgbClr val="1A5FB4"/>
                </a:solidFill>
                <a:latin typeface="Arial"/>
                <a:ea typeface="Arial"/>
                <a:cs typeface="Arial"/>
                <a:sym typeface="Arial"/>
              </a:rPr>
              <a:t>Um wie viel Zeit handelt es sich?</a:t>
            </a:r>
            <a:endParaRPr/>
          </a:p>
          <a:p>
            <a:pPr indent="0" lvl="0" marL="0" marR="0" rtl="0" algn="l">
              <a:spcBef>
                <a:spcPts val="0"/>
              </a:spcBef>
              <a:spcAft>
                <a:spcPts val="0"/>
              </a:spcAft>
              <a:buNone/>
            </a:pPr>
            <a:r>
              <a:rPr lang="en-US" sz="1546">
                <a:solidFill>
                  <a:srgbClr val="1A5FB4"/>
                </a:solidFill>
                <a:latin typeface="Arial"/>
                <a:ea typeface="Arial"/>
                <a:cs typeface="Arial"/>
                <a:sym typeface="Arial"/>
              </a:rPr>
              <a:t>Mindestens mehrere Stunden</a:t>
            </a:r>
            <a:endParaRPr/>
          </a:p>
        </p:txBody>
      </p:sp>
      <p:sp>
        <p:nvSpPr>
          <p:cNvPr id="6870" name="Google Shape;6870;p249"/>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871" name="Google Shape;6871;p249"/>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872" name="Google Shape;6872;p249"/>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873" name="Google Shape;6873;p249"/>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7" name="Shape 6877"/>
        <p:cNvGrpSpPr/>
        <p:nvPr/>
      </p:nvGrpSpPr>
      <p:grpSpPr>
        <a:xfrm>
          <a:off x="0" y="0"/>
          <a:ext cx="0" cy="0"/>
          <a:chOff x="0" y="0"/>
          <a:chExt cx="0" cy="0"/>
        </a:xfrm>
      </p:grpSpPr>
      <p:pic>
        <p:nvPicPr>
          <p:cNvPr id="6878" name="Google Shape;6878;p250"/>
          <p:cNvPicPr preferRelativeResize="0"/>
          <p:nvPr/>
        </p:nvPicPr>
        <p:blipFill rotWithShape="1">
          <a:blip r:embed="rId3">
            <a:alphaModFix/>
          </a:blip>
          <a:srcRect b="0" l="0" r="0" t="0"/>
          <a:stretch/>
        </p:blipFill>
        <p:spPr>
          <a:xfrm>
            <a:off x="3278207" y="1781982"/>
            <a:ext cx="6277561" cy="2956915"/>
          </a:xfrm>
          <a:prstGeom prst="rect">
            <a:avLst/>
          </a:prstGeom>
          <a:noFill/>
          <a:ln>
            <a:noFill/>
          </a:ln>
        </p:spPr>
      </p:pic>
      <p:pic>
        <p:nvPicPr>
          <p:cNvPr id="6879" name="Google Shape;6879;p250"/>
          <p:cNvPicPr preferRelativeResize="0"/>
          <p:nvPr/>
        </p:nvPicPr>
        <p:blipFill rotWithShape="1">
          <a:blip r:embed="rId4">
            <a:alphaModFix/>
          </a:blip>
          <a:srcRect b="0" l="0" r="0" t="0"/>
          <a:stretch/>
        </p:blipFill>
        <p:spPr>
          <a:xfrm>
            <a:off x="3278207" y="1781982"/>
            <a:ext cx="6277561" cy="2956915"/>
          </a:xfrm>
          <a:prstGeom prst="rect">
            <a:avLst/>
          </a:prstGeom>
          <a:noFill/>
          <a:ln>
            <a:noFill/>
          </a:ln>
        </p:spPr>
      </p:pic>
      <p:sp>
        <p:nvSpPr>
          <p:cNvPr id="6880" name="Google Shape;6880;p250"/>
          <p:cNvSpPr txBox="1"/>
          <p:nvPr/>
        </p:nvSpPr>
        <p:spPr>
          <a:xfrm rot="-5400000">
            <a:off x="1916416" y="2830758"/>
            <a:ext cx="1766690" cy="564915"/>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Dunkeladaptationsgrad</a:t>
            </a:r>
            <a:endParaRPr/>
          </a:p>
        </p:txBody>
      </p:sp>
      <p:cxnSp>
        <p:nvCxnSpPr>
          <p:cNvPr id="6881" name="Google Shape;6881;p250"/>
          <p:cNvCxnSpPr/>
          <p:nvPr/>
        </p:nvCxnSpPr>
        <p:spPr>
          <a:xfrm>
            <a:off x="3114711" y="2102545"/>
            <a:ext cx="257642" cy="0"/>
          </a:xfrm>
          <a:prstGeom prst="straightConnector1">
            <a:avLst/>
          </a:prstGeom>
          <a:noFill/>
          <a:ln cap="flat" cmpd="sng" w="21450">
            <a:solidFill>
              <a:schemeClr val="dk1"/>
            </a:solidFill>
            <a:prstDash val="solid"/>
            <a:round/>
            <a:headEnd len="sm" w="sm" type="none"/>
            <a:tailEnd len="sm" w="sm" type="none"/>
          </a:ln>
        </p:spPr>
      </p:cxnSp>
      <p:cxnSp>
        <p:nvCxnSpPr>
          <p:cNvPr id="6882" name="Google Shape;6882;p250"/>
          <p:cNvCxnSpPr/>
          <p:nvPr/>
        </p:nvCxnSpPr>
        <p:spPr>
          <a:xfrm>
            <a:off x="3151517" y="4106462"/>
            <a:ext cx="257642" cy="0"/>
          </a:xfrm>
          <a:prstGeom prst="straightConnector1">
            <a:avLst/>
          </a:prstGeom>
          <a:noFill/>
          <a:ln cap="flat" cmpd="sng" w="21450">
            <a:solidFill>
              <a:schemeClr val="dk1"/>
            </a:solidFill>
            <a:prstDash val="solid"/>
            <a:round/>
            <a:headEnd len="sm" w="sm" type="none"/>
            <a:tailEnd len="sm" w="sm" type="none"/>
          </a:ln>
        </p:spPr>
      </p:cxnSp>
      <p:sp>
        <p:nvSpPr>
          <p:cNvPr id="6883" name="Google Shape;6883;p250"/>
          <p:cNvSpPr txBox="1"/>
          <p:nvPr/>
        </p:nvSpPr>
        <p:spPr>
          <a:xfrm>
            <a:off x="2194560" y="1867408"/>
            <a:ext cx="919900" cy="436075"/>
          </a:xfrm>
          <a:prstGeom prst="rect">
            <a:avLst/>
          </a:prstGeom>
          <a:noFill/>
          <a:ln>
            <a:noFill/>
          </a:ln>
        </p:spPr>
        <p:txBody>
          <a:bodyPr anchorCtr="0" anchor="t" bIns="12250" lIns="24525" spcFirstLastPara="1" rIns="24525" wrap="square" tIns="12250">
            <a:spAutoFit/>
          </a:bodyPr>
          <a:lstStyle/>
          <a:p>
            <a:pPr indent="0" lvl="0" marL="0" marR="0" rtl="0" algn="r">
              <a:lnSpc>
                <a:spcPct val="116652"/>
              </a:lnSpc>
              <a:spcBef>
                <a:spcPts val="0"/>
              </a:spcBef>
              <a:spcAft>
                <a:spcPts val="0"/>
              </a:spcAft>
              <a:buNone/>
            </a:pPr>
            <a:r>
              <a:rPr b="1" i="1" lang="en-US" sz="1159">
                <a:solidFill>
                  <a:schemeClr val="dk1"/>
                </a:solidFill>
                <a:latin typeface="Arial"/>
                <a:ea typeface="Arial"/>
                <a:cs typeface="Arial"/>
                <a:sym typeface="Arial"/>
              </a:rPr>
              <a:t>Weniger </a:t>
            </a:r>
            <a:r>
              <a:rPr lang="en-US" sz="1159">
                <a:solidFill>
                  <a:schemeClr val="dk1"/>
                </a:solidFill>
                <a:latin typeface="Arial"/>
                <a:ea typeface="Arial"/>
                <a:cs typeface="Arial"/>
                <a:sym typeface="Arial"/>
              </a:rPr>
              <a:t>empfindlich</a:t>
            </a:r>
            <a:endParaRPr/>
          </a:p>
        </p:txBody>
      </p:sp>
      <p:sp>
        <p:nvSpPr>
          <p:cNvPr id="6884" name="Google Shape;6884;p250"/>
          <p:cNvSpPr txBox="1"/>
          <p:nvPr/>
        </p:nvSpPr>
        <p:spPr>
          <a:xfrm>
            <a:off x="2256476" y="3928546"/>
            <a:ext cx="919900" cy="436075"/>
          </a:xfrm>
          <a:prstGeom prst="rect">
            <a:avLst/>
          </a:prstGeom>
          <a:noFill/>
          <a:ln>
            <a:noFill/>
          </a:ln>
        </p:spPr>
        <p:txBody>
          <a:bodyPr anchorCtr="0" anchor="t" bIns="12250" lIns="24525" spcFirstLastPara="1" rIns="24525" wrap="square" tIns="12250">
            <a:spAutoFit/>
          </a:bodyPr>
          <a:lstStyle/>
          <a:p>
            <a:pPr indent="0" lvl="0" marL="0" marR="0" rtl="0" algn="r">
              <a:lnSpc>
                <a:spcPct val="116652"/>
              </a:lnSpc>
              <a:spcBef>
                <a:spcPts val="0"/>
              </a:spcBef>
              <a:spcAft>
                <a:spcPts val="0"/>
              </a:spcAft>
              <a:buNone/>
            </a:pPr>
            <a:r>
              <a:rPr lang="en-US" sz="1159">
                <a:solidFill>
                  <a:schemeClr val="dk1"/>
                </a:solidFill>
                <a:latin typeface="Arial"/>
                <a:ea typeface="Arial"/>
                <a:cs typeface="Arial"/>
                <a:sym typeface="Arial"/>
              </a:rPr>
              <a:t>Empfindlicher</a:t>
            </a:r>
            <a:endParaRPr/>
          </a:p>
        </p:txBody>
      </p:sp>
      <p:sp>
        <p:nvSpPr>
          <p:cNvPr id="6885" name="Google Shape;6885;p250"/>
          <p:cNvSpPr txBox="1"/>
          <p:nvPr/>
        </p:nvSpPr>
        <p:spPr>
          <a:xfrm>
            <a:off x="4071417" y="3809138"/>
            <a:ext cx="765311" cy="29732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Normal</a:t>
            </a:r>
            <a:endParaRPr/>
          </a:p>
        </p:txBody>
      </p:sp>
      <p:sp>
        <p:nvSpPr>
          <p:cNvPr id="6886" name="Google Shape;6886;p250"/>
          <p:cNvSpPr txBox="1"/>
          <p:nvPr/>
        </p:nvSpPr>
        <p:spPr>
          <a:xfrm>
            <a:off x="4218641" y="2671543"/>
            <a:ext cx="1894275" cy="29732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Fundus albipunctatus</a:t>
            </a:r>
            <a:endParaRPr sz="1352">
              <a:solidFill>
                <a:schemeClr val="dk1"/>
              </a:solidFill>
              <a:latin typeface="Arial"/>
              <a:ea typeface="Arial"/>
              <a:cs typeface="Arial"/>
              <a:sym typeface="Arial"/>
            </a:endParaRPr>
          </a:p>
        </p:txBody>
      </p:sp>
      <p:sp>
        <p:nvSpPr>
          <p:cNvPr id="6887" name="Google Shape;6887;p250"/>
          <p:cNvSpPr txBox="1"/>
          <p:nvPr/>
        </p:nvSpPr>
        <p:spPr>
          <a:xfrm>
            <a:off x="3624605" y="5910475"/>
            <a:ext cx="4935576"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Verzögerte Dunkeladaptation bei Fundus albipunctatus</a:t>
            </a:r>
            <a:endParaRPr sz="1800">
              <a:solidFill>
                <a:schemeClr val="dk1"/>
              </a:solidFill>
              <a:latin typeface="Arial"/>
              <a:ea typeface="Arial"/>
              <a:cs typeface="Arial"/>
              <a:sym typeface="Arial"/>
            </a:endParaRPr>
          </a:p>
        </p:txBody>
      </p:sp>
      <p:sp>
        <p:nvSpPr>
          <p:cNvPr id="6888" name="Google Shape;6888;p250"/>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889" name="Google Shape;6889;p250"/>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890" name="Google Shape;6890;p250"/>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891" name="Google Shape;6891;p250"/>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5" name="Shape 6895"/>
        <p:cNvGrpSpPr/>
        <p:nvPr/>
      </p:nvGrpSpPr>
      <p:grpSpPr>
        <a:xfrm>
          <a:off x="0" y="0"/>
          <a:ext cx="0" cy="0"/>
          <a:chOff x="0" y="0"/>
          <a:chExt cx="0" cy="0"/>
        </a:xfrm>
      </p:grpSpPr>
      <p:sp>
        <p:nvSpPr>
          <p:cNvPr id="6896" name="Google Shape;6896;p251"/>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897" name="Google Shape;6897;p251"/>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898" name="Google Shape;6898;p251"/>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6899" name="Google Shape;6899;p251"/>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900" name="Google Shape;6900;p251"/>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901" name="Google Shape;6901;p251"/>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902" name="Google Shape;6902;p251"/>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6903" name="Google Shape;6903;p251"/>
          <p:cNvCxnSpPr>
            <a:stCxn id="6896"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904" name="Google Shape;6904;p251"/>
          <p:cNvCxnSpPr>
            <a:stCxn id="6896"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6905" name="Google Shape;6905;p251"/>
          <p:cNvCxnSpPr>
            <a:stCxn id="6896"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6906" name="Google Shape;6906;p251"/>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6907" name="Google Shape;6907;p251"/>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6908" name="Google Shape;6908;p251"/>
          <p:cNvSpPr txBox="1"/>
          <p:nvPr/>
        </p:nvSpPr>
        <p:spPr>
          <a:xfrm>
            <a:off x="7200181" y="2074980"/>
            <a:ext cx="1355301" cy="966302"/>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6909" name="Google Shape;6909;p251"/>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abnormal</a:t>
            </a:r>
            <a:endParaRPr i="1" sz="1546">
              <a:solidFill>
                <a:schemeClr val="dk1"/>
              </a:solidFill>
              <a:latin typeface="Arial"/>
              <a:ea typeface="Arial"/>
              <a:cs typeface="Arial"/>
              <a:sym typeface="Arial"/>
            </a:endParaRPr>
          </a:p>
        </p:txBody>
      </p:sp>
      <p:sp>
        <p:nvSpPr>
          <p:cNvPr id="6910" name="Google Shape;6910;p251"/>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6911" name="Google Shape;6911;p251"/>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6912" name="Google Shape;6912;p251"/>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sp>
        <p:nvSpPr>
          <p:cNvPr id="6913" name="Google Shape;6913;p251"/>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6914" name="Google Shape;6914;p251"/>
          <p:cNvSpPr txBox="1"/>
          <p:nvPr/>
        </p:nvSpPr>
        <p:spPr>
          <a:xfrm>
            <a:off x="8990455" y="3479217"/>
            <a:ext cx="859761" cy="517343"/>
          </a:xfrm>
          <a:prstGeom prst="rect">
            <a:avLst/>
          </a:prstGeom>
          <a:no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Oguchi</a:t>
            </a:r>
            <a:endParaRPr sz="1546">
              <a:solidFill>
                <a:srgbClr val="BFBFBF"/>
              </a:solidFill>
              <a:latin typeface="Arial"/>
              <a:ea typeface="Arial"/>
              <a:cs typeface="Arial"/>
              <a:sym typeface="Arial"/>
            </a:endParaRPr>
          </a:p>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Erkrankung</a:t>
            </a:r>
            <a:endParaRPr/>
          </a:p>
        </p:txBody>
      </p:sp>
      <p:cxnSp>
        <p:nvCxnSpPr>
          <p:cNvPr id="6915" name="Google Shape;6915;p251"/>
          <p:cNvCxnSpPr/>
          <p:nvPr/>
        </p:nvCxnSpPr>
        <p:spPr>
          <a:xfrm>
            <a:off x="9923828" y="2871586"/>
            <a:ext cx="0" cy="809733"/>
          </a:xfrm>
          <a:prstGeom prst="straightConnector1">
            <a:avLst/>
          </a:prstGeom>
          <a:noFill/>
          <a:ln cap="flat" cmpd="sng" w="9525">
            <a:solidFill>
              <a:schemeClr val="dk1"/>
            </a:solidFill>
            <a:prstDash val="solid"/>
            <a:round/>
            <a:headEnd len="med" w="med" type="none"/>
            <a:tailEnd len="med" w="med" type="none"/>
          </a:ln>
        </p:spPr>
      </p:cxnSp>
      <p:cxnSp>
        <p:nvCxnSpPr>
          <p:cNvPr id="6916" name="Google Shape;6916;p251"/>
          <p:cNvCxnSpPr/>
          <p:nvPr/>
        </p:nvCxnSpPr>
        <p:spPr>
          <a:xfrm>
            <a:off x="9850216" y="3186828"/>
            <a:ext cx="73612" cy="0"/>
          </a:xfrm>
          <a:prstGeom prst="straightConnector1">
            <a:avLst/>
          </a:prstGeom>
          <a:noFill/>
          <a:ln cap="flat" cmpd="sng" w="9525">
            <a:solidFill>
              <a:schemeClr val="dk1"/>
            </a:solidFill>
            <a:prstDash val="solid"/>
            <a:round/>
            <a:headEnd len="med" w="med" type="none"/>
            <a:tailEnd len="med" w="med" type="none"/>
          </a:ln>
        </p:spPr>
      </p:cxnSp>
      <p:cxnSp>
        <p:nvCxnSpPr>
          <p:cNvPr id="6917" name="Google Shape;6917;p251"/>
          <p:cNvCxnSpPr/>
          <p:nvPr/>
        </p:nvCxnSpPr>
        <p:spPr>
          <a:xfrm>
            <a:off x="9850216" y="3702112"/>
            <a:ext cx="73612" cy="0"/>
          </a:xfrm>
          <a:prstGeom prst="straightConnector1">
            <a:avLst/>
          </a:prstGeom>
          <a:noFill/>
          <a:ln cap="flat" cmpd="sng" w="9525">
            <a:solidFill>
              <a:srgbClr val="BFBFBF"/>
            </a:solidFill>
            <a:prstDash val="solid"/>
            <a:round/>
            <a:headEnd len="med" w="med" type="none"/>
            <a:tailEnd len="med" w="med" type="none"/>
          </a:ln>
        </p:spPr>
      </p:cxnSp>
      <p:sp>
        <p:nvSpPr>
          <p:cNvPr id="6918" name="Google Shape;6918;p251"/>
          <p:cNvSpPr txBox="1"/>
          <p:nvPr/>
        </p:nvSpPr>
        <p:spPr>
          <a:xfrm>
            <a:off x="2194560" y="4217397"/>
            <a:ext cx="6289232" cy="1689790"/>
          </a:xfrm>
          <a:prstGeom prst="rect">
            <a:avLst/>
          </a:prstGeom>
          <a:solidFill>
            <a:schemeClr val="dk1"/>
          </a:solidFill>
          <a:ln>
            <a:noFill/>
          </a:ln>
        </p:spPr>
        <p:txBody>
          <a:bodyPr anchorCtr="0" anchor="t" bIns="12250" lIns="24525" spcFirstLastPara="1" rIns="24525" wrap="square" tIns="12250">
            <a:spAutoFit/>
          </a:bodyPr>
          <a:lstStyle/>
          <a:p>
            <a:pPr indent="-331254" lvl="0" marL="331254" marR="0" rtl="0" algn="l">
              <a:lnSpc>
                <a:spcPct val="90000"/>
              </a:lnSpc>
              <a:spcBef>
                <a:spcPts val="0"/>
              </a:spcBef>
              <a:spcAft>
                <a:spcPts val="0"/>
              </a:spcAft>
              <a:buNone/>
            </a:pPr>
            <a:r>
              <a:rPr b="1" lang="en-US" sz="1352">
                <a:solidFill>
                  <a:schemeClr val="lt1"/>
                </a:solidFill>
                <a:latin typeface="Arial"/>
                <a:ea typeface="Arial"/>
                <a:cs typeface="Arial"/>
                <a:sym typeface="Arial"/>
              </a:rPr>
              <a:t>	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 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2" marL="220836" marR="0" rtl="0" algn="l">
              <a:spcBef>
                <a:spcPts val="0"/>
              </a:spcBef>
              <a:spcAft>
                <a:spcPts val="0"/>
              </a:spcAft>
              <a:buNone/>
            </a:pPr>
            <a:r>
              <a:rPr b="0" i="0" lang="en-US" sz="1352" u="none" cap="none" strike="noStrike">
                <a:solidFill>
                  <a:srgbClr val="FFEC8F"/>
                </a:solidFill>
                <a:latin typeface="Arial"/>
                <a:ea typeface="Arial"/>
                <a:cs typeface="Arial"/>
                <a:sym typeface="Arial"/>
              </a:rPr>
              <a:t>--Pathologie: Verzögerte Regeneration des Fotopigments … </a:t>
            </a:r>
            <a:r>
              <a:rPr b="0" i="0" lang="en-US" sz="1352" u="none" cap="none" strike="noStrike">
                <a:solidFill>
                  <a:schemeClr val="lt1"/>
                </a:solidFill>
                <a:latin typeface="Arial"/>
                <a:ea typeface="Arial"/>
                <a:cs typeface="Arial"/>
                <a:sym typeface="Arial"/>
              </a:rPr>
              <a:t>Rhodopsin</a:t>
            </a:r>
            <a:r>
              <a:rPr b="0" i="0" lang="en-US" sz="1352" u="none" cap="none" strike="noStrike">
                <a:solidFill>
                  <a:srgbClr val="FFEC8F"/>
                </a:solidFill>
                <a:latin typeface="Arial"/>
                <a:ea typeface="Arial"/>
                <a:cs typeface="Arial"/>
                <a:sym typeface="Arial"/>
              </a:rPr>
              <a:t> </a:t>
            </a:r>
            <a:endParaRPr/>
          </a:p>
          <a:p>
            <a:pPr indent="0" lvl="2" marL="220836" marR="0" rtl="0" algn="l">
              <a:spcBef>
                <a:spcPts val="0"/>
              </a:spcBef>
              <a:spcAft>
                <a:spcPts val="0"/>
              </a:spcAft>
              <a:buNone/>
            </a:pPr>
            <a:r>
              <a:rPr b="0" i="0" lang="en-US" sz="1352" u="none" cap="none" strike="noStrike">
                <a:solidFill>
                  <a:schemeClr val="lt1"/>
                </a:solidFill>
                <a:latin typeface="Arial"/>
                <a:ea typeface="Arial"/>
                <a:cs typeface="Arial"/>
                <a:sym typeface="Arial"/>
              </a:rPr>
              <a:t>--Die Dunkeladaptation ist gestört:</a:t>
            </a:r>
            <a:endParaRPr/>
          </a:p>
          <a:p>
            <a:pPr indent="0" lvl="2" marL="220836" marR="0" rtl="0" algn="l">
              <a:spcBef>
                <a:spcPts val="0"/>
              </a:spcBef>
              <a:spcAft>
                <a:spcPts val="0"/>
              </a:spcAft>
              <a:buNone/>
            </a:pPr>
            <a:r>
              <a:rPr b="0" i="0" lang="en-US" sz="1352" u="none" cap="none" strike="noStrike">
                <a:solidFill>
                  <a:srgbClr val="FFEC8F"/>
                </a:solidFill>
                <a:latin typeface="Arial"/>
                <a:ea typeface="Arial"/>
                <a:cs typeface="Arial"/>
                <a:sym typeface="Arial"/>
              </a:rPr>
              <a:t>  --Anfangs sind die Patienten</a:t>
            </a:r>
            <a:r>
              <a:rPr b="0" i="0" lang="en-US" sz="1352" u="none" cap="none" strike="noStrike">
                <a:solidFill>
                  <a:schemeClr val="lt1"/>
                </a:solidFill>
                <a:latin typeface="Arial"/>
                <a:ea typeface="Arial"/>
                <a:cs typeface="Arial"/>
                <a:sym typeface="Arial"/>
              </a:rPr>
              <a:t>…nachtblind</a:t>
            </a:r>
            <a:r>
              <a:rPr b="0" i="0" lang="en-US" sz="1352" u="none" cap="none" strike="noStrike">
                <a:solidFill>
                  <a:srgbClr val="FFEC8F"/>
                </a:solidFill>
                <a:latin typeface="Arial"/>
                <a:ea typeface="Arial"/>
                <a:cs typeface="Arial"/>
                <a:sym typeface="Arial"/>
              </a:rPr>
              <a:t>, mit </a:t>
            </a:r>
            <a:r>
              <a:rPr b="0" i="0" lang="en-US" sz="1352" u="none" cap="none" strike="noStrike">
                <a:solidFill>
                  <a:schemeClr val="lt1"/>
                </a:solidFill>
                <a:latin typeface="Arial"/>
                <a:ea typeface="Arial"/>
                <a:cs typeface="Arial"/>
                <a:sym typeface="Arial"/>
              </a:rPr>
              <a:t>abnormalem…Stäbchen-ERG</a:t>
            </a:r>
            <a:endParaRPr/>
          </a:p>
          <a:p>
            <a:pPr indent="0" lvl="2" marL="220836" marR="0" rtl="0" algn="l">
              <a:spcBef>
                <a:spcPts val="0"/>
              </a:spcBef>
              <a:spcAft>
                <a:spcPts val="0"/>
              </a:spcAft>
              <a:buNone/>
            </a:pPr>
            <a:r>
              <a:rPr b="0" i="0" lang="en-US" sz="1352" u="none" cap="none" strike="noStrike">
                <a:solidFill>
                  <a:schemeClr val="lt1"/>
                </a:solidFill>
                <a:latin typeface="Arial"/>
                <a:ea typeface="Arial"/>
                <a:cs typeface="Arial"/>
                <a:sym typeface="Arial"/>
              </a:rPr>
              <a:t>  --Mit der Zeit kommt es zu einer Dunkeladaptation, und das ERG normalisiert sich</a:t>
            </a:r>
            <a:endParaRPr/>
          </a:p>
          <a:p>
            <a:pPr indent="0" lvl="2" marL="220836" marR="0" rtl="0" algn="l">
              <a:spcBef>
                <a:spcPts val="0"/>
              </a:spcBef>
              <a:spcAft>
                <a:spcPts val="0"/>
              </a:spcAft>
              <a:buNone/>
            </a:pPr>
            <a:r>
              <a:rPr b="0" i="0" lang="en-US" sz="1352" u="none" cap="none" strike="noStrike">
                <a:solidFill>
                  <a:srgbClr val="FFEC8F"/>
                </a:solidFill>
                <a:latin typeface="Arial"/>
                <a:ea typeface="Arial"/>
                <a:cs typeface="Arial"/>
                <a:sym typeface="Arial"/>
              </a:rPr>
              <a:t>--funduskopisch: Auffällige Anordnung </a:t>
            </a:r>
            <a:r>
              <a:rPr b="0" i="1" lang="en-US" sz="1352" u="none" cap="none" strike="noStrike">
                <a:solidFill>
                  <a:srgbClr val="FFEC8F"/>
                </a:solidFill>
                <a:latin typeface="Arial"/>
                <a:ea typeface="Arial"/>
                <a:cs typeface="Arial"/>
                <a:sym typeface="Arial"/>
              </a:rPr>
              <a:t>von…</a:t>
            </a:r>
            <a:r>
              <a:rPr b="1" i="1" lang="en-US" sz="1352" u="none" cap="none" strike="noStrike">
                <a:solidFill>
                  <a:srgbClr val="FFEC8F"/>
                </a:solidFill>
                <a:latin typeface="Arial"/>
                <a:ea typeface="Arial"/>
                <a:cs typeface="Arial"/>
                <a:sym typeface="Arial"/>
              </a:rPr>
              <a:t>?</a:t>
            </a:r>
            <a:r>
              <a:rPr b="1" i="1" lang="en-US" sz="1352" u="none" cap="none" strike="noStrike">
                <a:solidFill>
                  <a:schemeClr val="dk1"/>
                </a:solidFill>
                <a:latin typeface="Arial"/>
                <a:ea typeface="Arial"/>
                <a:cs typeface="Arial"/>
                <a:sym typeface="Arial"/>
              </a:rPr>
              <a:t>gelben </a:t>
            </a:r>
            <a:r>
              <a:rPr b="1" i="0" lang="en-US" sz="1352" u="none" cap="none" strike="noStrike">
                <a:solidFill>
                  <a:schemeClr val="dk1"/>
                </a:solidFill>
                <a:latin typeface="Arial"/>
                <a:ea typeface="Arial"/>
                <a:cs typeface="Arial"/>
                <a:sym typeface="Arial"/>
              </a:rPr>
              <a:t>bis weißen Punkten</a:t>
            </a:r>
            <a:endParaRPr/>
          </a:p>
          <a:p>
            <a:pPr indent="0" lvl="2" marL="220836" marR="0" rtl="0" algn="l">
              <a:spcBef>
                <a:spcPts val="0"/>
              </a:spcBef>
              <a:spcAft>
                <a:spcPts val="0"/>
              </a:spcAft>
              <a:buNone/>
            </a:pPr>
            <a:r>
              <a:rPr b="0" i="0" lang="en-US" sz="1352" u="none" cap="none" strike="noStrike">
                <a:solidFill>
                  <a:schemeClr val="dk1"/>
                </a:solidFill>
                <a:latin typeface="Arial"/>
                <a:ea typeface="Arial"/>
                <a:cs typeface="Arial"/>
                <a:sym typeface="Arial"/>
              </a:rPr>
              <a:t>  --Punkte im gesamten hinteren Pol, mit Ausnahme der…Fovea</a:t>
            </a:r>
            <a:endParaRPr/>
          </a:p>
        </p:txBody>
      </p:sp>
      <p:sp>
        <p:nvSpPr>
          <p:cNvPr id="6919" name="Google Shape;6919;p251"/>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920" name="Google Shape;6920;p251"/>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921" name="Google Shape;6921;p251"/>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922" name="Google Shape;6922;p251"/>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6" name="Shape 6926"/>
        <p:cNvGrpSpPr/>
        <p:nvPr/>
      </p:nvGrpSpPr>
      <p:grpSpPr>
        <a:xfrm>
          <a:off x="0" y="0"/>
          <a:ext cx="0" cy="0"/>
          <a:chOff x="0" y="0"/>
          <a:chExt cx="0" cy="0"/>
        </a:xfrm>
      </p:grpSpPr>
      <p:sp>
        <p:nvSpPr>
          <p:cNvPr id="6927" name="Google Shape;6927;p252"/>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928" name="Google Shape;6928;p252"/>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929" name="Google Shape;6929;p252"/>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6930" name="Google Shape;6930;p252"/>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931" name="Google Shape;6931;p252"/>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932" name="Google Shape;6932;p252"/>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933" name="Google Shape;6933;p252"/>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6934" name="Google Shape;6934;p252"/>
          <p:cNvCxnSpPr>
            <a:stCxn id="6927"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935" name="Google Shape;6935;p252"/>
          <p:cNvCxnSpPr>
            <a:stCxn id="6927"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6936" name="Google Shape;6936;p252"/>
          <p:cNvCxnSpPr>
            <a:stCxn id="6927"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6937" name="Google Shape;6937;p252"/>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6938" name="Google Shape;6938;p252"/>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6939" name="Google Shape;6939;p252"/>
          <p:cNvSpPr txBox="1"/>
          <p:nvPr/>
        </p:nvSpPr>
        <p:spPr>
          <a:xfrm>
            <a:off x="7200181" y="2074980"/>
            <a:ext cx="1355301" cy="966302"/>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6940" name="Google Shape;6940;p252"/>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abnormal</a:t>
            </a:r>
            <a:endParaRPr i="1" sz="1546">
              <a:solidFill>
                <a:schemeClr val="dk1"/>
              </a:solidFill>
              <a:latin typeface="Arial"/>
              <a:ea typeface="Arial"/>
              <a:cs typeface="Arial"/>
              <a:sym typeface="Arial"/>
            </a:endParaRPr>
          </a:p>
        </p:txBody>
      </p:sp>
      <p:sp>
        <p:nvSpPr>
          <p:cNvPr id="6941" name="Google Shape;6941;p252"/>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6942" name="Google Shape;6942;p252"/>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6943" name="Google Shape;6943;p252"/>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sp>
        <p:nvSpPr>
          <p:cNvPr id="6944" name="Google Shape;6944;p252"/>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6945" name="Google Shape;6945;p252"/>
          <p:cNvSpPr txBox="1"/>
          <p:nvPr/>
        </p:nvSpPr>
        <p:spPr>
          <a:xfrm>
            <a:off x="8990455" y="3479217"/>
            <a:ext cx="859761" cy="517343"/>
          </a:xfrm>
          <a:prstGeom prst="rect">
            <a:avLst/>
          </a:prstGeom>
          <a:no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Oguchi</a:t>
            </a:r>
            <a:endParaRPr sz="1546">
              <a:solidFill>
                <a:srgbClr val="BFBFBF"/>
              </a:solidFill>
              <a:latin typeface="Arial"/>
              <a:ea typeface="Arial"/>
              <a:cs typeface="Arial"/>
              <a:sym typeface="Arial"/>
            </a:endParaRPr>
          </a:p>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Erkrankung</a:t>
            </a:r>
            <a:endParaRPr/>
          </a:p>
        </p:txBody>
      </p:sp>
      <p:cxnSp>
        <p:nvCxnSpPr>
          <p:cNvPr id="6946" name="Google Shape;6946;p252"/>
          <p:cNvCxnSpPr/>
          <p:nvPr/>
        </p:nvCxnSpPr>
        <p:spPr>
          <a:xfrm>
            <a:off x="9923828" y="2871586"/>
            <a:ext cx="0" cy="809733"/>
          </a:xfrm>
          <a:prstGeom prst="straightConnector1">
            <a:avLst/>
          </a:prstGeom>
          <a:noFill/>
          <a:ln cap="flat" cmpd="sng" w="9525">
            <a:solidFill>
              <a:schemeClr val="dk1"/>
            </a:solidFill>
            <a:prstDash val="solid"/>
            <a:round/>
            <a:headEnd len="med" w="med" type="none"/>
            <a:tailEnd len="med" w="med" type="none"/>
          </a:ln>
        </p:spPr>
      </p:cxnSp>
      <p:cxnSp>
        <p:nvCxnSpPr>
          <p:cNvPr id="6947" name="Google Shape;6947;p252"/>
          <p:cNvCxnSpPr/>
          <p:nvPr/>
        </p:nvCxnSpPr>
        <p:spPr>
          <a:xfrm>
            <a:off x="9850216" y="3186828"/>
            <a:ext cx="73612" cy="0"/>
          </a:xfrm>
          <a:prstGeom prst="straightConnector1">
            <a:avLst/>
          </a:prstGeom>
          <a:noFill/>
          <a:ln cap="flat" cmpd="sng" w="9525">
            <a:solidFill>
              <a:schemeClr val="dk1"/>
            </a:solidFill>
            <a:prstDash val="solid"/>
            <a:round/>
            <a:headEnd len="med" w="med" type="none"/>
            <a:tailEnd len="med" w="med" type="none"/>
          </a:ln>
        </p:spPr>
      </p:cxnSp>
      <p:cxnSp>
        <p:nvCxnSpPr>
          <p:cNvPr id="6948" name="Google Shape;6948;p252"/>
          <p:cNvCxnSpPr/>
          <p:nvPr/>
        </p:nvCxnSpPr>
        <p:spPr>
          <a:xfrm>
            <a:off x="9850216" y="3702112"/>
            <a:ext cx="73612" cy="0"/>
          </a:xfrm>
          <a:prstGeom prst="straightConnector1">
            <a:avLst/>
          </a:prstGeom>
          <a:noFill/>
          <a:ln cap="flat" cmpd="sng" w="9525">
            <a:solidFill>
              <a:srgbClr val="BFBFBF"/>
            </a:solidFill>
            <a:prstDash val="solid"/>
            <a:round/>
            <a:headEnd len="med" w="med" type="none"/>
            <a:tailEnd len="med" w="med" type="none"/>
          </a:ln>
        </p:spPr>
      </p:cxnSp>
      <p:sp>
        <p:nvSpPr>
          <p:cNvPr id="6949" name="Google Shape;6949;p252"/>
          <p:cNvSpPr txBox="1"/>
          <p:nvPr/>
        </p:nvSpPr>
        <p:spPr>
          <a:xfrm>
            <a:off x="2194560" y="4217397"/>
            <a:ext cx="6289232" cy="1689790"/>
          </a:xfrm>
          <a:prstGeom prst="rect">
            <a:avLst/>
          </a:prstGeom>
          <a:solidFill>
            <a:schemeClr val="dk1"/>
          </a:solidFill>
          <a:ln>
            <a:noFill/>
          </a:ln>
        </p:spPr>
        <p:txBody>
          <a:bodyPr anchorCtr="0" anchor="t" bIns="12250" lIns="24525" spcFirstLastPara="1" rIns="24525" wrap="square" tIns="12250">
            <a:spAutoFit/>
          </a:bodyPr>
          <a:lstStyle/>
          <a:p>
            <a:pPr indent="-331254" lvl="0" marL="331254" marR="0" rtl="0" algn="l">
              <a:lnSpc>
                <a:spcPct val="90000"/>
              </a:lnSpc>
              <a:spcBef>
                <a:spcPts val="0"/>
              </a:spcBef>
              <a:spcAft>
                <a:spcPts val="0"/>
              </a:spcAft>
              <a:buNone/>
            </a:pPr>
            <a:r>
              <a:rPr b="1" lang="en-US" sz="1352">
                <a:solidFill>
                  <a:schemeClr val="lt1"/>
                </a:solidFill>
                <a:latin typeface="Arial"/>
                <a:ea typeface="Arial"/>
                <a:cs typeface="Arial"/>
                <a:sym typeface="Arial"/>
              </a:rPr>
              <a:t>	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 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2" marL="220836" marR="0" rtl="0" algn="l">
              <a:spcBef>
                <a:spcPts val="0"/>
              </a:spcBef>
              <a:spcAft>
                <a:spcPts val="0"/>
              </a:spcAft>
              <a:buNone/>
            </a:pPr>
            <a:r>
              <a:rPr b="0" i="0" lang="en-US" sz="1352" u="none" cap="none" strike="noStrike">
                <a:solidFill>
                  <a:srgbClr val="FFEC8F"/>
                </a:solidFill>
                <a:latin typeface="Arial"/>
                <a:ea typeface="Arial"/>
                <a:cs typeface="Arial"/>
                <a:sym typeface="Arial"/>
              </a:rPr>
              <a:t>--Pathologie: Verzögerte Regeneration des Fotopigments … </a:t>
            </a:r>
            <a:r>
              <a:rPr b="0" i="0" lang="en-US" sz="1352" u="none" cap="none" strike="noStrike">
                <a:solidFill>
                  <a:schemeClr val="lt1"/>
                </a:solidFill>
                <a:latin typeface="Arial"/>
                <a:ea typeface="Arial"/>
                <a:cs typeface="Arial"/>
                <a:sym typeface="Arial"/>
              </a:rPr>
              <a:t>Rhodopsin</a:t>
            </a:r>
            <a:r>
              <a:rPr b="0" i="0" lang="en-US" sz="1352" u="none" cap="none" strike="noStrike">
                <a:solidFill>
                  <a:srgbClr val="FFEC8F"/>
                </a:solidFill>
                <a:latin typeface="Arial"/>
                <a:ea typeface="Arial"/>
                <a:cs typeface="Arial"/>
                <a:sym typeface="Arial"/>
              </a:rPr>
              <a:t> </a:t>
            </a:r>
            <a:endParaRPr/>
          </a:p>
          <a:p>
            <a:pPr indent="0" lvl="2" marL="220836" marR="0" rtl="0" algn="l">
              <a:spcBef>
                <a:spcPts val="0"/>
              </a:spcBef>
              <a:spcAft>
                <a:spcPts val="0"/>
              </a:spcAft>
              <a:buNone/>
            </a:pPr>
            <a:r>
              <a:rPr b="0" i="0" lang="en-US" sz="1352" u="none" cap="none" strike="noStrike">
                <a:solidFill>
                  <a:schemeClr val="lt1"/>
                </a:solidFill>
                <a:latin typeface="Arial"/>
                <a:ea typeface="Arial"/>
                <a:cs typeface="Arial"/>
                <a:sym typeface="Arial"/>
              </a:rPr>
              <a:t>--Die Dunkeladaptation ist gestört:</a:t>
            </a:r>
            <a:endParaRPr/>
          </a:p>
          <a:p>
            <a:pPr indent="0" lvl="2" marL="220836" marR="0" rtl="0" algn="l">
              <a:spcBef>
                <a:spcPts val="0"/>
              </a:spcBef>
              <a:spcAft>
                <a:spcPts val="0"/>
              </a:spcAft>
              <a:buNone/>
            </a:pPr>
            <a:r>
              <a:rPr b="0" i="0" lang="en-US" sz="1352" u="none" cap="none" strike="noStrike">
                <a:solidFill>
                  <a:srgbClr val="FFEC8F"/>
                </a:solidFill>
                <a:latin typeface="Arial"/>
                <a:ea typeface="Arial"/>
                <a:cs typeface="Arial"/>
                <a:sym typeface="Arial"/>
              </a:rPr>
              <a:t>  --Anfangs sind die Patienten</a:t>
            </a:r>
            <a:r>
              <a:rPr b="0" i="0" lang="en-US" sz="1352" u="none" cap="none" strike="noStrike">
                <a:solidFill>
                  <a:schemeClr val="lt1"/>
                </a:solidFill>
                <a:latin typeface="Arial"/>
                <a:ea typeface="Arial"/>
                <a:cs typeface="Arial"/>
                <a:sym typeface="Arial"/>
              </a:rPr>
              <a:t>…nachtblind</a:t>
            </a:r>
            <a:r>
              <a:rPr b="0" i="0" lang="en-US" sz="1352" u="none" cap="none" strike="noStrike">
                <a:solidFill>
                  <a:srgbClr val="FFEC8F"/>
                </a:solidFill>
                <a:latin typeface="Arial"/>
                <a:ea typeface="Arial"/>
                <a:cs typeface="Arial"/>
                <a:sym typeface="Arial"/>
              </a:rPr>
              <a:t>, mit </a:t>
            </a:r>
            <a:r>
              <a:rPr b="0" i="0" lang="en-US" sz="1352" u="none" cap="none" strike="noStrike">
                <a:solidFill>
                  <a:schemeClr val="lt1"/>
                </a:solidFill>
                <a:latin typeface="Arial"/>
                <a:ea typeface="Arial"/>
                <a:cs typeface="Arial"/>
                <a:sym typeface="Arial"/>
              </a:rPr>
              <a:t>abnormalem…Stäbchen-ERG</a:t>
            </a:r>
            <a:endParaRPr/>
          </a:p>
          <a:p>
            <a:pPr indent="0" lvl="2" marL="220836" marR="0" rtl="0" algn="l">
              <a:spcBef>
                <a:spcPts val="0"/>
              </a:spcBef>
              <a:spcAft>
                <a:spcPts val="0"/>
              </a:spcAft>
              <a:buNone/>
            </a:pPr>
            <a:r>
              <a:rPr b="0" i="0" lang="en-US" sz="1352" u="none" cap="none" strike="noStrike">
                <a:solidFill>
                  <a:schemeClr val="lt1"/>
                </a:solidFill>
                <a:latin typeface="Arial"/>
                <a:ea typeface="Arial"/>
                <a:cs typeface="Arial"/>
                <a:sym typeface="Arial"/>
              </a:rPr>
              <a:t>  --Mit der Zeit kommt es zu einer Dunkeladaptation, und das ERG normalisiert sich</a:t>
            </a:r>
            <a:endParaRPr/>
          </a:p>
          <a:p>
            <a:pPr indent="0" lvl="2" marL="220836" marR="0" rtl="0" algn="l">
              <a:spcBef>
                <a:spcPts val="0"/>
              </a:spcBef>
              <a:spcAft>
                <a:spcPts val="0"/>
              </a:spcAft>
              <a:buNone/>
            </a:pPr>
            <a:r>
              <a:rPr b="0" i="0" lang="en-US" sz="1352" u="none" cap="none" strike="noStrike">
                <a:solidFill>
                  <a:srgbClr val="FFEC8F"/>
                </a:solidFill>
                <a:latin typeface="Arial"/>
                <a:ea typeface="Arial"/>
                <a:cs typeface="Arial"/>
                <a:sym typeface="Arial"/>
              </a:rPr>
              <a:t>--funduskopisch: Auffällige Anordnung </a:t>
            </a:r>
            <a:r>
              <a:rPr b="1" i="0" lang="en-US" sz="1352" u="none" cap="none" strike="noStrike">
                <a:solidFill>
                  <a:schemeClr val="lt1"/>
                </a:solidFill>
                <a:latin typeface="Arial"/>
                <a:ea typeface="Arial"/>
                <a:cs typeface="Arial"/>
                <a:sym typeface="Arial"/>
              </a:rPr>
              <a:t>von…gelb-weißen Punkten</a:t>
            </a:r>
            <a:endParaRPr b="1" i="0" sz="1352" u="none" cap="none" strike="noStrike">
              <a:solidFill>
                <a:schemeClr val="dk1"/>
              </a:solidFill>
              <a:latin typeface="Arial"/>
              <a:ea typeface="Arial"/>
              <a:cs typeface="Arial"/>
              <a:sym typeface="Arial"/>
            </a:endParaRPr>
          </a:p>
          <a:p>
            <a:pPr indent="0" lvl="2" marL="220836" marR="0" rtl="0" algn="l">
              <a:spcBef>
                <a:spcPts val="0"/>
              </a:spcBef>
              <a:spcAft>
                <a:spcPts val="0"/>
              </a:spcAft>
              <a:buNone/>
            </a:pPr>
            <a:r>
              <a:rPr b="0" i="0" lang="en-US" sz="1352" u="none" cap="none" strike="noStrike">
                <a:solidFill>
                  <a:schemeClr val="dk1"/>
                </a:solidFill>
                <a:latin typeface="Arial"/>
                <a:ea typeface="Arial"/>
                <a:cs typeface="Arial"/>
                <a:sym typeface="Arial"/>
              </a:rPr>
              <a:t>  --Punkte im gesamten hinteren Pol mit Ausnahme der…Fovea</a:t>
            </a:r>
            <a:endParaRPr/>
          </a:p>
        </p:txBody>
      </p:sp>
      <p:sp>
        <p:nvSpPr>
          <p:cNvPr id="6950" name="Google Shape;6950;p252"/>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951" name="Google Shape;6951;p252"/>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952" name="Google Shape;6952;p252"/>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953" name="Google Shape;6953;p252"/>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7" name="Shape 6957"/>
        <p:cNvGrpSpPr/>
        <p:nvPr/>
      </p:nvGrpSpPr>
      <p:grpSpPr>
        <a:xfrm>
          <a:off x="0" y="0"/>
          <a:ext cx="0" cy="0"/>
          <a:chOff x="0" y="0"/>
          <a:chExt cx="0" cy="0"/>
        </a:xfrm>
      </p:grpSpPr>
      <p:pic>
        <p:nvPicPr>
          <p:cNvPr id="6958" name="Google Shape;6958;p253"/>
          <p:cNvPicPr preferRelativeResize="0"/>
          <p:nvPr/>
        </p:nvPicPr>
        <p:blipFill rotWithShape="1">
          <a:blip r:embed="rId3">
            <a:alphaModFix/>
          </a:blip>
          <a:srcRect b="9508" l="10808" r="7077" t="2148"/>
          <a:stretch/>
        </p:blipFill>
        <p:spPr>
          <a:xfrm>
            <a:off x="3486267" y="1125690"/>
            <a:ext cx="5219464" cy="4269500"/>
          </a:xfrm>
          <a:prstGeom prst="rect">
            <a:avLst/>
          </a:prstGeom>
          <a:noFill/>
          <a:ln>
            <a:noFill/>
          </a:ln>
        </p:spPr>
      </p:pic>
      <p:sp>
        <p:nvSpPr>
          <p:cNvPr id="6959" name="Google Shape;6959;p253"/>
          <p:cNvSpPr txBox="1"/>
          <p:nvPr/>
        </p:nvSpPr>
        <p:spPr>
          <a:xfrm>
            <a:off x="4947591" y="5848134"/>
            <a:ext cx="2296827"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Fundus albipunctatus</a:t>
            </a:r>
            <a:endParaRPr sz="1800">
              <a:solidFill>
                <a:schemeClr val="dk1"/>
              </a:solidFill>
              <a:latin typeface="Arial"/>
              <a:ea typeface="Arial"/>
              <a:cs typeface="Arial"/>
              <a:sym typeface="Arial"/>
            </a:endParaRPr>
          </a:p>
        </p:txBody>
      </p:sp>
      <p:sp>
        <p:nvSpPr>
          <p:cNvPr id="6960" name="Google Shape;6960;p253"/>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961" name="Google Shape;6961;p253"/>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962" name="Google Shape;6962;p253"/>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963" name="Google Shape;6963;p253"/>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7" name="Shape 6967"/>
        <p:cNvGrpSpPr/>
        <p:nvPr/>
      </p:nvGrpSpPr>
      <p:grpSpPr>
        <a:xfrm>
          <a:off x="0" y="0"/>
          <a:ext cx="0" cy="0"/>
          <a:chOff x="0" y="0"/>
          <a:chExt cx="0" cy="0"/>
        </a:xfrm>
      </p:grpSpPr>
      <p:sp>
        <p:nvSpPr>
          <p:cNvPr id="6968" name="Google Shape;6968;p254"/>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6969" name="Google Shape;6969;p254"/>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6970" name="Google Shape;6970;p254"/>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6971" name="Google Shape;6971;p254"/>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6972" name="Google Shape;6972;p254"/>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6973" name="Google Shape;6973;p254"/>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6974" name="Google Shape;6974;p254"/>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6975" name="Google Shape;6975;p254"/>
          <p:cNvCxnSpPr>
            <a:stCxn id="6968"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6976" name="Google Shape;6976;p254"/>
          <p:cNvCxnSpPr>
            <a:stCxn id="6968"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6977" name="Google Shape;6977;p254"/>
          <p:cNvCxnSpPr>
            <a:stCxn id="6968"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6978" name="Google Shape;6978;p254"/>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6979" name="Google Shape;6979;p254"/>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6980" name="Google Shape;6980;p254"/>
          <p:cNvSpPr txBox="1"/>
          <p:nvPr/>
        </p:nvSpPr>
        <p:spPr>
          <a:xfrm>
            <a:off x="7200181" y="2074980"/>
            <a:ext cx="1355301" cy="966302"/>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6981" name="Google Shape;6981;p254"/>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abnormal</a:t>
            </a:r>
            <a:endParaRPr i="1" sz="1546">
              <a:solidFill>
                <a:schemeClr val="dk1"/>
              </a:solidFill>
              <a:latin typeface="Arial"/>
              <a:ea typeface="Arial"/>
              <a:cs typeface="Arial"/>
              <a:sym typeface="Arial"/>
            </a:endParaRPr>
          </a:p>
        </p:txBody>
      </p:sp>
      <p:sp>
        <p:nvSpPr>
          <p:cNvPr id="6982" name="Google Shape;6982;p254"/>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6983" name="Google Shape;6983;p254"/>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6984" name="Google Shape;6984;p254"/>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sp>
        <p:nvSpPr>
          <p:cNvPr id="6985" name="Google Shape;6985;p254"/>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6986" name="Google Shape;6986;p254"/>
          <p:cNvSpPr txBox="1"/>
          <p:nvPr/>
        </p:nvSpPr>
        <p:spPr>
          <a:xfrm>
            <a:off x="8990455" y="3479217"/>
            <a:ext cx="859761" cy="517343"/>
          </a:xfrm>
          <a:prstGeom prst="rect">
            <a:avLst/>
          </a:prstGeom>
          <a:no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Oguchi</a:t>
            </a:r>
            <a:endParaRPr sz="1546">
              <a:solidFill>
                <a:srgbClr val="BFBFBF"/>
              </a:solidFill>
              <a:latin typeface="Arial"/>
              <a:ea typeface="Arial"/>
              <a:cs typeface="Arial"/>
              <a:sym typeface="Arial"/>
            </a:endParaRPr>
          </a:p>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Erkrankung</a:t>
            </a:r>
            <a:endParaRPr/>
          </a:p>
        </p:txBody>
      </p:sp>
      <p:cxnSp>
        <p:nvCxnSpPr>
          <p:cNvPr id="6987" name="Google Shape;6987;p254"/>
          <p:cNvCxnSpPr/>
          <p:nvPr/>
        </p:nvCxnSpPr>
        <p:spPr>
          <a:xfrm>
            <a:off x="9923828" y="2871586"/>
            <a:ext cx="0" cy="809733"/>
          </a:xfrm>
          <a:prstGeom prst="straightConnector1">
            <a:avLst/>
          </a:prstGeom>
          <a:noFill/>
          <a:ln cap="flat" cmpd="sng" w="9525">
            <a:solidFill>
              <a:schemeClr val="dk1"/>
            </a:solidFill>
            <a:prstDash val="solid"/>
            <a:round/>
            <a:headEnd len="med" w="med" type="none"/>
            <a:tailEnd len="med" w="med" type="none"/>
          </a:ln>
        </p:spPr>
      </p:cxnSp>
      <p:cxnSp>
        <p:nvCxnSpPr>
          <p:cNvPr id="6988" name="Google Shape;6988;p254"/>
          <p:cNvCxnSpPr/>
          <p:nvPr/>
        </p:nvCxnSpPr>
        <p:spPr>
          <a:xfrm>
            <a:off x="9850216" y="3186828"/>
            <a:ext cx="73612" cy="0"/>
          </a:xfrm>
          <a:prstGeom prst="straightConnector1">
            <a:avLst/>
          </a:prstGeom>
          <a:noFill/>
          <a:ln cap="flat" cmpd="sng" w="9525">
            <a:solidFill>
              <a:schemeClr val="dk1"/>
            </a:solidFill>
            <a:prstDash val="solid"/>
            <a:round/>
            <a:headEnd len="med" w="med" type="none"/>
            <a:tailEnd len="med" w="med" type="none"/>
          </a:ln>
        </p:spPr>
      </p:cxnSp>
      <p:cxnSp>
        <p:nvCxnSpPr>
          <p:cNvPr id="6989" name="Google Shape;6989;p254"/>
          <p:cNvCxnSpPr/>
          <p:nvPr/>
        </p:nvCxnSpPr>
        <p:spPr>
          <a:xfrm>
            <a:off x="9850216" y="3702112"/>
            <a:ext cx="73612" cy="0"/>
          </a:xfrm>
          <a:prstGeom prst="straightConnector1">
            <a:avLst/>
          </a:prstGeom>
          <a:noFill/>
          <a:ln cap="flat" cmpd="sng" w="9525">
            <a:solidFill>
              <a:srgbClr val="BFBFBF"/>
            </a:solidFill>
            <a:prstDash val="solid"/>
            <a:round/>
            <a:headEnd len="med" w="med" type="none"/>
            <a:tailEnd len="med" w="med" type="none"/>
          </a:ln>
        </p:spPr>
      </p:cxnSp>
      <p:sp>
        <p:nvSpPr>
          <p:cNvPr id="6990" name="Google Shape;6990;p254"/>
          <p:cNvSpPr txBox="1"/>
          <p:nvPr/>
        </p:nvSpPr>
        <p:spPr>
          <a:xfrm>
            <a:off x="2194560" y="4217397"/>
            <a:ext cx="6289232" cy="1689790"/>
          </a:xfrm>
          <a:prstGeom prst="rect">
            <a:avLst/>
          </a:prstGeom>
          <a:solidFill>
            <a:schemeClr val="dk1"/>
          </a:solidFill>
          <a:ln>
            <a:noFill/>
          </a:ln>
        </p:spPr>
        <p:txBody>
          <a:bodyPr anchorCtr="0" anchor="t" bIns="12250" lIns="24525" spcFirstLastPara="1" rIns="24525" wrap="square" tIns="12250">
            <a:spAutoFit/>
          </a:bodyPr>
          <a:lstStyle/>
          <a:p>
            <a:pPr indent="-331254" lvl="0" marL="331254" marR="0" rtl="0" algn="l">
              <a:lnSpc>
                <a:spcPct val="90000"/>
              </a:lnSpc>
              <a:spcBef>
                <a:spcPts val="0"/>
              </a:spcBef>
              <a:spcAft>
                <a:spcPts val="0"/>
              </a:spcAft>
              <a:buNone/>
            </a:pPr>
            <a:r>
              <a:rPr b="1" lang="en-US" sz="1352">
                <a:solidFill>
                  <a:schemeClr val="lt1"/>
                </a:solidFill>
                <a:latin typeface="Arial"/>
                <a:ea typeface="Arial"/>
                <a:cs typeface="Arial"/>
                <a:sym typeface="Arial"/>
              </a:rPr>
              <a:t>	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 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2" marL="220836" marR="0" rtl="0" algn="l">
              <a:spcBef>
                <a:spcPts val="0"/>
              </a:spcBef>
              <a:spcAft>
                <a:spcPts val="0"/>
              </a:spcAft>
              <a:buNone/>
            </a:pPr>
            <a:r>
              <a:rPr b="0" i="0" lang="en-US" sz="1352" u="none" cap="none" strike="noStrike">
                <a:solidFill>
                  <a:srgbClr val="FFEC8F"/>
                </a:solidFill>
                <a:latin typeface="Arial"/>
                <a:ea typeface="Arial"/>
                <a:cs typeface="Arial"/>
                <a:sym typeface="Arial"/>
              </a:rPr>
              <a:t>--Pathologie: Verzögerte Regeneration des Fotopigments … </a:t>
            </a:r>
            <a:r>
              <a:rPr b="0" i="0" lang="en-US" sz="1352" u="none" cap="none" strike="noStrike">
                <a:solidFill>
                  <a:schemeClr val="lt1"/>
                </a:solidFill>
                <a:latin typeface="Arial"/>
                <a:ea typeface="Arial"/>
                <a:cs typeface="Arial"/>
                <a:sym typeface="Arial"/>
              </a:rPr>
              <a:t>Rhodopsin</a:t>
            </a:r>
            <a:r>
              <a:rPr b="0" i="0" lang="en-US" sz="1352" u="none" cap="none" strike="noStrike">
                <a:solidFill>
                  <a:srgbClr val="FFEC8F"/>
                </a:solidFill>
                <a:latin typeface="Arial"/>
                <a:ea typeface="Arial"/>
                <a:cs typeface="Arial"/>
                <a:sym typeface="Arial"/>
              </a:rPr>
              <a:t> </a:t>
            </a:r>
            <a:endParaRPr/>
          </a:p>
          <a:p>
            <a:pPr indent="0" lvl="2" marL="220836" marR="0" rtl="0" algn="l">
              <a:spcBef>
                <a:spcPts val="0"/>
              </a:spcBef>
              <a:spcAft>
                <a:spcPts val="0"/>
              </a:spcAft>
              <a:buNone/>
            </a:pPr>
            <a:r>
              <a:rPr b="0" i="0" lang="en-US" sz="1352" u="none" cap="none" strike="noStrike">
                <a:solidFill>
                  <a:schemeClr val="lt1"/>
                </a:solidFill>
                <a:latin typeface="Arial"/>
                <a:ea typeface="Arial"/>
                <a:cs typeface="Arial"/>
                <a:sym typeface="Arial"/>
              </a:rPr>
              <a:t>--Die Dunkeladaptation ist gestört:</a:t>
            </a:r>
            <a:endParaRPr/>
          </a:p>
          <a:p>
            <a:pPr indent="0" lvl="2" marL="220836" marR="0" rtl="0" algn="l">
              <a:spcBef>
                <a:spcPts val="0"/>
              </a:spcBef>
              <a:spcAft>
                <a:spcPts val="0"/>
              </a:spcAft>
              <a:buNone/>
            </a:pPr>
            <a:r>
              <a:rPr b="0" i="0" lang="en-US" sz="1352" u="none" cap="none" strike="noStrike">
                <a:solidFill>
                  <a:srgbClr val="FFEC8F"/>
                </a:solidFill>
                <a:latin typeface="Arial"/>
                <a:ea typeface="Arial"/>
                <a:cs typeface="Arial"/>
                <a:sym typeface="Arial"/>
              </a:rPr>
              <a:t>  --Anfangs sind die Patienten</a:t>
            </a:r>
            <a:r>
              <a:rPr b="0" i="0" lang="en-US" sz="1352" u="none" cap="none" strike="noStrike">
                <a:solidFill>
                  <a:schemeClr val="lt1"/>
                </a:solidFill>
                <a:latin typeface="Arial"/>
                <a:ea typeface="Arial"/>
                <a:cs typeface="Arial"/>
                <a:sym typeface="Arial"/>
              </a:rPr>
              <a:t>…nachtblind</a:t>
            </a:r>
            <a:r>
              <a:rPr b="0" i="0" lang="en-US" sz="1352" u="none" cap="none" strike="noStrike">
                <a:solidFill>
                  <a:srgbClr val="FFEC8F"/>
                </a:solidFill>
                <a:latin typeface="Arial"/>
                <a:ea typeface="Arial"/>
                <a:cs typeface="Arial"/>
                <a:sym typeface="Arial"/>
              </a:rPr>
              <a:t>, mit </a:t>
            </a:r>
            <a:r>
              <a:rPr b="0" i="0" lang="en-US" sz="1352" u="none" cap="none" strike="noStrike">
                <a:solidFill>
                  <a:schemeClr val="lt1"/>
                </a:solidFill>
                <a:latin typeface="Arial"/>
                <a:ea typeface="Arial"/>
                <a:cs typeface="Arial"/>
                <a:sym typeface="Arial"/>
              </a:rPr>
              <a:t>abnormalem…Stäbchen-ERG</a:t>
            </a:r>
            <a:endParaRPr/>
          </a:p>
          <a:p>
            <a:pPr indent="0" lvl="2" marL="220836" marR="0" rtl="0" algn="l">
              <a:spcBef>
                <a:spcPts val="0"/>
              </a:spcBef>
              <a:spcAft>
                <a:spcPts val="0"/>
              </a:spcAft>
              <a:buNone/>
            </a:pPr>
            <a:r>
              <a:rPr b="0" i="0" lang="en-US" sz="1352" u="none" cap="none" strike="noStrike">
                <a:solidFill>
                  <a:schemeClr val="lt1"/>
                </a:solidFill>
                <a:latin typeface="Arial"/>
                <a:ea typeface="Arial"/>
                <a:cs typeface="Arial"/>
                <a:sym typeface="Arial"/>
              </a:rPr>
              <a:t>  --Mit der Zeit kommt es zu einer Dunkeladaptation, und das ERG normalisiert sich</a:t>
            </a:r>
            <a:endParaRPr/>
          </a:p>
          <a:p>
            <a:pPr indent="0" lvl="2" marL="220836" marR="0" rtl="0" algn="l">
              <a:spcBef>
                <a:spcPts val="0"/>
              </a:spcBef>
              <a:spcAft>
                <a:spcPts val="0"/>
              </a:spcAft>
              <a:buNone/>
            </a:pPr>
            <a:r>
              <a:rPr b="0" i="0" lang="en-US" sz="1352" u="none" cap="none" strike="noStrike">
                <a:solidFill>
                  <a:srgbClr val="FFEC8F"/>
                </a:solidFill>
                <a:latin typeface="Arial"/>
                <a:ea typeface="Arial"/>
                <a:cs typeface="Arial"/>
                <a:sym typeface="Arial"/>
              </a:rPr>
              <a:t>--funduskopisch: Auffällige Anordnung </a:t>
            </a:r>
            <a:r>
              <a:rPr b="1" i="0" lang="en-US" sz="1352" u="none" cap="none" strike="noStrike">
                <a:solidFill>
                  <a:schemeClr val="lt1"/>
                </a:solidFill>
                <a:latin typeface="Arial"/>
                <a:ea typeface="Arial"/>
                <a:cs typeface="Arial"/>
                <a:sym typeface="Arial"/>
              </a:rPr>
              <a:t>von…gelb-weißen Punkten</a:t>
            </a:r>
            <a:endParaRPr/>
          </a:p>
          <a:p>
            <a:pPr indent="0" lvl="2" marL="220836" marR="0" rtl="0" algn="l">
              <a:spcBef>
                <a:spcPts val="0"/>
              </a:spcBef>
              <a:spcAft>
                <a:spcPts val="0"/>
              </a:spcAft>
              <a:buNone/>
            </a:pPr>
            <a:r>
              <a:rPr b="0" i="0" lang="en-US" sz="1352" u="none" cap="none" strike="noStrike">
                <a:solidFill>
                  <a:schemeClr val="lt1"/>
                </a:solidFill>
                <a:latin typeface="Arial"/>
                <a:ea typeface="Arial"/>
                <a:cs typeface="Arial"/>
                <a:sym typeface="Arial"/>
              </a:rPr>
              <a:t>  --Punkte im gesamten hinteren Pol mit Ausnahme von…</a:t>
            </a:r>
            <a:r>
              <a:rPr b="1" i="1" lang="en-US" sz="1352" u="none" cap="none" strike="noStrike">
                <a:solidFill>
                  <a:schemeClr val="lt1"/>
                </a:solidFill>
                <a:latin typeface="Arial"/>
                <a:ea typeface="Arial"/>
                <a:cs typeface="Arial"/>
                <a:sym typeface="Arial"/>
              </a:rPr>
              <a:t>?</a:t>
            </a:r>
            <a:endParaRPr/>
          </a:p>
        </p:txBody>
      </p:sp>
      <p:sp>
        <p:nvSpPr>
          <p:cNvPr id="6991" name="Google Shape;6991;p254"/>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6992" name="Google Shape;6992;p254"/>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6993" name="Google Shape;6993;p254"/>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6994" name="Google Shape;6994;p254"/>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8" name="Shape 6998"/>
        <p:cNvGrpSpPr/>
        <p:nvPr/>
      </p:nvGrpSpPr>
      <p:grpSpPr>
        <a:xfrm>
          <a:off x="0" y="0"/>
          <a:ext cx="0" cy="0"/>
          <a:chOff x="0" y="0"/>
          <a:chExt cx="0" cy="0"/>
        </a:xfrm>
      </p:grpSpPr>
      <p:sp>
        <p:nvSpPr>
          <p:cNvPr id="6999" name="Google Shape;6999;p255"/>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7000" name="Google Shape;7000;p255"/>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7001" name="Google Shape;7001;p255"/>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7002" name="Google Shape;7002;p255"/>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7003" name="Google Shape;7003;p255"/>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7004" name="Google Shape;7004;p255"/>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7005" name="Google Shape;7005;p255"/>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7006" name="Google Shape;7006;p255"/>
          <p:cNvCxnSpPr>
            <a:stCxn id="6999"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7007" name="Google Shape;7007;p255"/>
          <p:cNvCxnSpPr>
            <a:stCxn id="6999"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7008" name="Google Shape;7008;p255"/>
          <p:cNvCxnSpPr>
            <a:stCxn id="6999"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7009" name="Google Shape;7009;p255"/>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7010" name="Google Shape;7010;p255"/>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7011" name="Google Shape;7011;p255"/>
          <p:cNvSpPr txBox="1"/>
          <p:nvPr/>
        </p:nvSpPr>
        <p:spPr>
          <a:xfrm>
            <a:off x="7200181" y="2074980"/>
            <a:ext cx="1355301" cy="966302"/>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7012" name="Google Shape;7012;p255"/>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abnormal</a:t>
            </a:r>
            <a:endParaRPr i="1" sz="1546">
              <a:solidFill>
                <a:schemeClr val="dk1"/>
              </a:solidFill>
              <a:latin typeface="Arial"/>
              <a:ea typeface="Arial"/>
              <a:cs typeface="Arial"/>
              <a:sym typeface="Arial"/>
            </a:endParaRPr>
          </a:p>
        </p:txBody>
      </p:sp>
      <p:sp>
        <p:nvSpPr>
          <p:cNvPr id="7013" name="Google Shape;7013;p255"/>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7014" name="Google Shape;7014;p255"/>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7015" name="Google Shape;7015;p255"/>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sp>
        <p:nvSpPr>
          <p:cNvPr id="7016" name="Google Shape;7016;p255"/>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7017" name="Google Shape;7017;p255"/>
          <p:cNvSpPr txBox="1"/>
          <p:nvPr/>
        </p:nvSpPr>
        <p:spPr>
          <a:xfrm>
            <a:off x="8990455" y="3479217"/>
            <a:ext cx="859761" cy="517343"/>
          </a:xfrm>
          <a:prstGeom prst="rect">
            <a:avLst/>
          </a:prstGeom>
          <a:no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Oguchi</a:t>
            </a:r>
            <a:endParaRPr sz="1546">
              <a:solidFill>
                <a:srgbClr val="BFBFBF"/>
              </a:solidFill>
              <a:latin typeface="Arial"/>
              <a:ea typeface="Arial"/>
              <a:cs typeface="Arial"/>
              <a:sym typeface="Arial"/>
            </a:endParaRPr>
          </a:p>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Erkrankung</a:t>
            </a:r>
            <a:endParaRPr/>
          </a:p>
        </p:txBody>
      </p:sp>
      <p:cxnSp>
        <p:nvCxnSpPr>
          <p:cNvPr id="7018" name="Google Shape;7018;p255"/>
          <p:cNvCxnSpPr/>
          <p:nvPr/>
        </p:nvCxnSpPr>
        <p:spPr>
          <a:xfrm>
            <a:off x="9923828" y="2871586"/>
            <a:ext cx="0" cy="809733"/>
          </a:xfrm>
          <a:prstGeom prst="straightConnector1">
            <a:avLst/>
          </a:prstGeom>
          <a:noFill/>
          <a:ln cap="flat" cmpd="sng" w="9525">
            <a:solidFill>
              <a:schemeClr val="dk1"/>
            </a:solidFill>
            <a:prstDash val="solid"/>
            <a:round/>
            <a:headEnd len="med" w="med" type="none"/>
            <a:tailEnd len="med" w="med" type="none"/>
          </a:ln>
        </p:spPr>
      </p:cxnSp>
      <p:cxnSp>
        <p:nvCxnSpPr>
          <p:cNvPr id="7019" name="Google Shape;7019;p255"/>
          <p:cNvCxnSpPr/>
          <p:nvPr/>
        </p:nvCxnSpPr>
        <p:spPr>
          <a:xfrm>
            <a:off x="9850216" y="3186828"/>
            <a:ext cx="73612" cy="0"/>
          </a:xfrm>
          <a:prstGeom prst="straightConnector1">
            <a:avLst/>
          </a:prstGeom>
          <a:noFill/>
          <a:ln cap="flat" cmpd="sng" w="9525">
            <a:solidFill>
              <a:schemeClr val="dk1"/>
            </a:solidFill>
            <a:prstDash val="solid"/>
            <a:round/>
            <a:headEnd len="med" w="med" type="none"/>
            <a:tailEnd len="med" w="med" type="none"/>
          </a:ln>
        </p:spPr>
      </p:cxnSp>
      <p:cxnSp>
        <p:nvCxnSpPr>
          <p:cNvPr id="7020" name="Google Shape;7020;p255"/>
          <p:cNvCxnSpPr/>
          <p:nvPr/>
        </p:nvCxnSpPr>
        <p:spPr>
          <a:xfrm>
            <a:off x="9850216" y="3702112"/>
            <a:ext cx="73612" cy="0"/>
          </a:xfrm>
          <a:prstGeom prst="straightConnector1">
            <a:avLst/>
          </a:prstGeom>
          <a:noFill/>
          <a:ln cap="flat" cmpd="sng" w="9525">
            <a:solidFill>
              <a:srgbClr val="BFBFBF"/>
            </a:solidFill>
            <a:prstDash val="solid"/>
            <a:round/>
            <a:headEnd len="med" w="med" type="none"/>
            <a:tailEnd len="med" w="med" type="none"/>
          </a:ln>
        </p:spPr>
      </p:cxnSp>
      <p:sp>
        <p:nvSpPr>
          <p:cNvPr id="7021" name="Google Shape;7021;p255"/>
          <p:cNvSpPr txBox="1"/>
          <p:nvPr/>
        </p:nvSpPr>
        <p:spPr>
          <a:xfrm>
            <a:off x="2194560" y="4217397"/>
            <a:ext cx="6289232" cy="1689790"/>
          </a:xfrm>
          <a:prstGeom prst="rect">
            <a:avLst/>
          </a:prstGeom>
          <a:solidFill>
            <a:schemeClr val="dk1"/>
          </a:solidFill>
          <a:ln>
            <a:noFill/>
          </a:ln>
        </p:spPr>
        <p:txBody>
          <a:bodyPr anchorCtr="0" anchor="t" bIns="12250" lIns="24525" spcFirstLastPara="1" rIns="24525" wrap="square" tIns="12250">
            <a:spAutoFit/>
          </a:bodyPr>
          <a:lstStyle/>
          <a:p>
            <a:pPr indent="-331254" lvl="0" marL="331254" marR="0" rtl="0" algn="l">
              <a:lnSpc>
                <a:spcPct val="90000"/>
              </a:lnSpc>
              <a:spcBef>
                <a:spcPts val="0"/>
              </a:spcBef>
              <a:spcAft>
                <a:spcPts val="0"/>
              </a:spcAft>
              <a:buNone/>
            </a:pPr>
            <a:r>
              <a:rPr b="1" lang="en-US" sz="1352">
                <a:solidFill>
                  <a:schemeClr val="lt1"/>
                </a:solidFill>
                <a:latin typeface="Arial"/>
                <a:ea typeface="Arial"/>
                <a:cs typeface="Arial"/>
                <a:sym typeface="Arial"/>
              </a:rPr>
              <a:t>	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 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2" marL="220836" marR="0" rtl="0" algn="l">
              <a:spcBef>
                <a:spcPts val="0"/>
              </a:spcBef>
              <a:spcAft>
                <a:spcPts val="0"/>
              </a:spcAft>
              <a:buNone/>
            </a:pPr>
            <a:r>
              <a:rPr b="0" i="0" lang="en-US" sz="1352" u="none" cap="none" strike="noStrike">
                <a:solidFill>
                  <a:srgbClr val="FFEC8F"/>
                </a:solidFill>
                <a:latin typeface="Arial"/>
                <a:ea typeface="Arial"/>
                <a:cs typeface="Arial"/>
                <a:sym typeface="Arial"/>
              </a:rPr>
              <a:t>--Pathologie: Verzögerte Regeneration des Fotopigments … </a:t>
            </a:r>
            <a:r>
              <a:rPr b="0" i="0" lang="en-US" sz="1352" u="none" cap="none" strike="noStrike">
                <a:solidFill>
                  <a:schemeClr val="lt1"/>
                </a:solidFill>
                <a:latin typeface="Arial"/>
                <a:ea typeface="Arial"/>
                <a:cs typeface="Arial"/>
                <a:sym typeface="Arial"/>
              </a:rPr>
              <a:t>Rhodopsin</a:t>
            </a:r>
            <a:r>
              <a:rPr b="0" i="0" lang="en-US" sz="1352" u="none" cap="none" strike="noStrike">
                <a:solidFill>
                  <a:srgbClr val="FFEC8F"/>
                </a:solidFill>
                <a:latin typeface="Arial"/>
                <a:ea typeface="Arial"/>
                <a:cs typeface="Arial"/>
                <a:sym typeface="Arial"/>
              </a:rPr>
              <a:t> </a:t>
            </a:r>
            <a:endParaRPr/>
          </a:p>
          <a:p>
            <a:pPr indent="0" lvl="2" marL="220836" marR="0" rtl="0" algn="l">
              <a:spcBef>
                <a:spcPts val="0"/>
              </a:spcBef>
              <a:spcAft>
                <a:spcPts val="0"/>
              </a:spcAft>
              <a:buNone/>
            </a:pPr>
            <a:r>
              <a:rPr b="0" i="0" lang="en-US" sz="1352" u="none" cap="none" strike="noStrike">
                <a:solidFill>
                  <a:schemeClr val="lt1"/>
                </a:solidFill>
                <a:latin typeface="Arial"/>
                <a:ea typeface="Arial"/>
                <a:cs typeface="Arial"/>
                <a:sym typeface="Arial"/>
              </a:rPr>
              <a:t>--Die Dunkeladaptation ist gestört:</a:t>
            </a:r>
            <a:endParaRPr/>
          </a:p>
          <a:p>
            <a:pPr indent="0" lvl="2" marL="220836" marR="0" rtl="0" algn="l">
              <a:spcBef>
                <a:spcPts val="0"/>
              </a:spcBef>
              <a:spcAft>
                <a:spcPts val="0"/>
              </a:spcAft>
              <a:buNone/>
            </a:pPr>
            <a:r>
              <a:rPr b="0" i="0" lang="en-US" sz="1352" u="none" cap="none" strike="noStrike">
                <a:solidFill>
                  <a:srgbClr val="FFEC8F"/>
                </a:solidFill>
                <a:latin typeface="Arial"/>
                <a:ea typeface="Arial"/>
                <a:cs typeface="Arial"/>
                <a:sym typeface="Arial"/>
              </a:rPr>
              <a:t>  --Anfangs sind die Patienten</a:t>
            </a:r>
            <a:r>
              <a:rPr b="0" i="0" lang="en-US" sz="1352" u="none" cap="none" strike="noStrike">
                <a:solidFill>
                  <a:schemeClr val="lt1"/>
                </a:solidFill>
                <a:latin typeface="Arial"/>
                <a:ea typeface="Arial"/>
                <a:cs typeface="Arial"/>
                <a:sym typeface="Arial"/>
              </a:rPr>
              <a:t>…nachtblind</a:t>
            </a:r>
            <a:r>
              <a:rPr b="0" i="0" lang="en-US" sz="1352" u="none" cap="none" strike="noStrike">
                <a:solidFill>
                  <a:srgbClr val="FFEC8F"/>
                </a:solidFill>
                <a:latin typeface="Arial"/>
                <a:ea typeface="Arial"/>
                <a:cs typeface="Arial"/>
                <a:sym typeface="Arial"/>
              </a:rPr>
              <a:t>, mit </a:t>
            </a:r>
            <a:r>
              <a:rPr b="0" i="0" lang="en-US" sz="1352" u="none" cap="none" strike="noStrike">
                <a:solidFill>
                  <a:schemeClr val="lt1"/>
                </a:solidFill>
                <a:latin typeface="Arial"/>
                <a:ea typeface="Arial"/>
                <a:cs typeface="Arial"/>
                <a:sym typeface="Arial"/>
              </a:rPr>
              <a:t>abnormalem…Stäbchen-ERG</a:t>
            </a:r>
            <a:endParaRPr/>
          </a:p>
          <a:p>
            <a:pPr indent="0" lvl="2" marL="220836" marR="0" rtl="0" algn="l">
              <a:spcBef>
                <a:spcPts val="0"/>
              </a:spcBef>
              <a:spcAft>
                <a:spcPts val="0"/>
              </a:spcAft>
              <a:buNone/>
            </a:pPr>
            <a:r>
              <a:rPr b="0" i="0" lang="en-US" sz="1352" u="none" cap="none" strike="noStrike">
                <a:solidFill>
                  <a:schemeClr val="lt1"/>
                </a:solidFill>
                <a:latin typeface="Arial"/>
                <a:ea typeface="Arial"/>
                <a:cs typeface="Arial"/>
                <a:sym typeface="Arial"/>
              </a:rPr>
              <a:t>  --Mit der Zeit kommt es zu einer Dunkeladaptation, und das ERG normalisiert sich</a:t>
            </a:r>
            <a:endParaRPr/>
          </a:p>
          <a:p>
            <a:pPr indent="0" lvl="2" marL="220836" marR="0" rtl="0" algn="l">
              <a:spcBef>
                <a:spcPts val="0"/>
              </a:spcBef>
              <a:spcAft>
                <a:spcPts val="0"/>
              </a:spcAft>
              <a:buNone/>
            </a:pPr>
            <a:r>
              <a:rPr b="0" i="0" lang="en-US" sz="1352" u="none" cap="none" strike="noStrike">
                <a:solidFill>
                  <a:srgbClr val="FFEC8F"/>
                </a:solidFill>
                <a:latin typeface="Arial"/>
                <a:ea typeface="Arial"/>
                <a:cs typeface="Arial"/>
                <a:sym typeface="Arial"/>
              </a:rPr>
              <a:t>--funduskopisch: Auffällige Anordnung </a:t>
            </a:r>
            <a:r>
              <a:rPr b="1" i="0" lang="en-US" sz="1352" u="none" cap="none" strike="noStrike">
                <a:solidFill>
                  <a:schemeClr val="lt1"/>
                </a:solidFill>
                <a:latin typeface="Arial"/>
                <a:ea typeface="Arial"/>
                <a:cs typeface="Arial"/>
                <a:sym typeface="Arial"/>
              </a:rPr>
              <a:t>von…gelb-weißen Punkten</a:t>
            </a:r>
            <a:endParaRPr/>
          </a:p>
          <a:p>
            <a:pPr indent="0" lvl="2" marL="220836" marR="0" rtl="0" algn="l">
              <a:spcBef>
                <a:spcPts val="0"/>
              </a:spcBef>
              <a:spcAft>
                <a:spcPts val="0"/>
              </a:spcAft>
              <a:buNone/>
            </a:pPr>
            <a:r>
              <a:rPr b="0" i="0" lang="en-US" sz="1352" u="none" cap="none" strike="noStrike">
                <a:solidFill>
                  <a:schemeClr val="lt1"/>
                </a:solidFill>
                <a:latin typeface="Arial"/>
                <a:ea typeface="Arial"/>
                <a:cs typeface="Arial"/>
                <a:sym typeface="Arial"/>
              </a:rPr>
              <a:t>  --Punkte im gesamten hinteren Pol mit Ausnahme </a:t>
            </a:r>
            <a:r>
              <a:rPr b="0" i="0" lang="en-US" sz="1352" u="none" cap="none" strike="noStrike">
                <a:solidFill>
                  <a:srgbClr val="AC5BFF"/>
                </a:solidFill>
                <a:latin typeface="Arial"/>
                <a:ea typeface="Arial"/>
                <a:cs typeface="Arial"/>
                <a:sym typeface="Arial"/>
              </a:rPr>
              <a:t>der…Fovea</a:t>
            </a:r>
            <a:endParaRPr/>
          </a:p>
        </p:txBody>
      </p:sp>
      <p:sp>
        <p:nvSpPr>
          <p:cNvPr id="7022" name="Google Shape;7022;p255"/>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023" name="Google Shape;7023;p255"/>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024" name="Google Shape;7024;p255"/>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025" name="Google Shape;7025;p255"/>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9" name="Shape 7029"/>
        <p:cNvGrpSpPr/>
        <p:nvPr/>
      </p:nvGrpSpPr>
      <p:grpSpPr>
        <a:xfrm>
          <a:off x="0" y="0"/>
          <a:ext cx="0" cy="0"/>
          <a:chOff x="0" y="0"/>
          <a:chExt cx="0" cy="0"/>
        </a:xfrm>
      </p:grpSpPr>
      <p:sp>
        <p:nvSpPr>
          <p:cNvPr id="7030" name="Google Shape;7030;p256"/>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7031" name="Google Shape;7031;p256"/>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(Nachtsehen)</a:t>
            </a:r>
            <a:endParaRPr/>
          </a:p>
        </p:txBody>
      </p:sp>
      <p:cxnSp>
        <p:nvCxnSpPr>
          <p:cNvPr id="7032" name="Google Shape;7032;p256"/>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7033" name="Google Shape;7033;p256"/>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7034" name="Google Shape;7034;p256"/>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7035" name="Google Shape;7035;p256"/>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7036" name="Google Shape;7036;p256"/>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7037" name="Google Shape;7037;p256"/>
          <p:cNvCxnSpPr>
            <a:stCxn id="7030"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7038" name="Google Shape;7038;p256"/>
          <p:cNvCxnSpPr>
            <a:stCxn id="7030"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7039" name="Google Shape;7039;p256"/>
          <p:cNvCxnSpPr>
            <a:stCxn id="7030"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7040" name="Google Shape;7040;p256"/>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7041" name="Google Shape;7041;p256"/>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7042" name="Google Shape;7042;p256"/>
          <p:cNvSpPr txBox="1"/>
          <p:nvPr/>
        </p:nvSpPr>
        <p:spPr>
          <a:xfrm>
            <a:off x="7200181" y="2074980"/>
            <a:ext cx="1355301" cy="966302"/>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7043" name="Google Shape;7043;p256"/>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7044" name="Google Shape;7044;p256"/>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7045" name="Google Shape;7045;p256"/>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7046" name="Google Shape;7046;p256"/>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sp>
        <p:nvSpPr>
          <p:cNvPr id="7047" name="Google Shape;7047;p256"/>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7048" name="Google Shape;7048;p256"/>
          <p:cNvSpPr txBox="1"/>
          <p:nvPr/>
        </p:nvSpPr>
        <p:spPr>
          <a:xfrm>
            <a:off x="8990455" y="3479217"/>
            <a:ext cx="859761" cy="517343"/>
          </a:xfrm>
          <a:prstGeom prst="rect">
            <a:avLst/>
          </a:prstGeom>
          <a:no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Oguchi</a:t>
            </a:r>
            <a:endParaRPr sz="1546">
              <a:solidFill>
                <a:srgbClr val="BFBFBF"/>
              </a:solidFill>
              <a:latin typeface="Arial"/>
              <a:ea typeface="Arial"/>
              <a:cs typeface="Arial"/>
              <a:sym typeface="Arial"/>
            </a:endParaRPr>
          </a:p>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Erkrankung</a:t>
            </a:r>
            <a:endParaRPr/>
          </a:p>
        </p:txBody>
      </p:sp>
      <p:cxnSp>
        <p:nvCxnSpPr>
          <p:cNvPr id="7049" name="Google Shape;7049;p256"/>
          <p:cNvCxnSpPr/>
          <p:nvPr/>
        </p:nvCxnSpPr>
        <p:spPr>
          <a:xfrm>
            <a:off x="9923828" y="2871586"/>
            <a:ext cx="0" cy="809733"/>
          </a:xfrm>
          <a:prstGeom prst="straightConnector1">
            <a:avLst/>
          </a:prstGeom>
          <a:noFill/>
          <a:ln cap="flat" cmpd="sng" w="9525">
            <a:solidFill>
              <a:srgbClr val="BFBFBF"/>
            </a:solidFill>
            <a:prstDash val="solid"/>
            <a:round/>
            <a:headEnd len="med" w="med" type="none"/>
            <a:tailEnd len="med" w="med" type="none"/>
          </a:ln>
        </p:spPr>
      </p:cxnSp>
      <p:cxnSp>
        <p:nvCxnSpPr>
          <p:cNvPr id="7050" name="Google Shape;7050;p256"/>
          <p:cNvCxnSpPr/>
          <p:nvPr/>
        </p:nvCxnSpPr>
        <p:spPr>
          <a:xfrm>
            <a:off x="9850216" y="3186828"/>
            <a:ext cx="73612" cy="0"/>
          </a:xfrm>
          <a:prstGeom prst="straightConnector1">
            <a:avLst/>
          </a:prstGeom>
          <a:noFill/>
          <a:ln cap="flat" cmpd="sng" w="9525">
            <a:solidFill>
              <a:srgbClr val="BFBFBF"/>
            </a:solidFill>
            <a:prstDash val="solid"/>
            <a:round/>
            <a:headEnd len="med" w="med" type="none"/>
            <a:tailEnd len="med" w="med" type="none"/>
          </a:ln>
        </p:spPr>
      </p:cxnSp>
      <p:cxnSp>
        <p:nvCxnSpPr>
          <p:cNvPr id="7051" name="Google Shape;7051;p256"/>
          <p:cNvCxnSpPr/>
          <p:nvPr/>
        </p:nvCxnSpPr>
        <p:spPr>
          <a:xfrm>
            <a:off x="9850216" y="3702112"/>
            <a:ext cx="73612" cy="0"/>
          </a:xfrm>
          <a:prstGeom prst="straightConnector1">
            <a:avLst/>
          </a:prstGeom>
          <a:noFill/>
          <a:ln cap="flat" cmpd="sng" w="9525">
            <a:solidFill>
              <a:srgbClr val="BFBFBF"/>
            </a:solidFill>
            <a:prstDash val="solid"/>
            <a:round/>
            <a:headEnd len="med" w="med" type="none"/>
            <a:tailEnd len="med" w="med" type="none"/>
          </a:ln>
        </p:spPr>
      </p:cxnSp>
      <p:sp>
        <p:nvSpPr>
          <p:cNvPr id="7052" name="Google Shape;7052;p256"/>
          <p:cNvSpPr txBox="1"/>
          <p:nvPr/>
        </p:nvSpPr>
        <p:spPr>
          <a:xfrm>
            <a:off x="2194560" y="4217397"/>
            <a:ext cx="6289232" cy="1689790"/>
          </a:xfrm>
          <a:prstGeom prst="rect">
            <a:avLst/>
          </a:prstGeom>
          <a:solidFill>
            <a:schemeClr val="dk1"/>
          </a:solidFill>
          <a:ln>
            <a:noFill/>
          </a:ln>
        </p:spPr>
        <p:txBody>
          <a:bodyPr anchorCtr="0" anchor="t" bIns="12250" lIns="24525" spcFirstLastPara="1" rIns="24525" wrap="square" tIns="12250">
            <a:spAutoFit/>
          </a:bodyPr>
          <a:lstStyle/>
          <a:p>
            <a:pPr indent="-331254" lvl="0" marL="331254" marR="0" rtl="0" algn="l">
              <a:lnSpc>
                <a:spcPct val="90000"/>
              </a:lnSpc>
              <a:spcBef>
                <a:spcPts val="0"/>
              </a:spcBef>
              <a:spcAft>
                <a:spcPts val="0"/>
              </a:spcAft>
              <a:buNone/>
            </a:pPr>
            <a:r>
              <a:rPr b="1" lang="en-US" sz="1352">
                <a:solidFill>
                  <a:schemeClr val="lt1"/>
                </a:solidFill>
                <a:latin typeface="Arial"/>
                <a:ea typeface="Arial"/>
                <a:cs typeface="Arial"/>
                <a:sym typeface="Arial"/>
              </a:rPr>
              <a:t>	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 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--Pathologie: Verzögerte Regeneration des Fotopigments … Rhodopsin </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--Die Dunkeladaptation ist gestört:</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--Anfangs sind die Patienten…nachtblind, mit abnormalem…Stäbchen-ERG</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--Mit der Zeit kommt es zu einer Dunkeladaptation, und das ERG normalisiert sich</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--funduskopisch: Auffällige Anordnung </a:t>
            </a:r>
            <a:r>
              <a:rPr b="1" i="0" lang="en-US" sz="1352" u="none" cap="none" strike="noStrike">
                <a:solidFill>
                  <a:srgbClr val="7F7F7F"/>
                </a:solidFill>
                <a:latin typeface="Arial"/>
                <a:ea typeface="Arial"/>
                <a:cs typeface="Arial"/>
                <a:sym typeface="Arial"/>
              </a:rPr>
              <a:t>von…gelb-weißen Punkten</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--Punkte im gesamten hinteren Pol mit Ausnahme der…Fovea</a:t>
            </a:r>
            <a:endParaRPr/>
          </a:p>
        </p:txBody>
      </p:sp>
      <p:sp>
        <p:nvSpPr>
          <p:cNvPr id="7053" name="Google Shape;7053;p256"/>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054" name="Google Shape;7054;p256"/>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055" name="Google Shape;7055;p256"/>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056" name="Google Shape;7056;p256"/>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7057" name="Google Shape;7057;p256"/>
          <p:cNvSpPr txBox="1"/>
          <p:nvPr/>
        </p:nvSpPr>
        <p:spPr>
          <a:xfrm>
            <a:off x="2138028" y="762000"/>
            <a:ext cx="7070793" cy="3353894"/>
          </a:xfrm>
          <a:prstGeom prst="rect">
            <a:avLst/>
          </a:prstGeom>
          <a:solidFill>
            <a:srgbClr val="99BBBB"/>
          </a:solidFill>
          <a:ln cap="flat" cmpd="sng" w="9525">
            <a:solidFill>
              <a:schemeClr val="dk1"/>
            </a:solidFill>
            <a:prstDash val="solid"/>
            <a:miter lim="8000"/>
            <a:headEnd len="sm" w="sm" type="none"/>
            <a:tailEnd len="sm" w="sm" type="none"/>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Welche Erkrankung muss vor allem vom </a:t>
            </a:r>
            <a:r>
              <a:rPr i="1" lang="en-US" sz="1352">
                <a:solidFill>
                  <a:schemeClr val="lt1"/>
                </a:solidFill>
                <a:latin typeface="Arial"/>
                <a:ea typeface="Arial"/>
                <a:cs typeface="Arial"/>
                <a:sym typeface="Arial"/>
              </a:rPr>
              <a:t>F</a:t>
            </a:r>
            <a:r>
              <a:rPr i="1" lang="en-US" sz="1352">
                <a:solidFill>
                  <a:srgbClr val="FFEC8F"/>
                </a:solidFill>
                <a:latin typeface="Arial"/>
                <a:ea typeface="Arial"/>
                <a:cs typeface="Arial"/>
                <a:sym typeface="Arial"/>
              </a:rPr>
              <a:t>u</a:t>
            </a:r>
            <a:r>
              <a:rPr i="1" lang="en-US" sz="1352">
                <a:solidFill>
                  <a:schemeClr val="lt1"/>
                </a:solidFill>
                <a:latin typeface="Arial"/>
                <a:ea typeface="Arial"/>
                <a:cs typeface="Arial"/>
                <a:sym typeface="Arial"/>
              </a:rPr>
              <a:t>n</a:t>
            </a:r>
            <a:r>
              <a:rPr i="1" lang="en-US" sz="1352">
                <a:solidFill>
                  <a:srgbClr val="FFEC8F"/>
                </a:solidFill>
                <a:latin typeface="Arial"/>
                <a:ea typeface="Arial"/>
                <a:cs typeface="Arial"/>
                <a:sym typeface="Arial"/>
              </a:rPr>
              <a:t>d</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a:t>
            </a:r>
            <a:r>
              <a:rPr i="1" lang="en-US" sz="1352">
                <a:solidFill>
                  <a:schemeClr val="lt1"/>
                </a:solidFill>
                <a:latin typeface="Arial"/>
                <a:ea typeface="Arial"/>
                <a:cs typeface="Arial"/>
                <a:sym typeface="Arial"/>
              </a:rPr>
              <a:t>l</a:t>
            </a:r>
            <a:r>
              <a:rPr i="1" lang="en-US" sz="1352">
                <a:solidFill>
                  <a:srgbClr val="FFEC8F"/>
                </a:solidFill>
                <a:latin typeface="Arial"/>
                <a:ea typeface="Arial"/>
                <a:cs typeface="Arial"/>
                <a:sym typeface="Arial"/>
              </a:rPr>
              <a:t>b</a:t>
            </a:r>
            <a:r>
              <a:rPr i="1" lang="en-US" sz="1352">
                <a:solidFill>
                  <a:schemeClr val="lt1"/>
                </a:solidFill>
                <a:latin typeface="Arial"/>
                <a:ea typeface="Arial"/>
                <a:cs typeface="Arial"/>
                <a:sym typeface="Arial"/>
              </a:rPr>
              <a:t>i</a:t>
            </a:r>
            <a:r>
              <a:rPr i="1" lang="en-US" sz="1352">
                <a:solidFill>
                  <a:srgbClr val="FFEC8F"/>
                </a:solidFill>
                <a:latin typeface="Arial"/>
                <a:ea typeface="Arial"/>
                <a:cs typeface="Arial"/>
                <a:sym typeface="Arial"/>
              </a:rPr>
              <a:t>p</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n</a:t>
            </a:r>
            <a:r>
              <a:rPr i="1" lang="en-US" sz="1352">
                <a:solidFill>
                  <a:schemeClr val="lt1"/>
                </a:solidFill>
                <a:latin typeface="Arial"/>
                <a:ea typeface="Arial"/>
                <a:cs typeface="Arial"/>
                <a:sym typeface="Arial"/>
              </a:rPr>
              <a:t>c</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a</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t>
            </a:r>
            <a:r>
              <a:rPr i="1" lang="en-US" sz="1352">
                <a:solidFill>
                  <a:srgbClr val="1A5FB4"/>
                </a:solidFill>
                <a:latin typeface="Arial"/>
                <a:ea typeface="Arial"/>
                <a:cs typeface="Arial"/>
                <a:sym typeface="Arial"/>
              </a:rPr>
              <a:t>unterschieden werden?</a:t>
            </a:r>
            <a:endParaRPr i="1" sz="1352">
              <a:solidFill>
                <a:srgbClr val="99BBBB"/>
              </a:solidFill>
              <a:latin typeface="Arial"/>
              <a:ea typeface="Arial"/>
              <a:cs typeface="Arial"/>
              <a:sym typeface="Arial"/>
            </a:endParaRPr>
          </a:p>
          <a:p>
            <a:pPr indent="0" lvl="0" marL="0" marR="0" rtl="0" algn="l">
              <a:spcBef>
                <a:spcPts val="0"/>
              </a:spcBef>
              <a:spcAft>
                <a:spcPts val="0"/>
              </a:spcAft>
              <a:buNone/>
            </a:pPr>
            <a:r>
              <a:rPr lang="en-US" sz="1352">
                <a:solidFill>
                  <a:srgbClr val="99BBBB"/>
                </a:solidFill>
                <a:latin typeface="Arial"/>
                <a:ea typeface="Arial"/>
                <a:cs typeface="Arial"/>
                <a:sym typeface="Arial"/>
              </a:rPr>
              <a:t>Retinitis punctata albescens</a:t>
            </a:r>
            <a:endParaRPr/>
          </a:p>
          <a:p>
            <a:pPr indent="0" lvl="0" marL="0" marR="0" rtl="0" algn="l">
              <a:spcBef>
                <a:spcPts val="0"/>
              </a:spcBef>
              <a:spcAft>
                <a:spcPts val="0"/>
              </a:spcAft>
              <a:buNone/>
            </a:pPr>
            <a:r>
              <a:t/>
            </a:r>
            <a:endParaRPr i="1" sz="1352">
              <a:solidFill>
                <a:srgbClr val="99BBBB"/>
              </a:solidFill>
              <a:latin typeface="Arial"/>
              <a:ea typeface="Arial"/>
              <a:cs typeface="Arial"/>
              <a:sym typeface="Arial"/>
            </a:endParaRPr>
          </a:p>
          <a:p>
            <a:pPr indent="0" lvl="0" marL="0" marR="0" rtl="0" algn="l">
              <a:spcBef>
                <a:spcPts val="0"/>
              </a:spcBef>
              <a:spcAft>
                <a:spcPts val="0"/>
              </a:spcAft>
              <a:buNone/>
            </a:pPr>
            <a:r>
              <a:rPr i="1" lang="en-US" sz="1352">
                <a:solidFill>
                  <a:srgbClr val="99BBBB"/>
                </a:solidFill>
                <a:latin typeface="Arial"/>
                <a:ea typeface="Arial"/>
                <a:cs typeface="Arial"/>
                <a:sym typeface="Arial"/>
              </a:rPr>
              <a:t>Was ist </a:t>
            </a:r>
            <a:r>
              <a:rPr lang="en-US" sz="1352">
                <a:solidFill>
                  <a:srgbClr val="99BBBB"/>
                </a:solidFill>
                <a:latin typeface="Arial"/>
                <a:ea typeface="Arial"/>
                <a:cs typeface="Arial"/>
                <a:sym typeface="Arial"/>
              </a:rPr>
              <a:t>Retinitis punctata albescens</a:t>
            </a:r>
            <a:r>
              <a:rPr i="1" lang="en-US" sz="1352">
                <a:solidFill>
                  <a:srgbClr val="99BBBB"/>
                </a:solidFill>
                <a:latin typeface="Arial"/>
                <a:ea typeface="Arial"/>
                <a:cs typeface="Arial"/>
                <a:sym typeface="Arial"/>
              </a:rPr>
              <a:t>?</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Eine  RP-Variante, die durch weiß-gelbe Punkte gekennzeichnet ist, ähnlich denen des albipunctatus</a:t>
            </a:r>
            <a:endParaRPr/>
          </a:p>
          <a:p>
            <a:pPr indent="0" lvl="0" marL="0" marR="0" rtl="0" algn="l">
              <a:spcBef>
                <a:spcPts val="0"/>
              </a:spcBef>
              <a:spcAft>
                <a:spcPts val="0"/>
              </a:spcAft>
              <a:buNone/>
            </a:pPr>
            <a:r>
              <a:t/>
            </a:r>
            <a:endParaRPr sz="1352">
              <a:solidFill>
                <a:srgbClr val="99BBBB"/>
              </a:solidFill>
              <a:latin typeface="Arial"/>
              <a:ea typeface="Arial"/>
              <a:cs typeface="Arial"/>
              <a:sym typeface="Arial"/>
            </a:endParaRPr>
          </a:p>
          <a:p>
            <a:pPr indent="0" lvl="0" marL="0" marR="0" rtl="0" algn="l">
              <a:spcBef>
                <a:spcPts val="0"/>
              </a:spcBef>
              <a:spcAft>
                <a:spcPts val="0"/>
              </a:spcAft>
              <a:buNone/>
            </a:pPr>
            <a:r>
              <a:rPr i="1" lang="en-US" sz="1352">
                <a:solidFill>
                  <a:srgbClr val="99BBBB"/>
                </a:solidFill>
                <a:latin typeface="Arial"/>
                <a:ea typeface="Arial"/>
                <a:cs typeface="Arial"/>
                <a:sym typeface="Arial"/>
              </a:rPr>
              <a:t>Worin unterscheiden sich Fundus albipunctatus und </a:t>
            </a:r>
            <a:r>
              <a:rPr lang="en-US" sz="1352">
                <a:solidFill>
                  <a:srgbClr val="99BBBB"/>
                </a:solidFill>
                <a:latin typeface="Arial"/>
                <a:ea typeface="Arial"/>
                <a:cs typeface="Arial"/>
                <a:sym typeface="Arial"/>
              </a:rPr>
              <a:t>Retinitis punctata albescens</a:t>
            </a:r>
            <a:r>
              <a:rPr i="1" lang="en-US" sz="1352">
                <a:solidFill>
                  <a:srgbClr val="99BBBB"/>
                </a:solidFill>
                <a:latin typeface="Arial"/>
                <a:ea typeface="Arial"/>
                <a:cs typeface="Arial"/>
                <a:sym typeface="Arial"/>
              </a:rPr>
              <a:t>?</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--Zur funduskopisch: Wie andere Formen der RP zeigt auch die Retinitis punctata albescens</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   </a:t>
            </a:r>
            <a:r>
              <a:rPr b="1" lang="en-US" sz="1352">
                <a:solidFill>
                  <a:srgbClr val="99BBBB"/>
                </a:solidFill>
                <a:latin typeface="Arial"/>
                <a:ea typeface="Arial"/>
                <a:cs typeface="Arial"/>
                <a:sym typeface="Arial"/>
              </a:rPr>
              <a:t>eine Verengung der Arteriolen auf</a:t>
            </a:r>
            <a:r>
              <a:rPr lang="en-US" sz="1352">
                <a:solidFill>
                  <a:srgbClr val="99BBBB"/>
                </a:solidFill>
                <a:latin typeface="Arial"/>
                <a:ea typeface="Arial"/>
                <a:cs typeface="Arial"/>
                <a:sym typeface="Arial"/>
              </a:rPr>
              <a:t>, während dies bei albipunctatus nicht der Fall ist</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--im ERG: Fundus albipunctatus ist eine Erkrankung, die durch eine abnormale Rhodopsinregeneration gekennzeichnet ist,</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   die sich in einer langsamen, aber letztendlich. Im Gegensatz dazu</a:t>
            </a:r>
            <a:endParaRPr/>
          </a:p>
          <a:p>
            <a:pPr indent="0" lvl="0" marL="0" marR="0" rtl="0" algn="l">
              <a:spcBef>
                <a:spcPts val="0"/>
              </a:spcBef>
              <a:spcAft>
                <a:spcPts val="0"/>
              </a:spcAft>
              <a:buNone/>
            </a:pPr>
            <a:r>
              <a:rPr b="1" lang="en-US" sz="1352">
                <a:solidFill>
                  <a:srgbClr val="99BBBB"/>
                </a:solidFill>
                <a:latin typeface="Arial"/>
                <a:ea typeface="Arial"/>
                <a:cs typeface="Arial"/>
                <a:sym typeface="Arial"/>
              </a:rPr>
              <a:t> </a:t>
            </a:r>
            <a:r>
              <a:rPr lang="en-US" sz="1352">
                <a:solidFill>
                  <a:srgbClr val="99BBBB"/>
                </a:solidFill>
                <a:latin typeface="Arial"/>
                <a:ea typeface="Arial"/>
                <a:cs typeface="Arial"/>
                <a:sym typeface="Arial"/>
              </a:rPr>
              <a:t>ist die Retinitis punctata albescens eine </a:t>
            </a:r>
            <a:r>
              <a:rPr b="1" lang="en-US" sz="1352">
                <a:solidFill>
                  <a:srgbClr val="99BBBB"/>
                </a:solidFill>
                <a:latin typeface="Arial"/>
                <a:ea typeface="Arial"/>
                <a:cs typeface="Arial"/>
                <a:sym typeface="Arial"/>
              </a:rPr>
              <a:t>Photorezeptorerkrankung</a:t>
            </a:r>
            <a:r>
              <a:rPr lang="en-US" sz="1352">
                <a:solidFill>
                  <a:srgbClr val="99BBBB"/>
                </a:solidFill>
                <a:latin typeface="Arial"/>
                <a:ea typeface="Arial"/>
                <a:cs typeface="Arial"/>
                <a:sym typeface="Arial"/>
              </a:rPr>
              <a:t>; daher</a:t>
            </a:r>
            <a:endParaRPr/>
          </a:p>
          <a:p>
            <a:pPr indent="0" lvl="0" marL="0" marR="0" rtl="0" algn="l">
              <a:spcBef>
                <a:spcPts val="0"/>
              </a:spcBef>
              <a:spcAft>
                <a:spcPts val="0"/>
              </a:spcAft>
              <a:buNone/>
            </a:pPr>
            <a:r>
              <a:rPr b="1" i="1" lang="en-US" sz="1352">
                <a:solidFill>
                  <a:srgbClr val="99BBBB"/>
                </a:solidFill>
                <a:latin typeface="Arial"/>
                <a:ea typeface="Arial"/>
                <a:cs typeface="Arial"/>
                <a:sym typeface="Arial"/>
              </a:rPr>
              <a:t>   </a:t>
            </a:r>
            <a:r>
              <a:rPr b="1" lang="en-US" sz="1352">
                <a:solidFill>
                  <a:srgbClr val="99BBBB"/>
                </a:solidFill>
                <a:latin typeface="Arial"/>
                <a:ea typeface="Arial"/>
                <a:cs typeface="Arial"/>
                <a:sym typeface="Arial"/>
              </a:rPr>
              <a:t>und das ERG normalisiert sich </a:t>
            </a:r>
            <a:r>
              <a:rPr b="1" i="1" lang="en-US" sz="1352">
                <a:solidFill>
                  <a:srgbClr val="99BBBB"/>
                </a:solidFill>
                <a:latin typeface="Arial"/>
                <a:ea typeface="Arial"/>
                <a:cs typeface="Arial"/>
                <a:sym typeface="Arial"/>
              </a:rPr>
              <a:t>nie</a:t>
            </a:r>
            <a:r>
              <a:rPr lang="en-US" sz="1352">
                <a:solidFill>
                  <a:srgbClr val="99BBBB"/>
                </a:solidFill>
                <a:latin typeface="Arial"/>
                <a:ea typeface="Arial"/>
                <a:cs typeface="Arial"/>
                <a:sym typeface="Arial"/>
              </a:rPr>
              <a:t>, egal wie</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   viel Zeit auch verstreichen möge.</a:t>
            </a:r>
            <a:endParaRPr/>
          </a:p>
        </p:txBody>
      </p:sp>
    </p:spTree>
  </p:cSld>
  <p:clrMapOvr>
    <a:masterClrMapping/>
  </p:clrMapOvr>
</p:sld>
</file>

<file path=ppt/slides/slide2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1" name="Shape 7061"/>
        <p:cNvGrpSpPr/>
        <p:nvPr/>
      </p:nvGrpSpPr>
      <p:grpSpPr>
        <a:xfrm>
          <a:off x="0" y="0"/>
          <a:ext cx="0" cy="0"/>
          <a:chOff x="0" y="0"/>
          <a:chExt cx="0" cy="0"/>
        </a:xfrm>
      </p:grpSpPr>
      <p:sp>
        <p:nvSpPr>
          <p:cNvPr id="7062" name="Google Shape;7062;p257"/>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7063" name="Google Shape;7063;p257"/>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(Nachtsehen)</a:t>
            </a:r>
            <a:endParaRPr/>
          </a:p>
        </p:txBody>
      </p:sp>
      <p:cxnSp>
        <p:nvCxnSpPr>
          <p:cNvPr id="7064" name="Google Shape;7064;p257"/>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7065" name="Google Shape;7065;p257"/>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7066" name="Google Shape;7066;p257"/>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7067" name="Google Shape;7067;p257"/>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7068" name="Google Shape;7068;p257"/>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7069" name="Google Shape;7069;p257"/>
          <p:cNvCxnSpPr>
            <a:stCxn id="7062"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7070" name="Google Shape;7070;p257"/>
          <p:cNvCxnSpPr>
            <a:stCxn id="7062"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7071" name="Google Shape;7071;p257"/>
          <p:cNvCxnSpPr>
            <a:stCxn id="7062"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7072" name="Google Shape;7072;p257"/>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7073" name="Google Shape;7073;p257"/>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7074" name="Google Shape;7074;p257"/>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7075" name="Google Shape;7075;p257"/>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7076" name="Google Shape;7076;p257"/>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7077" name="Google Shape;7077;p257"/>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7078" name="Google Shape;7078;p257"/>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sp>
        <p:nvSpPr>
          <p:cNvPr id="7079" name="Google Shape;7079;p257"/>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7080" name="Google Shape;7080;p257"/>
          <p:cNvSpPr txBox="1"/>
          <p:nvPr/>
        </p:nvSpPr>
        <p:spPr>
          <a:xfrm>
            <a:off x="8990455" y="3479217"/>
            <a:ext cx="859761" cy="517343"/>
          </a:xfrm>
          <a:prstGeom prst="rect">
            <a:avLst/>
          </a:prstGeom>
          <a:no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Oguchi</a:t>
            </a:r>
            <a:endParaRPr sz="1546">
              <a:solidFill>
                <a:srgbClr val="BFBFBF"/>
              </a:solidFill>
              <a:latin typeface="Arial"/>
              <a:ea typeface="Arial"/>
              <a:cs typeface="Arial"/>
              <a:sym typeface="Arial"/>
            </a:endParaRPr>
          </a:p>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Erkrankung</a:t>
            </a:r>
            <a:endParaRPr/>
          </a:p>
        </p:txBody>
      </p:sp>
      <p:cxnSp>
        <p:nvCxnSpPr>
          <p:cNvPr id="7081" name="Google Shape;7081;p257"/>
          <p:cNvCxnSpPr/>
          <p:nvPr/>
        </p:nvCxnSpPr>
        <p:spPr>
          <a:xfrm>
            <a:off x="9923828" y="2871586"/>
            <a:ext cx="0" cy="809733"/>
          </a:xfrm>
          <a:prstGeom prst="straightConnector1">
            <a:avLst/>
          </a:prstGeom>
          <a:noFill/>
          <a:ln cap="flat" cmpd="sng" w="9525">
            <a:solidFill>
              <a:srgbClr val="BFBFBF"/>
            </a:solidFill>
            <a:prstDash val="solid"/>
            <a:round/>
            <a:headEnd len="med" w="med" type="none"/>
            <a:tailEnd len="med" w="med" type="none"/>
          </a:ln>
        </p:spPr>
      </p:cxnSp>
      <p:cxnSp>
        <p:nvCxnSpPr>
          <p:cNvPr id="7082" name="Google Shape;7082;p257"/>
          <p:cNvCxnSpPr/>
          <p:nvPr/>
        </p:nvCxnSpPr>
        <p:spPr>
          <a:xfrm>
            <a:off x="9850216" y="3186828"/>
            <a:ext cx="73612" cy="0"/>
          </a:xfrm>
          <a:prstGeom prst="straightConnector1">
            <a:avLst/>
          </a:prstGeom>
          <a:noFill/>
          <a:ln cap="flat" cmpd="sng" w="9525">
            <a:solidFill>
              <a:srgbClr val="BFBFBF"/>
            </a:solidFill>
            <a:prstDash val="solid"/>
            <a:round/>
            <a:headEnd len="med" w="med" type="none"/>
            <a:tailEnd len="med" w="med" type="none"/>
          </a:ln>
        </p:spPr>
      </p:cxnSp>
      <p:cxnSp>
        <p:nvCxnSpPr>
          <p:cNvPr id="7083" name="Google Shape;7083;p257"/>
          <p:cNvCxnSpPr/>
          <p:nvPr/>
        </p:nvCxnSpPr>
        <p:spPr>
          <a:xfrm>
            <a:off x="9850216" y="3702112"/>
            <a:ext cx="73612" cy="0"/>
          </a:xfrm>
          <a:prstGeom prst="straightConnector1">
            <a:avLst/>
          </a:prstGeom>
          <a:noFill/>
          <a:ln cap="flat" cmpd="sng" w="9525">
            <a:solidFill>
              <a:srgbClr val="BFBFBF"/>
            </a:solidFill>
            <a:prstDash val="solid"/>
            <a:round/>
            <a:headEnd len="med" w="med" type="none"/>
            <a:tailEnd len="med" w="med" type="none"/>
          </a:ln>
        </p:spPr>
      </p:cxnSp>
      <p:sp>
        <p:nvSpPr>
          <p:cNvPr id="7084" name="Google Shape;7084;p257"/>
          <p:cNvSpPr txBox="1"/>
          <p:nvPr/>
        </p:nvSpPr>
        <p:spPr>
          <a:xfrm>
            <a:off x="2194560" y="4217397"/>
            <a:ext cx="6289232" cy="1689790"/>
          </a:xfrm>
          <a:prstGeom prst="rect">
            <a:avLst/>
          </a:prstGeom>
          <a:solidFill>
            <a:schemeClr val="dk1"/>
          </a:solidFill>
          <a:ln>
            <a:noFill/>
          </a:ln>
        </p:spPr>
        <p:txBody>
          <a:bodyPr anchorCtr="0" anchor="t" bIns="12250" lIns="24525" spcFirstLastPara="1" rIns="24525" wrap="square" tIns="12250">
            <a:spAutoFit/>
          </a:bodyPr>
          <a:lstStyle/>
          <a:p>
            <a:pPr indent="-331254" lvl="0" marL="331254" marR="0" rtl="0" algn="l">
              <a:lnSpc>
                <a:spcPct val="90000"/>
              </a:lnSpc>
              <a:spcBef>
                <a:spcPts val="0"/>
              </a:spcBef>
              <a:spcAft>
                <a:spcPts val="0"/>
              </a:spcAft>
              <a:buNone/>
            </a:pPr>
            <a:r>
              <a:rPr b="1" lang="en-US" sz="1352">
                <a:solidFill>
                  <a:schemeClr val="lt1"/>
                </a:solidFill>
                <a:latin typeface="Arial"/>
                <a:ea typeface="Arial"/>
                <a:cs typeface="Arial"/>
                <a:sym typeface="Arial"/>
              </a:rPr>
              <a:t>	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 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--Pathologie: Verzögerte Regeneration des Fotopigments … Rhodopsin </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--Die Dunkeladaptation ist gestört:</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--Anfangs sind die Patienten…nachtblind, mit abnormalem…Stäbchen-ERG</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--Mit der Zeit kommt es zu einer Dunkeladaptation, und das ERG normalisiert sich</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--funduskopisch: Auffällige Anordnung </a:t>
            </a:r>
            <a:r>
              <a:rPr b="1" i="0" lang="en-US" sz="1352" u="none" cap="none" strike="noStrike">
                <a:solidFill>
                  <a:srgbClr val="7F7F7F"/>
                </a:solidFill>
                <a:latin typeface="Arial"/>
                <a:ea typeface="Arial"/>
                <a:cs typeface="Arial"/>
                <a:sym typeface="Arial"/>
              </a:rPr>
              <a:t>von…gelb-weißen Punkten</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--Punkte im gesamten hinteren Pol mit Ausnahme der…Fovea</a:t>
            </a:r>
            <a:endParaRPr/>
          </a:p>
        </p:txBody>
      </p:sp>
      <p:sp>
        <p:nvSpPr>
          <p:cNvPr id="7085" name="Google Shape;7085;p257"/>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086" name="Google Shape;7086;p257"/>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087" name="Google Shape;7087;p257"/>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088" name="Google Shape;7088;p257"/>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7089" name="Google Shape;7089;p257"/>
          <p:cNvSpPr txBox="1"/>
          <p:nvPr/>
        </p:nvSpPr>
        <p:spPr>
          <a:xfrm>
            <a:off x="2138028" y="760906"/>
            <a:ext cx="7070793" cy="3353894"/>
          </a:xfrm>
          <a:prstGeom prst="rect">
            <a:avLst/>
          </a:prstGeom>
          <a:solidFill>
            <a:srgbClr val="99BBBB"/>
          </a:solidFill>
          <a:ln cap="flat" cmpd="sng" w="9525">
            <a:solidFill>
              <a:schemeClr val="dk1"/>
            </a:solidFill>
            <a:prstDash val="solid"/>
            <a:miter lim="8000"/>
            <a:headEnd len="sm" w="sm" type="none"/>
            <a:tailEnd len="sm" w="sm" type="none"/>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Welche Erkrankung muss vor allem vom </a:t>
            </a:r>
            <a:r>
              <a:rPr i="1" lang="en-US" sz="1352">
                <a:solidFill>
                  <a:schemeClr val="lt1"/>
                </a:solidFill>
                <a:latin typeface="Arial"/>
                <a:ea typeface="Arial"/>
                <a:cs typeface="Arial"/>
                <a:sym typeface="Arial"/>
              </a:rPr>
              <a:t>F</a:t>
            </a:r>
            <a:r>
              <a:rPr i="1" lang="en-US" sz="1352">
                <a:solidFill>
                  <a:srgbClr val="FFEC8F"/>
                </a:solidFill>
                <a:latin typeface="Arial"/>
                <a:ea typeface="Arial"/>
                <a:cs typeface="Arial"/>
                <a:sym typeface="Arial"/>
              </a:rPr>
              <a:t>u</a:t>
            </a:r>
            <a:r>
              <a:rPr i="1" lang="en-US" sz="1352">
                <a:solidFill>
                  <a:schemeClr val="lt1"/>
                </a:solidFill>
                <a:latin typeface="Arial"/>
                <a:ea typeface="Arial"/>
                <a:cs typeface="Arial"/>
                <a:sym typeface="Arial"/>
              </a:rPr>
              <a:t>n</a:t>
            </a:r>
            <a:r>
              <a:rPr i="1" lang="en-US" sz="1352">
                <a:solidFill>
                  <a:srgbClr val="FFEC8F"/>
                </a:solidFill>
                <a:latin typeface="Arial"/>
                <a:ea typeface="Arial"/>
                <a:cs typeface="Arial"/>
                <a:sym typeface="Arial"/>
              </a:rPr>
              <a:t>d</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a:t>
            </a:r>
            <a:r>
              <a:rPr i="1" lang="en-US" sz="1352">
                <a:solidFill>
                  <a:schemeClr val="lt1"/>
                </a:solidFill>
                <a:latin typeface="Arial"/>
                <a:ea typeface="Arial"/>
                <a:cs typeface="Arial"/>
                <a:sym typeface="Arial"/>
              </a:rPr>
              <a:t>l</a:t>
            </a:r>
            <a:r>
              <a:rPr i="1" lang="en-US" sz="1352">
                <a:solidFill>
                  <a:srgbClr val="FFEC8F"/>
                </a:solidFill>
                <a:latin typeface="Arial"/>
                <a:ea typeface="Arial"/>
                <a:cs typeface="Arial"/>
                <a:sym typeface="Arial"/>
              </a:rPr>
              <a:t>b</a:t>
            </a:r>
            <a:r>
              <a:rPr i="1" lang="en-US" sz="1352">
                <a:solidFill>
                  <a:schemeClr val="lt1"/>
                </a:solidFill>
                <a:latin typeface="Arial"/>
                <a:ea typeface="Arial"/>
                <a:cs typeface="Arial"/>
                <a:sym typeface="Arial"/>
              </a:rPr>
              <a:t>i</a:t>
            </a:r>
            <a:r>
              <a:rPr i="1" lang="en-US" sz="1352">
                <a:solidFill>
                  <a:srgbClr val="FFEC8F"/>
                </a:solidFill>
                <a:latin typeface="Arial"/>
                <a:ea typeface="Arial"/>
                <a:cs typeface="Arial"/>
                <a:sym typeface="Arial"/>
              </a:rPr>
              <a:t>p</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n</a:t>
            </a:r>
            <a:r>
              <a:rPr i="1" lang="en-US" sz="1352">
                <a:solidFill>
                  <a:schemeClr val="lt1"/>
                </a:solidFill>
                <a:latin typeface="Arial"/>
                <a:ea typeface="Arial"/>
                <a:cs typeface="Arial"/>
                <a:sym typeface="Arial"/>
              </a:rPr>
              <a:t>c</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a</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t>
            </a:r>
            <a:r>
              <a:rPr i="1" lang="en-US" sz="1352">
                <a:solidFill>
                  <a:srgbClr val="1A5FB4"/>
                </a:solidFill>
                <a:latin typeface="Arial"/>
                <a:ea typeface="Arial"/>
                <a:cs typeface="Arial"/>
                <a:sym typeface="Arial"/>
              </a:rPr>
              <a:t>unterschieden werden?</a:t>
            </a:r>
            <a:endParaRPr/>
          </a:p>
          <a:p>
            <a:pPr indent="0" lvl="0" marL="0" marR="0" rtl="0" algn="l">
              <a:spcBef>
                <a:spcPts val="0"/>
              </a:spcBef>
              <a:spcAft>
                <a:spcPts val="0"/>
              </a:spcAft>
              <a:buNone/>
            </a:pP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a:t>
            </a:r>
            <a:endParaRPr/>
          </a:p>
          <a:p>
            <a:pPr indent="0" lvl="0" marL="0" marR="0" rtl="0" algn="l">
              <a:spcBef>
                <a:spcPts val="0"/>
              </a:spcBef>
              <a:spcAft>
                <a:spcPts val="0"/>
              </a:spcAft>
              <a:buNone/>
            </a:pPr>
            <a:r>
              <a:t/>
            </a:r>
            <a:endParaRPr i="1" sz="1352">
              <a:solidFill>
                <a:srgbClr val="99BBBB"/>
              </a:solidFill>
              <a:latin typeface="Arial"/>
              <a:ea typeface="Arial"/>
              <a:cs typeface="Arial"/>
              <a:sym typeface="Arial"/>
            </a:endParaRPr>
          </a:p>
          <a:p>
            <a:pPr indent="0" lvl="0" marL="0" marR="0" rtl="0" algn="l">
              <a:spcBef>
                <a:spcPts val="0"/>
              </a:spcBef>
              <a:spcAft>
                <a:spcPts val="0"/>
              </a:spcAft>
              <a:buNone/>
            </a:pPr>
            <a:r>
              <a:rPr i="1" lang="en-US" sz="1352">
                <a:solidFill>
                  <a:srgbClr val="99BBBB"/>
                </a:solidFill>
                <a:latin typeface="Arial"/>
                <a:ea typeface="Arial"/>
                <a:cs typeface="Arial"/>
                <a:sym typeface="Arial"/>
              </a:rPr>
              <a:t>Was ist </a:t>
            </a:r>
            <a:r>
              <a:rPr lang="en-US" sz="1352">
                <a:solidFill>
                  <a:srgbClr val="99BBBB"/>
                </a:solidFill>
                <a:latin typeface="Arial"/>
                <a:ea typeface="Arial"/>
                <a:cs typeface="Arial"/>
                <a:sym typeface="Arial"/>
              </a:rPr>
              <a:t>Retinitis punctata albescens</a:t>
            </a:r>
            <a:r>
              <a:rPr i="1" lang="en-US" sz="1352">
                <a:solidFill>
                  <a:srgbClr val="99BBBB"/>
                </a:solidFill>
                <a:latin typeface="Arial"/>
                <a:ea typeface="Arial"/>
                <a:cs typeface="Arial"/>
                <a:sym typeface="Arial"/>
              </a:rPr>
              <a:t>?</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Eine  RP-Variante, die durch weiß-gelbe Punkte gekennzeichnet ist, ähnlich denen des albipunctatus</a:t>
            </a:r>
            <a:endParaRPr/>
          </a:p>
          <a:p>
            <a:pPr indent="0" lvl="0" marL="0" marR="0" rtl="0" algn="l">
              <a:spcBef>
                <a:spcPts val="0"/>
              </a:spcBef>
              <a:spcAft>
                <a:spcPts val="0"/>
              </a:spcAft>
              <a:buNone/>
            </a:pPr>
            <a:r>
              <a:t/>
            </a:r>
            <a:endParaRPr sz="1352">
              <a:solidFill>
                <a:srgbClr val="99BBBB"/>
              </a:solidFill>
              <a:latin typeface="Arial"/>
              <a:ea typeface="Arial"/>
              <a:cs typeface="Arial"/>
              <a:sym typeface="Arial"/>
            </a:endParaRPr>
          </a:p>
          <a:p>
            <a:pPr indent="0" lvl="0" marL="0" marR="0" rtl="0" algn="l">
              <a:spcBef>
                <a:spcPts val="0"/>
              </a:spcBef>
              <a:spcAft>
                <a:spcPts val="0"/>
              </a:spcAft>
              <a:buNone/>
            </a:pPr>
            <a:r>
              <a:rPr i="1" lang="en-US" sz="1352">
                <a:solidFill>
                  <a:srgbClr val="99BBBB"/>
                </a:solidFill>
                <a:latin typeface="Arial"/>
                <a:ea typeface="Arial"/>
                <a:cs typeface="Arial"/>
                <a:sym typeface="Arial"/>
              </a:rPr>
              <a:t>Worin unterscheiden sich Fundus albipunctatus und </a:t>
            </a:r>
            <a:r>
              <a:rPr lang="en-US" sz="1352">
                <a:solidFill>
                  <a:srgbClr val="99BBBB"/>
                </a:solidFill>
                <a:latin typeface="Arial"/>
                <a:ea typeface="Arial"/>
                <a:cs typeface="Arial"/>
                <a:sym typeface="Arial"/>
              </a:rPr>
              <a:t>Retinitis punctata albescens</a:t>
            </a:r>
            <a:r>
              <a:rPr i="1" lang="en-US" sz="1352">
                <a:solidFill>
                  <a:srgbClr val="99BBBB"/>
                </a:solidFill>
                <a:latin typeface="Arial"/>
                <a:ea typeface="Arial"/>
                <a:cs typeface="Arial"/>
                <a:sym typeface="Arial"/>
              </a:rPr>
              <a:t>?</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--Zur funduskopisch: Wie andere Formen der RP zeigt auch die Retinitis punctata albescens</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   </a:t>
            </a:r>
            <a:r>
              <a:rPr b="1" lang="en-US" sz="1352">
                <a:solidFill>
                  <a:srgbClr val="99BBBB"/>
                </a:solidFill>
                <a:latin typeface="Arial"/>
                <a:ea typeface="Arial"/>
                <a:cs typeface="Arial"/>
                <a:sym typeface="Arial"/>
              </a:rPr>
              <a:t>eine Verengung der Arteriolen auf</a:t>
            </a:r>
            <a:r>
              <a:rPr lang="en-US" sz="1352">
                <a:solidFill>
                  <a:srgbClr val="99BBBB"/>
                </a:solidFill>
                <a:latin typeface="Arial"/>
                <a:ea typeface="Arial"/>
                <a:cs typeface="Arial"/>
                <a:sym typeface="Arial"/>
              </a:rPr>
              <a:t>, während dies bei albipunctatus nicht der Fall ist</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--im ERG: Fundus albipunctatus ist eine Erkrankung, die durch eine abnormale Rhodopsinregeneration gekennzeichnet ist,</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   die sich in einer langsamen, aber letztendlich erfolgrIm Gegensatz dazu</a:t>
            </a:r>
            <a:endParaRPr/>
          </a:p>
          <a:p>
            <a:pPr indent="0" lvl="0" marL="0" marR="0" rtl="0" algn="l">
              <a:spcBef>
                <a:spcPts val="0"/>
              </a:spcBef>
              <a:spcAft>
                <a:spcPts val="0"/>
              </a:spcAft>
              <a:buNone/>
            </a:pPr>
            <a:r>
              <a:rPr b="1" lang="en-US" sz="1352">
                <a:solidFill>
                  <a:srgbClr val="99BBBB"/>
                </a:solidFill>
                <a:latin typeface="Arial"/>
                <a:ea typeface="Arial"/>
                <a:cs typeface="Arial"/>
                <a:sym typeface="Arial"/>
              </a:rPr>
              <a:t> </a:t>
            </a:r>
            <a:r>
              <a:rPr lang="en-US" sz="1352">
                <a:solidFill>
                  <a:srgbClr val="99BBBB"/>
                </a:solidFill>
                <a:latin typeface="Arial"/>
                <a:ea typeface="Arial"/>
                <a:cs typeface="Arial"/>
                <a:sym typeface="Arial"/>
              </a:rPr>
              <a:t>ist die Retinitis punctata albescens eine </a:t>
            </a:r>
            <a:r>
              <a:rPr b="1" lang="en-US" sz="1352">
                <a:solidFill>
                  <a:srgbClr val="99BBBB"/>
                </a:solidFill>
                <a:latin typeface="Arial"/>
                <a:ea typeface="Arial"/>
                <a:cs typeface="Arial"/>
                <a:sym typeface="Arial"/>
              </a:rPr>
              <a:t>Photorezeptorerkrankung</a:t>
            </a:r>
            <a:r>
              <a:rPr lang="en-US" sz="1352">
                <a:solidFill>
                  <a:srgbClr val="99BBBB"/>
                </a:solidFill>
                <a:latin typeface="Arial"/>
                <a:ea typeface="Arial"/>
                <a:cs typeface="Arial"/>
                <a:sym typeface="Arial"/>
              </a:rPr>
              <a:t>; daher</a:t>
            </a:r>
            <a:endParaRPr/>
          </a:p>
          <a:p>
            <a:pPr indent="0" lvl="0" marL="0" marR="0" rtl="0" algn="l">
              <a:spcBef>
                <a:spcPts val="0"/>
              </a:spcBef>
              <a:spcAft>
                <a:spcPts val="0"/>
              </a:spcAft>
              <a:buNone/>
            </a:pPr>
            <a:r>
              <a:rPr b="1" i="1" lang="en-US" sz="1352">
                <a:solidFill>
                  <a:srgbClr val="99BBBB"/>
                </a:solidFill>
                <a:latin typeface="Arial"/>
                <a:ea typeface="Arial"/>
                <a:cs typeface="Arial"/>
                <a:sym typeface="Arial"/>
              </a:rPr>
              <a:t>   </a:t>
            </a:r>
            <a:r>
              <a:rPr b="1" lang="en-US" sz="1352">
                <a:solidFill>
                  <a:srgbClr val="99BBBB"/>
                </a:solidFill>
                <a:latin typeface="Arial"/>
                <a:ea typeface="Arial"/>
                <a:cs typeface="Arial"/>
                <a:sym typeface="Arial"/>
              </a:rPr>
              <a:t>und das ERG normalisiert sich </a:t>
            </a:r>
            <a:r>
              <a:rPr b="1" i="1" lang="en-US" sz="1352">
                <a:solidFill>
                  <a:srgbClr val="99BBBB"/>
                </a:solidFill>
                <a:latin typeface="Arial"/>
                <a:ea typeface="Arial"/>
                <a:cs typeface="Arial"/>
                <a:sym typeface="Arial"/>
              </a:rPr>
              <a:t>nie</a:t>
            </a:r>
            <a:r>
              <a:rPr lang="en-US" sz="1352">
                <a:solidFill>
                  <a:srgbClr val="99BBBB"/>
                </a:solidFill>
                <a:latin typeface="Arial"/>
                <a:ea typeface="Arial"/>
                <a:cs typeface="Arial"/>
                <a:sym typeface="Arial"/>
              </a:rPr>
              <a:t>, egal wie</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   viel Zeit auch verstreichen möge.</a:t>
            </a:r>
            <a:endParaRPr/>
          </a:p>
        </p:txBody>
      </p:sp>
    </p:spTree>
  </p:cSld>
  <p:clrMapOvr>
    <a:masterClrMapping/>
  </p:clrMapOvr>
</p:sld>
</file>

<file path=ppt/slides/slide2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3" name="Shape 7093"/>
        <p:cNvGrpSpPr/>
        <p:nvPr/>
      </p:nvGrpSpPr>
      <p:grpSpPr>
        <a:xfrm>
          <a:off x="0" y="0"/>
          <a:ext cx="0" cy="0"/>
          <a:chOff x="0" y="0"/>
          <a:chExt cx="0" cy="0"/>
        </a:xfrm>
      </p:grpSpPr>
      <p:sp>
        <p:nvSpPr>
          <p:cNvPr id="7094" name="Google Shape;7094;p258"/>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7095" name="Google Shape;7095;p258"/>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(Nachtsehen)</a:t>
            </a:r>
            <a:endParaRPr/>
          </a:p>
        </p:txBody>
      </p:sp>
      <p:cxnSp>
        <p:nvCxnSpPr>
          <p:cNvPr id="7096" name="Google Shape;7096;p258"/>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7097" name="Google Shape;7097;p258"/>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7098" name="Google Shape;7098;p258"/>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7099" name="Google Shape;7099;p258"/>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7100" name="Google Shape;7100;p258"/>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7101" name="Google Shape;7101;p258"/>
          <p:cNvCxnSpPr>
            <a:stCxn id="7094"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7102" name="Google Shape;7102;p258"/>
          <p:cNvCxnSpPr>
            <a:stCxn id="7094"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7103" name="Google Shape;7103;p258"/>
          <p:cNvCxnSpPr>
            <a:stCxn id="7094"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7104" name="Google Shape;7104;p258"/>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7105" name="Google Shape;7105;p258"/>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7106" name="Google Shape;7106;p258"/>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7107" name="Google Shape;7107;p258"/>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7108" name="Google Shape;7108;p258"/>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7109" name="Google Shape;7109;p258"/>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7110" name="Google Shape;7110;p258"/>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sp>
        <p:nvSpPr>
          <p:cNvPr id="7111" name="Google Shape;7111;p258"/>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7112" name="Google Shape;7112;p258"/>
          <p:cNvSpPr txBox="1"/>
          <p:nvPr/>
        </p:nvSpPr>
        <p:spPr>
          <a:xfrm>
            <a:off x="8990455" y="3479217"/>
            <a:ext cx="859761" cy="517343"/>
          </a:xfrm>
          <a:prstGeom prst="rect">
            <a:avLst/>
          </a:prstGeom>
          <a:no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Oguchi</a:t>
            </a:r>
            <a:endParaRPr sz="1546">
              <a:solidFill>
                <a:srgbClr val="BFBFBF"/>
              </a:solidFill>
              <a:latin typeface="Arial"/>
              <a:ea typeface="Arial"/>
              <a:cs typeface="Arial"/>
              <a:sym typeface="Arial"/>
            </a:endParaRPr>
          </a:p>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Erkrankung</a:t>
            </a:r>
            <a:endParaRPr/>
          </a:p>
        </p:txBody>
      </p:sp>
      <p:cxnSp>
        <p:nvCxnSpPr>
          <p:cNvPr id="7113" name="Google Shape;7113;p258"/>
          <p:cNvCxnSpPr/>
          <p:nvPr/>
        </p:nvCxnSpPr>
        <p:spPr>
          <a:xfrm>
            <a:off x="9923828" y="2871586"/>
            <a:ext cx="0" cy="809733"/>
          </a:xfrm>
          <a:prstGeom prst="straightConnector1">
            <a:avLst/>
          </a:prstGeom>
          <a:noFill/>
          <a:ln cap="flat" cmpd="sng" w="9525">
            <a:solidFill>
              <a:srgbClr val="BFBFBF"/>
            </a:solidFill>
            <a:prstDash val="solid"/>
            <a:round/>
            <a:headEnd len="med" w="med" type="none"/>
            <a:tailEnd len="med" w="med" type="none"/>
          </a:ln>
        </p:spPr>
      </p:cxnSp>
      <p:cxnSp>
        <p:nvCxnSpPr>
          <p:cNvPr id="7114" name="Google Shape;7114;p258"/>
          <p:cNvCxnSpPr/>
          <p:nvPr/>
        </p:nvCxnSpPr>
        <p:spPr>
          <a:xfrm>
            <a:off x="9850216" y="3186828"/>
            <a:ext cx="73612" cy="0"/>
          </a:xfrm>
          <a:prstGeom prst="straightConnector1">
            <a:avLst/>
          </a:prstGeom>
          <a:noFill/>
          <a:ln cap="flat" cmpd="sng" w="9525">
            <a:solidFill>
              <a:srgbClr val="BFBFBF"/>
            </a:solidFill>
            <a:prstDash val="solid"/>
            <a:round/>
            <a:headEnd len="med" w="med" type="none"/>
            <a:tailEnd len="med" w="med" type="none"/>
          </a:ln>
        </p:spPr>
      </p:cxnSp>
      <p:cxnSp>
        <p:nvCxnSpPr>
          <p:cNvPr id="7115" name="Google Shape;7115;p258"/>
          <p:cNvCxnSpPr/>
          <p:nvPr/>
        </p:nvCxnSpPr>
        <p:spPr>
          <a:xfrm>
            <a:off x="9850216" y="3702112"/>
            <a:ext cx="73612" cy="0"/>
          </a:xfrm>
          <a:prstGeom prst="straightConnector1">
            <a:avLst/>
          </a:prstGeom>
          <a:noFill/>
          <a:ln cap="flat" cmpd="sng" w="9525">
            <a:solidFill>
              <a:srgbClr val="BFBFBF"/>
            </a:solidFill>
            <a:prstDash val="solid"/>
            <a:round/>
            <a:headEnd len="med" w="med" type="none"/>
            <a:tailEnd len="med" w="med" type="none"/>
          </a:ln>
        </p:spPr>
      </p:cxnSp>
      <p:sp>
        <p:nvSpPr>
          <p:cNvPr id="7116" name="Google Shape;7116;p258"/>
          <p:cNvSpPr txBox="1"/>
          <p:nvPr/>
        </p:nvSpPr>
        <p:spPr>
          <a:xfrm>
            <a:off x="2194560" y="4217397"/>
            <a:ext cx="6289232" cy="1689790"/>
          </a:xfrm>
          <a:prstGeom prst="rect">
            <a:avLst/>
          </a:prstGeom>
          <a:solidFill>
            <a:schemeClr val="dk1"/>
          </a:solidFill>
          <a:ln>
            <a:noFill/>
          </a:ln>
        </p:spPr>
        <p:txBody>
          <a:bodyPr anchorCtr="0" anchor="t" bIns="12250" lIns="24525" spcFirstLastPara="1" rIns="24525" wrap="square" tIns="12250">
            <a:spAutoFit/>
          </a:bodyPr>
          <a:lstStyle/>
          <a:p>
            <a:pPr indent="-331254" lvl="0" marL="331254" marR="0" rtl="0" algn="l">
              <a:lnSpc>
                <a:spcPct val="90000"/>
              </a:lnSpc>
              <a:spcBef>
                <a:spcPts val="0"/>
              </a:spcBef>
              <a:spcAft>
                <a:spcPts val="0"/>
              </a:spcAft>
              <a:buNone/>
            </a:pPr>
            <a:r>
              <a:rPr b="1" lang="en-US" sz="1352">
                <a:solidFill>
                  <a:schemeClr val="lt1"/>
                </a:solidFill>
                <a:latin typeface="Arial"/>
                <a:ea typeface="Arial"/>
                <a:cs typeface="Arial"/>
                <a:sym typeface="Arial"/>
              </a:rPr>
              <a:t>	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 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--Pathologie: Verzögerte Regeneration des Fotopigments … Rhodopsin </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--Die Dunkeladaptation ist gestört:</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--Anfangs sind die Patienten…nachtblind, mit abnormalem…Stäbchen-ERG</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--Mit der Zeit kommt es zu einer Dunkeladaptation, und das ERG normalisiert sich</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--funduskopisch: Auffällige Anordnung </a:t>
            </a:r>
            <a:r>
              <a:rPr b="1" i="0" lang="en-US" sz="1352" u="none" cap="none" strike="noStrike">
                <a:solidFill>
                  <a:srgbClr val="7F7F7F"/>
                </a:solidFill>
                <a:latin typeface="Arial"/>
                <a:ea typeface="Arial"/>
                <a:cs typeface="Arial"/>
                <a:sym typeface="Arial"/>
              </a:rPr>
              <a:t>von…gelb-weißen Punkten</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--Punkte im gesamten hinteren Pol mit Ausnahme der…Fovea</a:t>
            </a:r>
            <a:endParaRPr/>
          </a:p>
        </p:txBody>
      </p:sp>
      <p:sp>
        <p:nvSpPr>
          <p:cNvPr id="7117" name="Google Shape;7117;p258"/>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118" name="Google Shape;7118;p258"/>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119" name="Google Shape;7119;p258"/>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120" name="Google Shape;7120;p258"/>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7121" name="Google Shape;7121;p258"/>
          <p:cNvSpPr txBox="1"/>
          <p:nvPr/>
        </p:nvSpPr>
        <p:spPr>
          <a:xfrm>
            <a:off x="2138028" y="762000"/>
            <a:ext cx="7070793" cy="3353894"/>
          </a:xfrm>
          <a:prstGeom prst="rect">
            <a:avLst/>
          </a:prstGeom>
          <a:solidFill>
            <a:srgbClr val="99BBBB"/>
          </a:solidFill>
          <a:ln cap="flat" cmpd="sng" w="9525">
            <a:solidFill>
              <a:schemeClr val="dk1"/>
            </a:solidFill>
            <a:prstDash val="solid"/>
            <a:miter lim="8000"/>
            <a:headEnd len="sm" w="sm" type="none"/>
            <a:tailEnd len="sm" w="sm" type="none"/>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Welche Erkrankung muss vor allem vom </a:t>
            </a:r>
            <a:r>
              <a:rPr i="1" lang="en-US" sz="1352">
                <a:solidFill>
                  <a:schemeClr val="lt1"/>
                </a:solidFill>
                <a:latin typeface="Arial"/>
                <a:ea typeface="Arial"/>
                <a:cs typeface="Arial"/>
                <a:sym typeface="Arial"/>
              </a:rPr>
              <a:t>F</a:t>
            </a:r>
            <a:r>
              <a:rPr i="1" lang="en-US" sz="1352">
                <a:solidFill>
                  <a:srgbClr val="FFEC8F"/>
                </a:solidFill>
                <a:latin typeface="Arial"/>
                <a:ea typeface="Arial"/>
                <a:cs typeface="Arial"/>
                <a:sym typeface="Arial"/>
              </a:rPr>
              <a:t>u</a:t>
            </a:r>
            <a:r>
              <a:rPr i="1" lang="en-US" sz="1352">
                <a:solidFill>
                  <a:schemeClr val="lt1"/>
                </a:solidFill>
                <a:latin typeface="Arial"/>
                <a:ea typeface="Arial"/>
                <a:cs typeface="Arial"/>
                <a:sym typeface="Arial"/>
              </a:rPr>
              <a:t>n</a:t>
            </a:r>
            <a:r>
              <a:rPr i="1" lang="en-US" sz="1352">
                <a:solidFill>
                  <a:srgbClr val="FFEC8F"/>
                </a:solidFill>
                <a:latin typeface="Arial"/>
                <a:ea typeface="Arial"/>
                <a:cs typeface="Arial"/>
                <a:sym typeface="Arial"/>
              </a:rPr>
              <a:t>d</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a:t>
            </a:r>
            <a:r>
              <a:rPr i="1" lang="en-US" sz="1352">
                <a:solidFill>
                  <a:schemeClr val="lt1"/>
                </a:solidFill>
                <a:latin typeface="Arial"/>
                <a:ea typeface="Arial"/>
                <a:cs typeface="Arial"/>
                <a:sym typeface="Arial"/>
              </a:rPr>
              <a:t>l</a:t>
            </a:r>
            <a:r>
              <a:rPr i="1" lang="en-US" sz="1352">
                <a:solidFill>
                  <a:srgbClr val="FFEC8F"/>
                </a:solidFill>
                <a:latin typeface="Arial"/>
                <a:ea typeface="Arial"/>
                <a:cs typeface="Arial"/>
                <a:sym typeface="Arial"/>
              </a:rPr>
              <a:t>b</a:t>
            </a:r>
            <a:r>
              <a:rPr i="1" lang="en-US" sz="1352">
                <a:solidFill>
                  <a:schemeClr val="lt1"/>
                </a:solidFill>
                <a:latin typeface="Arial"/>
                <a:ea typeface="Arial"/>
                <a:cs typeface="Arial"/>
                <a:sym typeface="Arial"/>
              </a:rPr>
              <a:t>i</a:t>
            </a:r>
            <a:r>
              <a:rPr i="1" lang="en-US" sz="1352">
                <a:solidFill>
                  <a:srgbClr val="FFEC8F"/>
                </a:solidFill>
                <a:latin typeface="Arial"/>
                <a:ea typeface="Arial"/>
                <a:cs typeface="Arial"/>
                <a:sym typeface="Arial"/>
              </a:rPr>
              <a:t>p</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n</a:t>
            </a:r>
            <a:r>
              <a:rPr i="1" lang="en-US" sz="1352">
                <a:solidFill>
                  <a:schemeClr val="lt1"/>
                </a:solidFill>
                <a:latin typeface="Arial"/>
                <a:ea typeface="Arial"/>
                <a:cs typeface="Arial"/>
                <a:sym typeface="Arial"/>
              </a:rPr>
              <a:t>c</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a</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t>
            </a:r>
            <a:r>
              <a:rPr i="1" lang="en-US" sz="1352">
                <a:solidFill>
                  <a:srgbClr val="1A5FB4"/>
                </a:solidFill>
                <a:latin typeface="Arial"/>
                <a:ea typeface="Arial"/>
                <a:cs typeface="Arial"/>
                <a:sym typeface="Arial"/>
              </a:rPr>
              <a:t>unterschieden werden?</a:t>
            </a:r>
            <a:endParaRPr/>
          </a:p>
          <a:p>
            <a:pPr indent="0" lvl="0" marL="0" marR="0" rtl="0" algn="l">
              <a:spcBef>
                <a:spcPts val="0"/>
              </a:spcBef>
              <a:spcAft>
                <a:spcPts val="0"/>
              </a:spcAft>
              <a:buNone/>
            </a:pP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a:t>
            </a:r>
            <a:endParaRPr/>
          </a:p>
          <a:p>
            <a:pPr indent="0" lvl="0" marL="0" marR="0" rtl="0" algn="l">
              <a:spcBef>
                <a:spcPts val="0"/>
              </a:spcBef>
              <a:spcAft>
                <a:spcPts val="0"/>
              </a:spcAft>
              <a:buNone/>
            </a:pPr>
            <a:r>
              <a:t/>
            </a:r>
            <a:endParaRPr i="1"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Was ist </a:t>
            </a: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a:t>
            </a:r>
            <a:r>
              <a:rPr i="1" lang="en-US" sz="1352">
                <a:solidFill>
                  <a:srgbClr val="1A5FB4"/>
                </a:solidFill>
                <a:latin typeface="Arial"/>
                <a:ea typeface="Arial"/>
                <a:cs typeface="Arial"/>
                <a:sym typeface="Arial"/>
              </a:rPr>
              <a:t>?</a:t>
            </a:r>
            <a:endParaRPr i="1" sz="1352">
              <a:solidFill>
                <a:srgbClr val="99BBBB"/>
              </a:solidFill>
              <a:latin typeface="Arial"/>
              <a:ea typeface="Arial"/>
              <a:cs typeface="Arial"/>
              <a:sym typeface="Arial"/>
            </a:endParaRPr>
          </a:p>
          <a:p>
            <a:pPr indent="0" lvl="0" marL="0" marR="0" rtl="0" algn="l">
              <a:spcBef>
                <a:spcPts val="0"/>
              </a:spcBef>
              <a:spcAft>
                <a:spcPts val="0"/>
              </a:spcAft>
              <a:buNone/>
            </a:pPr>
            <a:r>
              <a:rPr lang="en-US" sz="1352">
                <a:solidFill>
                  <a:srgbClr val="99BBBB"/>
                </a:solidFill>
                <a:latin typeface="Arial"/>
                <a:ea typeface="Arial"/>
                <a:cs typeface="Arial"/>
                <a:sym typeface="Arial"/>
              </a:rPr>
              <a:t>Eine  RP-Variante, die durch weiß-gelbe Punkte gekennzeichnet ist, ähnlich denen des albipunctatus</a:t>
            </a:r>
            <a:endParaRPr/>
          </a:p>
          <a:p>
            <a:pPr indent="0" lvl="0" marL="0" marR="0" rtl="0" algn="l">
              <a:spcBef>
                <a:spcPts val="0"/>
              </a:spcBef>
              <a:spcAft>
                <a:spcPts val="0"/>
              </a:spcAft>
              <a:buNone/>
            </a:pPr>
            <a:r>
              <a:t/>
            </a:r>
            <a:endParaRPr sz="1352">
              <a:solidFill>
                <a:srgbClr val="99BBBB"/>
              </a:solidFill>
              <a:latin typeface="Arial"/>
              <a:ea typeface="Arial"/>
              <a:cs typeface="Arial"/>
              <a:sym typeface="Arial"/>
            </a:endParaRPr>
          </a:p>
          <a:p>
            <a:pPr indent="0" lvl="0" marL="0" marR="0" rtl="0" algn="l">
              <a:spcBef>
                <a:spcPts val="0"/>
              </a:spcBef>
              <a:spcAft>
                <a:spcPts val="0"/>
              </a:spcAft>
              <a:buNone/>
            </a:pPr>
            <a:r>
              <a:rPr i="1" lang="en-US" sz="1352">
                <a:solidFill>
                  <a:srgbClr val="99BBBB"/>
                </a:solidFill>
                <a:latin typeface="Arial"/>
                <a:ea typeface="Arial"/>
                <a:cs typeface="Arial"/>
                <a:sym typeface="Arial"/>
              </a:rPr>
              <a:t>Worin unterscheiden sich Fundus albipunctatus und </a:t>
            </a:r>
            <a:r>
              <a:rPr lang="en-US" sz="1352">
                <a:solidFill>
                  <a:srgbClr val="99BBBB"/>
                </a:solidFill>
                <a:latin typeface="Arial"/>
                <a:ea typeface="Arial"/>
                <a:cs typeface="Arial"/>
                <a:sym typeface="Arial"/>
              </a:rPr>
              <a:t>Retinitis punctata albescens</a:t>
            </a:r>
            <a:r>
              <a:rPr i="1" lang="en-US" sz="1352">
                <a:solidFill>
                  <a:srgbClr val="99BBBB"/>
                </a:solidFill>
                <a:latin typeface="Arial"/>
                <a:ea typeface="Arial"/>
                <a:cs typeface="Arial"/>
                <a:sym typeface="Arial"/>
              </a:rPr>
              <a:t>?</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--Zur funduskopisch: Wie andere Formen der RP zeigt auch die Retinitis punctata albescens</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   </a:t>
            </a:r>
            <a:r>
              <a:rPr b="1" lang="en-US" sz="1352">
                <a:solidFill>
                  <a:srgbClr val="99BBBB"/>
                </a:solidFill>
                <a:latin typeface="Arial"/>
                <a:ea typeface="Arial"/>
                <a:cs typeface="Arial"/>
                <a:sym typeface="Arial"/>
              </a:rPr>
              <a:t>eine Verengung der Arteriolen auf</a:t>
            </a:r>
            <a:r>
              <a:rPr lang="en-US" sz="1352">
                <a:solidFill>
                  <a:srgbClr val="99BBBB"/>
                </a:solidFill>
                <a:latin typeface="Arial"/>
                <a:ea typeface="Arial"/>
                <a:cs typeface="Arial"/>
                <a:sym typeface="Arial"/>
              </a:rPr>
              <a:t>, während dies bei albipunctatus nicht der Fall ist</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--im ERG: Fundus albipunctatus ist eine Erkrankung, die durch eine abnormale Rhodopsinregeneration gekennzeichnet ist,</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   die sich in einer langsamen, aber letztendlich. Im Gegensatz dazu</a:t>
            </a:r>
            <a:endParaRPr/>
          </a:p>
          <a:p>
            <a:pPr indent="0" lvl="0" marL="0" marR="0" rtl="0" algn="l">
              <a:spcBef>
                <a:spcPts val="0"/>
              </a:spcBef>
              <a:spcAft>
                <a:spcPts val="0"/>
              </a:spcAft>
              <a:buNone/>
            </a:pPr>
            <a:r>
              <a:rPr b="1" lang="en-US" sz="1352">
                <a:solidFill>
                  <a:srgbClr val="99BBBB"/>
                </a:solidFill>
                <a:latin typeface="Arial"/>
                <a:ea typeface="Arial"/>
                <a:cs typeface="Arial"/>
                <a:sym typeface="Arial"/>
              </a:rPr>
              <a:t> </a:t>
            </a:r>
            <a:r>
              <a:rPr lang="en-US" sz="1352">
                <a:solidFill>
                  <a:srgbClr val="99BBBB"/>
                </a:solidFill>
                <a:latin typeface="Arial"/>
                <a:ea typeface="Arial"/>
                <a:cs typeface="Arial"/>
                <a:sym typeface="Arial"/>
              </a:rPr>
              <a:t>ist die Retinitis punctata albescens eine </a:t>
            </a:r>
            <a:r>
              <a:rPr b="1" lang="en-US" sz="1352">
                <a:solidFill>
                  <a:srgbClr val="99BBBB"/>
                </a:solidFill>
                <a:latin typeface="Arial"/>
                <a:ea typeface="Arial"/>
                <a:cs typeface="Arial"/>
                <a:sym typeface="Arial"/>
              </a:rPr>
              <a:t>Photorezeptorerkrankung</a:t>
            </a:r>
            <a:r>
              <a:rPr lang="en-US" sz="1352">
                <a:solidFill>
                  <a:srgbClr val="99BBBB"/>
                </a:solidFill>
                <a:latin typeface="Arial"/>
                <a:ea typeface="Arial"/>
                <a:cs typeface="Arial"/>
                <a:sym typeface="Arial"/>
              </a:rPr>
              <a:t>; daher</a:t>
            </a:r>
            <a:endParaRPr/>
          </a:p>
          <a:p>
            <a:pPr indent="0" lvl="0" marL="0" marR="0" rtl="0" algn="l">
              <a:spcBef>
                <a:spcPts val="0"/>
              </a:spcBef>
              <a:spcAft>
                <a:spcPts val="0"/>
              </a:spcAft>
              <a:buNone/>
            </a:pPr>
            <a:r>
              <a:rPr b="1" i="1" lang="en-US" sz="1352">
                <a:solidFill>
                  <a:srgbClr val="99BBBB"/>
                </a:solidFill>
                <a:latin typeface="Arial"/>
                <a:ea typeface="Arial"/>
                <a:cs typeface="Arial"/>
                <a:sym typeface="Arial"/>
              </a:rPr>
              <a:t>   </a:t>
            </a:r>
            <a:r>
              <a:rPr b="1" lang="en-US" sz="1352">
                <a:solidFill>
                  <a:srgbClr val="99BBBB"/>
                </a:solidFill>
                <a:latin typeface="Arial"/>
                <a:ea typeface="Arial"/>
                <a:cs typeface="Arial"/>
                <a:sym typeface="Arial"/>
              </a:rPr>
              <a:t>und das ERG normalisiert sich </a:t>
            </a:r>
            <a:r>
              <a:rPr b="1" i="1" lang="en-US" sz="1352">
                <a:solidFill>
                  <a:srgbClr val="99BBBB"/>
                </a:solidFill>
                <a:latin typeface="Arial"/>
                <a:ea typeface="Arial"/>
                <a:cs typeface="Arial"/>
                <a:sym typeface="Arial"/>
              </a:rPr>
              <a:t>nie</a:t>
            </a:r>
            <a:r>
              <a:rPr lang="en-US" sz="1352">
                <a:solidFill>
                  <a:srgbClr val="99BBBB"/>
                </a:solidFill>
                <a:latin typeface="Arial"/>
                <a:ea typeface="Arial"/>
                <a:cs typeface="Arial"/>
                <a:sym typeface="Arial"/>
              </a:rPr>
              <a:t>, egal wie</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   viel Zeit auch verstreichen möge.</a:t>
            </a:r>
            <a:endParaRPr/>
          </a:p>
        </p:txBody>
      </p:sp>
    </p:spTree>
  </p:cSld>
  <p:clrMapOvr>
    <a:masterClrMapping/>
  </p:clrMapOvr>
</p:sld>
</file>

<file path=ppt/slides/slide2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25" name="Shape 7125"/>
        <p:cNvGrpSpPr/>
        <p:nvPr/>
      </p:nvGrpSpPr>
      <p:grpSpPr>
        <a:xfrm>
          <a:off x="0" y="0"/>
          <a:ext cx="0" cy="0"/>
          <a:chOff x="0" y="0"/>
          <a:chExt cx="0" cy="0"/>
        </a:xfrm>
      </p:grpSpPr>
      <p:sp>
        <p:nvSpPr>
          <p:cNvPr id="7126" name="Google Shape;7126;p259"/>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7127" name="Google Shape;7127;p259"/>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(Nachtsehen)</a:t>
            </a:r>
            <a:endParaRPr/>
          </a:p>
        </p:txBody>
      </p:sp>
      <p:cxnSp>
        <p:nvCxnSpPr>
          <p:cNvPr id="7128" name="Google Shape;7128;p259"/>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7129" name="Google Shape;7129;p259"/>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7130" name="Google Shape;7130;p259"/>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7131" name="Google Shape;7131;p259"/>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7132" name="Google Shape;7132;p259"/>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7133" name="Google Shape;7133;p259"/>
          <p:cNvCxnSpPr>
            <a:stCxn id="7126"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7134" name="Google Shape;7134;p259"/>
          <p:cNvCxnSpPr>
            <a:stCxn id="7126"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7135" name="Google Shape;7135;p259"/>
          <p:cNvCxnSpPr>
            <a:stCxn id="7126"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7136" name="Google Shape;7136;p259"/>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7137" name="Google Shape;7137;p259"/>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7138" name="Google Shape;7138;p259"/>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7139" name="Google Shape;7139;p259"/>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7140" name="Google Shape;7140;p259"/>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7141" name="Google Shape;7141;p259"/>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7142" name="Google Shape;7142;p259"/>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sp>
        <p:nvSpPr>
          <p:cNvPr id="7143" name="Google Shape;7143;p259"/>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7144" name="Google Shape;7144;p259"/>
          <p:cNvSpPr txBox="1"/>
          <p:nvPr/>
        </p:nvSpPr>
        <p:spPr>
          <a:xfrm>
            <a:off x="8990455" y="3479217"/>
            <a:ext cx="859761" cy="517343"/>
          </a:xfrm>
          <a:prstGeom prst="rect">
            <a:avLst/>
          </a:prstGeom>
          <a:no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Oguchi</a:t>
            </a:r>
            <a:endParaRPr sz="1546">
              <a:solidFill>
                <a:srgbClr val="BFBFBF"/>
              </a:solidFill>
              <a:latin typeface="Arial"/>
              <a:ea typeface="Arial"/>
              <a:cs typeface="Arial"/>
              <a:sym typeface="Arial"/>
            </a:endParaRPr>
          </a:p>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Erkrankung</a:t>
            </a:r>
            <a:endParaRPr/>
          </a:p>
        </p:txBody>
      </p:sp>
      <p:cxnSp>
        <p:nvCxnSpPr>
          <p:cNvPr id="7145" name="Google Shape;7145;p259"/>
          <p:cNvCxnSpPr/>
          <p:nvPr/>
        </p:nvCxnSpPr>
        <p:spPr>
          <a:xfrm>
            <a:off x="9923828" y="2871586"/>
            <a:ext cx="0" cy="809733"/>
          </a:xfrm>
          <a:prstGeom prst="straightConnector1">
            <a:avLst/>
          </a:prstGeom>
          <a:noFill/>
          <a:ln cap="flat" cmpd="sng" w="9525">
            <a:solidFill>
              <a:srgbClr val="BFBFBF"/>
            </a:solidFill>
            <a:prstDash val="solid"/>
            <a:round/>
            <a:headEnd len="med" w="med" type="none"/>
            <a:tailEnd len="med" w="med" type="none"/>
          </a:ln>
        </p:spPr>
      </p:cxnSp>
      <p:cxnSp>
        <p:nvCxnSpPr>
          <p:cNvPr id="7146" name="Google Shape;7146;p259"/>
          <p:cNvCxnSpPr/>
          <p:nvPr/>
        </p:nvCxnSpPr>
        <p:spPr>
          <a:xfrm>
            <a:off x="9850216" y="3186828"/>
            <a:ext cx="73612" cy="0"/>
          </a:xfrm>
          <a:prstGeom prst="straightConnector1">
            <a:avLst/>
          </a:prstGeom>
          <a:noFill/>
          <a:ln cap="flat" cmpd="sng" w="9525">
            <a:solidFill>
              <a:srgbClr val="BFBFBF"/>
            </a:solidFill>
            <a:prstDash val="solid"/>
            <a:round/>
            <a:headEnd len="med" w="med" type="none"/>
            <a:tailEnd len="med" w="med" type="none"/>
          </a:ln>
        </p:spPr>
      </p:cxnSp>
      <p:cxnSp>
        <p:nvCxnSpPr>
          <p:cNvPr id="7147" name="Google Shape;7147;p259"/>
          <p:cNvCxnSpPr/>
          <p:nvPr/>
        </p:nvCxnSpPr>
        <p:spPr>
          <a:xfrm>
            <a:off x="9850216" y="3702112"/>
            <a:ext cx="73612" cy="0"/>
          </a:xfrm>
          <a:prstGeom prst="straightConnector1">
            <a:avLst/>
          </a:prstGeom>
          <a:noFill/>
          <a:ln cap="flat" cmpd="sng" w="9525">
            <a:solidFill>
              <a:srgbClr val="BFBFBF"/>
            </a:solidFill>
            <a:prstDash val="solid"/>
            <a:round/>
            <a:headEnd len="med" w="med" type="none"/>
            <a:tailEnd len="med" w="med" type="none"/>
          </a:ln>
        </p:spPr>
      </p:cxnSp>
      <p:sp>
        <p:nvSpPr>
          <p:cNvPr id="7148" name="Google Shape;7148;p259"/>
          <p:cNvSpPr txBox="1"/>
          <p:nvPr/>
        </p:nvSpPr>
        <p:spPr>
          <a:xfrm>
            <a:off x="2194560" y="4217397"/>
            <a:ext cx="6289232" cy="1689790"/>
          </a:xfrm>
          <a:prstGeom prst="rect">
            <a:avLst/>
          </a:prstGeom>
          <a:solidFill>
            <a:schemeClr val="dk1"/>
          </a:solidFill>
          <a:ln>
            <a:noFill/>
          </a:ln>
        </p:spPr>
        <p:txBody>
          <a:bodyPr anchorCtr="0" anchor="t" bIns="12250" lIns="24525" spcFirstLastPara="1" rIns="24525" wrap="square" tIns="12250">
            <a:spAutoFit/>
          </a:bodyPr>
          <a:lstStyle/>
          <a:p>
            <a:pPr indent="-331254" lvl="0" marL="331254" marR="0" rtl="0" algn="l">
              <a:lnSpc>
                <a:spcPct val="90000"/>
              </a:lnSpc>
              <a:spcBef>
                <a:spcPts val="0"/>
              </a:spcBef>
              <a:spcAft>
                <a:spcPts val="0"/>
              </a:spcAft>
              <a:buNone/>
            </a:pPr>
            <a:r>
              <a:rPr b="1" lang="en-US" sz="1352">
                <a:solidFill>
                  <a:schemeClr val="lt1"/>
                </a:solidFill>
                <a:latin typeface="Arial"/>
                <a:ea typeface="Arial"/>
                <a:cs typeface="Arial"/>
                <a:sym typeface="Arial"/>
              </a:rPr>
              <a:t>	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 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--Pathologie: Verzögerte Regeneration des Fotopigments … Rhodopsin </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--Die Dunkeladaptation ist gestört:</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--Anfangs sind die Patienten…nachtblind, mit abnormalem…Stäbchen-ERG</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--Mit der Zeit kommt es zu einer Dunkeladaptation, und das ERG normalisiert sich</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--funduskopisch: Auffällige Anordnung </a:t>
            </a:r>
            <a:r>
              <a:rPr b="1" i="0" lang="en-US" sz="1352" u="none" cap="none" strike="noStrike">
                <a:solidFill>
                  <a:srgbClr val="7F7F7F"/>
                </a:solidFill>
                <a:latin typeface="Arial"/>
                <a:ea typeface="Arial"/>
                <a:cs typeface="Arial"/>
                <a:sym typeface="Arial"/>
              </a:rPr>
              <a:t>von…gelb-weißen Punkten</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--Punkte im gesamten hinteren Pol mit Ausnahme der…Fovea</a:t>
            </a:r>
            <a:endParaRPr/>
          </a:p>
        </p:txBody>
      </p:sp>
      <p:sp>
        <p:nvSpPr>
          <p:cNvPr id="7149" name="Google Shape;7149;p259"/>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150" name="Google Shape;7150;p259"/>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151" name="Google Shape;7151;p259"/>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152" name="Google Shape;7152;p259"/>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7153" name="Google Shape;7153;p259"/>
          <p:cNvSpPr txBox="1"/>
          <p:nvPr/>
        </p:nvSpPr>
        <p:spPr>
          <a:xfrm>
            <a:off x="2138028" y="762000"/>
            <a:ext cx="7070793" cy="3353894"/>
          </a:xfrm>
          <a:prstGeom prst="rect">
            <a:avLst/>
          </a:prstGeom>
          <a:solidFill>
            <a:srgbClr val="99BBBB"/>
          </a:solidFill>
          <a:ln cap="flat" cmpd="sng" w="9525">
            <a:solidFill>
              <a:schemeClr val="dk1"/>
            </a:solidFill>
            <a:prstDash val="solid"/>
            <a:miter lim="8000"/>
            <a:headEnd len="sm" w="sm" type="none"/>
            <a:tailEnd len="sm" w="sm" type="none"/>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Welche Erkrankung muss vor allem vom </a:t>
            </a:r>
            <a:r>
              <a:rPr i="1" lang="en-US" sz="1352">
                <a:solidFill>
                  <a:schemeClr val="lt1"/>
                </a:solidFill>
                <a:latin typeface="Arial"/>
                <a:ea typeface="Arial"/>
                <a:cs typeface="Arial"/>
                <a:sym typeface="Arial"/>
              </a:rPr>
              <a:t>F</a:t>
            </a:r>
            <a:r>
              <a:rPr i="1" lang="en-US" sz="1352">
                <a:solidFill>
                  <a:srgbClr val="FFEC8F"/>
                </a:solidFill>
                <a:latin typeface="Arial"/>
                <a:ea typeface="Arial"/>
                <a:cs typeface="Arial"/>
                <a:sym typeface="Arial"/>
              </a:rPr>
              <a:t>u</a:t>
            </a:r>
            <a:r>
              <a:rPr i="1" lang="en-US" sz="1352">
                <a:solidFill>
                  <a:schemeClr val="lt1"/>
                </a:solidFill>
                <a:latin typeface="Arial"/>
                <a:ea typeface="Arial"/>
                <a:cs typeface="Arial"/>
                <a:sym typeface="Arial"/>
              </a:rPr>
              <a:t>n</a:t>
            </a:r>
            <a:r>
              <a:rPr i="1" lang="en-US" sz="1352">
                <a:solidFill>
                  <a:srgbClr val="FFEC8F"/>
                </a:solidFill>
                <a:latin typeface="Arial"/>
                <a:ea typeface="Arial"/>
                <a:cs typeface="Arial"/>
                <a:sym typeface="Arial"/>
              </a:rPr>
              <a:t>d</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a:t>
            </a:r>
            <a:r>
              <a:rPr i="1" lang="en-US" sz="1352">
                <a:solidFill>
                  <a:schemeClr val="lt1"/>
                </a:solidFill>
                <a:latin typeface="Arial"/>
                <a:ea typeface="Arial"/>
                <a:cs typeface="Arial"/>
                <a:sym typeface="Arial"/>
              </a:rPr>
              <a:t>l</a:t>
            </a:r>
            <a:r>
              <a:rPr i="1" lang="en-US" sz="1352">
                <a:solidFill>
                  <a:srgbClr val="FFEC8F"/>
                </a:solidFill>
                <a:latin typeface="Arial"/>
                <a:ea typeface="Arial"/>
                <a:cs typeface="Arial"/>
                <a:sym typeface="Arial"/>
              </a:rPr>
              <a:t>b</a:t>
            </a:r>
            <a:r>
              <a:rPr i="1" lang="en-US" sz="1352">
                <a:solidFill>
                  <a:schemeClr val="lt1"/>
                </a:solidFill>
                <a:latin typeface="Arial"/>
                <a:ea typeface="Arial"/>
                <a:cs typeface="Arial"/>
                <a:sym typeface="Arial"/>
              </a:rPr>
              <a:t>i</a:t>
            </a:r>
            <a:r>
              <a:rPr i="1" lang="en-US" sz="1352">
                <a:solidFill>
                  <a:srgbClr val="FFEC8F"/>
                </a:solidFill>
                <a:latin typeface="Arial"/>
                <a:ea typeface="Arial"/>
                <a:cs typeface="Arial"/>
                <a:sym typeface="Arial"/>
              </a:rPr>
              <a:t>p</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n</a:t>
            </a:r>
            <a:r>
              <a:rPr i="1" lang="en-US" sz="1352">
                <a:solidFill>
                  <a:schemeClr val="lt1"/>
                </a:solidFill>
                <a:latin typeface="Arial"/>
                <a:ea typeface="Arial"/>
                <a:cs typeface="Arial"/>
                <a:sym typeface="Arial"/>
              </a:rPr>
              <a:t>c</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a</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t>
            </a:r>
            <a:r>
              <a:rPr i="1" lang="en-US" sz="1352">
                <a:solidFill>
                  <a:srgbClr val="1A5FB4"/>
                </a:solidFill>
                <a:latin typeface="Arial"/>
                <a:ea typeface="Arial"/>
                <a:cs typeface="Arial"/>
                <a:sym typeface="Arial"/>
              </a:rPr>
              <a:t>unterschieden werden?</a:t>
            </a:r>
            <a:endParaRPr/>
          </a:p>
          <a:p>
            <a:pPr indent="0" lvl="0" marL="0" marR="0" rtl="0" algn="l">
              <a:spcBef>
                <a:spcPts val="0"/>
              </a:spcBef>
              <a:spcAft>
                <a:spcPts val="0"/>
              </a:spcAft>
              <a:buNone/>
            </a:pP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a:t>
            </a:r>
            <a:endParaRPr/>
          </a:p>
          <a:p>
            <a:pPr indent="0" lvl="0" marL="0" marR="0" rtl="0" algn="l">
              <a:spcBef>
                <a:spcPts val="0"/>
              </a:spcBef>
              <a:spcAft>
                <a:spcPts val="0"/>
              </a:spcAft>
              <a:buNone/>
            </a:pPr>
            <a:r>
              <a:t/>
            </a:r>
            <a:endParaRPr i="1"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Was ist </a:t>
            </a: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a:t>
            </a:r>
            <a:r>
              <a:rPr i="1" lang="en-US" sz="1352">
                <a:solidFill>
                  <a:srgbClr val="1A5FB4"/>
                </a:solidFill>
                <a:latin typeface="Arial"/>
                <a:ea typeface="Arial"/>
                <a:cs typeface="Arial"/>
                <a:sym typeface="Arial"/>
              </a:rPr>
              <a:t>?</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Eine  RP-Variante, die durch </a:t>
            </a:r>
            <a:r>
              <a:rPr lang="en-US" sz="1352">
                <a:solidFill>
                  <a:schemeClr val="lt1"/>
                </a:solidFill>
                <a:latin typeface="Arial"/>
                <a:ea typeface="Arial"/>
                <a:cs typeface="Arial"/>
                <a:sym typeface="Arial"/>
              </a:rPr>
              <a:t>weiß</a:t>
            </a:r>
            <a:r>
              <a:rPr lang="en-US" sz="1352">
                <a:solidFill>
                  <a:srgbClr val="FFEC8F"/>
                </a:solidFill>
                <a:latin typeface="Arial"/>
                <a:ea typeface="Arial"/>
                <a:cs typeface="Arial"/>
                <a:sym typeface="Arial"/>
              </a:rPr>
              <a:t>-gelbe </a:t>
            </a:r>
            <a:r>
              <a:rPr lang="en-US" sz="1352">
                <a:solidFill>
                  <a:srgbClr val="1A5FB4"/>
                </a:solidFill>
                <a:latin typeface="Arial"/>
                <a:ea typeface="Arial"/>
                <a:cs typeface="Arial"/>
                <a:sym typeface="Arial"/>
              </a:rPr>
              <a:t>Punkte gekennzeichnet ist, ähnlich denen des </a:t>
            </a:r>
            <a:r>
              <a:rPr lang="en-US" sz="1352">
                <a:solidFill>
                  <a:srgbClr val="FFEC8F"/>
                </a:solidFill>
                <a:latin typeface="Arial"/>
                <a:ea typeface="Arial"/>
                <a:cs typeface="Arial"/>
                <a:sym typeface="Arial"/>
              </a:rPr>
              <a:t>a</a:t>
            </a:r>
            <a:r>
              <a:rPr lang="en-US" sz="1352">
                <a:solidFill>
                  <a:schemeClr val="lt1"/>
                </a:solidFill>
                <a:latin typeface="Arial"/>
                <a:ea typeface="Arial"/>
                <a:cs typeface="Arial"/>
                <a:sym typeface="Arial"/>
              </a:rPr>
              <a:t>l</a:t>
            </a:r>
            <a:r>
              <a:rPr lang="en-US" sz="1352">
                <a:solidFill>
                  <a:srgbClr val="FFEC8F"/>
                </a:solidFill>
                <a:latin typeface="Arial"/>
                <a:ea typeface="Arial"/>
                <a:cs typeface="Arial"/>
                <a:sym typeface="Arial"/>
              </a:rPr>
              <a:t>b</a:t>
            </a:r>
            <a:r>
              <a:rPr lang="en-US" sz="1352">
                <a:solidFill>
                  <a:schemeClr val="lt1"/>
                </a:solidFill>
                <a:latin typeface="Arial"/>
                <a:ea typeface="Arial"/>
                <a:cs typeface="Arial"/>
                <a:sym typeface="Arial"/>
              </a:rPr>
              <a:t>i</a:t>
            </a:r>
            <a:r>
              <a:rPr lang="en-US" sz="1352">
                <a:solidFill>
                  <a:srgbClr val="FFEC8F"/>
                </a:solidFill>
                <a:latin typeface="Arial"/>
                <a:ea typeface="Arial"/>
                <a:cs typeface="Arial"/>
                <a:sym typeface="Arial"/>
              </a:rPr>
              <a:t>p</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n</a:t>
            </a:r>
            <a:r>
              <a:rPr lang="en-US" sz="1352">
                <a:solidFill>
                  <a:schemeClr val="lt1"/>
                </a:solidFill>
                <a:latin typeface="Arial"/>
                <a:ea typeface="Arial"/>
                <a:cs typeface="Arial"/>
                <a:sym typeface="Arial"/>
              </a:rPr>
              <a:t>c</a:t>
            </a:r>
            <a:r>
              <a:rPr lang="en-US" sz="1352">
                <a:solidFill>
                  <a:srgbClr val="FFEC8F"/>
                </a:solidFill>
                <a:latin typeface="Arial"/>
                <a:ea typeface="Arial"/>
                <a:cs typeface="Arial"/>
                <a:sym typeface="Arial"/>
              </a:rPr>
              <a:t>t</a:t>
            </a:r>
            <a:r>
              <a:rPr lang="en-US" sz="1352">
                <a:solidFill>
                  <a:schemeClr val="lt1"/>
                </a:solidFill>
                <a:latin typeface="Arial"/>
                <a:ea typeface="Arial"/>
                <a:cs typeface="Arial"/>
                <a:sym typeface="Arial"/>
              </a:rPr>
              <a:t>a</a:t>
            </a:r>
            <a:r>
              <a:rPr lang="en-US" sz="1352">
                <a:solidFill>
                  <a:srgbClr val="FFEC8F"/>
                </a:solidFill>
                <a:latin typeface="Arial"/>
                <a:ea typeface="Arial"/>
                <a:cs typeface="Arial"/>
                <a:sym typeface="Arial"/>
              </a:rPr>
              <a:t>t</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s</a:t>
            </a:r>
            <a:endParaRPr sz="1352">
              <a:solidFill>
                <a:srgbClr val="99BBBB"/>
              </a:solidFill>
              <a:latin typeface="Arial"/>
              <a:ea typeface="Arial"/>
              <a:cs typeface="Arial"/>
              <a:sym typeface="Arial"/>
            </a:endParaRPr>
          </a:p>
          <a:p>
            <a:pPr indent="0" lvl="0" marL="0" marR="0" rtl="0" algn="l">
              <a:spcBef>
                <a:spcPts val="0"/>
              </a:spcBef>
              <a:spcAft>
                <a:spcPts val="0"/>
              </a:spcAft>
              <a:buNone/>
            </a:pPr>
            <a:r>
              <a:t/>
            </a:r>
            <a:endParaRPr sz="1352">
              <a:solidFill>
                <a:srgbClr val="99BBBB"/>
              </a:solidFill>
              <a:latin typeface="Arial"/>
              <a:ea typeface="Arial"/>
              <a:cs typeface="Arial"/>
              <a:sym typeface="Arial"/>
            </a:endParaRPr>
          </a:p>
          <a:p>
            <a:pPr indent="0" lvl="0" marL="0" marR="0" rtl="0" algn="l">
              <a:spcBef>
                <a:spcPts val="0"/>
              </a:spcBef>
              <a:spcAft>
                <a:spcPts val="0"/>
              </a:spcAft>
              <a:buNone/>
            </a:pPr>
            <a:r>
              <a:rPr i="1" lang="en-US" sz="1352">
                <a:solidFill>
                  <a:srgbClr val="99BBBB"/>
                </a:solidFill>
                <a:latin typeface="Arial"/>
                <a:ea typeface="Arial"/>
                <a:cs typeface="Arial"/>
                <a:sym typeface="Arial"/>
              </a:rPr>
              <a:t>Worin unterscheiden sich Fundus albipunctatus und </a:t>
            </a:r>
            <a:r>
              <a:rPr lang="en-US" sz="1352">
                <a:solidFill>
                  <a:srgbClr val="99BBBB"/>
                </a:solidFill>
                <a:latin typeface="Arial"/>
                <a:ea typeface="Arial"/>
                <a:cs typeface="Arial"/>
                <a:sym typeface="Arial"/>
              </a:rPr>
              <a:t>Retinitis punctata albescens</a:t>
            </a:r>
            <a:r>
              <a:rPr i="1" lang="en-US" sz="1352">
                <a:solidFill>
                  <a:srgbClr val="99BBBB"/>
                </a:solidFill>
                <a:latin typeface="Arial"/>
                <a:ea typeface="Arial"/>
                <a:cs typeface="Arial"/>
                <a:sym typeface="Arial"/>
              </a:rPr>
              <a:t>?</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--Zur funduskopisch: Wie andere Formen der RP zeigt auch die Retinitis punctata albescens</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   </a:t>
            </a:r>
            <a:r>
              <a:rPr b="1" lang="en-US" sz="1352">
                <a:solidFill>
                  <a:srgbClr val="99BBBB"/>
                </a:solidFill>
                <a:latin typeface="Arial"/>
                <a:ea typeface="Arial"/>
                <a:cs typeface="Arial"/>
                <a:sym typeface="Arial"/>
              </a:rPr>
              <a:t>eine Verengung der Arteriolen auf</a:t>
            </a:r>
            <a:r>
              <a:rPr lang="en-US" sz="1352">
                <a:solidFill>
                  <a:srgbClr val="99BBBB"/>
                </a:solidFill>
                <a:latin typeface="Arial"/>
                <a:ea typeface="Arial"/>
                <a:cs typeface="Arial"/>
                <a:sym typeface="Arial"/>
              </a:rPr>
              <a:t>, während dies bei albipunctatus nicht der Fall ist</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--im ERG: Fundus albipunctatus ist eine Erkrankung, die durch eine abnormale Rhodopsinregeneration gekennzeichnet ist,</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   die sich in einer langsamen, aber letztendlich. Im Gegensatz dazu</a:t>
            </a:r>
            <a:endParaRPr/>
          </a:p>
          <a:p>
            <a:pPr indent="0" lvl="0" marL="0" marR="0" rtl="0" algn="l">
              <a:spcBef>
                <a:spcPts val="0"/>
              </a:spcBef>
              <a:spcAft>
                <a:spcPts val="0"/>
              </a:spcAft>
              <a:buNone/>
            </a:pPr>
            <a:r>
              <a:rPr b="1" lang="en-US" sz="1352">
                <a:solidFill>
                  <a:srgbClr val="99BBBB"/>
                </a:solidFill>
                <a:latin typeface="Arial"/>
                <a:ea typeface="Arial"/>
                <a:cs typeface="Arial"/>
                <a:sym typeface="Arial"/>
              </a:rPr>
              <a:t> </a:t>
            </a:r>
            <a:r>
              <a:rPr lang="en-US" sz="1352">
                <a:solidFill>
                  <a:srgbClr val="99BBBB"/>
                </a:solidFill>
                <a:latin typeface="Arial"/>
                <a:ea typeface="Arial"/>
                <a:cs typeface="Arial"/>
                <a:sym typeface="Arial"/>
              </a:rPr>
              <a:t>ist die Retinitis punctata albescens eine </a:t>
            </a:r>
            <a:r>
              <a:rPr b="1" lang="en-US" sz="1352">
                <a:solidFill>
                  <a:srgbClr val="99BBBB"/>
                </a:solidFill>
                <a:latin typeface="Arial"/>
                <a:ea typeface="Arial"/>
                <a:cs typeface="Arial"/>
                <a:sym typeface="Arial"/>
              </a:rPr>
              <a:t>Photorezeptorerkrankung</a:t>
            </a:r>
            <a:r>
              <a:rPr lang="en-US" sz="1352">
                <a:solidFill>
                  <a:srgbClr val="99BBBB"/>
                </a:solidFill>
                <a:latin typeface="Arial"/>
                <a:ea typeface="Arial"/>
                <a:cs typeface="Arial"/>
                <a:sym typeface="Arial"/>
              </a:rPr>
              <a:t>; daher</a:t>
            </a:r>
            <a:endParaRPr/>
          </a:p>
          <a:p>
            <a:pPr indent="0" lvl="0" marL="0" marR="0" rtl="0" algn="l">
              <a:spcBef>
                <a:spcPts val="0"/>
              </a:spcBef>
              <a:spcAft>
                <a:spcPts val="0"/>
              </a:spcAft>
              <a:buNone/>
            </a:pPr>
            <a:r>
              <a:rPr b="1" i="1" lang="en-US" sz="1352">
                <a:solidFill>
                  <a:srgbClr val="99BBBB"/>
                </a:solidFill>
                <a:latin typeface="Arial"/>
                <a:ea typeface="Arial"/>
                <a:cs typeface="Arial"/>
                <a:sym typeface="Arial"/>
              </a:rPr>
              <a:t>   </a:t>
            </a:r>
            <a:r>
              <a:rPr b="1" lang="en-US" sz="1352">
                <a:solidFill>
                  <a:srgbClr val="99BBBB"/>
                </a:solidFill>
                <a:latin typeface="Arial"/>
                <a:ea typeface="Arial"/>
                <a:cs typeface="Arial"/>
                <a:sym typeface="Arial"/>
              </a:rPr>
              <a:t>und das ERG normalisiert sich </a:t>
            </a:r>
            <a:r>
              <a:rPr b="1" i="1" lang="en-US" sz="1352">
                <a:solidFill>
                  <a:srgbClr val="99BBBB"/>
                </a:solidFill>
                <a:latin typeface="Arial"/>
                <a:ea typeface="Arial"/>
                <a:cs typeface="Arial"/>
                <a:sym typeface="Arial"/>
              </a:rPr>
              <a:t>nie</a:t>
            </a:r>
            <a:r>
              <a:rPr lang="en-US" sz="1352">
                <a:solidFill>
                  <a:srgbClr val="99BBBB"/>
                </a:solidFill>
                <a:latin typeface="Arial"/>
                <a:ea typeface="Arial"/>
                <a:cs typeface="Arial"/>
                <a:sym typeface="Arial"/>
              </a:rPr>
              <a:t>, egal wie</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   viel Zeit auch verstreichen möge.</a:t>
            </a:r>
            <a:endParaRPr/>
          </a:p>
        </p:txBody>
      </p:sp>
      <p:sp>
        <p:nvSpPr>
          <p:cNvPr id="7154" name="Google Shape;7154;p259"/>
          <p:cNvSpPr/>
          <p:nvPr/>
        </p:nvSpPr>
        <p:spPr>
          <a:xfrm>
            <a:off x="2538988" y="1584993"/>
            <a:ext cx="357217" cy="205251"/>
          </a:xfrm>
          <a:prstGeom prst="rect">
            <a:avLst/>
          </a:prstGeom>
          <a:solidFill>
            <a:schemeClr val="accent1"/>
          </a:solidFill>
          <a:ln cap="flat" cmpd="sng" w="25400">
            <a:solidFill>
              <a:srgbClr val="949400"/>
            </a:solidFill>
            <a:prstDash val="solid"/>
            <a:round/>
            <a:headEnd len="sm" w="sm" type="none"/>
            <a:tailEnd len="sm" w="sm" type="none"/>
          </a:ln>
        </p:spPr>
        <p:txBody>
          <a:bodyPr anchorCtr="0" anchor="ctr" bIns="12250" lIns="24525" spcFirstLastPara="1" rIns="24525" wrap="square" tIns="12250">
            <a:no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abb.</a:t>
            </a:r>
            <a:endParaRPr/>
          </a:p>
        </p:txBody>
      </p:sp>
    </p:spTree>
  </p:cSld>
  <p:clrMapOvr>
    <a:masterClrMapping/>
  </p:clrMapOvr>
</p:sld>
</file>

<file path=ppt/slides/slide2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8" name="Shape 7158"/>
        <p:cNvGrpSpPr/>
        <p:nvPr/>
      </p:nvGrpSpPr>
      <p:grpSpPr>
        <a:xfrm>
          <a:off x="0" y="0"/>
          <a:ext cx="0" cy="0"/>
          <a:chOff x="0" y="0"/>
          <a:chExt cx="0" cy="0"/>
        </a:xfrm>
      </p:grpSpPr>
      <p:sp>
        <p:nvSpPr>
          <p:cNvPr id="7159" name="Google Shape;7159;p260"/>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7160" name="Google Shape;7160;p260"/>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(Nachtsehen)</a:t>
            </a:r>
            <a:endParaRPr/>
          </a:p>
        </p:txBody>
      </p:sp>
      <p:cxnSp>
        <p:nvCxnSpPr>
          <p:cNvPr id="7161" name="Google Shape;7161;p260"/>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7162" name="Google Shape;7162;p260"/>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7163" name="Google Shape;7163;p260"/>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7164" name="Google Shape;7164;p260"/>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7165" name="Google Shape;7165;p260"/>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7166" name="Google Shape;7166;p260"/>
          <p:cNvCxnSpPr>
            <a:stCxn id="7159"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7167" name="Google Shape;7167;p260"/>
          <p:cNvCxnSpPr>
            <a:stCxn id="7159"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7168" name="Google Shape;7168;p260"/>
          <p:cNvCxnSpPr>
            <a:stCxn id="7159"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7169" name="Google Shape;7169;p260"/>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7170" name="Google Shape;7170;p260"/>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7171" name="Google Shape;7171;p260"/>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7172" name="Google Shape;7172;p260"/>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7173" name="Google Shape;7173;p260"/>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7174" name="Google Shape;7174;p260"/>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7175" name="Google Shape;7175;p260"/>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sp>
        <p:nvSpPr>
          <p:cNvPr id="7176" name="Google Shape;7176;p260"/>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7177" name="Google Shape;7177;p260"/>
          <p:cNvSpPr txBox="1"/>
          <p:nvPr/>
        </p:nvSpPr>
        <p:spPr>
          <a:xfrm>
            <a:off x="8990455" y="3479217"/>
            <a:ext cx="859761" cy="517343"/>
          </a:xfrm>
          <a:prstGeom prst="rect">
            <a:avLst/>
          </a:prstGeom>
          <a:no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Oguchi</a:t>
            </a:r>
            <a:endParaRPr sz="1546">
              <a:solidFill>
                <a:srgbClr val="BFBFBF"/>
              </a:solidFill>
              <a:latin typeface="Arial"/>
              <a:ea typeface="Arial"/>
              <a:cs typeface="Arial"/>
              <a:sym typeface="Arial"/>
            </a:endParaRPr>
          </a:p>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Erkrankung</a:t>
            </a:r>
            <a:endParaRPr/>
          </a:p>
        </p:txBody>
      </p:sp>
      <p:cxnSp>
        <p:nvCxnSpPr>
          <p:cNvPr id="7178" name="Google Shape;7178;p260"/>
          <p:cNvCxnSpPr/>
          <p:nvPr/>
        </p:nvCxnSpPr>
        <p:spPr>
          <a:xfrm>
            <a:off x="9923828" y="2871586"/>
            <a:ext cx="0" cy="809733"/>
          </a:xfrm>
          <a:prstGeom prst="straightConnector1">
            <a:avLst/>
          </a:prstGeom>
          <a:noFill/>
          <a:ln cap="flat" cmpd="sng" w="9525">
            <a:solidFill>
              <a:srgbClr val="BFBFBF"/>
            </a:solidFill>
            <a:prstDash val="solid"/>
            <a:round/>
            <a:headEnd len="med" w="med" type="none"/>
            <a:tailEnd len="med" w="med" type="none"/>
          </a:ln>
        </p:spPr>
      </p:cxnSp>
      <p:cxnSp>
        <p:nvCxnSpPr>
          <p:cNvPr id="7179" name="Google Shape;7179;p260"/>
          <p:cNvCxnSpPr/>
          <p:nvPr/>
        </p:nvCxnSpPr>
        <p:spPr>
          <a:xfrm>
            <a:off x="9850216" y="3186828"/>
            <a:ext cx="73612" cy="0"/>
          </a:xfrm>
          <a:prstGeom prst="straightConnector1">
            <a:avLst/>
          </a:prstGeom>
          <a:noFill/>
          <a:ln cap="flat" cmpd="sng" w="9525">
            <a:solidFill>
              <a:srgbClr val="BFBFBF"/>
            </a:solidFill>
            <a:prstDash val="solid"/>
            <a:round/>
            <a:headEnd len="med" w="med" type="none"/>
            <a:tailEnd len="med" w="med" type="none"/>
          </a:ln>
        </p:spPr>
      </p:cxnSp>
      <p:cxnSp>
        <p:nvCxnSpPr>
          <p:cNvPr id="7180" name="Google Shape;7180;p260"/>
          <p:cNvCxnSpPr/>
          <p:nvPr/>
        </p:nvCxnSpPr>
        <p:spPr>
          <a:xfrm>
            <a:off x="9850216" y="3702112"/>
            <a:ext cx="73612" cy="0"/>
          </a:xfrm>
          <a:prstGeom prst="straightConnector1">
            <a:avLst/>
          </a:prstGeom>
          <a:noFill/>
          <a:ln cap="flat" cmpd="sng" w="9525">
            <a:solidFill>
              <a:srgbClr val="BFBFBF"/>
            </a:solidFill>
            <a:prstDash val="solid"/>
            <a:round/>
            <a:headEnd len="med" w="med" type="none"/>
            <a:tailEnd len="med" w="med" type="none"/>
          </a:ln>
        </p:spPr>
      </p:cxnSp>
      <p:sp>
        <p:nvSpPr>
          <p:cNvPr id="7181" name="Google Shape;7181;p260"/>
          <p:cNvSpPr txBox="1"/>
          <p:nvPr/>
        </p:nvSpPr>
        <p:spPr>
          <a:xfrm>
            <a:off x="2194560" y="4217397"/>
            <a:ext cx="6289232" cy="1689790"/>
          </a:xfrm>
          <a:prstGeom prst="rect">
            <a:avLst/>
          </a:prstGeom>
          <a:solidFill>
            <a:schemeClr val="dk1"/>
          </a:solidFill>
          <a:ln>
            <a:noFill/>
          </a:ln>
        </p:spPr>
        <p:txBody>
          <a:bodyPr anchorCtr="0" anchor="t" bIns="12250" lIns="24525" spcFirstLastPara="1" rIns="24525" wrap="square" tIns="12250">
            <a:spAutoFit/>
          </a:bodyPr>
          <a:lstStyle/>
          <a:p>
            <a:pPr indent="-331254" lvl="0" marL="331254" marR="0" rtl="0" algn="l">
              <a:lnSpc>
                <a:spcPct val="90000"/>
              </a:lnSpc>
              <a:spcBef>
                <a:spcPts val="0"/>
              </a:spcBef>
              <a:spcAft>
                <a:spcPts val="0"/>
              </a:spcAft>
              <a:buNone/>
            </a:pPr>
            <a:r>
              <a:rPr b="1" lang="en-US" sz="1352">
                <a:solidFill>
                  <a:schemeClr val="lt1"/>
                </a:solidFill>
                <a:latin typeface="Arial"/>
                <a:ea typeface="Arial"/>
                <a:cs typeface="Arial"/>
                <a:sym typeface="Arial"/>
              </a:rPr>
              <a:t>	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 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--Pathologie: Verzögerte Regeneration des Fotopigments … Rhodopsin </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--Die Dunkeladaptation ist gestört:</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--Anfangs sind die Patienten…nachtblind, mit abnormalem…Stäbchen-ERG</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--Mit der Zeit kommt es zu einer Dunkeladaptation, und das ERG normalisiert sich</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--funduskopisch: Auffällige Anordnung </a:t>
            </a:r>
            <a:r>
              <a:rPr b="1" i="0" lang="en-US" sz="1352" u="none" cap="none" strike="noStrike">
                <a:solidFill>
                  <a:srgbClr val="7F7F7F"/>
                </a:solidFill>
                <a:latin typeface="Arial"/>
                <a:ea typeface="Arial"/>
                <a:cs typeface="Arial"/>
                <a:sym typeface="Arial"/>
              </a:rPr>
              <a:t>von…gelb-weißen Punkten</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--Punkte im gesamten hinteren Pol mit Ausnahme der…Fovea</a:t>
            </a:r>
            <a:endParaRPr/>
          </a:p>
        </p:txBody>
      </p:sp>
      <p:sp>
        <p:nvSpPr>
          <p:cNvPr id="7182" name="Google Shape;7182;p260"/>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183" name="Google Shape;7183;p260"/>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184" name="Google Shape;7184;p260"/>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185" name="Google Shape;7185;p260"/>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7186" name="Google Shape;7186;p260"/>
          <p:cNvSpPr txBox="1"/>
          <p:nvPr/>
        </p:nvSpPr>
        <p:spPr>
          <a:xfrm>
            <a:off x="2138028" y="762000"/>
            <a:ext cx="7070793" cy="3353894"/>
          </a:xfrm>
          <a:prstGeom prst="rect">
            <a:avLst/>
          </a:prstGeom>
          <a:solidFill>
            <a:srgbClr val="99BBBB"/>
          </a:solidFill>
          <a:ln cap="flat" cmpd="sng" w="9525">
            <a:solidFill>
              <a:schemeClr val="dk1"/>
            </a:solidFill>
            <a:prstDash val="solid"/>
            <a:miter lim="8000"/>
            <a:headEnd len="sm" w="sm" type="none"/>
            <a:tailEnd len="sm" w="sm" type="none"/>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Welche Erkrankung muss vor allem vom </a:t>
            </a:r>
            <a:r>
              <a:rPr i="1" lang="en-US" sz="1352">
                <a:solidFill>
                  <a:schemeClr val="lt1"/>
                </a:solidFill>
                <a:latin typeface="Arial"/>
                <a:ea typeface="Arial"/>
                <a:cs typeface="Arial"/>
                <a:sym typeface="Arial"/>
              </a:rPr>
              <a:t>F</a:t>
            </a:r>
            <a:r>
              <a:rPr i="1" lang="en-US" sz="1352">
                <a:solidFill>
                  <a:srgbClr val="FFEC8F"/>
                </a:solidFill>
                <a:latin typeface="Arial"/>
                <a:ea typeface="Arial"/>
                <a:cs typeface="Arial"/>
                <a:sym typeface="Arial"/>
              </a:rPr>
              <a:t>u</a:t>
            </a:r>
            <a:r>
              <a:rPr i="1" lang="en-US" sz="1352">
                <a:solidFill>
                  <a:schemeClr val="lt1"/>
                </a:solidFill>
                <a:latin typeface="Arial"/>
                <a:ea typeface="Arial"/>
                <a:cs typeface="Arial"/>
                <a:sym typeface="Arial"/>
              </a:rPr>
              <a:t>n</a:t>
            </a:r>
            <a:r>
              <a:rPr i="1" lang="en-US" sz="1352">
                <a:solidFill>
                  <a:srgbClr val="FFEC8F"/>
                </a:solidFill>
                <a:latin typeface="Arial"/>
                <a:ea typeface="Arial"/>
                <a:cs typeface="Arial"/>
                <a:sym typeface="Arial"/>
              </a:rPr>
              <a:t>d</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a:t>
            </a:r>
            <a:r>
              <a:rPr i="1" lang="en-US" sz="1352">
                <a:solidFill>
                  <a:schemeClr val="lt1"/>
                </a:solidFill>
                <a:latin typeface="Arial"/>
                <a:ea typeface="Arial"/>
                <a:cs typeface="Arial"/>
                <a:sym typeface="Arial"/>
              </a:rPr>
              <a:t>l</a:t>
            </a:r>
            <a:r>
              <a:rPr i="1" lang="en-US" sz="1352">
                <a:solidFill>
                  <a:srgbClr val="FFEC8F"/>
                </a:solidFill>
                <a:latin typeface="Arial"/>
                <a:ea typeface="Arial"/>
                <a:cs typeface="Arial"/>
                <a:sym typeface="Arial"/>
              </a:rPr>
              <a:t>b</a:t>
            </a:r>
            <a:r>
              <a:rPr i="1" lang="en-US" sz="1352">
                <a:solidFill>
                  <a:schemeClr val="lt1"/>
                </a:solidFill>
                <a:latin typeface="Arial"/>
                <a:ea typeface="Arial"/>
                <a:cs typeface="Arial"/>
                <a:sym typeface="Arial"/>
              </a:rPr>
              <a:t>i</a:t>
            </a:r>
            <a:r>
              <a:rPr i="1" lang="en-US" sz="1352">
                <a:solidFill>
                  <a:srgbClr val="FFEC8F"/>
                </a:solidFill>
                <a:latin typeface="Arial"/>
                <a:ea typeface="Arial"/>
                <a:cs typeface="Arial"/>
                <a:sym typeface="Arial"/>
              </a:rPr>
              <a:t>p</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n</a:t>
            </a:r>
            <a:r>
              <a:rPr i="1" lang="en-US" sz="1352">
                <a:solidFill>
                  <a:schemeClr val="lt1"/>
                </a:solidFill>
                <a:latin typeface="Arial"/>
                <a:ea typeface="Arial"/>
                <a:cs typeface="Arial"/>
                <a:sym typeface="Arial"/>
              </a:rPr>
              <a:t>c</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a</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t>
            </a:r>
            <a:r>
              <a:rPr i="1" lang="en-US" sz="1352">
                <a:solidFill>
                  <a:srgbClr val="1A5FB4"/>
                </a:solidFill>
                <a:latin typeface="Arial"/>
                <a:ea typeface="Arial"/>
                <a:cs typeface="Arial"/>
                <a:sym typeface="Arial"/>
              </a:rPr>
              <a:t>unterschieden werden?</a:t>
            </a:r>
            <a:endParaRPr/>
          </a:p>
          <a:p>
            <a:pPr indent="0" lvl="0" marL="0" marR="0" rtl="0" algn="l">
              <a:spcBef>
                <a:spcPts val="0"/>
              </a:spcBef>
              <a:spcAft>
                <a:spcPts val="0"/>
              </a:spcAft>
              <a:buNone/>
            </a:pP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a:t>
            </a:r>
            <a:endParaRPr/>
          </a:p>
          <a:p>
            <a:pPr indent="0" lvl="0" marL="0" marR="0" rtl="0" algn="l">
              <a:spcBef>
                <a:spcPts val="0"/>
              </a:spcBef>
              <a:spcAft>
                <a:spcPts val="0"/>
              </a:spcAft>
              <a:buNone/>
            </a:pPr>
            <a:r>
              <a:t/>
            </a:r>
            <a:endParaRPr i="1"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Was ist </a:t>
            </a: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a:t>
            </a:r>
            <a:r>
              <a:rPr i="1" lang="en-US" sz="1352">
                <a:solidFill>
                  <a:srgbClr val="1A5FB4"/>
                </a:solidFill>
                <a:latin typeface="Arial"/>
                <a:ea typeface="Arial"/>
                <a:cs typeface="Arial"/>
                <a:sym typeface="Arial"/>
              </a:rPr>
              <a:t>?</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Eine  RP-Variante, die durch </a:t>
            </a:r>
            <a:r>
              <a:rPr lang="en-US" sz="1352">
                <a:solidFill>
                  <a:schemeClr val="lt1"/>
                </a:solidFill>
                <a:latin typeface="Arial"/>
                <a:ea typeface="Arial"/>
                <a:cs typeface="Arial"/>
                <a:sym typeface="Arial"/>
              </a:rPr>
              <a:t>weiß</a:t>
            </a:r>
            <a:r>
              <a:rPr lang="en-US" sz="1352">
                <a:solidFill>
                  <a:srgbClr val="FFEC8F"/>
                </a:solidFill>
                <a:latin typeface="Arial"/>
                <a:ea typeface="Arial"/>
                <a:cs typeface="Arial"/>
                <a:sym typeface="Arial"/>
              </a:rPr>
              <a:t>-gelbe </a:t>
            </a:r>
            <a:r>
              <a:rPr lang="en-US" sz="1352">
                <a:solidFill>
                  <a:srgbClr val="1A5FB4"/>
                </a:solidFill>
                <a:latin typeface="Arial"/>
                <a:ea typeface="Arial"/>
                <a:cs typeface="Arial"/>
                <a:sym typeface="Arial"/>
              </a:rPr>
              <a:t>Punkte gekennzeichnet ist, ähnlich denen des </a:t>
            </a:r>
            <a:r>
              <a:rPr lang="en-US" sz="1352">
                <a:solidFill>
                  <a:srgbClr val="FFEC8F"/>
                </a:solidFill>
                <a:latin typeface="Arial"/>
                <a:ea typeface="Arial"/>
                <a:cs typeface="Arial"/>
                <a:sym typeface="Arial"/>
              </a:rPr>
              <a:t>a</a:t>
            </a:r>
            <a:r>
              <a:rPr lang="en-US" sz="1352">
                <a:solidFill>
                  <a:schemeClr val="lt1"/>
                </a:solidFill>
                <a:latin typeface="Arial"/>
                <a:ea typeface="Arial"/>
                <a:cs typeface="Arial"/>
                <a:sym typeface="Arial"/>
              </a:rPr>
              <a:t>l</a:t>
            </a:r>
            <a:r>
              <a:rPr lang="en-US" sz="1352">
                <a:solidFill>
                  <a:srgbClr val="FFEC8F"/>
                </a:solidFill>
                <a:latin typeface="Arial"/>
                <a:ea typeface="Arial"/>
                <a:cs typeface="Arial"/>
                <a:sym typeface="Arial"/>
              </a:rPr>
              <a:t>b</a:t>
            </a:r>
            <a:r>
              <a:rPr lang="en-US" sz="1352">
                <a:solidFill>
                  <a:schemeClr val="lt1"/>
                </a:solidFill>
                <a:latin typeface="Arial"/>
                <a:ea typeface="Arial"/>
                <a:cs typeface="Arial"/>
                <a:sym typeface="Arial"/>
              </a:rPr>
              <a:t>i</a:t>
            </a:r>
            <a:r>
              <a:rPr lang="en-US" sz="1352">
                <a:solidFill>
                  <a:srgbClr val="FFEC8F"/>
                </a:solidFill>
                <a:latin typeface="Arial"/>
                <a:ea typeface="Arial"/>
                <a:cs typeface="Arial"/>
                <a:sym typeface="Arial"/>
              </a:rPr>
              <a:t>p</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n</a:t>
            </a:r>
            <a:r>
              <a:rPr lang="en-US" sz="1352">
                <a:solidFill>
                  <a:schemeClr val="lt1"/>
                </a:solidFill>
                <a:latin typeface="Arial"/>
                <a:ea typeface="Arial"/>
                <a:cs typeface="Arial"/>
                <a:sym typeface="Arial"/>
              </a:rPr>
              <a:t>c</a:t>
            </a:r>
            <a:r>
              <a:rPr lang="en-US" sz="1352">
                <a:solidFill>
                  <a:srgbClr val="FFEC8F"/>
                </a:solidFill>
                <a:latin typeface="Arial"/>
                <a:ea typeface="Arial"/>
                <a:cs typeface="Arial"/>
                <a:sym typeface="Arial"/>
              </a:rPr>
              <a:t>t</a:t>
            </a:r>
            <a:r>
              <a:rPr lang="en-US" sz="1352">
                <a:solidFill>
                  <a:schemeClr val="lt1"/>
                </a:solidFill>
                <a:latin typeface="Arial"/>
                <a:ea typeface="Arial"/>
                <a:cs typeface="Arial"/>
                <a:sym typeface="Arial"/>
              </a:rPr>
              <a:t>a</a:t>
            </a:r>
            <a:r>
              <a:rPr lang="en-US" sz="1352">
                <a:solidFill>
                  <a:srgbClr val="FFEC8F"/>
                </a:solidFill>
                <a:latin typeface="Arial"/>
                <a:ea typeface="Arial"/>
                <a:cs typeface="Arial"/>
                <a:sym typeface="Arial"/>
              </a:rPr>
              <a:t>t</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s</a:t>
            </a:r>
            <a:endParaRPr/>
          </a:p>
          <a:p>
            <a:pPr indent="0" lvl="0" marL="0" marR="0" rtl="0" algn="l">
              <a:spcBef>
                <a:spcPts val="0"/>
              </a:spcBef>
              <a:spcAft>
                <a:spcPts val="0"/>
              </a:spcAft>
              <a:buNone/>
            </a:pPr>
            <a:r>
              <a:t/>
            </a:r>
            <a:endParaRPr sz="1352">
              <a:solidFill>
                <a:srgbClr val="99BBBB"/>
              </a:solidFill>
              <a:latin typeface="Arial"/>
              <a:ea typeface="Arial"/>
              <a:cs typeface="Arial"/>
              <a:sym typeface="Arial"/>
            </a:endParaRPr>
          </a:p>
          <a:p>
            <a:pPr indent="0" lvl="0" marL="0" marR="0" rtl="0" algn="l">
              <a:spcBef>
                <a:spcPts val="0"/>
              </a:spcBef>
              <a:spcAft>
                <a:spcPts val="0"/>
              </a:spcAft>
              <a:buNone/>
            </a:pPr>
            <a:r>
              <a:rPr i="1" lang="en-US" sz="1352">
                <a:solidFill>
                  <a:srgbClr val="99BBBB"/>
                </a:solidFill>
                <a:latin typeface="Arial"/>
                <a:ea typeface="Arial"/>
                <a:cs typeface="Arial"/>
                <a:sym typeface="Arial"/>
              </a:rPr>
              <a:t>Worin unterscheiden sich Fundus albipunctatus und </a:t>
            </a:r>
            <a:r>
              <a:rPr lang="en-US" sz="1352">
                <a:solidFill>
                  <a:srgbClr val="99BBBB"/>
                </a:solidFill>
                <a:latin typeface="Arial"/>
                <a:ea typeface="Arial"/>
                <a:cs typeface="Arial"/>
                <a:sym typeface="Arial"/>
              </a:rPr>
              <a:t>Retinitis punctata albescens</a:t>
            </a:r>
            <a:r>
              <a:rPr i="1" lang="en-US" sz="1352">
                <a:solidFill>
                  <a:srgbClr val="99BBBB"/>
                </a:solidFill>
                <a:latin typeface="Arial"/>
                <a:ea typeface="Arial"/>
                <a:cs typeface="Arial"/>
                <a:sym typeface="Arial"/>
              </a:rPr>
              <a:t>?</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--Zur funduskopisch: Wie andere Formen der RP zeigt auch die Retinitis punctata albescens</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   </a:t>
            </a:r>
            <a:r>
              <a:rPr b="1" lang="en-US" sz="1352">
                <a:solidFill>
                  <a:srgbClr val="99BBBB"/>
                </a:solidFill>
                <a:latin typeface="Arial"/>
                <a:ea typeface="Arial"/>
                <a:cs typeface="Arial"/>
                <a:sym typeface="Arial"/>
              </a:rPr>
              <a:t>eine Verengung der Arteriolen auf</a:t>
            </a:r>
            <a:r>
              <a:rPr lang="en-US" sz="1352">
                <a:solidFill>
                  <a:srgbClr val="99BBBB"/>
                </a:solidFill>
                <a:latin typeface="Arial"/>
                <a:ea typeface="Arial"/>
                <a:cs typeface="Arial"/>
                <a:sym typeface="Arial"/>
              </a:rPr>
              <a:t>, während dies bei albipunctatus nicht der Fall ist</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--im ERG: Fundus albipunctatus ist eine Erkrankung, die durch eine abnormale Rhodopsinregeneration gekennzeichnet ist,</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   die sich in einer langsamen, aber letztendlich. Im Gegensatz dazu</a:t>
            </a:r>
            <a:endParaRPr/>
          </a:p>
          <a:p>
            <a:pPr indent="0" lvl="0" marL="0" marR="0" rtl="0" algn="l">
              <a:spcBef>
                <a:spcPts val="0"/>
              </a:spcBef>
              <a:spcAft>
                <a:spcPts val="0"/>
              </a:spcAft>
              <a:buNone/>
            </a:pPr>
            <a:r>
              <a:rPr b="1" lang="en-US" sz="1352">
                <a:solidFill>
                  <a:srgbClr val="99BBBB"/>
                </a:solidFill>
                <a:latin typeface="Arial"/>
                <a:ea typeface="Arial"/>
                <a:cs typeface="Arial"/>
                <a:sym typeface="Arial"/>
              </a:rPr>
              <a:t> </a:t>
            </a:r>
            <a:r>
              <a:rPr lang="en-US" sz="1352">
                <a:solidFill>
                  <a:srgbClr val="99BBBB"/>
                </a:solidFill>
                <a:latin typeface="Arial"/>
                <a:ea typeface="Arial"/>
                <a:cs typeface="Arial"/>
                <a:sym typeface="Arial"/>
              </a:rPr>
              <a:t>ist die Retinitis punctata albescens eine </a:t>
            </a:r>
            <a:r>
              <a:rPr b="1" lang="en-US" sz="1352">
                <a:solidFill>
                  <a:srgbClr val="99BBBB"/>
                </a:solidFill>
                <a:latin typeface="Arial"/>
                <a:ea typeface="Arial"/>
                <a:cs typeface="Arial"/>
                <a:sym typeface="Arial"/>
              </a:rPr>
              <a:t>Photorezeptorerkrankung</a:t>
            </a:r>
            <a:r>
              <a:rPr lang="en-US" sz="1352">
                <a:solidFill>
                  <a:srgbClr val="99BBBB"/>
                </a:solidFill>
                <a:latin typeface="Arial"/>
                <a:ea typeface="Arial"/>
                <a:cs typeface="Arial"/>
                <a:sym typeface="Arial"/>
              </a:rPr>
              <a:t>; daher</a:t>
            </a:r>
            <a:endParaRPr/>
          </a:p>
          <a:p>
            <a:pPr indent="0" lvl="0" marL="0" marR="0" rtl="0" algn="l">
              <a:spcBef>
                <a:spcPts val="0"/>
              </a:spcBef>
              <a:spcAft>
                <a:spcPts val="0"/>
              </a:spcAft>
              <a:buNone/>
            </a:pPr>
            <a:r>
              <a:rPr b="1" i="1" lang="en-US" sz="1352">
                <a:solidFill>
                  <a:srgbClr val="99BBBB"/>
                </a:solidFill>
                <a:latin typeface="Arial"/>
                <a:ea typeface="Arial"/>
                <a:cs typeface="Arial"/>
                <a:sym typeface="Arial"/>
              </a:rPr>
              <a:t>   </a:t>
            </a:r>
            <a:r>
              <a:rPr b="1" lang="en-US" sz="1352">
                <a:solidFill>
                  <a:srgbClr val="99BBBB"/>
                </a:solidFill>
                <a:latin typeface="Arial"/>
                <a:ea typeface="Arial"/>
                <a:cs typeface="Arial"/>
                <a:sym typeface="Arial"/>
              </a:rPr>
              <a:t>und das ERG normalisiert sich </a:t>
            </a:r>
            <a:r>
              <a:rPr b="1" i="1" lang="en-US" sz="1352">
                <a:solidFill>
                  <a:srgbClr val="99BBBB"/>
                </a:solidFill>
                <a:latin typeface="Arial"/>
                <a:ea typeface="Arial"/>
                <a:cs typeface="Arial"/>
                <a:sym typeface="Arial"/>
              </a:rPr>
              <a:t>nie</a:t>
            </a:r>
            <a:r>
              <a:rPr lang="en-US" sz="1352">
                <a:solidFill>
                  <a:srgbClr val="99BBBB"/>
                </a:solidFill>
                <a:latin typeface="Arial"/>
                <a:ea typeface="Arial"/>
                <a:cs typeface="Arial"/>
                <a:sym typeface="Arial"/>
              </a:rPr>
              <a:t>, egal wie</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   viel Zeit auch verstreichen möge.</a:t>
            </a:r>
            <a:endParaRPr/>
          </a:p>
        </p:txBody>
      </p:sp>
    </p:spTree>
  </p:cSld>
  <p:clrMapOvr>
    <a:masterClrMapping/>
  </p:clrMapOvr>
</p:sld>
</file>

<file path=ppt/slides/slide2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90" name="Shape 7190"/>
        <p:cNvGrpSpPr/>
        <p:nvPr/>
      </p:nvGrpSpPr>
      <p:grpSpPr>
        <a:xfrm>
          <a:off x="0" y="0"/>
          <a:ext cx="0" cy="0"/>
          <a:chOff x="0" y="0"/>
          <a:chExt cx="0" cy="0"/>
        </a:xfrm>
      </p:grpSpPr>
      <p:pic>
        <p:nvPicPr>
          <p:cNvPr id="7191" name="Google Shape;7191;p261"/>
          <p:cNvPicPr preferRelativeResize="0"/>
          <p:nvPr/>
        </p:nvPicPr>
        <p:blipFill rotWithShape="1">
          <a:blip r:embed="rId3">
            <a:alphaModFix/>
          </a:blip>
          <a:srcRect b="0" l="0" r="0" t="0"/>
          <a:stretch/>
        </p:blipFill>
        <p:spPr>
          <a:xfrm>
            <a:off x="3056435" y="1089990"/>
            <a:ext cx="6079131" cy="4046451"/>
          </a:xfrm>
          <a:prstGeom prst="rect">
            <a:avLst/>
          </a:prstGeom>
          <a:noFill/>
          <a:ln>
            <a:noFill/>
          </a:ln>
        </p:spPr>
      </p:pic>
      <p:sp>
        <p:nvSpPr>
          <p:cNvPr id="7192" name="Google Shape;7192;p261"/>
          <p:cNvSpPr txBox="1"/>
          <p:nvPr/>
        </p:nvSpPr>
        <p:spPr>
          <a:xfrm>
            <a:off x="4655964" y="5836862"/>
            <a:ext cx="2953685" cy="35732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Retinitis punctata albescens</a:t>
            </a:r>
            <a:endParaRPr/>
          </a:p>
        </p:txBody>
      </p:sp>
      <p:sp>
        <p:nvSpPr>
          <p:cNvPr id="7193" name="Google Shape;7193;p261"/>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194" name="Google Shape;7194;p261"/>
          <p:cNvSpPr txBox="1"/>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solidFill>
                <a:schemeClr val="dk1"/>
              </a:solidFill>
              <a:latin typeface="Quattrocento Sans"/>
              <a:ea typeface="Quattrocento Sans"/>
              <a:cs typeface="Quattrocento Sans"/>
              <a:sym typeface="Quattrocento Sans"/>
            </a:endParaRPr>
          </a:p>
        </p:txBody>
      </p:sp>
      <p:cxnSp>
        <p:nvCxnSpPr>
          <p:cNvPr id="7195" name="Google Shape;7195;p261"/>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196" name="Google Shape;7196;p261"/>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0" name="Shape 7200"/>
        <p:cNvGrpSpPr/>
        <p:nvPr/>
      </p:nvGrpSpPr>
      <p:grpSpPr>
        <a:xfrm>
          <a:off x="0" y="0"/>
          <a:ext cx="0" cy="0"/>
          <a:chOff x="0" y="0"/>
          <a:chExt cx="0" cy="0"/>
        </a:xfrm>
      </p:grpSpPr>
      <p:sp>
        <p:nvSpPr>
          <p:cNvPr id="7201" name="Google Shape;7201;p262"/>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7202" name="Google Shape;7202;p262"/>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(Nachtsehen)</a:t>
            </a:r>
            <a:endParaRPr/>
          </a:p>
        </p:txBody>
      </p:sp>
      <p:cxnSp>
        <p:nvCxnSpPr>
          <p:cNvPr id="7203" name="Google Shape;7203;p262"/>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7204" name="Google Shape;7204;p262"/>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7205" name="Google Shape;7205;p262"/>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7206" name="Google Shape;7206;p262"/>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7207" name="Google Shape;7207;p262"/>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7208" name="Google Shape;7208;p262"/>
          <p:cNvCxnSpPr>
            <a:stCxn id="7201"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7209" name="Google Shape;7209;p262"/>
          <p:cNvCxnSpPr>
            <a:stCxn id="7201"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7210" name="Google Shape;7210;p262"/>
          <p:cNvCxnSpPr>
            <a:stCxn id="7201"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7211" name="Google Shape;7211;p262"/>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7212" name="Google Shape;7212;p262"/>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7213" name="Google Shape;7213;p262"/>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7214" name="Google Shape;7214;p262"/>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7215" name="Google Shape;7215;p262"/>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7216" name="Google Shape;7216;p262"/>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7217" name="Google Shape;7217;p262"/>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sp>
        <p:nvSpPr>
          <p:cNvPr id="7218" name="Google Shape;7218;p262"/>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7219" name="Google Shape;7219;p262"/>
          <p:cNvSpPr txBox="1"/>
          <p:nvPr/>
        </p:nvSpPr>
        <p:spPr>
          <a:xfrm>
            <a:off x="8990455" y="3479217"/>
            <a:ext cx="859761" cy="517343"/>
          </a:xfrm>
          <a:prstGeom prst="rect">
            <a:avLst/>
          </a:prstGeom>
          <a:no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Oguchi</a:t>
            </a:r>
            <a:endParaRPr sz="1546">
              <a:solidFill>
                <a:srgbClr val="BFBFBF"/>
              </a:solidFill>
              <a:latin typeface="Arial"/>
              <a:ea typeface="Arial"/>
              <a:cs typeface="Arial"/>
              <a:sym typeface="Arial"/>
            </a:endParaRPr>
          </a:p>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Erkrankung</a:t>
            </a:r>
            <a:endParaRPr/>
          </a:p>
        </p:txBody>
      </p:sp>
      <p:cxnSp>
        <p:nvCxnSpPr>
          <p:cNvPr id="7220" name="Google Shape;7220;p262"/>
          <p:cNvCxnSpPr/>
          <p:nvPr/>
        </p:nvCxnSpPr>
        <p:spPr>
          <a:xfrm>
            <a:off x="9923828" y="2871586"/>
            <a:ext cx="0" cy="809733"/>
          </a:xfrm>
          <a:prstGeom prst="straightConnector1">
            <a:avLst/>
          </a:prstGeom>
          <a:noFill/>
          <a:ln cap="flat" cmpd="sng" w="9525">
            <a:solidFill>
              <a:srgbClr val="BFBFBF"/>
            </a:solidFill>
            <a:prstDash val="solid"/>
            <a:round/>
            <a:headEnd len="med" w="med" type="none"/>
            <a:tailEnd len="med" w="med" type="none"/>
          </a:ln>
        </p:spPr>
      </p:cxnSp>
      <p:cxnSp>
        <p:nvCxnSpPr>
          <p:cNvPr id="7221" name="Google Shape;7221;p262"/>
          <p:cNvCxnSpPr/>
          <p:nvPr/>
        </p:nvCxnSpPr>
        <p:spPr>
          <a:xfrm>
            <a:off x="9850216" y="3186828"/>
            <a:ext cx="73612" cy="0"/>
          </a:xfrm>
          <a:prstGeom prst="straightConnector1">
            <a:avLst/>
          </a:prstGeom>
          <a:noFill/>
          <a:ln cap="flat" cmpd="sng" w="9525">
            <a:solidFill>
              <a:srgbClr val="BFBFBF"/>
            </a:solidFill>
            <a:prstDash val="solid"/>
            <a:round/>
            <a:headEnd len="med" w="med" type="none"/>
            <a:tailEnd len="med" w="med" type="none"/>
          </a:ln>
        </p:spPr>
      </p:cxnSp>
      <p:cxnSp>
        <p:nvCxnSpPr>
          <p:cNvPr id="7222" name="Google Shape;7222;p262"/>
          <p:cNvCxnSpPr/>
          <p:nvPr/>
        </p:nvCxnSpPr>
        <p:spPr>
          <a:xfrm>
            <a:off x="9850216" y="3702112"/>
            <a:ext cx="73612" cy="0"/>
          </a:xfrm>
          <a:prstGeom prst="straightConnector1">
            <a:avLst/>
          </a:prstGeom>
          <a:noFill/>
          <a:ln cap="flat" cmpd="sng" w="9525">
            <a:solidFill>
              <a:srgbClr val="BFBFBF"/>
            </a:solidFill>
            <a:prstDash val="solid"/>
            <a:round/>
            <a:headEnd len="med" w="med" type="none"/>
            <a:tailEnd len="med" w="med" type="none"/>
          </a:ln>
        </p:spPr>
      </p:cxnSp>
      <p:sp>
        <p:nvSpPr>
          <p:cNvPr id="7223" name="Google Shape;7223;p262"/>
          <p:cNvSpPr txBox="1"/>
          <p:nvPr/>
        </p:nvSpPr>
        <p:spPr>
          <a:xfrm>
            <a:off x="2194560" y="4217397"/>
            <a:ext cx="6289232" cy="1689790"/>
          </a:xfrm>
          <a:prstGeom prst="rect">
            <a:avLst/>
          </a:prstGeom>
          <a:solidFill>
            <a:schemeClr val="dk1"/>
          </a:solidFill>
          <a:ln>
            <a:noFill/>
          </a:ln>
        </p:spPr>
        <p:txBody>
          <a:bodyPr anchorCtr="0" anchor="t" bIns="12250" lIns="24525" spcFirstLastPara="1" rIns="24525" wrap="square" tIns="12250">
            <a:spAutoFit/>
          </a:bodyPr>
          <a:lstStyle/>
          <a:p>
            <a:pPr indent="-331254" lvl="0" marL="331254" marR="0" rtl="0" algn="l">
              <a:lnSpc>
                <a:spcPct val="90000"/>
              </a:lnSpc>
              <a:spcBef>
                <a:spcPts val="0"/>
              </a:spcBef>
              <a:spcAft>
                <a:spcPts val="0"/>
              </a:spcAft>
              <a:buNone/>
            </a:pPr>
            <a:r>
              <a:rPr b="1" lang="en-US" sz="1352">
                <a:solidFill>
                  <a:schemeClr val="lt1"/>
                </a:solidFill>
                <a:latin typeface="Arial"/>
                <a:ea typeface="Arial"/>
                <a:cs typeface="Arial"/>
                <a:sym typeface="Arial"/>
              </a:rPr>
              <a:t>	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 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--Pathologie: Verzögerte Regeneration des Fotopigments … Rhodopsin </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--Die Dunkeladaptation ist gestört:</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--Anfangs sind die Patienten…nachtblind, mit abnormalem…Stäbchen-ERG</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--Mit der Zeit kommt es zu einer Dunkeladaptation, und das ERG normalisiert sich</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--funduskopisch: Auffällige Anordnung </a:t>
            </a:r>
            <a:r>
              <a:rPr b="1" i="0" lang="en-US" sz="1352" u="none" cap="none" strike="noStrike">
                <a:solidFill>
                  <a:srgbClr val="7F7F7F"/>
                </a:solidFill>
                <a:latin typeface="Arial"/>
                <a:ea typeface="Arial"/>
                <a:cs typeface="Arial"/>
                <a:sym typeface="Arial"/>
              </a:rPr>
              <a:t>von…gelb-weißen Punkten</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--Punkte im gesamten hinteren Pol mit Ausnahme der…Fovea</a:t>
            </a:r>
            <a:endParaRPr/>
          </a:p>
        </p:txBody>
      </p:sp>
      <p:sp>
        <p:nvSpPr>
          <p:cNvPr id="7224" name="Google Shape;7224;p262"/>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225" name="Google Shape;7225;p262"/>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226" name="Google Shape;7226;p262"/>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227" name="Google Shape;7227;p262"/>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7228" name="Google Shape;7228;p262"/>
          <p:cNvSpPr txBox="1"/>
          <p:nvPr/>
        </p:nvSpPr>
        <p:spPr>
          <a:xfrm>
            <a:off x="2138028" y="762000"/>
            <a:ext cx="7070793" cy="3353894"/>
          </a:xfrm>
          <a:prstGeom prst="rect">
            <a:avLst/>
          </a:prstGeom>
          <a:solidFill>
            <a:srgbClr val="99BBBB"/>
          </a:solidFill>
          <a:ln cap="flat" cmpd="sng" w="9525">
            <a:solidFill>
              <a:schemeClr val="dk1"/>
            </a:solidFill>
            <a:prstDash val="solid"/>
            <a:miter lim="8000"/>
            <a:headEnd len="sm" w="sm" type="none"/>
            <a:tailEnd len="sm" w="sm" type="none"/>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Welche Erkrankung muss vor allem vom </a:t>
            </a:r>
            <a:r>
              <a:rPr i="1" lang="en-US" sz="1352">
                <a:solidFill>
                  <a:schemeClr val="lt1"/>
                </a:solidFill>
                <a:latin typeface="Arial"/>
                <a:ea typeface="Arial"/>
                <a:cs typeface="Arial"/>
                <a:sym typeface="Arial"/>
              </a:rPr>
              <a:t>F</a:t>
            </a:r>
            <a:r>
              <a:rPr i="1" lang="en-US" sz="1352">
                <a:solidFill>
                  <a:srgbClr val="FFEC8F"/>
                </a:solidFill>
                <a:latin typeface="Arial"/>
                <a:ea typeface="Arial"/>
                <a:cs typeface="Arial"/>
                <a:sym typeface="Arial"/>
              </a:rPr>
              <a:t>u</a:t>
            </a:r>
            <a:r>
              <a:rPr i="1" lang="en-US" sz="1352">
                <a:solidFill>
                  <a:schemeClr val="lt1"/>
                </a:solidFill>
                <a:latin typeface="Arial"/>
                <a:ea typeface="Arial"/>
                <a:cs typeface="Arial"/>
                <a:sym typeface="Arial"/>
              </a:rPr>
              <a:t>n</a:t>
            </a:r>
            <a:r>
              <a:rPr i="1" lang="en-US" sz="1352">
                <a:solidFill>
                  <a:srgbClr val="FFEC8F"/>
                </a:solidFill>
                <a:latin typeface="Arial"/>
                <a:ea typeface="Arial"/>
                <a:cs typeface="Arial"/>
                <a:sym typeface="Arial"/>
              </a:rPr>
              <a:t>d</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a:t>
            </a:r>
            <a:r>
              <a:rPr i="1" lang="en-US" sz="1352">
                <a:solidFill>
                  <a:schemeClr val="lt1"/>
                </a:solidFill>
                <a:latin typeface="Arial"/>
                <a:ea typeface="Arial"/>
                <a:cs typeface="Arial"/>
                <a:sym typeface="Arial"/>
              </a:rPr>
              <a:t>l</a:t>
            </a:r>
            <a:r>
              <a:rPr i="1" lang="en-US" sz="1352">
                <a:solidFill>
                  <a:srgbClr val="FFEC8F"/>
                </a:solidFill>
                <a:latin typeface="Arial"/>
                <a:ea typeface="Arial"/>
                <a:cs typeface="Arial"/>
                <a:sym typeface="Arial"/>
              </a:rPr>
              <a:t>b</a:t>
            </a:r>
            <a:r>
              <a:rPr i="1" lang="en-US" sz="1352">
                <a:solidFill>
                  <a:schemeClr val="lt1"/>
                </a:solidFill>
                <a:latin typeface="Arial"/>
                <a:ea typeface="Arial"/>
                <a:cs typeface="Arial"/>
                <a:sym typeface="Arial"/>
              </a:rPr>
              <a:t>i</a:t>
            </a:r>
            <a:r>
              <a:rPr i="1" lang="en-US" sz="1352">
                <a:solidFill>
                  <a:srgbClr val="FFEC8F"/>
                </a:solidFill>
                <a:latin typeface="Arial"/>
                <a:ea typeface="Arial"/>
                <a:cs typeface="Arial"/>
                <a:sym typeface="Arial"/>
              </a:rPr>
              <a:t>p</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n</a:t>
            </a:r>
            <a:r>
              <a:rPr i="1" lang="en-US" sz="1352">
                <a:solidFill>
                  <a:schemeClr val="lt1"/>
                </a:solidFill>
                <a:latin typeface="Arial"/>
                <a:ea typeface="Arial"/>
                <a:cs typeface="Arial"/>
                <a:sym typeface="Arial"/>
              </a:rPr>
              <a:t>c</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a</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t>
            </a:r>
            <a:r>
              <a:rPr i="1" lang="en-US" sz="1352">
                <a:solidFill>
                  <a:srgbClr val="1A5FB4"/>
                </a:solidFill>
                <a:latin typeface="Arial"/>
                <a:ea typeface="Arial"/>
                <a:cs typeface="Arial"/>
                <a:sym typeface="Arial"/>
              </a:rPr>
              <a:t>unterschieden werden?</a:t>
            </a:r>
            <a:endParaRPr/>
          </a:p>
          <a:p>
            <a:pPr indent="0" lvl="0" marL="0" marR="0" rtl="0" algn="l">
              <a:spcBef>
                <a:spcPts val="0"/>
              </a:spcBef>
              <a:spcAft>
                <a:spcPts val="0"/>
              </a:spcAft>
              <a:buNone/>
            </a:pP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a:t>
            </a:r>
            <a:endParaRPr/>
          </a:p>
          <a:p>
            <a:pPr indent="0" lvl="0" marL="0" marR="0" rtl="0" algn="l">
              <a:spcBef>
                <a:spcPts val="0"/>
              </a:spcBef>
              <a:spcAft>
                <a:spcPts val="0"/>
              </a:spcAft>
              <a:buNone/>
            </a:pPr>
            <a:r>
              <a:t/>
            </a:r>
            <a:endParaRPr i="1"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Was ist </a:t>
            </a: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a:t>
            </a:r>
            <a:r>
              <a:rPr i="1" lang="en-US" sz="1352">
                <a:solidFill>
                  <a:srgbClr val="1A5FB4"/>
                </a:solidFill>
                <a:latin typeface="Arial"/>
                <a:ea typeface="Arial"/>
                <a:cs typeface="Arial"/>
                <a:sym typeface="Arial"/>
              </a:rPr>
              <a:t>?</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Eine  RP-Variante, die durch </a:t>
            </a:r>
            <a:r>
              <a:rPr lang="en-US" sz="1352">
                <a:solidFill>
                  <a:schemeClr val="lt1"/>
                </a:solidFill>
                <a:latin typeface="Arial"/>
                <a:ea typeface="Arial"/>
                <a:cs typeface="Arial"/>
                <a:sym typeface="Arial"/>
              </a:rPr>
              <a:t>weiß</a:t>
            </a:r>
            <a:r>
              <a:rPr lang="en-US" sz="1352">
                <a:solidFill>
                  <a:srgbClr val="FFEC8F"/>
                </a:solidFill>
                <a:latin typeface="Arial"/>
                <a:ea typeface="Arial"/>
                <a:cs typeface="Arial"/>
                <a:sym typeface="Arial"/>
              </a:rPr>
              <a:t>-gelbe </a:t>
            </a:r>
            <a:r>
              <a:rPr lang="en-US" sz="1352">
                <a:solidFill>
                  <a:srgbClr val="1A5FB4"/>
                </a:solidFill>
                <a:latin typeface="Arial"/>
                <a:ea typeface="Arial"/>
                <a:cs typeface="Arial"/>
                <a:sym typeface="Arial"/>
              </a:rPr>
              <a:t>Punkte gekennzeichnet ist, ähnlich denen des </a:t>
            </a:r>
            <a:r>
              <a:rPr lang="en-US" sz="1352">
                <a:solidFill>
                  <a:srgbClr val="FFEC8F"/>
                </a:solidFill>
                <a:latin typeface="Arial"/>
                <a:ea typeface="Arial"/>
                <a:cs typeface="Arial"/>
                <a:sym typeface="Arial"/>
              </a:rPr>
              <a:t>a</a:t>
            </a:r>
            <a:r>
              <a:rPr lang="en-US" sz="1352">
                <a:solidFill>
                  <a:schemeClr val="lt1"/>
                </a:solidFill>
                <a:latin typeface="Arial"/>
                <a:ea typeface="Arial"/>
                <a:cs typeface="Arial"/>
                <a:sym typeface="Arial"/>
              </a:rPr>
              <a:t>l</a:t>
            </a:r>
            <a:r>
              <a:rPr lang="en-US" sz="1352">
                <a:solidFill>
                  <a:srgbClr val="FFEC8F"/>
                </a:solidFill>
                <a:latin typeface="Arial"/>
                <a:ea typeface="Arial"/>
                <a:cs typeface="Arial"/>
                <a:sym typeface="Arial"/>
              </a:rPr>
              <a:t>b</a:t>
            </a:r>
            <a:r>
              <a:rPr lang="en-US" sz="1352">
                <a:solidFill>
                  <a:schemeClr val="lt1"/>
                </a:solidFill>
                <a:latin typeface="Arial"/>
                <a:ea typeface="Arial"/>
                <a:cs typeface="Arial"/>
                <a:sym typeface="Arial"/>
              </a:rPr>
              <a:t>i</a:t>
            </a:r>
            <a:r>
              <a:rPr lang="en-US" sz="1352">
                <a:solidFill>
                  <a:srgbClr val="FFEC8F"/>
                </a:solidFill>
                <a:latin typeface="Arial"/>
                <a:ea typeface="Arial"/>
                <a:cs typeface="Arial"/>
                <a:sym typeface="Arial"/>
              </a:rPr>
              <a:t>p</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n</a:t>
            </a:r>
            <a:r>
              <a:rPr lang="en-US" sz="1352">
                <a:solidFill>
                  <a:schemeClr val="lt1"/>
                </a:solidFill>
                <a:latin typeface="Arial"/>
                <a:ea typeface="Arial"/>
                <a:cs typeface="Arial"/>
                <a:sym typeface="Arial"/>
              </a:rPr>
              <a:t>c</a:t>
            </a:r>
            <a:r>
              <a:rPr lang="en-US" sz="1352">
                <a:solidFill>
                  <a:srgbClr val="FFEC8F"/>
                </a:solidFill>
                <a:latin typeface="Arial"/>
                <a:ea typeface="Arial"/>
                <a:cs typeface="Arial"/>
                <a:sym typeface="Arial"/>
              </a:rPr>
              <a:t>t</a:t>
            </a:r>
            <a:r>
              <a:rPr lang="en-US" sz="1352">
                <a:solidFill>
                  <a:schemeClr val="lt1"/>
                </a:solidFill>
                <a:latin typeface="Arial"/>
                <a:ea typeface="Arial"/>
                <a:cs typeface="Arial"/>
                <a:sym typeface="Arial"/>
              </a:rPr>
              <a:t>a</a:t>
            </a:r>
            <a:r>
              <a:rPr lang="en-US" sz="1352">
                <a:solidFill>
                  <a:srgbClr val="FFEC8F"/>
                </a:solidFill>
                <a:latin typeface="Arial"/>
                <a:ea typeface="Arial"/>
                <a:cs typeface="Arial"/>
                <a:sym typeface="Arial"/>
              </a:rPr>
              <a:t>t</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s</a:t>
            </a:r>
            <a:endParaRPr/>
          </a:p>
          <a:p>
            <a:pPr indent="0" lvl="0" marL="0" marR="0" rtl="0" algn="l">
              <a:spcBef>
                <a:spcPts val="0"/>
              </a:spcBef>
              <a:spcAft>
                <a:spcPts val="0"/>
              </a:spcAft>
              <a:buNone/>
            </a:pPr>
            <a:r>
              <a:t/>
            </a:r>
            <a:endParaRPr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Worin unterscheiden sich </a:t>
            </a:r>
            <a:r>
              <a:rPr i="1" lang="en-US" sz="1352">
                <a:solidFill>
                  <a:schemeClr val="lt1"/>
                </a:solidFill>
                <a:latin typeface="Arial"/>
                <a:ea typeface="Arial"/>
                <a:cs typeface="Arial"/>
                <a:sym typeface="Arial"/>
              </a:rPr>
              <a:t>F</a:t>
            </a:r>
            <a:r>
              <a:rPr i="1" lang="en-US" sz="1352">
                <a:solidFill>
                  <a:srgbClr val="FFEC8F"/>
                </a:solidFill>
                <a:latin typeface="Arial"/>
                <a:ea typeface="Arial"/>
                <a:cs typeface="Arial"/>
                <a:sym typeface="Arial"/>
              </a:rPr>
              <a:t>u</a:t>
            </a:r>
            <a:r>
              <a:rPr i="1" lang="en-US" sz="1352">
                <a:solidFill>
                  <a:schemeClr val="lt1"/>
                </a:solidFill>
                <a:latin typeface="Arial"/>
                <a:ea typeface="Arial"/>
                <a:cs typeface="Arial"/>
                <a:sym typeface="Arial"/>
              </a:rPr>
              <a:t>n</a:t>
            </a:r>
            <a:r>
              <a:rPr i="1" lang="en-US" sz="1352">
                <a:solidFill>
                  <a:srgbClr val="FFEC8F"/>
                </a:solidFill>
                <a:latin typeface="Arial"/>
                <a:ea typeface="Arial"/>
                <a:cs typeface="Arial"/>
                <a:sym typeface="Arial"/>
              </a:rPr>
              <a:t>d</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a:t>
            </a:r>
            <a:r>
              <a:rPr i="1" lang="en-US" sz="1352">
                <a:solidFill>
                  <a:schemeClr val="lt1"/>
                </a:solidFill>
                <a:latin typeface="Arial"/>
                <a:ea typeface="Arial"/>
                <a:cs typeface="Arial"/>
                <a:sym typeface="Arial"/>
              </a:rPr>
              <a:t>l</a:t>
            </a:r>
            <a:r>
              <a:rPr i="1" lang="en-US" sz="1352">
                <a:solidFill>
                  <a:srgbClr val="FFEC8F"/>
                </a:solidFill>
                <a:latin typeface="Arial"/>
                <a:ea typeface="Arial"/>
                <a:cs typeface="Arial"/>
                <a:sym typeface="Arial"/>
              </a:rPr>
              <a:t>b</a:t>
            </a:r>
            <a:r>
              <a:rPr i="1" lang="en-US" sz="1352">
                <a:solidFill>
                  <a:schemeClr val="lt1"/>
                </a:solidFill>
                <a:latin typeface="Arial"/>
                <a:ea typeface="Arial"/>
                <a:cs typeface="Arial"/>
                <a:sym typeface="Arial"/>
              </a:rPr>
              <a:t>i</a:t>
            </a:r>
            <a:r>
              <a:rPr i="1" lang="en-US" sz="1352">
                <a:solidFill>
                  <a:srgbClr val="FFEC8F"/>
                </a:solidFill>
                <a:latin typeface="Arial"/>
                <a:ea typeface="Arial"/>
                <a:cs typeface="Arial"/>
                <a:sym typeface="Arial"/>
              </a:rPr>
              <a:t>p</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n</a:t>
            </a:r>
            <a:r>
              <a:rPr i="1" lang="en-US" sz="1352">
                <a:solidFill>
                  <a:schemeClr val="lt1"/>
                </a:solidFill>
                <a:latin typeface="Arial"/>
                <a:ea typeface="Arial"/>
                <a:cs typeface="Arial"/>
                <a:sym typeface="Arial"/>
              </a:rPr>
              <a:t>c</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a</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t>
            </a:r>
            <a:r>
              <a:rPr i="1" lang="en-US" sz="1352">
                <a:solidFill>
                  <a:srgbClr val="1A5FB4"/>
                </a:solidFill>
                <a:latin typeface="Arial"/>
                <a:ea typeface="Arial"/>
                <a:cs typeface="Arial"/>
                <a:sym typeface="Arial"/>
              </a:rPr>
              <a:t>und </a:t>
            </a: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a:t>
            </a:r>
            <a:r>
              <a:rPr i="1" lang="en-US" sz="1352">
                <a:solidFill>
                  <a:srgbClr val="1A5FB4"/>
                </a:solidFill>
                <a:latin typeface="Arial"/>
                <a:ea typeface="Arial"/>
                <a:cs typeface="Arial"/>
                <a:sym typeface="Arial"/>
              </a:rPr>
              <a:t>?</a:t>
            </a:r>
            <a:endParaRPr i="1" sz="1352">
              <a:solidFill>
                <a:srgbClr val="99BBBB"/>
              </a:solidFill>
              <a:latin typeface="Arial"/>
              <a:ea typeface="Arial"/>
              <a:cs typeface="Arial"/>
              <a:sym typeface="Arial"/>
            </a:endParaRPr>
          </a:p>
          <a:p>
            <a:pPr indent="0" lvl="0" marL="0" marR="0" rtl="0" algn="l">
              <a:spcBef>
                <a:spcPts val="0"/>
              </a:spcBef>
              <a:spcAft>
                <a:spcPts val="0"/>
              </a:spcAft>
              <a:buNone/>
            </a:pPr>
            <a:r>
              <a:rPr lang="en-US" sz="1352">
                <a:solidFill>
                  <a:srgbClr val="99BBBB"/>
                </a:solidFill>
                <a:latin typeface="Arial"/>
                <a:ea typeface="Arial"/>
                <a:cs typeface="Arial"/>
                <a:sym typeface="Arial"/>
              </a:rPr>
              <a:t>--Zur funduskopisch: Wie andere Formen der RP zeigt auch die Retinitis punctata albescens</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   </a:t>
            </a:r>
            <a:r>
              <a:rPr b="1" lang="en-US" sz="1352">
                <a:solidFill>
                  <a:srgbClr val="99BBBB"/>
                </a:solidFill>
                <a:latin typeface="Arial"/>
                <a:ea typeface="Arial"/>
                <a:cs typeface="Arial"/>
                <a:sym typeface="Arial"/>
              </a:rPr>
              <a:t>eine Verengung der Arteriolen auf</a:t>
            </a:r>
            <a:r>
              <a:rPr lang="en-US" sz="1352">
                <a:solidFill>
                  <a:srgbClr val="99BBBB"/>
                </a:solidFill>
                <a:latin typeface="Arial"/>
                <a:ea typeface="Arial"/>
                <a:cs typeface="Arial"/>
                <a:sym typeface="Arial"/>
              </a:rPr>
              <a:t>, während dies bei albipunctatus nicht der Fall ist</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--im ERG: Fundus albipunctatus ist eine Erkrankung, die durch eine abnormale Rhodopsinregeneration gekennzeichnet ist,</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   die sich in einer langsamen, aber letztendlich erfolgreichen. Im Gegensatz dazu</a:t>
            </a:r>
            <a:endParaRPr/>
          </a:p>
          <a:p>
            <a:pPr indent="0" lvl="0" marL="0" marR="0" rtl="0" algn="l">
              <a:spcBef>
                <a:spcPts val="0"/>
              </a:spcBef>
              <a:spcAft>
                <a:spcPts val="0"/>
              </a:spcAft>
              <a:buNone/>
            </a:pPr>
            <a:r>
              <a:rPr b="1" lang="en-US" sz="1352">
                <a:solidFill>
                  <a:srgbClr val="99BBBB"/>
                </a:solidFill>
                <a:latin typeface="Arial"/>
                <a:ea typeface="Arial"/>
                <a:cs typeface="Arial"/>
                <a:sym typeface="Arial"/>
              </a:rPr>
              <a:t> </a:t>
            </a:r>
            <a:r>
              <a:rPr lang="en-US" sz="1352">
                <a:solidFill>
                  <a:srgbClr val="99BBBB"/>
                </a:solidFill>
                <a:latin typeface="Arial"/>
                <a:ea typeface="Arial"/>
                <a:cs typeface="Arial"/>
                <a:sym typeface="Arial"/>
              </a:rPr>
              <a:t>ist die Retinitis punctata albescens eine </a:t>
            </a:r>
            <a:r>
              <a:rPr b="1" lang="en-US" sz="1352">
                <a:solidFill>
                  <a:srgbClr val="99BBBB"/>
                </a:solidFill>
                <a:latin typeface="Arial"/>
                <a:ea typeface="Arial"/>
                <a:cs typeface="Arial"/>
                <a:sym typeface="Arial"/>
              </a:rPr>
              <a:t>Photorezeptorerkrankung</a:t>
            </a:r>
            <a:r>
              <a:rPr lang="en-US" sz="1352">
                <a:solidFill>
                  <a:srgbClr val="99BBBB"/>
                </a:solidFill>
                <a:latin typeface="Arial"/>
                <a:ea typeface="Arial"/>
                <a:cs typeface="Arial"/>
                <a:sym typeface="Arial"/>
              </a:rPr>
              <a:t>; daher</a:t>
            </a:r>
            <a:endParaRPr/>
          </a:p>
          <a:p>
            <a:pPr indent="0" lvl="0" marL="0" marR="0" rtl="0" algn="l">
              <a:spcBef>
                <a:spcPts val="0"/>
              </a:spcBef>
              <a:spcAft>
                <a:spcPts val="0"/>
              </a:spcAft>
              <a:buNone/>
            </a:pPr>
            <a:r>
              <a:rPr b="1" i="1" lang="en-US" sz="1352">
                <a:solidFill>
                  <a:srgbClr val="99BBBB"/>
                </a:solidFill>
                <a:latin typeface="Arial"/>
                <a:ea typeface="Arial"/>
                <a:cs typeface="Arial"/>
                <a:sym typeface="Arial"/>
              </a:rPr>
              <a:t>   </a:t>
            </a:r>
            <a:r>
              <a:rPr b="1" lang="en-US" sz="1352">
                <a:solidFill>
                  <a:srgbClr val="99BBBB"/>
                </a:solidFill>
                <a:latin typeface="Arial"/>
                <a:ea typeface="Arial"/>
                <a:cs typeface="Arial"/>
                <a:sym typeface="Arial"/>
              </a:rPr>
              <a:t>und das ERG normalisiert sich </a:t>
            </a:r>
            <a:r>
              <a:rPr b="1" i="1" lang="en-US" sz="1352">
                <a:solidFill>
                  <a:srgbClr val="99BBBB"/>
                </a:solidFill>
                <a:latin typeface="Arial"/>
                <a:ea typeface="Arial"/>
                <a:cs typeface="Arial"/>
                <a:sym typeface="Arial"/>
              </a:rPr>
              <a:t>nie</a:t>
            </a:r>
            <a:r>
              <a:rPr lang="en-US" sz="1352">
                <a:solidFill>
                  <a:srgbClr val="99BBBB"/>
                </a:solidFill>
                <a:latin typeface="Arial"/>
                <a:ea typeface="Arial"/>
                <a:cs typeface="Arial"/>
                <a:sym typeface="Arial"/>
              </a:rPr>
              <a:t>, egal wie</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   viel Zeit auch verstreichen möge.</a:t>
            </a:r>
            <a:endParaRPr/>
          </a:p>
        </p:txBody>
      </p:sp>
    </p:spTree>
  </p:cSld>
  <p:clrMapOvr>
    <a:masterClrMapping/>
  </p:clrMapOvr>
</p:sld>
</file>

<file path=ppt/slides/slide2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2" name="Shape 7232"/>
        <p:cNvGrpSpPr/>
        <p:nvPr/>
      </p:nvGrpSpPr>
      <p:grpSpPr>
        <a:xfrm>
          <a:off x="0" y="0"/>
          <a:ext cx="0" cy="0"/>
          <a:chOff x="0" y="0"/>
          <a:chExt cx="0" cy="0"/>
        </a:xfrm>
      </p:grpSpPr>
      <p:sp>
        <p:nvSpPr>
          <p:cNvPr id="7233" name="Google Shape;7233;p263"/>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7234" name="Google Shape;7234;p263"/>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(Nachtsehen)</a:t>
            </a:r>
            <a:endParaRPr/>
          </a:p>
        </p:txBody>
      </p:sp>
      <p:cxnSp>
        <p:nvCxnSpPr>
          <p:cNvPr id="7235" name="Google Shape;7235;p263"/>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7236" name="Google Shape;7236;p263"/>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7237" name="Google Shape;7237;p263"/>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7238" name="Google Shape;7238;p263"/>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7239" name="Google Shape;7239;p263"/>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7240" name="Google Shape;7240;p263"/>
          <p:cNvCxnSpPr>
            <a:stCxn id="7233"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7241" name="Google Shape;7241;p263"/>
          <p:cNvCxnSpPr>
            <a:stCxn id="7233"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7242" name="Google Shape;7242;p263"/>
          <p:cNvCxnSpPr>
            <a:stCxn id="7233"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7243" name="Google Shape;7243;p263"/>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7244" name="Google Shape;7244;p263"/>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7245" name="Google Shape;7245;p263"/>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7246" name="Google Shape;7246;p263"/>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7247" name="Google Shape;7247;p263"/>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7248" name="Google Shape;7248;p263"/>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7249" name="Google Shape;7249;p263"/>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sp>
        <p:nvSpPr>
          <p:cNvPr id="7250" name="Google Shape;7250;p263"/>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7251" name="Google Shape;7251;p263"/>
          <p:cNvSpPr txBox="1"/>
          <p:nvPr/>
        </p:nvSpPr>
        <p:spPr>
          <a:xfrm>
            <a:off x="8990455" y="3479217"/>
            <a:ext cx="859761" cy="517343"/>
          </a:xfrm>
          <a:prstGeom prst="rect">
            <a:avLst/>
          </a:prstGeom>
          <a:no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Oguchi</a:t>
            </a:r>
            <a:endParaRPr sz="1546">
              <a:solidFill>
                <a:srgbClr val="BFBFBF"/>
              </a:solidFill>
              <a:latin typeface="Arial"/>
              <a:ea typeface="Arial"/>
              <a:cs typeface="Arial"/>
              <a:sym typeface="Arial"/>
            </a:endParaRPr>
          </a:p>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Erkrankung</a:t>
            </a:r>
            <a:endParaRPr/>
          </a:p>
        </p:txBody>
      </p:sp>
      <p:cxnSp>
        <p:nvCxnSpPr>
          <p:cNvPr id="7252" name="Google Shape;7252;p263"/>
          <p:cNvCxnSpPr/>
          <p:nvPr/>
        </p:nvCxnSpPr>
        <p:spPr>
          <a:xfrm>
            <a:off x="9923828" y="2871586"/>
            <a:ext cx="0" cy="809733"/>
          </a:xfrm>
          <a:prstGeom prst="straightConnector1">
            <a:avLst/>
          </a:prstGeom>
          <a:noFill/>
          <a:ln cap="flat" cmpd="sng" w="9525">
            <a:solidFill>
              <a:srgbClr val="BFBFBF"/>
            </a:solidFill>
            <a:prstDash val="solid"/>
            <a:round/>
            <a:headEnd len="med" w="med" type="none"/>
            <a:tailEnd len="med" w="med" type="none"/>
          </a:ln>
        </p:spPr>
      </p:cxnSp>
      <p:cxnSp>
        <p:nvCxnSpPr>
          <p:cNvPr id="7253" name="Google Shape;7253;p263"/>
          <p:cNvCxnSpPr/>
          <p:nvPr/>
        </p:nvCxnSpPr>
        <p:spPr>
          <a:xfrm>
            <a:off x="9850216" y="3186828"/>
            <a:ext cx="73612" cy="0"/>
          </a:xfrm>
          <a:prstGeom prst="straightConnector1">
            <a:avLst/>
          </a:prstGeom>
          <a:noFill/>
          <a:ln cap="flat" cmpd="sng" w="9525">
            <a:solidFill>
              <a:srgbClr val="BFBFBF"/>
            </a:solidFill>
            <a:prstDash val="solid"/>
            <a:round/>
            <a:headEnd len="med" w="med" type="none"/>
            <a:tailEnd len="med" w="med" type="none"/>
          </a:ln>
        </p:spPr>
      </p:cxnSp>
      <p:cxnSp>
        <p:nvCxnSpPr>
          <p:cNvPr id="7254" name="Google Shape;7254;p263"/>
          <p:cNvCxnSpPr/>
          <p:nvPr/>
        </p:nvCxnSpPr>
        <p:spPr>
          <a:xfrm>
            <a:off x="9850216" y="3702112"/>
            <a:ext cx="73612" cy="0"/>
          </a:xfrm>
          <a:prstGeom prst="straightConnector1">
            <a:avLst/>
          </a:prstGeom>
          <a:noFill/>
          <a:ln cap="flat" cmpd="sng" w="9525">
            <a:solidFill>
              <a:srgbClr val="BFBFBF"/>
            </a:solidFill>
            <a:prstDash val="solid"/>
            <a:round/>
            <a:headEnd len="med" w="med" type="none"/>
            <a:tailEnd len="med" w="med" type="none"/>
          </a:ln>
        </p:spPr>
      </p:cxnSp>
      <p:sp>
        <p:nvSpPr>
          <p:cNvPr id="7255" name="Google Shape;7255;p263"/>
          <p:cNvSpPr txBox="1"/>
          <p:nvPr/>
        </p:nvSpPr>
        <p:spPr>
          <a:xfrm>
            <a:off x="2194560" y="4217397"/>
            <a:ext cx="6289232" cy="1689790"/>
          </a:xfrm>
          <a:prstGeom prst="rect">
            <a:avLst/>
          </a:prstGeom>
          <a:solidFill>
            <a:schemeClr val="dk1"/>
          </a:solidFill>
          <a:ln>
            <a:noFill/>
          </a:ln>
        </p:spPr>
        <p:txBody>
          <a:bodyPr anchorCtr="0" anchor="t" bIns="12250" lIns="24525" spcFirstLastPara="1" rIns="24525" wrap="square" tIns="12250">
            <a:spAutoFit/>
          </a:bodyPr>
          <a:lstStyle/>
          <a:p>
            <a:pPr indent="-331254" lvl="0" marL="331254" marR="0" rtl="0" algn="l">
              <a:lnSpc>
                <a:spcPct val="90000"/>
              </a:lnSpc>
              <a:spcBef>
                <a:spcPts val="0"/>
              </a:spcBef>
              <a:spcAft>
                <a:spcPts val="0"/>
              </a:spcAft>
              <a:buNone/>
            </a:pPr>
            <a:r>
              <a:rPr b="1" lang="en-US" sz="1352">
                <a:solidFill>
                  <a:schemeClr val="lt1"/>
                </a:solidFill>
                <a:latin typeface="Arial"/>
                <a:ea typeface="Arial"/>
                <a:cs typeface="Arial"/>
                <a:sym typeface="Arial"/>
              </a:rPr>
              <a:t>	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 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--Pathologie: Verzögerte Regeneration des Fotopigments … Rhodopsin </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--Die Dunkeladaptation ist gestört:</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--Anfangs sind die Patienten…nachtblind, mit abnormalem…Stäbchen-ERG</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--Mit der Zeit kommt es zu einer Dunkeladaptation, und das ERG normalisiert sich</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--funduskopisch: Auffällige Anordnung </a:t>
            </a:r>
            <a:r>
              <a:rPr b="1" i="0" lang="en-US" sz="1352" u="none" cap="none" strike="noStrike">
                <a:solidFill>
                  <a:srgbClr val="7F7F7F"/>
                </a:solidFill>
                <a:latin typeface="Arial"/>
                <a:ea typeface="Arial"/>
                <a:cs typeface="Arial"/>
                <a:sym typeface="Arial"/>
              </a:rPr>
              <a:t>von…gelb-weißen Punkten</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--Punkte im gesamten hinteren Pol mit Ausnahme der…Fovea</a:t>
            </a:r>
            <a:endParaRPr/>
          </a:p>
        </p:txBody>
      </p:sp>
      <p:sp>
        <p:nvSpPr>
          <p:cNvPr id="7256" name="Google Shape;7256;p263"/>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257" name="Google Shape;7257;p263"/>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258" name="Google Shape;7258;p263"/>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259" name="Google Shape;7259;p263"/>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7260" name="Google Shape;7260;p263"/>
          <p:cNvSpPr txBox="1"/>
          <p:nvPr/>
        </p:nvSpPr>
        <p:spPr>
          <a:xfrm>
            <a:off x="2138028" y="762000"/>
            <a:ext cx="7070793" cy="3353894"/>
          </a:xfrm>
          <a:prstGeom prst="rect">
            <a:avLst/>
          </a:prstGeom>
          <a:solidFill>
            <a:srgbClr val="99BBBB"/>
          </a:solidFill>
          <a:ln cap="flat" cmpd="sng" w="9525">
            <a:solidFill>
              <a:schemeClr val="dk1"/>
            </a:solidFill>
            <a:prstDash val="solid"/>
            <a:miter lim="8000"/>
            <a:headEnd len="sm" w="sm" type="none"/>
            <a:tailEnd len="sm" w="sm" type="none"/>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Welche Erkrankung muss vor allem vom </a:t>
            </a:r>
            <a:r>
              <a:rPr i="1" lang="en-US" sz="1352">
                <a:solidFill>
                  <a:schemeClr val="lt1"/>
                </a:solidFill>
                <a:latin typeface="Arial"/>
                <a:ea typeface="Arial"/>
                <a:cs typeface="Arial"/>
                <a:sym typeface="Arial"/>
              </a:rPr>
              <a:t>F</a:t>
            </a:r>
            <a:r>
              <a:rPr i="1" lang="en-US" sz="1352">
                <a:solidFill>
                  <a:srgbClr val="FFEC8F"/>
                </a:solidFill>
                <a:latin typeface="Arial"/>
                <a:ea typeface="Arial"/>
                <a:cs typeface="Arial"/>
                <a:sym typeface="Arial"/>
              </a:rPr>
              <a:t>u</a:t>
            </a:r>
            <a:r>
              <a:rPr i="1" lang="en-US" sz="1352">
                <a:solidFill>
                  <a:schemeClr val="lt1"/>
                </a:solidFill>
                <a:latin typeface="Arial"/>
                <a:ea typeface="Arial"/>
                <a:cs typeface="Arial"/>
                <a:sym typeface="Arial"/>
              </a:rPr>
              <a:t>n</a:t>
            </a:r>
            <a:r>
              <a:rPr i="1" lang="en-US" sz="1352">
                <a:solidFill>
                  <a:srgbClr val="FFEC8F"/>
                </a:solidFill>
                <a:latin typeface="Arial"/>
                <a:ea typeface="Arial"/>
                <a:cs typeface="Arial"/>
                <a:sym typeface="Arial"/>
              </a:rPr>
              <a:t>d</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a:t>
            </a:r>
            <a:r>
              <a:rPr i="1" lang="en-US" sz="1352">
                <a:solidFill>
                  <a:schemeClr val="lt1"/>
                </a:solidFill>
                <a:latin typeface="Arial"/>
                <a:ea typeface="Arial"/>
                <a:cs typeface="Arial"/>
                <a:sym typeface="Arial"/>
              </a:rPr>
              <a:t>l</a:t>
            </a:r>
            <a:r>
              <a:rPr i="1" lang="en-US" sz="1352">
                <a:solidFill>
                  <a:srgbClr val="FFEC8F"/>
                </a:solidFill>
                <a:latin typeface="Arial"/>
                <a:ea typeface="Arial"/>
                <a:cs typeface="Arial"/>
                <a:sym typeface="Arial"/>
              </a:rPr>
              <a:t>b</a:t>
            </a:r>
            <a:r>
              <a:rPr i="1" lang="en-US" sz="1352">
                <a:solidFill>
                  <a:schemeClr val="lt1"/>
                </a:solidFill>
                <a:latin typeface="Arial"/>
                <a:ea typeface="Arial"/>
                <a:cs typeface="Arial"/>
                <a:sym typeface="Arial"/>
              </a:rPr>
              <a:t>i</a:t>
            </a:r>
            <a:r>
              <a:rPr i="1" lang="en-US" sz="1352">
                <a:solidFill>
                  <a:srgbClr val="FFEC8F"/>
                </a:solidFill>
                <a:latin typeface="Arial"/>
                <a:ea typeface="Arial"/>
                <a:cs typeface="Arial"/>
                <a:sym typeface="Arial"/>
              </a:rPr>
              <a:t>p</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n</a:t>
            </a:r>
            <a:r>
              <a:rPr i="1" lang="en-US" sz="1352">
                <a:solidFill>
                  <a:schemeClr val="lt1"/>
                </a:solidFill>
                <a:latin typeface="Arial"/>
                <a:ea typeface="Arial"/>
                <a:cs typeface="Arial"/>
                <a:sym typeface="Arial"/>
              </a:rPr>
              <a:t>c</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a</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t>
            </a:r>
            <a:r>
              <a:rPr i="1" lang="en-US" sz="1352">
                <a:solidFill>
                  <a:srgbClr val="1A5FB4"/>
                </a:solidFill>
                <a:latin typeface="Arial"/>
                <a:ea typeface="Arial"/>
                <a:cs typeface="Arial"/>
                <a:sym typeface="Arial"/>
              </a:rPr>
              <a:t>unterschieden werden?</a:t>
            </a:r>
            <a:endParaRPr/>
          </a:p>
          <a:p>
            <a:pPr indent="0" lvl="0" marL="0" marR="0" rtl="0" algn="l">
              <a:spcBef>
                <a:spcPts val="0"/>
              </a:spcBef>
              <a:spcAft>
                <a:spcPts val="0"/>
              </a:spcAft>
              <a:buNone/>
            </a:pP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a:t>
            </a:r>
            <a:endParaRPr/>
          </a:p>
          <a:p>
            <a:pPr indent="0" lvl="0" marL="0" marR="0" rtl="0" algn="l">
              <a:spcBef>
                <a:spcPts val="0"/>
              </a:spcBef>
              <a:spcAft>
                <a:spcPts val="0"/>
              </a:spcAft>
              <a:buNone/>
            </a:pPr>
            <a:r>
              <a:t/>
            </a:r>
            <a:endParaRPr i="1"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Was ist </a:t>
            </a: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a:t>
            </a:r>
            <a:r>
              <a:rPr i="1" lang="en-US" sz="1352">
                <a:solidFill>
                  <a:srgbClr val="1A5FB4"/>
                </a:solidFill>
                <a:latin typeface="Arial"/>
                <a:ea typeface="Arial"/>
                <a:cs typeface="Arial"/>
                <a:sym typeface="Arial"/>
              </a:rPr>
              <a:t>?</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Eine  RP-Variante, die durch </a:t>
            </a:r>
            <a:r>
              <a:rPr lang="en-US" sz="1352">
                <a:solidFill>
                  <a:schemeClr val="lt1"/>
                </a:solidFill>
                <a:latin typeface="Arial"/>
                <a:ea typeface="Arial"/>
                <a:cs typeface="Arial"/>
                <a:sym typeface="Arial"/>
              </a:rPr>
              <a:t>weiß</a:t>
            </a:r>
            <a:r>
              <a:rPr lang="en-US" sz="1352">
                <a:solidFill>
                  <a:srgbClr val="FFEC8F"/>
                </a:solidFill>
                <a:latin typeface="Arial"/>
                <a:ea typeface="Arial"/>
                <a:cs typeface="Arial"/>
                <a:sym typeface="Arial"/>
              </a:rPr>
              <a:t>-gelbe </a:t>
            </a:r>
            <a:r>
              <a:rPr lang="en-US" sz="1352">
                <a:solidFill>
                  <a:srgbClr val="1A5FB4"/>
                </a:solidFill>
                <a:latin typeface="Arial"/>
                <a:ea typeface="Arial"/>
                <a:cs typeface="Arial"/>
                <a:sym typeface="Arial"/>
              </a:rPr>
              <a:t>Punkte gekennzeichnet ist, ähnlich denen des </a:t>
            </a:r>
            <a:r>
              <a:rPr lang="en-US" sz="1352">
                <a:solidFill>
                  <a:srgbClr val="FFEC8F"/>
                </a:solidFill>
                <a:latin typeface="Arial"/>
                <a:ea typeface="Arial"/>
                <a:cs typeface="Arial"/>
                <a:sym typeface="Arial"/>
              </a:rPr>
              <a:t>a</a:t>
            </a:r>
            <a:r>
              <a:rPr lang="en-US" sz="1352">
                <a:solidFill>
                  <a:schemeClr val="lt1"/>
                </a:solidFill>
                <a:latin typeface="Arial"/>
                <a:ea typeface="Arial"/>
                <a:cs typeface="Arial"/>
                <a:sym typeface="Arial"/>
              </a:rPr>
              <a:t>l</a:t>
            </a:r>
            <a:r>
              <a:rPr lang="en-US" sz="1352">
                <a:solidFill>
                  <a:srgbClr val="FFEC8F"/>
                </a:solidFill>
                <a:latin typeface="Arial"/>
                <a:ea typeface="Arial"/>
                <a:cs typeface="Arial"/>
                <a:sym typeface="Arial"/>
              </a:rPr>
              <a:t>b</a:t>
            </a:r>
            <a:r>
              <a:rPr lang="en-US" sz="1352">
                <a:solidFill>
                  <a:schemeClr val="lt1"/>
                </a:solidFill>
                <a:latin typeface="Arial"/>
                <a:ea typeface="Arial"/>
                <a:cs typeface="Arial"/>
                <a:sym typeface="Arial"/>
              </a:rPr>
              <a:t>i</a:t>
            </a:r>
            <a:r>
              <a:rPr lang="en-US" sz="1352">
                <a:solidFill>
                  <a:srgbClr val="FFEC8F"/>
                </a:solidFill>
                <a:latin typeface="Arial"/>
                <a:ea typeface="Arial"/>
                <a:cs typeface="Arial"/>
                <a:sym typeface="Arial"/>
              </a:rPr>
              <a:t>p</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n</a:t>
            </a:r>
            <a:r>
              <a:rPr lang="en-US" sz="1352">
                <a:solidFill>
                  <a:schemeClr val="lt1"/>
                </a:solidFill>
                <a:latin typeface="Arial"/>
                <a:ea typeface="Arial"/>
                <a:cs typeface="Arial"/>
                <a:sym typeface="Arial"/>
              </a:rPr>
              <a:t>c</a:t>
            </a:r>
            <a:r>
              <a:rPr lang="en-US" sz="1352">
                <a:solidFill>
                  <a:srgbClr val="FFEC8F"/>
                </a:solidFill>
                <a:latin typeface="Arial"/>
                <a:ea typeface="Arial"/>
                <a:cs typeface="Arial"/>
                <a:sym typeface="Arial"/>
              </a:rPr>
              <a:t>t</a:t>
            </a:r>
            <a:r>
              <a:rPr lang="en-US" sz="1352">
                <a:solidFill>
                  <a:schemeClr val="lt1"/>
                </a:solidFill>
                <a:latin typeface="Arial"/>
                <a:ea typeface="Arial"/>
                <a:cs typeface="Arial"/>
                <a:sym typeface="Arial"/>
              </a:rPr>
              <a:t>a</a:t>
            </a:r>
            <a:r>
              <a:rPr lang="en-US" sz="1352">
                <a:solidFill>
                  <a:srgbClr val="FFEC8F"/>
                </a:solidFill>
                <a:latin typeface="Arial"/>
                <a:ea typeface="Arial"/>
                <a:cs typeface="Arial"/>
                <a:sym typeface="Arial"/>
              </a:rPr>
              <a:t>t</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s</a:t>
            </a:r>
            <a:endParaRPr/>
          </a:p>
          <a:p>
            <a:pPr indent="0" lvl="0" marL="0" marR="0" rtl="0" algn="l">
              <a:spcBef>
                <a:spcPts val="0"/>
              </a:spcBef>
              <a:spcAft>
                <a:spcPts val="0"/>
              </a:spcAft>
              <a:buNone/>
            </a:pPr>
            <a:r>
              <a:t/>
            </a:r>
            <a:endParaRPr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Worin unterscheiden sich </a:t>
            </a:r>
            <a:r>
              <a:rPr i="1" lang="en-US" sz="1352">
                <a:solidFill>
                  <a:schemeClr val="lt1"/>
                </a:solidFill>
                <a:latin typeface="Arial"/>
                <a:ea typeface="Arial"/>
                <a:cs typeface="Arial"/>
                <a:sym typeface="Arial"/>
              </a:rPr>
              <a:t>F</a:t>
            </a:r>
            <a:r>
              <a:rPr i="1" lang="en-US" sz="1352">
                <a:solidFill>
                  <a:srgbClr val="FFEC8F"/>
                </a:solidFill>
                <a:latin typeface="Arial"/>
                <a:ea typeface="Arial"/>
                <a:cs typeface="Arial"/>
                <a:sym typeface="Arial"/>
              </a:rPr>
              <a:t>u</a:t>
            </a:r>
            <a:r>
              <a:rPr i="1" lang="en-US" sz="1352">
                <a:solidFill>
                  <a:schemeClr val="lt1"/>
                </a:solidFill>
                <a:latin typeface="Arial"/>
                <a:ea typeface="Arial"/>
                <a:cs typeface="Arial"/>
                <a:sym typeface="Arial"/>
              </a:rPr>
              <a:t>n</a:t>
            </a:r>
            <a:r>
              <a:rPr i="1" lang="en-US" sz="1352">
                <a:solidFill>
                  <a:srgbClr val="FFEC8F"/>
                </a:solidFill>
                <a:latin typeface="Arial"/>
                <a:ea typeface="Arial"/>
                <a:cs typeface="Arial"/>
                <a:sym typeface="Arial"/>
              </a:rPr>
              <a:t>d</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a:t>
            </a:r>
            <a:r>
              <a:rPr i="1" lang="en-US" sz="1352">
                <a:solidFill>
                  <a:schemeClr val="lt1"/>
                </a:solidFill>
                <a:latin typeface="Arial"/>
                <a:ea typeface="Arial"/>
                <a:cs typeface="Arial"/>
                <a:sym typeface="Arial"/>
              </a:rPr>
              <a:t>l</a:t>
            </a:r>
            <a:r>
              <a:rPr i="1" lang="en-US" sz="1352">
                <a:solidFill>
                  <a:srgbClr val="FFEC8F"/>
                </a:solidFill>
                <a:latin typeface="Arial"/>
                <a:ea typeface="Arial"/>
                <a:cs typeface="Arial"/>
                <a:sym typeface="Arial"/>
              </a:rPr>
              <a:t>b</a:t>
            </a:r>
            <a:r>
              <a:rPr i="1" lang="en-US" sz="1352">
                <a:solidFill>
                  <a:schemeClr val="lt1"/>
                </a:solidFill>
                <a:latin typeface="Arial"/>
                <a:ea typeface="Arial"/>
                <a:cs typeface="Arial"/>
                <a:sym typeface="Arial"/>
              </a:rPr>
              <a:t>i</a:t>
            </a:r>
            <a:r>
              <a:rPr i="1" lang="en-US" sz="1352">
                <a:solidFill>
                  <a:srgbClr val="FFEC8F"/>
                </a:solidFill>
                <a:latin typeface="Arial"/>
                <a:ea typeface="Arial"/>
                <a:cs typeface="Arial"/>
                <a:sym typeface="Arial"/>
              </a:rPr>
              <a:t>p</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n</a:t>
            </a:r>
            <a:r>
              <a:rPr i="1" lang="en-US" sz="1352">
                <a:solidFill>
                  <a:schemeClr val="lt1"/>
                </a:solidFill>
                <a:latin typeface="Arial"/>
                <a:ea typeface="Arial"/>
                <a:cs typeface="Arial"/>
                <a:sym typeface="Arial"/>
              </a:rPr>
              <a:t>c</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a</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t>
            </a:r>
            <a:r>
              <a:rPr i="1" lang="en-US" sz="1352">
                <a:solidFill>
                  <a:srgbClr val="1A5FB4"/>
                </a:solidFill>
                <a:latin typeface="Arial"/>
                <a:ea typeface="Arial"/>
                <a:cs typeface="Arial"/>
                <a:sym typeface="Arial"/>
              </a:rPr>
              <a:t>und </a:t>
            </a: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a:t>
            </a:r>
            <a:r>
              <a:rPr i="1" lang="en-US" sz="1352">
                <a:solidFill>
                  <a:srgbClr val="1A5FB4"/>
                </a:solidFill>
                <a:latin typeface="Arial"/>
                <a:ea typeface="Arial"/>
                <a:cs typeface="Arial"/>
                <a:sym typeface="Arial"/>
              </a:rPr>
              <a:t>?</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--funduskopisch: </a:t>
            </a:r>
            <a:r>
              <a:rPr b="1" i="1" lang="en-US" sz="1352">
                <a:solidFill>
                  <a:srgbClr val="1A5FB4"/>
                </a:solidFill>
                <a:latin typeface="Arial"/>
                <a:ea typeface="Arial"/>
                <a:cs typeface="Arial"/>
                <a:sym typeface="Arial"/>
              </a:rPr>
              <a:t>?</a:t>
            </a:r>
            <a:r>
              <a:rPr lang="en-US" sz="1352">
                <a:solidFill>
                  <a:srgbClr val="1A5FB4"/>
                </a:solidFill>
                <a:latin typeface="Arial"/>
                <a:ea typeface="Arial"/>
                <a:cs typeface="Arial"/>
                <a:sym typeface="Arial"/>
              </a:rPr>
              <a:t> </a:t>
            </a:r>
            <a:r>
              <a:rPr lang="en-US" sz="1352">
                <a:solidFill>
                  <a:srgbClr val="99BBBB"/>
                </a:solidFill>
                <a:latin typeface="Arial"/>
                <a:ea typeface="Arial"/>
                <a:cs typeface="Arial"/>
                <a:sym typeface="Arial"/>
              </a:rPr>
              <a:t>Wie andere Formen der RP zeigt auch die Retinitis punctata albescens</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   </a:t>
            </a:r>
            <a:r>
              <a:rPr b="1" lang="en-US" sz="1352">
                <a:solidFill>
                  <a:srgbClr val="99BBBB"/>
                </a:solidFill>
                <a:latin typeface="Arial"/>
                <a:ea typeface="Arial"/>
                <a:cs typeface="Arial"/>
                <a:sym typeface="Arial"/>
              </a:rPr>
              <a:t>eine Verengung der Arteriolen auf</a:t>
            </a:r>
            <a:r>
              <a:rPr lang="en-US" sz="1352">
                <a:solidFill>
                  <a:srgbClr val="99BBBB"/>
                </a:solidFill>
                <a:latin typeface="Arial"/>
                <a:ea typeface="Arial"/>
                <a:cs typeface="Arial"/>
                <a:sym typeface="Arial"/>
              </a:rPr>
              <a:t>, während dies bei albipunctatus nicht der Fall ist</a:t>
            </a:r>
            <a:endParaRPr/>
          </a:p>
          <a:p>
            <a:pPr indent="0" lvl="0" marL="0" marR="0" rtl="0" algn="l">
              <a:spcBef>
                <a:spcPts val="0"/>
              </a:spcBef>
              <a:spcAft>
                <a:spcPts val="0"/>
              </a:spcAft>
              <a:buNone/>
            </a:pPr>
            <a:r>
              <a:rPr lang="en-US" sz="1352">
                <a:solidFill>
                  <a:srgbClr val="7F7F7F"/>
                </a:solidFill>
                <a:latin typeface="Arial"/>
                <a:ea typeface="Arial"/>
                <a:cs typeface="Arial"/>
                <a:sym typeface="Arial"/>
              </a:rPr>
              <a:t>--im ERG: </a:t>
            </a:r>
            <a:r>
              <a:rPr lang="en-US" sz="1352">
                <a:solidFill>
                  <a:srgbClr val="99BBBB"/>
                </a:solidFill>
                <a:latin typeface="Arial"/>
                <a:ea typeface="Arial"/>
                <a:cs typeface="Arial"/>
                <a:sym typeface="Arial"/>
              </a:rPr>
              <a:t>Fundus albipunctatus ist eine Erkrankung, die durch eine abnormale Rhodopsinregeneration gekennzeichnet ist,</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   die sich in einer langsamen, aber letztendlich äußert. Im Gegensatz dazu</a:t>
            </a:r>
            <a:endParaRPr/>
          </a:p>
          <a:p>
            <a:pPr indent="0" lvl="0" marL="0" marR="0" rtl="0" algn="l">
              <a:spcBef>
                <a:spcPts val="0"/>
              </a:spcBef>
              <a:spcAft>
                <a:spcPts val="0"/>
              </a:spcAft>
              <a:buNone/>
            </a:pPr>
            <a:r>
              <a:rPr b="1" lang="en-US" sz="1352">
                <a:solidFill>
                  <a:srgbClr val="99BBBB"/>
                </a:solidFill>
                <a:latin typeface="Arial"/>
                <a:ea typeface="Arial"/>
                <a:cs typeface="Arial"/>
                <a:sym typeface="Arial"/>
              </a:rPr>
              <a:t> </a:t>
            </a:r>
            <a:r>
              <a:rPr lang="en-US" sz="1352">
                <a:solidFill>
                  <a:srgbClr val="99BBBB"/>
                </a:solidFill>
                <a:latin typeface="Arial"/>
                <a:ea typeface="Arial"/>
                <a:cs typeface="Arial"/>
                <a:sym typeface="Arial"/>
              </a:rPr>
              <a:t>ist die Retinitis punctata albescens eine </a:t>
            </a:r>
            <a:r>
              <a:rPr b="1" lang="en-US" sz="1352">
                <a:solidFill>
                  <a:srgbClr val="99BBBB"/>
                </a:solidFill>
                <a:latin typeface="Arial"/>
                <a:ea typeface="Arial"/>
                <a:cs typeface="Arial"/>
                <a:sym typeface="Arial"/>
              </a:rPr>
              <a:t>Photorezeptorerkrankung</a:t>
            </a:r>
            <a:r>
              <a:rPr lang="en-US" sz="1352">
                <a:solidFill>
                  <a:srgbClr val="99BBBB"/>
                </a:solidFill>
                <a:latin typeface="Arial"/>
                <a:ea typeface="Arial"/>
                <a:cs typeface="Arial"/>
                <a:sym typeface="Arial"/>
              </a:rPr>
              <a:t>; daher</a:t>
            </a:r>
            <a:endParaRPr/>
          </a:p>
          <a:p>
            <a:pPr indent="0" lvl="0" marL="0" marR="0" rtl="0" algn="l">
              <a:spcBef>
                <a:spcPts val="0"/>
              </a:spcBef>
              <a:spcAft>
                <a:spcPts val="0"/>
              </a:spcAft>
              <a:buNone/>
            </a:pPr>
            <a:r>
              <a:rPr b="1" i="1" lang="en-US" sz="1352">
                <a:solidFill>
                  <a:srgbClr val="99BBBB"/>
                </a:solidFill>
                <a:latin typeface="Arial"/>
                <a:ea typeface="Arial"/>
                <a:cs typeface="Arial"/>
                <a:sym typeface="Arial"/>
              </a:rPr>
              <a:t>   </a:t>
            </a:r>
            <a:r>
              <a:rPr b="1" lang="en-US" sz="1352">
                <a:solidFill>
                  <a:srgbClr val="99BBBB"/>
                </a:solidFill>
                <a:latin typeface="Arial"/>
                <a:ea typeface="Arial"/>
                <a:cs typeface="Arial"/>
                <a:sym typeface="Arial"/>
              </a:rPr>
              <a:t>und das ERG normalisiert sich </a:t>
            </a:r>
            <a:r>
              <a:rPr b="1" i="1" lang="en-US" sz="1352">
                <a:solidFill>
                  <a:srgbClr val="99BBBB"/>
                </a:solidFill>
                <a:latin typeface="Arial"/>
                <a:ea typeface="Arial"/>
                <a:cs typeface="Arial"/>
                <a:sym typeface="Arial"/>
              </a:rPr>
              <a:t>nie</a:t>
            </a:r>
            <a:r>
              <a:rPr lang="en-US" sz="1352">
                <a:solidFill>
                  <a:srgbClr val="99BBBB"/>
                </a:solidFill>
                <a:latin typeface="Arial"/>
                <a:ea typeface="Arial"/>
                <a:cs typeface="Arial"/>
                <a:sym typeface="Arial"/>
              </a:rPr>
              <a:t>, egal wie</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   viel Zeit auch verstreichen möge.</a:t>
            </a:r>
            <a:endParaRPr/>
          </a:p>
        </p:txBody>
      </p:sp>
    </p:spTree>
  </p:cSld>
  <p:clrMapOvr>
    <a:masterClrMapping/>
  </p:clrMapOvr>
</p:sld>
</file>

<file path=ppt/slides/slide2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4" name="Shape 7264"/>
        <p:cNvGrpSpPr/>
        <p:nvPr/>
      </p:nvGrpSpPr>
      <p:grpSpPr>
        <a:xfrm>
          <a:off x="0" y="0"/>
          <a:ext cx="0" cy="0"/>
          <a:chOff x="0" y="0"/>
          <a:chExt cx="0" cy="0"/>
        </a:xfrm>
      </p:grpSpPr>
      <p:sp>
        <p:nvSpPr>
          <p:cNvPr id="7265" name="Google Shape;7265;p264"/>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7266" name="Google Shape;7266;p264"/>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(Nachtsehen)</a:t>
            </a:r>
            <a:endParaRPr/>
          </a:p>
        </p:txBody>
      </p:sp>
      <p:cxnSp>
        <p:nvCxnSpPr>
          <p:cNvPr id="7267" name="Google Shape;7267;p264"/>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7268" name="Google Shape;7268;p264"/>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7269" name="Google Shape;7269;p264"/>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7270" name="Google Shape;7270;p264"/>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7271" name="Google Shape;7271;p264"/>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7272" name="Google Shape;7272;p264"/>
          <p:cNvCxnSpPr>
            <a:stCxn id="7265"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7273" name="Google Shape;7273;p264"/>
          <p:cNvCxnSpPr>
            <a:stCxn id="7265"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7274" name="Google Shape;7274;p264"/>
          <p:cNvCxnSpPr>
            <a:stCxn id="7265"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7275" name="Google Shape;7275;p264"/>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7276" name="Google Shape;7276;p264"/>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7277" name="Google Shape;7277;p264"/>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7278" name="Google Shape;7278;p264"/>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7279" name="Google Shape;7279;p264"/>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7280" name="Google Shape;7280;p264"/>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7281" name="Google Shape;7281;p264"/>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sp>
        <p:nvSpPr>
          <p:cNvPr id="7282" name="Google Shape;7282;p264"/>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7283" name="Google Shape;7283;p264"/>
          <p:cNvSpPr txBox="1"/>
          <p:nvPr/>
        </p:nvSpPr>
        <p:spPr>
          <a:xfrm>
            <a:off x="8990455" y="3479217"/>
            <a:ext cx="859761" cy="517343"/>
          </a:xfrm>
          <a:prstGeom prst="rect">
            <a:avLst/>
          </a:prstGeom>
          <a:no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Oguchi</a:t>
            </a:r>
            <a:endParaRPr sz="1546">
              <a:solidFill>
                <a:srgbClr val="BFBFBF"/>
              </a:solidFill>
              <a:latin typeface="Arial"/>
              <a:ea typeface="Arial"/>
              <a:cs typeface="Arial"/>
              <a:sym typeface="Arial"/>
            </a:endParaRPr>
          </a:p>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Erkrankung</a:t>
            </a:r>
            <a:endParaRPr/>
          </a:p>
        </p:txBody>
      </p:sp>
      <p:cxnSp>
        <p:nvCxnSpPr>
          <p:cNvPr id="7284" name="Google Shape;7284;p264"/>
          <p:cNvCxnSpPr/>
          <p:nvPr/>
        </p:nvCxnSpPr>
        <p:spPr>
          <a:xfrm>
            <a:off x="9923828" y="2871586"/>
            <a:ext cx="0" cy="809733"/>
          </a:xfrm>
          <a:prstGeom prst="straightConnector1">
            <a:avLst/>
          </a:prstGeom>
          <a:noFill/>
          <a:ln cap="flat" cmpd="sng" w="9525">
            <a:solidFill>
              <a:srgbClr val="BFBFBF"/>
            </a:solidFill>
            <a:prstDash val="solid"/>
            <a:round/>
            <a:headEnd len="med" w="med" type="none"/>
            <a:tailEnd len="med" w="med" type="none"/>
          </a:ln>
        </p:spPr>
      </p:cxnSp>
      <p:cxnSp>
        <p:nvCxnSpPr>
          <p:cNvPr id="7285" name="Google Shape;7285;p264"/>
          <p:cNvCxnSpPr/>
          <p:nvPr/>
        </p:nvCxnSpPr>
        <p:spPr>
          <a:xfrm>
            <a:off x="9850216" y="3186828"/>
            <a:ext cx="73612" cy="0"/>
          </a:xfrm>
          <a:prstGeom prst="straightConnector1">
            <a:avLst/>
          </a:prstGeom>
          <a:noFill/>
          <a:ln cap="flat" cmpd="sng" w="9525">
            <a:solidFill>
              <a:srgbClr val="BFBFBF"/>
            </a:solidFill>
            <a:prstDash val="solid"/>
            <a:round/>
            <a:headEnd len="med" w="med" type="none"/>
            <a:tailEnd len="med" w="med" type="none"/>
          </a:ln>
        </p:spPr>
      </p:cxnSp>
      <p:cxnSp>
        <p:nvCxnSpPr>
          <p:cNvPr id="7286" name="Google Shape;7286;p264"/>
          <p:cNvCxnSpPr/>
          <p:nvPr/>
        </p:nvCxnSpPr>
        <p:spPr>
          <a:xfrm>
            <a:off x="9850216" y="3702112"/>
            <a:ext cx="73612" cy="0"/>
          </a:xfrm>
          <a:prstGeom prst="straightConnector1">
            <a:avLst/>
          </a:prstGeom>
          <a:noFill/>
          <a:ln cap="flat" cmpd="sng" w="9525">
            <a:solidFill>
              <a:srgbClr val="BFBFBF"/>
            </a:solidFill>
            <a:prstDash val="solid"/>
            <a:round/>
            <a:headEnd len="med" w="med" type="none"/>
            <a:tailEnd len="med" w="med" type="none"/>
          </a:ln>
        </p:spPr>
      </p:cxnSp>
      <p:sp>
        <p:nvSpPr>
          <p:cNvPr id="7287" name="Google Shape;7287;p264"/>
          <p:cNvSpPr txBox="1"/>
          <p:nvPr/>
        </p:nvSpPr>
        <p:spPr>
          <a:xfrm>
            <a:off x="2194560" y="4217397"/>
            <a:ext cx="6289232" cy="1689790"/>
          </a:xfrm>
          <a:prstGeom prst="rect">
            <a:avLst/>
          </a:prstGeom>
          <a:solidFill>
            <a:schemeClr val="dk1"/>
          </a:solidFill>
          <a:ln>
            <a:noFill/>
          </a:ln>
        </p:spPr>
        <p:txBody>
          <a:bodyPr anchorCtr="0" anchor="t" bIns="12250" lIns="24525" spcFirstLastPara="1" rIns="24525" wrap="square" tIns="12250">
            <a:spAutoFit/>
          </a:bodyPr>
          <a:lstStyle/>
          <a:p>
            <a:pPr indent="-331254" lvl="0" marL="331254" marR="0" rtl="0" algn="l">
              <a:lnSpc>
                <a:spcPct val="90000"/>
              </a:lnSpc>
              <a:spcBef>
                <a:spcPts val="0"/>
              </a:spcBef>
              <a:spcAft>
                <a:spcPts val="0"/>
              </a:spcAft>
              <a:buNone/>
            </a:pPr>
            <a:r>
              <a:rPr b="1" lang="en-US" sz="1352">
                <a:solidFill>
                  <a:schemeClr val="lt1"/>
                </a:solidFill>
                <a:latin typeface="Arial"/>
                <a:ea typeface="Arial"/>
                <a:cs typeface="Arial"/>
                <a:sym typeface="Arial"/>
              </a:rPr>
              <a:t>	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 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--Pathologie: Verzögerte Regeneration des Fotopigments … Rhodopsin </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--Die Dunkeladaptation ist gestört:</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--Anfangs sind die Patienten…nachtblind, mit abnormalem…Stäbchen-ERG</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--Mit der Zeit kommt es zu einer Dunkeladaptation, und das ERG normalisiert sich</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--funduskopisch: Auffällige Anordnung </a:t>
            </a:r>
            <a:r>
              <a:rPr b="1" i="0" lang="en-US" sz="1352" u="none" cap="none" strike="noStrike">
                <a:solidFill>
                  <a:srgbClr val="7F7F7F"/>
                </a:solidFill>
                <a:latin typeface="Arial"/>
                <a:ea typeface="Arial"/>
                <a:cs typeface="Arial"/>
                <a:sym typeface="Arial"/>
              </a:rPr>
              <a:t>von…gelb-weißen Punkten</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--Punkte im gesamten hinteren Pol mit Ausnahme der…Fovea</a:t>
            </a:r>
            <a:endParaRPr/>
          </a:p>
        </p:txBody>
      </p:sp>
      <p:sp>
        <p:nvSpPr>
          <p:cNvPr id="7288" name="Google Shape;7288;p264"/>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289" name="Google Shape;7289;p264"/>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290" name="Google Shape;7290;p264"/>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291" name="Google Shape;7291;p264"/>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7292" name="Google Shape;7292;p264"/>
          <p:cNvSpPr txBox="1"/>
          <p:nvPr/>
        </p:nvSpPr>
        <p:spPr>
          <a:xfrm>
            <a:off x="2138028" y="762000"/>
            <a:ext cx="7070793" cy="3353894"/>
          </a:xfrm>
          <a:prstGeom prst="rect">
            <a:avLst/>
          </a:prstGeom>
          <a:solidFill>
            <a:srgbClr val="99BBBB"/>
          </a:solidFill>
          <a:ln cap="flat" cmpd="sng" w="9525">
            <a:solidFill>
              <a:schemeClr val="dk1"/>
            </a:solidFill>
            <a:prstDash val="solid"/>
            <a:miter lim="8000"/>
            <a:headEnd len="sm" w="sm" type="none"/>
            <a:tailEnd len="sm" w="sm" type="none"/>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Welche Erkrankung muss vor allem vom </a:t>
            </a:r>
            <a:r>
              <a:rPr i="1" lang="en-US" sz="1352">
                <a:solidFill>
                  <a:schemeClr val="lt1"/>
                </a:solidFill>
                <a:latin typeface="Arial"/>
                <a:ea typeface="Arial"/>
                <a:cs typeface="Arial"/>
                <a:sym typeface="Arial"/>
              </a:rPr>
              <a:t>F</a:t>
            </a:r>
            <a:r>
              <a:rPr i="1" lang="en-US" sz="1352">
                <a:solidFill>
                  <a:srgbClr val="FFEC8F"/>
                </a:solidFill>
                <a:latin typeface="Arial"/>
                <a:ea typeface="Arial"/>
                <a:cs typeface="Arial"/>
                <a:sym typeface="Arial"/>
              </a:rPr>
              <a:t>u</a:t>
            </a:r>
            <a:r>
              <a:rPr i="1" lang="en-US" sz="1352">
                <a:solidFill>
                  <a:schemeClr val="lt1"/>
                </a:solidFill>
                <a:latin typeface="Arial"/>
                <a:ea typeface="Arial"/>
                <a:cs typeface="Arial"/>
                <a:sym typeface="Arial"/>
              </a:rPr>
              <a:t>n</a:t>
            </a:r>
            <a:r>
              <a:rPr i="1" lang="en-US" sz="1352">
                <a:solidFill>
                  <a:srgbClr val="FFEC8F"/>
                </a:solidFill>
                <a:latin typeface="Arial"/>
                <a:ea typeface="Arial"/>
                <a:cs typeface="Arial"/>
                <a:sym typeface="Arial"/>
              </a:rPr>
              <a:t>d</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a:t>
            </a:r>
            <a:r>
              <a:rPr i="1" lang="en-US" sz="1352">
                <a:solidFill>
                  <a:schemeClr val="lt1"/>
                </a:solidFill>
                <a:latin typeface="Arial"/>
                <a:ea typeface="Arial"/>
                <a:cs typeface="Arial"/>
                <a:sym typeface="Arial"/>
              </a:rPr>
              <a:t>l</a:t>
            </a:r>
            <a:r>
              <a:rPr i="1" lang="en-US" sz="1352">
                <a:solidFill>
                  <a:srgbClr val="FFEC8F"/>
                </a:solidFill>
                <a:latin typeface="Arial"/>
                <a:ea typeface="Arial"/>
                <a:cs typeface="Arial"/>
                <a:sym typeface="Arial"/>
              </a:rPr>
              <a:t>b</a:t>
            </a:r>
            <a:r>
              <a:rPr i="1" lang="en-US" sz="1352">
                <a:solidFill>
                  <a:schemeClr val="lt1"/>
                </a:solidFill>
                <a:latin typeface="Arial"/>
                <a:ea typeface="Arial"/>
                <a:cs typeface="Arial"/>
                <a:sym typeface="Arial"/>
              </a:rPr>
              <a:t>i</a:t>
            </a:r>
            <a:r>
              <a:rPr i="1" lang="en-US" sz="1352">
                <a:solidFill>
                  <a:srgbClr val="FFEC8F"/>
                </a:solidFill>
                <a:latin typeface="Arial"/>
                <a:ea typeface="Arial"/>
                <a:cs typeface="Arial"/>
                <a:sym typeface="Arial"/>
              </a:rPr>
              <a:t>p</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n</a:t>
            </a:r>
            <a:r>
              <a:rPr i="1" lang="en-US" sz="1352">
                <a:solidFill>
                  <a:schemeClr val="lt1"/>
                </a:solidFill>
                <a:latin typeface="Arial"/>
                <a:ea typeface="Arial"/>
                <a:cs typeface="Arial"/>
                <a:sym typeface="Arial"/>
              </a:rPr>
              <a:t>c</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a</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t>
            </a:r>
            <a:r>
              <a:rPr i="1" lang="en-US" sz="1352">
                <a:solidFill>
                  <a:srgbClr val="1A5FB4"/>
                </a:solidFill>
                <a:latin typeface="Arial"/>
                <a:ea typeface="Arial"/>
                <a:cs typeface="Arial"/>
                <a:sym typeface="Arial"/>
              </a:rPr>
              <a:t>unterschieden werden?</a:t>
            </a:r>
            <a:endParaRPr/>
          </a:p>
          <a:p>
            <a:pPr indent="0" lvl="0" marL="0" marR="0" rtl="0" algn="l">
              <a:spcBef>
                <a:spcPts val="0"/>
              </a:spcBef>
              <a:spcAft>
                <a:spcPts val="0"/>
              </a:spcAft>
              <a:buNone/>
            </a:pP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a:t>
            </a:r>
            <a:endParaRPr/>
          </a:p>
          <a:p>
            <a:pPr indent="0" lvl="0" marL="0" marR="0" rtl="0" algn="l">
              <a:spcBef>
                <a:spcPts val="0"/>
              </a:spcBef>
              <a:spcAft>
                <a:spcPts val="0"/>
              </a:spcAft>
              <a:buNone/>
            </a:pPr>
            <a:r>
              <a:t/>
            </a:r>
            <a:endParaRPr i="1"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Was ist </a:t>
            </a: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a:t>
            </a:r>
            <a:r>
              <a:rPr i="1" lang="en-US" sz="1352">
                <a:solidFill>
                  <a:srgbClr val="1A5FB4"/>
                </a:solidFill>
                <a:latin typeface="Arial"/>
                <a:ea typeface="Arial"/>
                <a:cs typeface="Arial"/>
                <a:sym typeface="Arial"/>
              </a:rPr>
              <a:t>?</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Eine  RP-Variante, die durch </a:t>
            </a:r>
            <a:r>
              <a:rPr lang="en-US" sz="1352">
                <a:solidFill>
                  <a:schemeClr val="lt1"/>
                </a:solidFill>
                <a:latin typeface="Arial"/>
                <a:ea typeface="Arial"/>
                <a:cs typeface="Arial"/>
                <a:sym typeface="Arial"/>
              </a:rPr>
              <a:t>weiß</a:t>
            </a:r>
            <a:r>
              <a:rPr lang="en-US" sz="1352">
                <a:solidFill>
                  <a:srgbClr val="FFEC8F"/>
                </a:solidFill>
                <a:latin typeface="Arial"/>
                <a:ea typeface="Arial"/>
                <a:cs typeface="Arial"/>
                <a:sym typeface="Arial"/>
              </a:rPr>
              <a:t>-gelbe </a:t>
            </a:r>
            <a:r>
              <a:rPr lang="en-US" sz="1352">
                <a:solidFill>
                  <a:srgbClr val="1A5FB4"/>
                </a:solidFill>
                <a:latin typeface="Arial"/>
                <a:ea typeface="Arial"/>
                <a:cs typeface="Arial"/>
                <a:sym typeface="Arial"/>
              </a:rPr>
              <a:t>Punkte gekennzeichnet ist, ähnlich denen des </a:t>
            </a:r>
            <a:r>
              <a:rPr lang="en-US" sz="1352">
                <a:solidFill>
                  <a:srgbClr val="FFEC8F"/>
                </a:solidFill>
                <a:latin typeface="Arial"/>
                <a:ea typeface="Arial"/>
                <a:cs typeface="Arial"/>
                <a:sym typeface="Arial"/>
              </a:rPr>
              <a:t>a</a:t>
            </a:r>
            <a:r>
              <a:rPr lang="en-US" sz="1352">
                <a:solidFill>
                  <a:schemeClr val="lt1"/>
                </a:solidFill>
                <a:latin typeface="Arial"/>
                <a:ea typeface="Arial"/>
                <a:cs typeface="Arial"/>
                <a:sym typeface="Arial"/>
              </a:rPr>
              <a:t>l</a:t>
            </a:r>
            <a:r>
              <a:rPr lang="en-US" sz="1352">
                <a:solidFill>
                  <a:srgbClr val="FFEC8F"/>
                </a:solidFill>
                <a:latin typeface="Arial"/>
                <a:ea typeface="Arial"/>
                <a:cs typeface="Arial"/>
                <a:sym typeface="Arial"/>
              </a:rPr>
              <a:t>b</a:t>
            </a:r>
            <a:r>
              <a:rPr lang="en-US" sz="1352">
                <a:solidFill>
                  <a:schemeClr val="lt1"/>
                </a:solidFill>
                <a:latin typeface="Arial"/>
                <a:ea typeface="Arial"/>
                <a:cs typeface="Arial"/>
                <a:sym typeface="Arial"/>
              </a:rPr>
              <a:t>i</a:t>
            </a:r>
            <a:r>
              <a:rPr lang="en-US" sz="1352">
                <a:solidFill>
                  <a:srgbClr val="FFEC8F"/>
                </a:solidFill>
                <a:latin typeface="Arial"/>
                <a:ea typeface="Arial"/>
                <a:cs typeface="Arial"/>
                <a:sym typeface="Arial"/>
              </a:rPr>
              <a:t>p</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n</a:t>
            </a:r>
            <a:r>
              <a:rPr lang="en-US" sz="1352">
                <a:solidFill>
                  <a:schemeClr val="lt1"/>
                </a:solidFill>
                <a:latin typeface="Arial"/>
                <a:ea typeface="Arial"/>
                <a:cs typeface="Arial"/>
                <a:sym typeface="Arial"/>
              </a:rPr>
              <a:t>c</a:t>
            </a:r>
            <a:r>
              <a:rPr lang="en-US" sz="1352">
                <a:solidFill>
                  <a:srgbClr val="FFEC8F"/>
                </a:solidFill>
                <a:latin typeface="Arial"/>
                <a:ea typeface="Arial"/>
                <a:cs typeface="Arial"/>
                <a:sym typeface="Arial"/>
              </a:rPr>
              <a:t>t</a:t>
            </a:r>
            <a:r>
              <a:rPr lang="en-US" sz="1352">
                <a:solidFill>
                  <a:schemeClr val="lt1"/>
                </a:solidFill>
                <a:latin typeface="Arial"/>
                <a:ea typeface="Arial"/>
                <a:cs typeface="Arial"/>
                <a:sym typeface="Arial"/>
              </a:rPr>
              <a:t>a</a:t>
            </a:r>
            <a:r>
              <a:rPr lang="en-US" sz="1352">
                <a:solidFill>
                  <a:srgbClr val="FFEC8F"/>
                </a:solidFill>
                <a:latin typeface="Arial"/>
                <a:ea typeface="Arial"/>
                <a:cs typeface="Arial"/>
                <a:sym typeface="Arial"/>
              </a:rPr>
              <a:t>t</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s</a:t>
            </a:r>
            <a:endParaRPr/>
          </a:p>
          <a:p>
            <a:pPr indent="0" lvl="0" marL="0" marR="0" rtl="0" algn="l">
              <a:spcBef>
                <a:spcPts val="0"/>
              </a:spcBef>
              <a:spcAft>
                <a:spcPts val="0"/>
              </a:spcAft>
              <a:buNone/>
            </a:pPr>
            <a:r>
              <a:t/>
            </a:r>
            <a:endParaRPr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Worin unterscheiden sich </a:t>
            </a:r>
            <a:r>
              <a:rPr i="1" lang="en-US" sz="1352">
                <a:solidFill>
                  <a:schemeClr val="lt1"/>
                </a:solidFill>
                <a:latin typeface="Arial"/>
                <a:ea typeface="Arial"/>
                <a:cs typeface="Arial"/>
                <a:sym typeface="Arial"/>
              </a:rPr>
              <a:t>F</a:t>
            </a:r>
            <a:r>
              <a:rPr i="1" lang="en-US" sz="1352">
                <a:solidFill>
                  <a:srgbClr val="FFEC8F"/>
                </a:solidFill>
                <a:latin typeface="Arial"/>
                <a:ea typeface="Arial"/>
                <a:cs typeface="Arial"/>
                <a:sym typeface="Arial"/>
              </a:rPr>
              <a:t>u</a:t>
            </a:r>
            <a:r>
              <a:rPr i="1" lang="en-US" sz="1352">
                <a:solidFill>
                  <a:schemeClr val="lt1"/>
                </a:solidFill>
                <a:latin typeface="Arial"/>
                <a:ea typeface="Arial"/>
                <a:cs typeface="Arial"/>
                <a:sym typeface="Arial"/>
              </a:rPr>
              <a:t>n</a:t>
            </a:r>
            <a:r>
              <a:rPr i="1" lang="en-US" sz="1352">
                <a:solidFill>
                  <a:srgbClr val="FFEC8F"/>
                </a:solidFill>
                <a:latin typeface="Arial"/>
                <a:ea typeface="Arial"/>
                <a:cs typeface="Arial"/>
                <a:sym typeface="Arial"/>
              </a:rPr>
              <a:t>d</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a:t>
            </a:r>
            <a:r>
              <a:rPr i="1" lang="en-US" sz="1352">
                <a:solidFill>
                  <a:schemeClr val="lt1"/>
                </a:solidFill>
                <a:latin typeface="Arial"/>
                <a:ea typeface="Arial"/>
                <a:cs typeface="Arial"/>
                <a:sym typeface="Arial"/>
              </a:rPr>
              <a:t>l</a:t>
            </a:r>
            <a:r>
              <a:rPr i="1" lang="en-US" sz="1352">
                <a:solidFill>
                  <a:srgbClr val="FFEC8F"/>
                </a:solidFill>
                <a:latin typeface="Arial"/>
                <a:ea typeface="Arial"/>
                <a:cs typeface="Arial"/>
                <a:sym typeface="Arial"/>
              </a:rPr>
              <a:t>b</a:t>
            </a:r>
            <a:r>
              <a:rPr i="1" lang="en-US" sz="1352">
                <a:solidFill>
                  <a:schemeClr val="lt1"/>
                </a:solidFill>
                <a:latin typeface="Arial"/>
                <a:ea typeface="Arial"/>
                <a:cs typeface="Arial"/>
                <a:sym typeface="Arial"/>
              </a:rPr>
              <a:t>i</a:t>
            </a:r>
            <a:r>
              <a:rPr i="1" lang="en-US" sz="1352">
                <a:solidFill>
                  <a:srgbClr val="FFEC8F"/>
                </a:solidFill>
                <a:latin typeface="Arial"/>
                <a:ea typeface="Arial"/>
                <a:cs typeface="Arial"/>
                <a:sym typeface="Arial"/>
              </a:rPr>
              <a:t>p</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n</a:t>
            </a:r>
            <a:r>
              <a:rPr i="1" lang="en-US" sz="1352">
                <a:solidFill>
                  <a:schemeClr val="lt1"/>
                </a:solidFill>
                <a:latin typeface="Arial"/>
                <a:ea typeface="Arial"/>
                <a:cs typeface="Arial"/>
                <a:sym typeface="Arial"/>
              </a:rPr>
              <a:t>c</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a</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t>
            </a:r>
            <a:r>
              <a:rPr i="1" lang="en-US" sz="1352">
                <a:solidFill>
                  <a:srgbClr val="1A5FB4"/>
                </a:solidFill>
                <a:latin typeface="Arial"/>
                <a:ea typeface="Arial"/>
                <a:cs typeface="Arial"/>
                <a:sym typeface="Arial"/>
              </a:rPr>
              <a:t>und </a:t>
            </a: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a:t>
            </a:r>
            <a:r>
              <a:rPr i="1" lang="en-US" sz="1352">
                <a:solidFill>
                  <a:srgbClr val="1A5FB4"/>
                </a:solidFill>
                <a:latin typeface="Arial"/>
                <a:ea typeface="Arial"/>
                <a:cs typeface="Arial"/>
                <a:sym typeface="Arial"/>
              </a:rPr>
              <a:t>?</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--funduskopisch: Wie andere Formen der RP zeigt auch </a:t>
            </a:r>
            <a:r>
              <a:rPr lang="en-US" sz="1352">
                <a:solidFill>
                  <a:schemeClr val="dk1"/>
                </a:solidFill>
                <a:latin typeface="Arial"/>
                <a:ea typeface="Arial"/>
                <a:cs typeface="Arial"/>
                <a:sym typeface="Arial"/>
              </a:rPr>
              <a:t>die</a:t>
            </a:r>
            <a:r>
              <a:rPr lang="en-US" sz="1352">
                <a:solidFill>
                  <a:srgbClr val="FFEC8F"/>
                </a:solidFill>
                <a:latin typeface="Arial"/>
                <a:ea typeface="Arial"/>
                <a:cs typeface="Arial"/>
                <a:sym typeface="Arial"/>
              </a:rPr>
              <a:t> </a:t>
            </a: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   </a:t>
            </a:r>
            <a:r>
              <a:rPr b="1" lang="en-US" sz="1352">
                <a:solidFill>
                  <a:schemeClr val="dk1"/>
                </a:solidFill>
                <a:latin typeface="Arial"/>
                <a:ea typeface="Arial"/>
                <a:cs typeface="Arial"/>
                <a:sym typeface="Arial"/>
              </a:rPr>
              <a:t>eine Verengung der Arteriolen auf</a:t>
            </a:r>
            <a:r>
              <a:rPr lang="en-US" sz="1352">
                <a:solidFill>
                  <a:srgbClr val="1A5FB4"/>
                </a:solidFill>
                <a:latin typeface="Arial"/>
                <a:ea typeface="Arial"/>
                <a:cs typeface="Arial"/>
                <a:sym typeface="Arial"/>
              </a:rPr>
              <a:t>, während dies bei </a:t>
            </a:r>
            <a:r>
              <a:rPr lang="en-US" sz="1352">
                <a:solidFill>
                  <a:srgbClr val="FFEC8F"/>
                </a:solidFill>
                <a:latin typeface="Arial"/>
                <a:ea typeface="Arial"/>
                <a:cs typeface="Arial"/>
                <a:sym typeface="Arial"/>
              </a:rPr>
              <a:t>a</a:t>
            </a:r>
            <a:r>
              <a:rPr lang="en-US" sz="1352">
                <a:solidFill>
                  <a:schemeClr val="lt1"/>
                </a:solidFill>
                <a:latin typeface="Arial"/>
                <a:ea typeface="Arial"/>
                <a:cs typeface="Arial"/>
                <a:sym typeface="Arial"/>
              </a:rPr>
              <a:t>l</a:t>
            </a:r>
            <a:r>
              <a:rPr lang="en-US" sz="1352">
                <a:solidFill>
                  <a:srgbClr val="FFEC8F"/>
                </a:solidFill>
                <a:latin typeface="Arial"/>
                <a:ea typeface="Arial"/>
                <a:cs typeface="Arial"/>
                <a:sym typeface="Arial"/>
              </a:rPr>
              <a:t>b</a:t>
            </a:r>
            <a:r>
              <a:rPr lang="en-US" sz="1352">
                <a:solidFill>
                  <a:schemeClr val="lt1"/>
                </a:solidFill>
                <a:latin typeface="Arial"/>
                <a:ea typeface="Arial"/>
                <a:cs typeface="Arial"/>
                <a:sym typeface="Arial"/>
              </a:rPr>
              <a:t>i</a:t>
            </a:r>
            <a:r>
              <a:rPr lang="en-US" sz="1352">
                <a:solidFill>
                  <a:srgbClr val="FFEC8F"/>
                </a:solidFill>
                <a:latin typeface="Arial"/>
                <a:ea typeface="Arial"/>
                <a:cs typeface="Arial"/>
                <a:sym typeface="Arial"/>
              </a:rPr>
              <a:t>p</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n</a:t>
            </a:r>
            <a:r>
              <a:rPr lang="en-US" sz="1352">
                <a:solidFill>
                  <a:schemeClr val="lt1"/>
                </a:solidFill>
                <a:latin typeface="Arial"/>
                <a:ea typeface="Arial"/>
                <a:cs typeface="Arial"/>
                <a:sym typeface="Arial"/>
              </a:rPr>
              <a:t>c</a:t>
            </a:r>
            <a:r>
              <a:rPr lang="en-US" sz="1352">
                <a:solidFill>
                  <a:srgbClr val="FFEC8F"/>
                </a:solidFill>
                <a:latin typeface="Arial"/>
                <a:ea typeface="Arial"/>
                <a:cs typeface="Arial"/>
                <a:sym typeface="Arial"/>
              </a:rPr>
              <a:t>t</a:t>
            </a:r>
            <a:r>
              <a:rPr lang="en-US" sz="1352">
                <a:solidFill>
                  <a:schemeClr val="lt1"/>
                </a:solidFill>
                <a:latin typeface="Arial"/>
                <a:ea typeface="Arial"/>
                <a:cs typeface="Arial"/>
                <a:sym typeface="Arial"/>
              </a:rPr>
              <a:t>a</a:t>
            </a:r>
            <a:r>
              <a:rPr lang="en-US" sz="1352">
                <a:solidFill>
                  <a:srgbClr val="FFEC8F"/>
                </a:solidFill>
                <a:latin typeface="Arial"/>
                <a:ea typeface="Arial"/>
                <a:cs typeface="Arial"/>
                <a:sym typeface="Arial"/>
              </a:rPr>
              <a:t>t</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s </a:t>
            </a:r>
            <a:r>
              <a:rPr lang="en-US" sz="1352">
                <a:solidFill>
                  <a:srgbClr val="1A5FB4"/>
                </a:solidFill>
                <a:latin typeface="Arial"/>
                <a:ea typeface="Arial"/>
                <a:cs typeface="Arial"/>
                <a:sym typeface="Arial"/>
              </a:rPr>
              <a:t>nicht der Fall ist</a:t>
            </a:r>
            <a:endParaRPr/>
          </a:p>
          <a:p>
            <a:pPr indent="0" lvl="0" marL="0" marR="0" rtl="0" algn="l">
              <a:spcBef>
                <a:spcPts val="0"/>
              </a:spcBef>
              <a:spcAft>
                <a:spcPts val="0"/>
              </a:spcAft>
              <a:buNone/>
            </a:pPr>
            <a:r>
              <a:rPr b="1" lang="en-US" sz="1352">
                <a:solidFill>
                  <a:srgbClr val="7F7F7F"/>
                </a:solidFill>
                <a:latin typeface="Arial"/>
                <a:ea typeface="Arial"/>
                <a:cs typeface="Arial"/>
                <a:sym typeface="Arial"/>
              </a:rPr>
              <a:t>--im ERG: </a:t>
            </a:r>
            <a:r>
              <a:rPr b="1" lang="en-US" sz="1352">
                <a:solidFill>
                  <a:srgbClr val="99BBBB"/>
                </a:solidFill>
                <a:latin typeface="Arial"/>
                <a:ea typeface="Arial"/>
                <a:cs typeface="Arial"/>
                <a:sym typeface="Arial"/>
              </a:rPr>
              <a:t>Fundus </a:t>
            </a:r>
            <a:r>
              <a:rPr lang="en-US" sz="1352">
                <a:solidFill>
                  <a:srgbClr val="99BBBB"/>
                </a:solidFill>
                <a:latin typeface="Arial"/>
                <a:ea typeface="Arial"/>
                <a:cs typeface="Arial"/>
                <a:sym typeface="Arial"/>
              </a:rPr>
              <a:t>albipunctatus ist eine Erkrankung, die durch eine abnormale Rhodopsinregeneration gekennzeichnet ist,</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   die sich in einer langsamen, aber letztendlich erfolgreichen. Im Gegensatz dazu</a:t>
            </a:r>
            <a:endParaRPr/>
          </a:p>
          <a:p>
            <a:pPr indent="0" lvl="0" marL="0" marR="0" rtl="0" algn="l">
              <a:spcBef>
                <a:spcPts val="0"/>
              </a:spcBef>
              <a:spcAft>
                <a:spcPts val="0"/>
              </a:spcAft>
              <a:buNone/>
            </a:pPr>
            <a:r>
              <a:rPr b="1" lang="en-US" sz="1352">
                <a:solidFill>
                  <a:srgbClr val="99BBBB"/>
                </a:solidFill>
                <a:latin typeface="Arial"/>
                <a:ea typeface="Arial"/>
                <a:cs typeface="Arial"/>
                <a:sym typeface="Arial"/>
              </a:rPr>
              <a:t> </a:t>
            </a:r>
            <a:r>
              <a:rPr lang="en-US" sz="1352">
                <a:solidFill>
                  <a:srgbClr val="99BBBB"/>
                </a:solidFill>
                <a:latin typeface="Arial"/>
                <a:ea typeface="Arial"/>
                <a:cs typeface="Arial"/>
                <a:sym typeface="Arial"/>
              </a:rPr>
              <a:t>ist die Retinitis punctata albescens eine </a:t>
            </a:r>
            <a:r>
              <a:rPr b="1" lang="en-US" sz="1352">
                <a:solidFill>
                  <a:srgbClr val="99BBBB"/>
                </a:solidFill>
                <a:latin typeface="Arial"/>
                <a:ea typeface="Arial"/>
                <a:cs typeface="Arial"/>
                <a:sym typeface="Arial"/>
              </a:rPr>
              <a:t>Photorezeptorerkrankung</a:t>
            </a:r>
            <a:r>
              <a:rPr lang="en-US" sz="1352">
                <a:solidFill>
                  <a:srgbClr val="99BBBB"/>
                </a:solidFill>
                <a:latin typeface="Arial"/>
                <a:ea typeface="Arial"/>
                <a:cs typeface="Arial"/>
                <a:sym typeface="Arial"/>
              </a:rPr>
              <a:t>; daher</a:t>
            </a:r>
            <a:endParaRPr/>
          </a:p>
          <a:p>
            <a:pPr indent="0" lvl="0" marL="0" marR="0" rtl="0" algn="l">
              <a:spcBef>
                <a:spcPts val="0"/>
              </a:spcBef>
              <a:spcAft>
                <a:spcPts val="0"/>
              </a:spcAft>
              <a:buNone/>
            </a:pPr>
            <a:r>
              <a:rPr b="1" i="1" lang="en-US" sz="1352">
                <a:solidFill>
                  <a:srgbClr val="99BBBB"/>
                </a:solidFill>
                <a:latin typeface="Arial"/>
                <a:ea typeface="Arial"/>
                <a:cs typeface="Arial"/>
                <a:sym typeface="Arial"/>
              </a:rPr>
              <a:t>   </a:t>
            </a:r>
            <a:r>
              <a:rPr b="1" lang="en-US" sz="1352">
                <a:solidFill>
                  <a:srgbClr val="99BBBB"/>
                </a:solidFill>
                <a:latin typeface="Arial"/>
                <a:ea typeface="Arial"/>
                <a:cs typeface="Arial"/>
                <a:sym typeface="Arial"/>
              </a:rPr>
              <a:t>und das ERG normalisiert sich </a:t>
            </a:r>
            <a:r>
              <a:rPr b="1" i="1" lang="en-US" sz="1352">
                <a:solidFill>
                  <a:srgbClr val="99BBBB"/>
                </a:solidFill>
                <a:latin typeface="Arial"/>
                <a:ea typeface="Arial"/>
                <a:cs typeface="Arial"/>
                <a:sym typeface="Arial"/>
              </a:rPr>
              <a:t>nie</a:t>
            </a:r>
            <a:r>
              <a:rPr lang="en-US" sz="1352">
                <a:solidFill>
                  <a:srgbClr val="99BBBB"/>
                </a:solidFill>
                <a:latin typeface="Arial"/>
                <a:ea typeface="Arial"/>
                <a:cs typeface="Arial"/>
                <a:sym typeface="Arial"/>
              </a:rPr>
              <a:t>, egal wie</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   viel Zeit auch verstreichen möge.</a:t>
            </a:r>
            <a:endParaRPr/>
          </a:p>
        </p:txBody>
      </p:sp>
    </p:spTree>
  </p:cSld>
  <p:clrMapOvr>
    <a:masterClrMapping/>
  </p:clrMapOvr>
</p:sld>
</file>

<file path=ppt/slides/slide2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6" name="Shape 7296"/>
        <p:cNvGrpSpPr/>
        <p:nvPr/>
      </p:nvGrpSpPr>
      <p:grpSpPr>
        <a:xfrm>
          <a:off x="0" y="0"/>
          <a:ext cx="0" cy="0"/>
          <a:chOff x="0" y="0"/>
          <a:chExt cx="0" cy="0"/>
        </a:xfrm>
      </p:grpSpPr>
      <p:sp>
        <p:nvSpPr>
          <p:cNvPr id="7297" name="Google Shape;7297;p265"/>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7298" name="Google Shape;7298;p265"/>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(Nachtsehen)</a:t>
            </a:r>
            <a:endParaRPr/>
          </a:p>
        </p:txBody>
      </p:sp>
      <p:cxnSp>
        <p:nvCxnSpPr>
          <p:cNvPr id="7299" name="Google Shape;7299;p265"/>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7300" name="Google Shape;7300;p265"/>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7301" name="Google Shape;7301;p265"/>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7302" name="Google Shape;7302;p265"/>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7303" name="Google Shape;7303;p265"/>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7304" name="Google Shape;7304;p265"/>
          <p:cNvCxnSpPr>
            <a:stCxn id="7297"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7305" name="Google Shape;7305;p265"/>
          <p:cNvCxnSpPr>
            <a:stCxn id="7297"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7306" name="Google Shape;7306;p265"/>
          <p:cNvCxnSpPr>
            <a:stCxn id="7297"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7307" name="Google Shape;7307;p265"/>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7308" name="Google Shape;7308;p265"/>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7309" name="Google Shape;7309;p265"/>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7310" name="Google Shape;7310;p265"/>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7311" name="Google Shape;7311;p265"/>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7312" name="Google Shape;7312;p265"/>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7313" name="Google Shape;7313;p265"/>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sp>
        <p:nvSpPr>
          <p:cNvPr id="7314" name="Google Shape;7314;p265"/>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7315" name="Google Shape;7315;p265"/>
          <p:cNvSpPr txBox="1"/>
          <p:nvPr/>
        </p:nvSpPr>
        <p:spPr>
          <a:xfrm>
            <a:off x="8990455" y="3479217"/>
            <a:ext cx="859761" cy="517343"/>
          </a:xfrm>
          <a:prstGeom prst="rect">
            <a:avLst/>
          </a:prstGeom>
          <a:no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Oguchi</a:t>
            </a:r>
            <a:endParaRPr sz="1546">
              <a:solidFill>
                <a:srgbClr val="BFBFBF"/>
              </a:solidFill>
              <a:latin typeface="Arial"/>
              <a:ea typeface="Arial"/>
              <a:cs typeface="Arial"/>
              <a:sym typeface="Arial"/>
            </a:endParaRPr>
          </a:p>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Erkrankung</a:t>
            </a:r>
            <a:endParaRPr/>
          </a:p>
        </p:txBody>
      </p:sp>
      <p:cxnSp>
        <p:nvCxnSpPr>
          <p:cNvPr id="7316" name="Google Shape;7316;p265"/>
          <p:cNvCxnSpPr/>
          <p:nvPr/>
        </p:nvCxnSpPr>
        <p:spPr>
          <a:xfrm>
            <a:off x="9923828" y="2871586"/>
            <a:ext cx="0" cy="809733"/>
          </a:xfrm>
          <a:prstGeom prst="straightConnector1">
            <a:avLst/>
          </a:prstGeom>
          <a:noFill/>
          <a:ln cap="flat" cmpd="sng" w="9525">
            <a:solidFill>
              <a:srgbClr val="BFBFBF"/>
            </a:solidFill>
            <a:prstDash val="solid"/>
            <a:round/>
            <a:headEnd len="med" w="med" type="none"/>
            <a:tailEnd len="med" w="med" type="none"/>
          </a:ln>
        </p:spPr>
      </p:cxnSp>
      <p:cxnSp>
        <p:nvCxnSpPr>
          <p:cNvPr id="7317" name="Google Shape;7317;p265"/>
          <p:cNvCxnSpPr/>
          <p:nvPr/>
        </p:nvCxnSpPr>
        <p:spPr>
          <a:xfrm>
            <a:off x="9850216" y="3186828"/>
            <a:ext cx="73612" cy="0"/>
          </a:xfrm>
          <a:prstGeom prst="straightConnector1">
            <a:avLst/>
          </a:prstGeom>
          <a:noFill/>
          <a:ln cap="flat" cmpd="sng" w="9525">
            <a:solidFill>
              <a:srgbClr val="BFBFBF"/>
            </a:solidFill>
            <a:prstDash val="solid"/>
            <a:round/>
            <a:headEnd len="med" w="med" type="none"/>
            <a:tailEnd len="med" w="med" type="none"/>
          </a:ln>
        </p:spPr>
      </p:cxnSp>
      <p:cxnSp>
        <p:nvCxnSpPr>
          <p:cNvPr id="7318" name="Google Shape;7318;p265"/>
          <p:cNvCxnSpPr/>
          <p:nvPr/>
        </p:nvCxnSpPr>
        <p:spPr>
          <a:xfrm>
            <a:off x="9850216" y="3702112"/>
            <a:ext cx="73612" cy="0"/>
          </a:xfrm>
          <a:prstGeom prst="straightConnector1">
            <a:avLst/>
          </a:prstGeom>
          <a:noFill/>
          <a:ln cap="flat" cmpd="sng" w="9525">
            <a:solidFill>
              <a:srgbClr val="BFBFBF"/>
            </a:solidFill>
            <a:prstDash val="solid"/>
            <a:round/>
            <a:headEnd len="med" w="med" type="none"/>
            <a:tailEnd len="med" w="med" type="none"/>
          </a:ln>
        </p:spPr>
      </p:cxnSp>
      <p:sp>
        <p:nvSpPr>
          <p:cNvPr id="7319" name="Google Shape;7319;p265"/>
          <p:cNvSpPr txBox="1"/>
          <p:nvPr/>
        </p:nvSpPr>
        <p:spPr>
          <a:xfrm>
            <a:off x="2194560" y="4217397"/>
            <a:ext cx="6289232" cy="1689790"/>
          </a:xfrm>
          <a:prstGeom prst="rect">
            <a:avLst/>
          </a:prstGeom>
          <a:solidFill>
            <a:schemeClr val="dk1"/>
          </a:solidFill>
          <a:ln>
            <a:noFill/>
          </a:ln>
        </p:spPr>
        <p:txBody>
          <a:bodyPr anchorCtr="0" anchor="t" bIns="12250" lIns="24525" spcFirstLastPara="1" rIns="24525" wrap="square" tIns="12250">
            <a:spAutoFit/>
          </a:bodyPr>
          <a:lstStyle/>
          <a:p>
            <a:pPr indent="-331254" lvl="0" marL="331254" marR="0" rtl="0" algn="l">
              <a:lnSpc>
                <a:spcPct val="90000"/>
              </a:lnSpc>
              <a:spcBef>
                <a:spcPts val="0"/>
              </a:spcBef>
              <a:spcAft>
                <a:spcPts val="0"/>
              </a:spcAft>
              <a:buNone/>
            </a:pPr>
            <a:r>
              <a:rPr b="1" lang="en-US" sz="1352">
                <a:solidFill>
                  <a:schemeClr val="lt1"/>
                </a:solidFill>
                <a:latin typeface="Arial"/>
                <a:ea typeface="Arial"/>
                <a:cs typeface="Arial"/>
                <a:sym typeface="Arial"/>
              </a:rPr>
              <a:t>	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 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--Pathologie: Verzögerte Regeneration des Fotopigments … Rhodopsin </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--Die Dunkeladaptation ist gestört:</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--Anfangs sind die Patienten…nachtblind, mit abnormalem…Stäbchen-ERG</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--Mit der Zeit kommt es zu einer Dunkeladaptation, und das ERG normalisiert sich</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--funduskopisch: Auffällige Anordnung </a:t>
            </a:r>
            <a:r>
              <a:rPr b="1" i="0" lang="en-US" sz="1352" u="none" cap="none" strike="noStrike">
                <a:solidFill>
                  <a:srgbClr val="7F7F7F"/>
                </a:solidFill>
                <a:latin typeface="Arial"/>
                <a:ea typeface="Arial"/>
                <a:cs typeface="Arial"/>
                <a:sym typeface="Arial"/>
              </a:rPr>
              <a:t>von…gelb-weißen Punkten</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--Punkte im gesamten hinteren Pol mit Ausnahme der…Fovea</a:t>
            </a:r>
            <a:endParaRPr/>
          </a:p>
        </p:txBody>
      </p:sp>
      <p:sp>
        <p:nvSpPr>
          <p:cNvPr id="7320" name="Google Shape;7320;p265"/>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321" name="Google Shape;7321;p265"/>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322" name="Google Shape;7322;p265"/>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323" name="Google Shape;7323;p265"/>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7324" name="Google Shape;7324;p265"/>
          <p:cNvSpPr txBox="1"/>
          <p:nvPr/>
        </p:nvSpPr>
        <p:spPr>
          <a:xfrm>
            <a:off x="2138028" y="762000"/>
            <a:ext cx="7070793" cy="3353894"/>
          </a:xfrm>
          <a:prstGeom prst="rect">
            <a:avLst/>
          </a:prstGeom>
          <a:solidFill>
            <a:srgbClr val="99BBBB"/>
          </a:solidFill>
          <a:ln cap="flat" cmpd="sng" w="9525">
            <a:solidFill>
              <a:schemeClr val="dk1"/>
            </a:solidFill>
            <a:prstDash val="solid"/>
            <a:miter lim="8000"/>
            <a:headEnd len="sm" w="sm" type="none"/>
            <a:tailEnd len="sm" w="sm" type="none"/>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Welche Erkrankung muss vor allem vom </a:t>
            </a:r>
            <a:r>
              <a:rPr i="1" lang="en-US" sz="1352">
                <a:solidFill>
                  <a:schemeClr val="lt1"/>
                </a:solidFill>
                <a:latin typeface="Arial"/>
                <a:ea typeface="Arial"/>
                <a:cs typeface="Arial"/>
                <a:sym typeface="Arial"/>
              </a:rPr>
              <a:t>F</a:t>
            </a:r>
            <a:r>
              <a:rPr i="1" lang="en-US" sz="1352">
                <a:solidFill>
                  <a:srgbClr val="FFEC8F"/>
                </a:solidFill>
                <a:latin typeface="Arial"/>
                <a:ea typeface="Arial"/>
                <a:cs typeface="Arial"/>
                <a:sym typeface="Arial"/>
              </a:rPr>
              <a:t>u</a:t>
            </a:r>
            <a:r>
              <a:rPr i="1" lang="en-US" sz="1352">
                <a:solidFill>
                  <a:schemeClr val="lt1"/>
                </a:solidFill>
                <a:latin typeface="Arial"/>
                <a:ea typeface="Arial"/>
                <a:cs typeface="Arial"/>
                <a:sym typeface="Arial"/>
              </a:rPr>
              <a:t>n</a:t>
            </a:r>
            <a:r>
              <a:rPr i="1" lang="en-US" sz="1352">
                <a:solidFill>
                  <a:srgbClr val="FFEC8F"/>
                </a:solidFill>
                <a:latin typeface="Arial"/>
                <a:ea typeface="Arial"/>
                <a:cs typeface="Arial"/>
                <a:sym typeface="Arial"/>
              </a:rPr>
              <a:t>d</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a:t>
            </a:r>
            <a:r>
              <a:rPr i="1" lang="en-US" sz="1352">
                <a:solidFill>
                  <a:schemeClr val="lt1"/>
                </a:solidFill>
                <a:latin typeface="Arial"/>
                <a:ea typeface="Arial"/>
                <a:cs typeface="Arial"/>
                <a:sym typeface="Arial"/>
              </a:rPr>
              <a:t>l</a:t>
            </a:r>
            <a:r>
              <a:rPr i="1" lang="en-US" sz="1352">
                <a:solidFill>
                  <a:srgbClr val="FFEC8F"/>
                </a:solidFill>
                <a:latin typeface="Arial"/>
                <a:ea typeface="Arial"/>
                <a:cs typeface="Arial"/>
                <a:sym typeface="Arial"/>
              </a:rPr>
              <a:t>b</a:t>
            </a:r>
            <a:r>
              <a:rPr i="1" lang="en-US" sz="1352">
                <a:solidFill>
                  <a:schemeClr val="lt1"/>
                </a:solidFill>
                <a:latin typeface="Arial"/>
                <a:ea typeface="Arial"/>
                <a:cs typeface="Arial"/>
                <a:sym typeface="Arial"/>
              </a:rPr>
              <a:t>i</a:t>
            </a:r>
            <a:r>
              <a:rPr i="1" lang="en-US" sz="1352">
                <a:solidFill>
                  <a:srgbClr val="FFEC8F"/>
                </a:solidFill>
                <a:latin typeface="Arial"/>
                <a:ea typeface="Arial"/>
                <a:cs typeface="Arial"/>
                <a:sym typeface="Arial"/>
              </a:rPr>
              <a:t>p</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n</a:t>
            </a:r>
            <a:r>
              <a:rPr i="1" lang="en-US" sz="1352">
                <a:solidFill>
                  <a:schemeClr val="lt1"/>
                </a:solidFill>
                <a:latin typeface="Arial"/>
                <a:ea typeface="Arial"/>
                <a:cs typeface="Arial"/>
                <a:sym typeface="Arial"/>
              </a:rPr>
              <a:t>c</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a</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t>
            </a:r>
            <a:r>
              <a:rPr i="1" lang="en-US" sz="1352">
                <a:solidFill>
                  <a:srgbClr val="1A5FB4"/>
                </a:solidFill>
                <a:latin typeface="Arial"/>
                <a:ea typeface="Arial"/>
                <a:cs typeface="Arial"/>
                <a:sym typeface="Arial"/>
              </a:rPr>
              <a:t>unterschieden werden?</a:t>
            </a:r>
            <a:endParaRPr/>
          </a:p>
          <a:p>
            <a:pPr indent="0" lvl="0" marL="0" marR="0" rtl="0" algn="l">
              <a:spcBef>
                <a:spcPts val="0"/>
              </a:spcBef>
              <a:spcAft>
                <a:spcPts val="0"/>
              </a:spcAft>
              <a:buNone/>
            </a:pP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a:t>
            </a:r>
            <a:endParaRPr/>
          </a:p>
          <a:p>
            <a:pPr indent="0" lvl="0" marL="0" marR="0" rtl="0" algn="l">
              <a:spcBef>
                <a:spcPts val="0"/>
              </a:spcBef>
              <a:spcAft>
                <a:spcPts val="0"/>
              </a:spcAft>
              <a:buNone/>
            </a:pPr>
            <a:r>
              <a:t/>
            </a:r>
            <a:endParaRPr i="1"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Was ist </a:t>
            </a: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a:t>
            </a:r>
            <a:r>
              <a:rPr i="1" lang="en-US" sz="1352">
                <a:solidFill>
                  <a:srgbClr val="1A5FB4"/>
                </a:solidFill>
                <a:latin typeface="Arial"/>
                <a:ea typeface="Arial"/>
                <a:cs typeface="Arial"/>
                <a:sym typeface="Arial"/>
              </a:rPr>
              <a:t>?</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Eine  RP-Variante, die durch </a:t>
            </a:r>
            <a:r>
              <a:rPr lang="en-US" sz="1352">
                <a:solidFill>
                  <a:schemeClr val="lt1"/>
                </a:solidFill>
                <a:latin typeface="Arial"/>
                <a:ea typeface="Arial"/>
                <a:cs typeface="Arial"/>
                <a:sym typeface="Arial"/>
              </a:rPr>
              <a:t>weiß</a:t>
            </a:r>
            <a:r>
              <a:rPr lang="en-US" sz="1352">
                <a:solidFill>
                  <a:srgbClr val="FFEC8F"/>
                </a:solidFill>
                <a:latin typeface="Arial"/>
                <a:ea typeface="Arial"/>
                <a:cs typeface="Arial"/>
                <a:sym typeface="Arial"/>
              </a:rPr>
              <a:t>-gelbe </a:t>
            </a:r>
            <a:r>
              <a:rPr lang="en-US" sz="1352">
                <a:solidFill>
                  <a:srgbClr val="1A5FB4"/>
                </a:solidFill>
                <a:latin typeface="Arial"/>
                <a:ea typeface="Arial"/>
                <a:cs typeface="Arial"/>
                <a:sym typeface="Arial"/>
              </a:rPr>
              <a:t>Punkte gekennzeichnet ist, ähnlich denen des </a:t>
            </a:r>
            <a:r>
              <a:rPr lang="en-US" sz="1352">
                <a:solidFill>
                  <a:srgbClr val="FFEC8F"/>
                </a:solidFill>
                <a:latin typeface="Arial"/>
                <a:ea typeface="Arial"/>
                <a:cs typeface="Arial"/>
                <a:sym typeface="Arial"/>
              </a:rPr>
              <a:t>a</a:t>
            </a:r>
            <a:r>
              <a:rPr lang="en-US" sz="1352">
                <a:solidFill>
                  <a:schemeClr val="lt1"/>
                </a:solidFill>
                <a:latin typeface="Arial"/>
                <a:ea typeface="Arial"/>
                <a:cs typeface="Arial"/>
                <a:sym typeface="Arial"/>
              </a:rPr>
              <a:t>l</a:t>
            </a:r>
            <a:r>
              <a:rPr lang="en-US" sz="1352">
                <a:solidFill>
                  <a:srgbClr val="FFEC8F"/>
                </a:solidFill>
                <a:latin typeface="Arial"/>
                <a:ea typeface="Arial"/>
                <a:cs typeface="Arial"/>
                <a:sym typeface="Arial"/>
              </a:rPr>
              <a:t>b</a:t>
            </a:r>
            <a:r>
              <a:rPr lang="en-US" sz="1352">
                <a:solidFill>
                  <a:schemeClr val="lt1"/>
                </a:solidFill>
                <a:latin typeface="Arial"/>
                <a:ea typeface="Arial"/>
                <a:cs typeface="Arial"/>
                <a:sym typeface="Arial"/>
              </a:rPr>
              <a:t>i</a:t>
            </a:r>
            <a:r>
              <a:rPr lang="en-US" sz="1352">
                <a:solidFill>
                  <a:srgbClr val="FFEC8F"/>
                </a:solidFill>
                <a:latin typeface="Arial"/>
                <a:ea typeface="Arial"/>
                <a:cs typeface="Arial"/>
                <a:sym typeface="Arial"/>
              </a:rPr>
              <a:t>p</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n</a:t>
            </a:r>
            <a:r>
              <a:rPr lang="en-US" sz="1352">
                <a:solidFill>
                  <a:schemeClr val="lt1"/>
                </a:solidFill>
                <a:latin typeface="Arial"/>
                <a:ea typeface="Arial"/>
                <a:cs typeface="Arial"/>
                <a:sym typeface="Arial"/>
              </a:rPr>
              <a:t>c</a:t>
            </a:r>
            <a:r>
              <a:rPr lang="en-US" sz="1352">
                <a:solidFill>
                  <a:srgbClr val="FFEC8F"/>
                </a:solidFill>
                <a:latin typeface="Arial"/>
                <a:ea typeface="Arial"/>
                <a:cs typeface="Arial"/>
                <a:sym typeface="Arial"/>
              </a:rPr>
              <a:t>t</a:t>
            </a:r>
            <a:r>
              <a:rPr lang="en-US" sz="1352">
                <a:solidFill>
                  <a:schemeClr val="lt1"/>
                </a:solidFill>
                <a:latin typeface="Arial"/>
                <a:ea typeface="Arial"/>
                <a:cs typeface="Arial"/>
                <a:sym typeface="Arial"/>
              </a:rPr>
              <a:t>a</a:t>
            </a:r>
            <a:r>
              <a:rPr lang="en-US" sz="1352">
                <a:solidFill>
                  <a:srgbClr val="FFEC8F"/>
                </a:solidFill>
                <a:latin typeface="Arial"/>
                <a:ea typeface="Arial"/>
                <a:cs typeface="Arial"/>
                <a:sym typeface="Arial"/>
              </a:rPr>
              <a:t>t</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s</a:t>
            </a:r>
            <a:endParaRPr/>
          </a:p>
          <a:p>
            <a:pPr indent="0" lvl="0" marL="0" marR="0" rtl="0" algn="l">
              <a:spcBef>
                <a:spcPts val="0"/>
              </a:spcBef>
              <a:spcAft>
                <a:spcPts val="0"/>
              </a:spcAft>
              <a:buNone/>
            </a:pPr>
            <a:r>
              <a:t/>
            </a:r>
            <a:endParaRPr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Worin unterscheiden sich </a:t>
            </a:r>
            <a:r>
              <a:rPr i="1" lang="en-US" sz="1352">
                <a:solidFill>
                  <a:schemeClr val="lt1"/>
                </a:solidFill>
                <a:latin typeface="Arial"/>
                <a:ea typeface="Arial"/>
                <a:cs typeface="Arial"/>
                <a:sym typeface="Arial"/>
              </a:rPr>
              <a:t>F</a:t>
            </a:r>
            <a:r>
              <a:rPr i="1" lang="en-US" sz="1352">
                <a:solidFill>
                  <a:srgbClr val="FFEC8F"/>
                </a:solidFill>
                <a:latin typeface="Arial"/>
                <a:ea typeface="Arial"/>
                <a:cs typeface="Arial"/>
                <a:sym typeface="Arial"/>
              </a:rPr>
              <a:t>u</a:t>
            </a:r>
            <a:r>
              <a:rPr i="1" lang="en-US" sz="1352">
                <a:solidFill>
                  <a:schemeClr val="lt1"/>
                </a:solidFill>
                <a:latin typeface="Arial"/>
                <a:ea typeface="Arial"/>
                <a:cs typeface="Arial"/>
                <a:sym typeface="Arial"/>
              </a:rPr>
              <a:t>n</a:t>
            </a:r>
            <a:r>
              <a:rPr i="1" lang="en-US" sz="1352">
                <a:solidFill>
                  <a:srgbClr val="FFEC8F"/>
                </a:solidFill>
                <a:latin typeface="Arial"/>
                <a:ea typeface="Arial"/>
                <a:cs typeface="Arial"/>
                <a:sym typeface="Arial"/>
              </a:rPr>
              <a:t>d</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a:t>
            </a:r>
            <a:r>
              <a:rPr i="1" lang="en-US" sz="1352">
                <a:solidFill>
                  <a:schemeClr val="lt1"/>
                </a:solidFill>
                <a:latin typeface="Arial"/>
                <a:ea typeface="Arial"/>
                <a:cs typeface="Arial"/>
                <a:sym typeface="Arial"/>
              </a:rPr>
              <a:t>l</a:t>
            </a:r>
            <a:r>
              <a:rPr i="1" lang="en-US" sz="1352">
                <a:solidFill>
                  <a:srgbClr val="FFEC8F"/>
                </a:solidFill>
                <a:latin typeface="Arial"/>
                <a:ea typeface="Arial"/>
                <a:cs typeface="Arial"/>
                <a:sym typeface="Arial"/>
              </a:rPr>
              <a:t>b</a:t>
            </a:r>
            <a:r>
              <a:rPr i="1" lang="en-US" sz="1352">
                <a:solidFill>
                  <a:schemeClr val="lt1"/>
                </a:solidFill>
                <a:latin typeface="Arial"/>
                <a:ea typeface="Arial"/>
                <a:cs typeface="Arial"/>
                <a:sym typeface="Arial"/>
              </a:rPr>
              <a:t>i</a:t>
            </a:r>
            <a:r>
              <a:rPr i="1" lang="en-US" sz="1352">
                <a:solidFill>
                  <a:srgbClr val="FFEC8F"/>
                </a:solidFill>
                <a:latin typeface="Arial"/>
                <a:ea typeface="Arial"/>
                <a:cs typeface="Arial"/>
                <a:sym typeface="Arial"/>
              </a:rPr>
              <a:t>p</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n</a:t>
            </a:r>
            <a:r>
              <a:rPr i="1" lang="en-US" sz="1352">
                <a:solidFill>
                  <a:schemeClr val="lt1"/>
                </a:solidFill>
                <a:latin typeface="Arial"/>
                <a:ea typeface="Arial"/>
                <a:cs typeface="Arial"/>
                <a:sym typeface="Arial"/>
              </a:rPr>
              <a:t>c</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a</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t>
            </a:r>
            <a:r>
              <a:rPr i="1" lang="en-US" sz="1352">
                <a:solidFill>
                  <a:srgbClr val="1A5FB4"/>
                </a:solidFill>
                <a:latin typeface="Arial"/>
                <a:ea typeface="Arial"/>
                <a:cs typeface="Arial"/>
                <a:sym typeface="Arial"/>
              </a:rPr>
              <a:t>und </a:t>
            </a: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a:t>
            </a:r>
            <a:r>
              <a:rPr i="1" lang="en-US" sz="1352">
                <a:solidFill>
                  <a:srgbClr val="1A5FB4"/>
                </a:solidFill>
                <a:latin typeface="Arial"/>
                <a:ea typeface="Arial"/>
                <a:cs typeface="Arial"/>
                <a:sym typeface="Arial"/>
              </a:rPr>
              <a:t>?</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--funduskopisch: Wie andere Formen der RP zeigt auch die</a:t>
            </a:r>
            <a:r>
              <a:rPr lang="en-US" sz="1352">
                <a:solidFill>
                  <a:srgbClr val="FFEC8F"/>
                </a:solidFill>
                <a:latin typeface="Arial"/>
                <a:ea typeface="Arial"/>
                <a:cs typeface="Arial"/>
                <a:sym typeface="Arial"/>
              </a:rPr>
              <a:t> </a:t>
            </a: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   </a:t>
            </a:r>
            <a:r>
              <a:rPr b="1" lang="en-US" sz="1352">
                <a:solidFill>
                  <a:schemeClr val="dk1"/>
                </a:solidFill>
                <a:latin typeface="Arial"/>
                <a:ea typeface="Arial"/>
                <a:cs typeface="Arial"/>
                <a:sym typeface="Arial"/>
              </a:rPr>
              <a:t>eine Verengung der Arteriolen auf</a:t>
            </a:r>
            <a:r>
              <a:rPr lang="en-US" sz="1352">
                <a:solidFill>
                  <a:srgbClr val="1A5FB4"/>
                </a:solidFill>
                <a:latin typeface="Arial"/>
                <a:ea typeface="Arial"/>
                <a:cs typeface="Arial"/>
                <a:sym typeface="Arial"/>
              </a:rPr>
              <a:t>, während dies bei </a:t>
            </a:r>
            <a:r>
              <a:rPr lang="en-US" sz="1352">
                <a:solidFill>
                  <a:srgbClr val="FFEC8F"/>
                </a:solidFill>
                <a:latin typeface="Arial"/>
                <a:ea typeface="Arial"/>
                <a:cs typeface="Arial"/>
                <a:sym typeface="Arial"/>
              </a:rPr>
              <a:t>a</a:t>
            </a:r>
            <a:r>
              <a:rPr lang="en-US" sz="1352">
                <a:solidFill>
                  <a:schemeClr val="lt1"/>
                </a:solidFill>
                <a:latin typeface="Arial"/>
                <a:ea typeface="Arial"/>
                <a:cs typeface="Arial"/>
                <a:sym typeface="Arial"/>
              </a:rPr>
              <a:t>l</a:t>
            </a:r>
            <a:r>
              <a:rPr lang="en-US" sz="1352">
                <a:solidFill>
                  <a:srgbClr val="FFEC8F"/>
                </a:solidFill>
                <a:latin typeface="Arial"/>
                <a:ea typeface="Arial"/>
                <a:cs typeface="Arial"/>
                <a:sym typeface="Arial"/>
              </a:rPr>
              <a:t>b</a:t>
            </a:r>
            <a:r>
              <a:rPr lang="en-US" sz="1352">
                <a:solidFill>
                  <a:schemeClr val="lt1"/>
                </a:solidFill>
                <a:latin typeface="Arial"/>
                <a:ea typeface="Arial"/>
                <a:cs typeface="Arial"/>
                <a:sym typeface="Arial"/>
              </a:rPr>
              <a:t>i</a:t>
            </a:r>
            <a:r>
              <a:rPr lang="en-US" sz="1352">
                <a:solidFill>
                  <a:srgbClr val="FFEC8F"/>
                </a:solidFill>
                <a:latin typeface="Arial"/>
                <a:ea typeface="Arial"/>
                <a:cs typeface="Arial"/>
                <a:sym typeface="Arial"/>
              </a:rPr>
              <a:t>p</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n</a:t>
            </a:r>
            <a:r>
              <a:rPr lang="en-US" sz="1352">
                <a:solidFill>
                  <a:schemeClr val="lt1"/>
                </a:solidFill>
                <a:latin typeface="Arial"/>
                <a:ea typeface="Arial"/>
                <a:cs typeface="Arial"/>
                <a:sym typeface="Arial"/>
              </a:rPr>
              <a:t>c</a:t>
            </a:r>
            <a:r>
              <a:rPr lang="en-US" sz="1352">
                <a:solidFill>
                  <a:srgbClr val="FFEC8F"/>
                </a:solidFill>
                <a:latin typeface="Arial"/>
                <a:ea typeface="Arial"/>
                <a:cs typeface="Arial"/>
                <a:sym typeface="Arial"/>
              </a:rPr>
              <a:t>t</a:t>
            </a:r>
            <a:r>
              <a:rPr lang="en-US" sz="1352">
                <a:solidFill>
                  <a:schemeClr val="lt1"/>
                </a:solidFill>
                <a:latin typeface="Arial"/>
                <a:ea typeface="Arial"/>
                <a:cs typeface="Arial"/>
                <a:sym typeface="Arial"/>
              </a:rPr>
              <a:t>a</a:t>
            </a:r>
            <a:r>
              <a:rPr lang="en-US" sz="1352">
                <a:solidFill>
                  <a:srgbClr val="FFEC8F"/>
                </a:solidFill>
                <a:latin typeface="Arial"/>
                <a:ea typeface="Arial"/>
                <a:cs typeface="Arial"/>
                <a:sym typeface="Arial"/>
              </a:rPr>
              <a:t>t</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s </a:t>
            </a:r>
            <a:r>
              <a:rPr lang="en-US" sz="1352">
                <a:solidFill>
                  <a:srgbClr val="1A5FB4"/>
                </a:solidFill>
                <a:latin typeface="Arial"/>
                <a:ea typeface="Arial"/>
                <a:cs typeface="Arial"/>
                <a:sym typeface="Arial"/>
              </a:rPr>
              <a:t>nicht der Fall ist</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--im ERG:</a:t>
            </a:r>
            <a:r>
              <a:rPr b="1" i="1" lang="en-US" sz="1352">
                <a:solidFill>
                  <a:srgbClr val="1A5FB4"/>
                </a:solidFill>
                <a:latin typeface="Arial"/>
                <a:ea typeface="Arial"/>
                <a:cs typeface="Arial"/>
                <a:sym typeface="Arial"/>
              </a:rPr>
              <a:t> ?</a:t>
            </a:r>
            <a:r>
              <a:rPr lang="en-US" sz="1352">
                <a:solidFill>
                  <a:srgbClr val="99BBBB"/>
                </a:solidFill>
                <a:latin typeface="Arial"/>
                <a:ea typeface="Arial"/>
                <a:cs typeface="Arial"/>
                <a:sym typeface="Arial"/>
              </a:rPr>
              <a:t>Fundus albipunctatus ist eine Erkrankung, die durch eine abnormale Rhodopsinregeneration gekennzeichnet ist,</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   die sich in einer langsamen, aber letztendlich erfolgreichen Dlaußert. Im Gegensatz dazu</a:t>
            </a:r>
            <a:endParaRPr/>
          </a:p>
          <a:p>
            <a:pPr indent="0" lvl="0" marL="0" marR="0" rtl="0" algn="l">
              <a:spcBef>
                <a:spcPts val="0"/>
              </a:spcBef>
              <a:spcAft>
                <a:spcPts val="0"/>
              </a:spcAft>
              <a:buNone/>
            </a:pPr>
            <a:r>
              <a:rPr b="1" lang="en-US" sz="1352">
                <a:solidFill>
                  <a:srgbClr val="99BBBB"/>
                </a:solidFill>
                <a:latin typeface="Arial"/>
                <a:ea typeface="Arial"/>
                <a:cs typeface="Arial"/>
                <a:sym typeface="Arial"/>
              </a:rPr>
              <a:t> </a:t>
            </a:r>
            <a:r>
              <a:rPr lang="en-US" sz="1352">
                <a:solidFill>
                  <a:srgbClr val="99BBBB"/>
                </a:solidFill>
                <a:latin typeface="Arial"/>
                <a:ea typeface="Arial"/>
                <a:cs typeface="Arial"/>
                <a:sym typeface="Arial"/>
              </a:rPr>
              <a:t>ist die Retinitis punctata albescens eine </a:t>
            </a:r>
            <a:r>
              <a:rPr b="1" lang="en-US" sz="1352">
                <a:solidFill>
                  <a:srgbClr val="99BBBB"/>
                </a:solidFill>
                <a:latin typeface="Arial"/>
                <a:ea typeface="Arial"/>
                <a:cs typeface="Arial"/>
                <a:sym typeface="Arial"/>
              </a:rPr>
              <a:t>Photorezeptorerkrankung</a:t>
            </a:r>
            <a:r>
              <a:rPr lang="en-US" sz="1352">
                <a:solidFill>
                  <a:srgbClr val="99BBBB"/>
                </a:solidFill>
                <a:latin typeface="Arial"/>
                <a:ea typeface="Arial"/>
                <a:cs typeface="Arial"/>
                <a:sym typeface="Arial"/>
              </a:rPr>
              <a:t>; daher</a:t>
            </a:r>
            <a:endParaRPr/>
          </a:p>
          <a:p>
            <a:pPr indent="0" lvl="0" marL="0" marR="0" rtl="0" algn="l">
              <a:spcBef>
                <a:spcPts val="0"/>
              </a:spcBef>
              <a:spcAft>
                <a:spcPts val="0"/>
              </a:spcAft>
              <a:buNone/>
            </a:pPr>
            <a:r>
              <a:rPr b="1" i="1" lang="en-US" sz="1352">
                <a:solidFill>
                  <a:srgbClr val="99BBBB"/>
                </a:solidFill>
                <a:latin typeface="Arial"/>
                <a:ea typeface="Arial"/>
                <a:cs typeface="Arial"/>
                <a:sym typeface="Arial"/>
              </a:rPr>
              <a:t>   </a:t>
            </a:r>
            <a:r>
              <a:rPr b="1" lang="en-US" sz="1352">
                <a:solidFill>
                  <a:srgbClr val="99BBBB"/>
                </a:solidFill>
                <a:latin typeface="Arial"/>
                <a:ea typeface="Arial"/>
                <a:cs typeface="Arial"/>
                <a:sym typeface="Arial"/>
              </a:rPr>
              <a:t>und das ERG normalisiert sich </a:t>
            </a:r>
            <a:r>
              <a:rPr b="1" i="1" lang="en-US" sz="1352">
                <a:solidFill>
                  <a:srgbClr val="99BBBB"/>
                </a:solidFill>
                <a:latin typeface="Arial"/>
                <a:ea typeface="Arial"/>
                <a:cs typeface="Arial"/>
                <a:sym typeface="Arial"/>
              </a:rPr>
              <a:t>nie</a:t>
            </a:r>
            <a:r>
              <a:rPr lang="en-US" sz="1352">
                <a:solidFill>
                  <a:srgbClr val="99BBBB"/>
                </a:solidFill>
                <a:latin typeface="Arial"/>
                <a:ea typeface="Arial"/>
                <a:cs typeface="Arial"/>
                <a:sym typeface="Arial"/>
              </a:rPr>
              <a:t>, egal wie</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   viel Zeit auch verstreichen möge.</a:t>
            </a:r>
            <a:endParaRPr/>
          </a:p>
        </p:txBody>
      </p:sp>
    </p:spTree>
  </p:cSld>
  <p:clrMapOvr>
    <a:masterClrMapping/>
  </p:clrMapOvr>
</p:sld>
</file>

<file path=ppt/slides/slide2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28" name="Shape 7328"/>
        <p:cNvGrpSpPr/>
        <p:nvPr/>
      </p:nvGrpSpPr>
      <p:grpSpPr>
        <a:xfrm>
          <a:off x="0" y="0"/>
          <a:ext cx="0" cy="0"/>
          <a:chOff x="0" y="0"/>
          <a:chExt cx="0" cy="0"/>
        </a:xfrm>
      </p:grpSpPr>
      <p:sp>
        <p:nvSpPr>
          <p:cNvPr id="7329" name="Google Shape;7329;p266"/>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7330" name="Google Shape;7330;p266"/>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(Nachtsehen)</a:t>
            </a:r>
            <a:endParaRPr/>
          </a:p>
        </p:txBody>
      </p:sp>
      <p:cxnSp>
        <p:nvCxnSpPr>
          <p:cNvPr id="7331" name="Google Shape;7331;p266"/>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7332" name="Google Shape;7332;p266"/>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7333" name="Google Shape;7333;p266"/>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7334" name="Google Shape;7334;p266"/>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7335" name="Google Shape;7335;p266"/>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7336" name="Google Shape;7336;p266"/>
          <p:cNvCxnSpPr>
            <a:stCxn id="7329"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7337" name="Google Shape;7337;p266"/>
          <p:cNvCxnSpPr>
            <a:stCxn id="7329"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7338" name="Google Shape;7338;p266"/>
          <p:cNvCxnSpPr>
            <a:stCxn id="7329"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7339" name="Google Shape;7339;p266"/>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7340" name="Google Shape;7340;p266"/>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7341" name="Google Shape;7341;p266"/>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7342" name="Google Shape;7342;p266"/>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7343" name="Google Shape;7343;p266"/>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7344" name="Google Shape;7344;p266"/>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7345" name="Google Shape;7345;p266"/>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sp>
        <p:nvSpPr>
          <p:cNvPr id="7346" name="Google Shape;7346;p266"/>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7347" name="Google Shape;7347;p266"/>
          <p:cNvSpPr txBox="1"/>
          <p:nvPr/>
        </p:nvSpPr>
        <p:spPr>
          <a:xfrm>
            <a:off x="8990455" y="3479217"/>
            <a:ext cx="859761" cy="517343"/>
          </a:xfrm>
          <a:prstGeom prst="rect">
            <a:avLst/>
          </a:prstGeom>
          <a:no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Oguchi</a:t>
            </a:r>
            <a:endParaRPr sz="1546">
              <a:solidFill>
                <a:srgbClr val="BFBFBF"/>
              </a:solidFill>
              <a:latin typeface="Arial"/>
              <a:ea typeface="Arial"/>
              <a:cs typeface="Arial"/>
              <a:sym typeface="Arial"/>
            </a:endParaRPr>
          </a:p>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Erkrankung</a:t>
            </a:r>
            <a:endParaRPr/>
          </a:p>
        </p:txBody>
      </p:sp>
      <p:cxnSp>
        <p:nvCxnSpPr>
          <p:cNvPr id="7348" name="Google Shape;7348;p266"/>
          <p:cNvCxnSpPr/>
          <p:nvPr/>
        </p:nvCxnSpPr>
        <p:spPr>
          <a:xfrm>
            <a:off x="9923828" y="2871586"/>
            <a:ext cx="0" cy="809733"/>
          </a:xfrm>
          <a:prstGeom prst="straightConnector1">
            <a:avLst/>
          </a:prstGeom>
          <a:noFill/>
          <a:ln cap="flat" cmpd="sng" w="9525">
            <a:solidFill>
              <a:srgbClr val="BFBFBF"/>
            </a:solidFill>
            <a:prstDash val="solid"/>
            <a:round/>
            <a:headEnd len="med" w="med" type="none"/>
            <a:tailEnd len="med" w="med" type="none"/>
          </a:ln>
        </p:spPr>
      </p:cxnSp>
      <p:cxnSp>
        <p:nvCxnSpPr>
          <p:cNvPr id="7349" name="Google Shape;7349;p266"/>
          <p:cNvCxnSpPr/>
          <p:nvPr/>
        </p:nvCxnSpPr>
        <p:spPr>
          <a:xfrm>
            <a:off x="9850216" y="3186828"/>
            <a:ext cx="73612" cy="0"/>
          </a:xfrm>
          <a:prstGeom prst="straightConnector1">
            <a:avLst/>
          </a:prstGeom>
          <a:noFill/>
          <a:ln cap="flat" cmpd="sng" w="9525">
            <a:solidFill>
              <a:srgbClr val="BFBFBF"/>
            </a:solidFill>
            <a:prstDash val="solid"/>
            <a:round/>
            <a:headEnd len="med" w="med" type="none"/>
            <a:tailEnd len="med" w="med" type="none"/>
          </a:ln>
        </p:spPr>
      </p:cxnSp>
      <p:cxnSp>
        <p:nvCxnSpPr>
          <p:cNvPr id="7350" name="Google Shape;7350;p266"/>
          <p:cNvCxnSpPr/>
          <p:nvPr/>
        </p:nvCxnSpPr>
        <p:spPr>
          <a:xfrm>
            <a:off x="9850216" y="3702112"/>
            <a:ext cx="73612" cy="0"/>
          </a:xfrm>
          <a:prstGeom prst="straightConnector1">
            <a:avLst/>
          </a:prstGeom>
          <a:noFill/>
          <a:ln cap="flat" cmpd="sng" w="9525">
            <a:solidFill>
              <a:srgbClr val="BFBFBF"/>
            </a:solidFill>
            <a:prstDash val="solid"/>
            <a:round/>
            <a:headEnd len="med" w="med" type="none"/>
            <a:tailEnd len="med" w="med" type="none"/>
          </a:ln>
        </p:spPr>
      </p:cxnSp>
      <p:sp>
        <p:nvSpPr>
          <p:cNvPr id="7351" name="Google Shape;7351;p266"/>
          <p:cNvSpPr txBox="1"/>
          <p:nvPr/>
        </p:nvSpPr>
        <p:spPr>
          <a:xfrm>
            <a:off x="2194560" y="4217397"/>
            <a:ext cx="6289232" cy="1689790"/>
          </a:xfrm>
          <a:prstGeom prst="rect">
            <a:avLst/>
          </a:prstGeom>
          <a:solidFill>
            <a:schemeClr val="dk1"/>
          </a:solidFill>
          <a:ln>
            <a:noFill/>
          </a:ln>
        </p:spPr>
        <p:txBody>
          <a:bodyPr anchorCtr="0" anchor="t" bIns="12250" lIns="24525" spcFirstLastPara="1" rIns="24525" wrap="square" tIns="12250">
            <a:spAutoFit/>
          </a:bodyPr>
          <a:lstStyle/>
          <a:p>
            <a:pPr indent="-331254" lvl="0" marL="331254" marR="0" rtl="0" algn="l">
              <a:lnSpc>
                <a:spcPct val="90000"/>
              </a:lnSpc>
              <a:spcBef>
                <a:spcPts val="0"/>
              </a:spcBef>
              <a:spcAft>
                <a:spcPts val="0"/>
              </a:spcAft>
              <a:buNone/>
            </a:pPr>
            <a:r>
              <a:rPr b="1" lang="en-US" sz="1352">
                <a:solidFill>
                  <a:schemeClr val="lt1"/>
                </a:solidFill>
                <a:latin typeface="Arial"/>
                <a:ea typeface="Arial"/>
                <a:cs typeface="Arial"/>
                <a:sym typeface="Arial"/>
              </a:rPr>
              <a:t>	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 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--Pathologie: Verzögerte Regeneration des Fotopigments … Rhodopsin </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--Die Dunkeladaptation ist gestört:</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--Anfangs sind die Patienten…nachtblind, mit abnormalem…Stäbchen-ERG</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--Mit der Zeit kommt es zu einer Dunkeladaptation, und das ERG normalisiert sich</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--funduskopisch: Auffällige Anordnung </a:t>
            </a:r>
            <a:r>
              <a:rPr b="1" i="0" lang="en-US" sz="1352" u="none" cap="none" strike="noStrike">
                <a:solidFill>
                  <a:srgbClr val="7F7F7F"/>
                </a:solidFill>
                <a:latin typeface="Arial"/>
                <a:ea typeface="Arial"/>
                <a:cs typeface="Arial"/>
                <a:sym typeface="Arial"/>
              </a:rPr>
              <a:t>von…gelb-weißen Punkten</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--Punkte im gesamten hinteren Pol mit Ausnahme der…Fovea</a:t>
            </a:r>
            <a:endParaRPr/>
          </a:p>
        </p:txBody>
      </p:sp>
      <p:sp>
        <p:nvSpPr>
          <p:cNvPr id="7352" name="Google Shape;7352;p266"/>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353" name="Google Shape;7353;p266"/>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354" name="Google Shape;7354;p266"/>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355" name="Google Shape;7355;p266"/>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7356" name="Google Shape;7356;p266"/>
          <p:cNvSpPr txBox="1"/>
          <p:nvPr/>
        </p:nvSpPr>
        <p:spPr>
          <a:xfrm>
            <a:off x="2138028" y="762000"/>
            <a:ext cx="7070793" cy="3353894"/>
          </a:xfrm>
          <a:prstGeom prst="rect">
            <a:avLst/>
          </a:prstGeom>
          <a:solidFill>
            <a:srgbClr val="99BBBB"/>
          </a:solidFill>
          <a:ln cap="flat" cmpd="sng" w="9525">
            <a:solidFill>
              <a:schemeClr val="dk1"/>
            </a:solidFill>
            <a:prstDash val="solid"/>
            <a:miter lim="8000"/>
            <a:headEnd len="sm" w="sm" type="none"/>
            <a:tailEnd len="sm" w="sm" type="none"/>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Welche Erkrankung muss vor allem vom </a:t>
            </a:r>
            <a:r>
              <a:rPr i="1" lang="en-US" sz="1352">
                <a:solidFill>
                  <a:schemeClr val="lt1"/>
                </a:solidFill>
                <a:latin typeface="Arial"/>
                <a:ea typeface="Arial"/>
                <a:cs typeface="Arial"/>
                <a:sym typeface="Arial"/>
              </a:rPr>
              <a:t>F</a:t>
            </a:r>
            <a:r>
              <a:rPr i="1" lang="en-US" sz="1352">
                <a:solidFill>
                  <a:srgbClr val="FFEC8F"/>
                </a:solidFill>
                <a:latin typeface="Arial"/>
                <a:ea typeface="Arial"/>
                <a:cs typeface="Arial"/>
                <a:sym typeface="Arial"/>
              </a:rPr>
              <a:t>u</a:t>
            </a:r>
            <a:r>
              <a:rPr i="1" lang="en-US" sz="1352">
                <a:solidFill>
                  <a:schemeClr val="lt1"/>
                </a:solidFill>
                <a:latin typeface="Arial"/>
                <a:ea typeface="Arial"/>
                <a:cs typeface="Arial"/>
                <a:sym typeface="Arial"/>
              </a:rPr>
              <a:t>n</a:t>
            </a:r>
            <a:r>
              <a:rPr i="1" lang="en-US" sz="1352">
                <a:solidFill>
                  <a:srgbClr val="FFEC8F"/>
                </a:solidFill>
                <a:latin typeface="Arial"/>
                <a:ea typeface="Arial"/>
                <a:cs typeface="Arial"/>
                <a:sym typeface="Arial"/>
              </a:rPr>
              <a:t>d</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a:t>
            </a:r>
            <a:r>
              <a:rPr i="1" lang="en-US" sz="1352">
                <a:solidFill>
                  <a:schemeClr val="lt1"/>
                </a:solidFill>
                <a:latin typeface="Arial"/>
                <a:ea typeface="Arial"/>
                <a:cs typeface="Arial"/>
                <a:sym typeface="Arial"/>
              </a:rPr>
              <a:t>l</a:t>
            </a:r>
            <a:r>
              <a:rPr i="1" lang="en-US" sz="1352">
                <a:solidFill>
                  <a:srgbClr val="FFEC8F"/>
                </a:solidFill>
                <a:latin typeface="Arial"/>
                <a:ea typeface="Arial"/>
                <a:cs typeface="Arial"/>
                <a:sym typeface="Arial"/>
              </a:rPr>
              <a:t>b</a:t>
            </a:r>
            <a:r>
              <a:rPr i="1" lang="en-US" sz="1352">
                <a:solidFill>
                  <a:schemeClr val="lt1"/>
                </a:solidFill>
                <a:latin typeface="Arial"/>
                <a:ea typeface="Arial"/>
                <a:cs typeface="Arial"/>
                <a:sym typeface="Arial"/>
              </a:rPr>
              <a:t>i</a:t>
            </a:r>
            <a:r>
              <a:rPr i="1" lang="en-US" sz="1352">
                <a:solidFill>
                  <a:srgbClr val="FFEC8F"/>
                </a:solidFill>
                <a:latin typeface="Arial"/>
                <a:ea typeface="Arial"/>
                <a:cs typeface="Arial"/>
                <a:sym typeface="Arial"/>
              </a:rPr>
              <a:t>p</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n</a:t>
            </a:r>
            <a:r>
              <a:rPr i="1" lang="en-US" sz="1352">
                <a:solidFill>
                  <a:schemeClr val="lt1"/>
                </a:solidFill>
                <a:latin typeface="Arial"/>
                <a:ea typeface="Arial"/>
                <a:cs typeface="Arial"/>
                <a:sym typeface="Arial"/>
              </a:rPr>
              <a:t>c</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a</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t>
            </a:r>
            <a:r>
              <a:rPr i="1" lang="en-US" sz="1352">
                <a:solidFill>
                  <a:srgbClr val="1A5FB4"/>
                </a:solidFill>
                <a:latin typeface="Arial"/>
                <a:ea typeface="Arial"/>
                <a:cs typeface="Arial"/>
                <a:sym typeface="Arial"/>
              </a:rPr>
              <a:t>unterschieden werden?</a:t>
            </a:r>
            <a:endParaRPr/>
          </a:p>
          <a:p>
            <a:pPr indent="0" lvl="0" marL="0" marR="0" rtl="0" algn="l">
              <a:spcBef>
                <a:spcPts val="0"/>
              </a:spcBef>
              <a:spcAft>
                <a:spcPts val="0"/>
              </a:spcAft>
              <a:buNone/>
            </a:pP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a:t>
            </a:r>
            <a:endParaRPr/>
          </a:p>
          <a:p>
            <a:pPr indent="0" lvl="0" marL="0" marR="0" rtl="0" algn="l">
              <a:spcBef>
                <a:spcPts val="0"/>
              </a:spcBef>
              <a:spcAft>
                <a:spcPts val="0"/>
              </a:spcAft>
              <a:buNone/>
            </a:pPr>
            <a:r>
              <a:t/>
            </a:r>
            <a:endParaRPr i="1"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Was ist </a:t>
            </a: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a:t>
            </a:r>
            <a:r>
              <a:rPr i="1" lang="en-US" sz="1352">
                <a:solidFill>
                  <a:srgbClr val="1A5FB4"/>
                </a:solidFill>
                <a:latin typeface="Arial"/>
                <a:ea typeface="Arial"/>
                <a:cs typeface="Arial"/>
                <a:sym typeface="Arial"/>
              </a:rPr>
              <a:t>?</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Eine  RP-Variante, die durch </a:t>
            </a:r>
            <a:r>
              <a:rPr lang="en-US" sz="1352">
                <a:solidFill>
                  <a:schemeClr val="lt1"/>
                </a:solidFill>
                <a:latin typeface="Arial"/>
                <a:ea typeface="Arial"/>
                <a:cs typeface="Arial"/>
                <a:sym typeface="Arial"/>
              </a:rPr>
              <a:t>weiß</a:t>
            </a:r>
            <a:r>
              <a:rPr lang="en-US" sz="1352">
                <a:solidFill>
                  <a:srgbClr val="FFEC8F"/>
                </a:solidFill>
                <a:latin typeface="Arial"/>
                <a:ea typeface="Arial"/>
                <a:cs typeface="Arial"/>
                <a:sym typeface="Arial"/>
              </a:rPr>
              <a:t>-gelbe </a:t>
            </a:r>
            <a:r>
              <a:rPr lang="en-US" sz="1352">
                <a:solidFill>
                  <a:srgbClr val="1A5FB4"/>
                </a:solidFill>
                <a:latin typeface="Arial"/>
                <a:ea typeface="Arial"/>
                <a:cs typeface="Arial"/>
                <a:sym typeface="Arial"/>
              </a:rPr>
              <a:t>Punkte gekennzeichnet ist, ähnlich denen des </a:t>
            </a:r>
            <a:r>
              <a:rPr lang="en-US" sz="1352">
                <a:solidFill>
                  <a:srgbClr val="FFEC8F"/>
                </a:solidFill>
                <a:latin typeface="Arial"/>
                <a:ea typeface="Arial"/>
                <a:cs typeface="Arial"/>
                <a:sym typeface="Arial"/>
              </a:rPr>
              <a:t>a</a:t>
            </a:r>
            <a:r>
              <a:rPr lang="en-US" sz="1352">
                <a:solidFill>
                  <a:schemeClr val="lt1"/>
                </a:solidFill>
                <a:latin typeface="Arial"/>
                <a:ea typeface="Arial"/>
                <a:cs typeface="Arial"/>
                <a:sym typeface="Arial"/>
              </a:rPr>
              <a:t>l</a:t>
            </a:r>
            <a:r>
              <a:rPr lang="en-US" sz="1352">
                <a:solidFill>
                  <a:srgbClr val="FFEC8F"/>
                </a:solidFill>
                <a:latin typeface="Arial"/>
                <a:ea typeface="Arial"/>
                <a:cs typeface="Arial"/>
                <a:sym typeface="Arial"/>
              </a:rPr>
              <a:t>b</a:t>
            </a:r>
            <a:r>
              <a:rPr lang="en-US" sz="1352">
                <a:solidFill>
                  <a:schemeClr val="lt1"/>
                </a:solidFill>
                <a:latin typeface="Arial"/>
                <a:ea typeface="Arial"/>
                <a:cs typeface="Arial"/>
                <a:sym typeface="Arial"/>
              </a:rPr>
              <a:t>i</a:t>
            </a:r>
            <a:r>
              <a:rPr lang="en-US" sz="1352">
                <a:solidFill>
                  <a:srgbClr val="FFEC8F"/>
                </a:solidFill>
                <a:latin typeface="Arial"/>
                <a:ea typeface="Arial"/>
                <a:cs typeface="Arial"/>
                <a:sym typeface="Arial"/>
              </a:rPr>
              <a:t>p</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n</a:t>
            </a:r>
            <a:r>
              <a:rPr lang="en-US" sz="1352">
                <a:solidFill>
                  <a:schemeClr val="lt1"/>
                </a:solidFill>
                <a:latin typeface="Arial"/>
                <a:ea typeface="Arial"/>
                <a:cs typeface="Arial"/>
                <a:sym typeface="Arial"/>
              </a:rPr>
              <a:t>c</a:t>
            </a:r>
            <a:r>
              <a:rPr lang="en-US" sz="1352">
                <a:solidFill>
                  <a:srgbClr val="FFEC8F"/>
                </a:solidFill>
                <a:latin typeface="Arial"/>
                <a:ea typeface="Arial"/>
                <a:cs typeface="Arial"/>
                <a:sym typeface="Arial"/>
              </a:rPr>
              <a:t>t</a:t>
            </a:r>
            <a:r>
              <a:rPr lang="en-US" sz="1352">
                <a:solidFill>
                  <a:schemeClr val="lt1"/>
                </a:solidFill>
                <a:latin typeface="Arial"/>
                <a:ea typeface="Arial"/>
                <a:cs typeface="Arial"/>
                <a:sym typeface="Arial"/>
              </a:rPr>
              <a:t>a</a:t>
            </a:r>
            <a:r>
              <a:rPr lang="en-US" sz="1352">
                <a:solidFill>
                  <a:srgbClr val="FFEC8F"/>
                </a:solidFill>
                <a:latin typeface="Arial"/>
                <a:ea typeface="Arial"/>
                <a:cs typeface="Arial"/>
                <a:sym typeface="Arial"/>
              </a:rPr>
              <a:t>t</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s</a:t>
            </a:r>
            <a:endParaRPr/>
          </a:p>
          <a:p>
            <a:pPr indent="0" lvl="0" marL="0" marR="0" rtl="0" algn="l">
              <a:spcBef>
                <a:spcPts val="0"/>
              </a:spcBef>
              <a:spcAft>
                <a:spcPts val="0"/>
              </a:spcAft>
              <a:buNone/>
            </a:pPr>
            <a:r>
              <a:t/>
            </a:r>
            <a:endParaRPr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Worin unterscheiden sich </a:t>
            </a:r>
            <a:r>
              <a:rPr i="1" lang="en-US" sz="1352">
                <a:solidFill>
                  <a:schemeClr val="lt1"/>
                </a:solidFill>
                <a:latin typeface="Arial"/>
                <a:ea typeface="Arial"/>
                <a:cs typeface="Arial"/>
                <a:sym typeface="Arial"/>
              </a:rPr>
              <a:t>F</a:t>
            </a:r>
            <a:r>
              <a:rPr i="1" lang="en-US" sz="1352">
                <a:solidFill>
                  <a:srgbClr val="FFEC8F"/>
                </a:solidFill>
                <a:latin typeface="Arial"/>
                <a:ea typeface="Arial"/>
                <a:cs typeface="Arial"/>
                <a:sym typeface="Arial"/>
              </a:rPr>
              <a:t>u</a:t>
            </a:r>
            <a:r>
              <a:rPr i="1" lang="en-US" sz="1352">
                <a:solidFill>
                  <a:schemeClr val="lt1"/>
                </a:solidFill>
                <a:latin typeface="Arial"/>
                <a:ea typeface="Arial"/>
                <a:cs typeface="Arial"/>
                <a:sym typeface="Arial"/>
              </a:rPr>
              <a:t>n</a:t>
            </a:r>
            <a:r>
              <a:rPr i="1" lang="en-US" sz="1352">
                <a:solidFill>
                  <a:srgbClr val="FFEC8F"/>
                </a:solidFill>
                <a:latin typeface="Arial"/>
                <a:ea typeface="Arial"/>
                <a:cs typeface="Arial"/>
                <a:sym typeface="Arial"/>
              </a:rPr>
              <a:t>d</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a:t>
            </a:r>
            <a:r>
              <a:rPr i="1" lang="en-US" sz="1352">
                <a:solidFill>
                  <a:schemeClr val="lt1"/>
                </a:solidFill>
                <a:latin typeface="Arial"/>
                <a:ea typeface="Arial"/>
                <a:cs typeface="Arial"/>
                <a:sym typeface="Arial"/>
              </a:rPr>
              <a:t>l</a:t>
            </a:r>
            <a:r>
              <a:rPr i="1" lang="en-US" sz="1352">
                <a:solidFill>
                  <a:srgbClr val="FFEC8F"/>
                </a:solidFill>
                <a:latin typeface="Arial"/>
                <a:ea typeface="Arial"/>
                <a:cs typeface="Arial"/>
                <a:sym typeface="Arial"/>
              </a:rPr>
              <a:t>b</a:t>
            </a:r>
            <a:r>
              <a:rPr i="1" lang="en-US" sz="1352">
                <a:solidFill>
                  <a:schemeClr val="lt1"/>
                </a:solidFill>
                <a:latin typeface="Arial"/>
                <a:ea typeface="Arial"/>
                <a:cs typeface="Arial"/>
                <a:sym typeface="Arial"/>
              </a:rPr>
              <a:t>i</a:t>
            </a:r>
            <a:r>
              <a:rPr i="1" lang="en-US" sz="1352">
                <a:solidFill>
                  <a:srgbClr val="FFEC8F"/>
                </a:solidFill>
                <a:latin typeface="Arial"/>
                <a:ea typeface="Arial"/>
                <a:cs typeface="Arial"/>
                <a:sym typeface="Arial"/>
              </a:rPr>
              <a:t>p</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n</a:t>
            </a:r>
            <a:r>
              <a:rPr i="1" lang="en-US" sz="1352">
                <a:solidFill>
                  <a:schemeClr val="lt1"/>
                </a:solidFill>
                <a:latin typeface="Arial"/>
                <a:ea typeface="Arial"/>
                <a:cs typeface="Arial"/>
                <a:sym typeface="Arial"/>
              </a:rPr>
              <a:t>c</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a</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t>
            </a:r>
            <a:r>
              <a:rPr i="1" lang="en-US" sz="1352">
                <a:solidFill>
                  <a:srgbClr val="1A5FB4"/>
                </a:solidFill>
                <a:latin typeface="Arial"/>
                <a:ea typeface="Arial"/>
                <a:cs typeface="Arial"/>
                <a:sym typeface="Arial"/>
              </a:rPr>
              <a:t>und </a:t>
            </a: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a:t>
            </a:r>
            <a:r>
              <a:rPr i="1" lang="en-US" sz="1352">
                <a:solidFill>
                  <a:srgbClr val="1A5FB4"/>
                </a:solidFill>
                <a:latin typeface="Arial"/>
                <a:ea typeface="Arial"/>
                <a:cs typeface="Arial"/>
                <a:sym typeface="Arial"/>
              </a:rPr>
              <a:t>?</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--funduskopisch: Wie andere Formen der RP zeigt auch die</a:t>
            </a:r>
            <a:r>
              <a:rPr lang="en-US" sz="1352">
                <a:solidFill>
                  <a:srgbClr val="FFEC8F"/>
                </a:solidFill>
                <a:latin typeface="Arial"/>
                <a:ea typeface="Arial"/>
                <a:cs typeface="Arial"/>
                <a:sym typeface="Arial"/>
              </a:rPr>
              <a:t> </a:t>
            </a: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   </a:t>
            </a:r>
            <a:r>
              <a:rPr b="1" lang="en-US" sz="1352">
                <a:solidFill>
                  <a:schemeClr val="dk1"/>
                </a:solidFill>
                <a:latin typeface="Arial"/>
                <a:ea typeface="Arial"/>
                <a:cs typeface="Arial"/>
                <a:sym typeface="Arial"/>
              </a:rPr>
              <a:t>eine Verengung der Arteriolen auf</a:t>
            </a:r>
            <a:r>
              <a:rPr lang="en-US" sz="1352">
                <a:solidFill>
                  <a:srgbClr val="1A5FB4"/>
                </a:solidFill>
                <a:latin typeface="Arial"/>
                <a:ea typeface="Arial"/>
                <a:cs typeface="Arial"/>
                <a:sym typeface="Arial"/>
              </a:rPr>
              <a:t>, während dies bei </a:t>
            </a:r>
            <a:r>
              <a:rPr lang="en-US" sz="1352">
                <a:solidFill>
                  <a:srgbClr val="FFEC8F"/>
                </a:solidFill>
                <a:latin typeface="Arial"/>
                <a:ea typeface="Arial"/>
                <a:cs typeface="Arial"/>
                <a:sym typeface="Arial"/>
              </a:rPr>
              <a:t>a</a:t>
            </a:r>
            <a:r>
              <a:rPr lang="en-US" sz="1352">
                <a:solidFill>
                  <a:schemeClr val="lt1"/>
                </a:solidFill>
                <a:latin typeface="Arial"/>
                <a:ea typeface="Arial"/>
                <a:cs typeface="Arial"/>
                <a:sym typeface="Arial"/>
              </a:rPr>
              <a:t>l</a:t>
            </a:r>
            <a:r>
              <a:rPr lang="en-US" sz="1352">
                <a:solidFill>
                  <a:srgbClr val="FFEC8F"/>
                </a:solidFill>
                <a:latin typeface="Arial"/>
                <a:ea typeface="Arial"/>
                <a:cs typeface="Arial"/>
                <a:sym typeface="Arial"/>
              </a:rPr>
              <a:t>b</a:t>
            </a:r>
            <a:r>
              <a:rPr lang="en-US" sz="1352">
                <a:solidFill>
                  <a:schemeClr val="lt1"/>
                </a:solidFill>
                <a:latin typeface="Arial"/>
                <a:ea typeface="Arial"/>
                <a:cs typeface="Arial"/>
                <a:sym typeface="Arial"/>
              </a:rPr>
              <a:t>i</a:t>
            </a:r>
            <a:r>
              <a:rPr lang="en-US" sz="1352">
                <a:solidFill>
                  <a:srgbClr val="FFEC8F"/>
                </a:solidFill>
                <a:latin typeface="Arial"/>
                <a:ea typeface="Arial"/>
                <a:cs typeface="Arial"/>
                <a:sym typeface="Arial"/>
              </a:rPr>
              <a:t>p</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n</a:t>
            </a:r>
            <a:r>
              <a:rPr lang="en-US" sz="1352">
                <a:solidFill>
                  <a:schemeClr val="lt1"/>
                </a:solidFill>
                <a:latin typeface="Arial"/>
                <a:ea typeface="Arial"/>
                <a:cs typeface="Arial"/>
                <a:sym typeface="Arial"/>
              </a:rPr>
              <a:t>c</a:t>
            </a:r>
            <a:r>
              <a:rPr lang="en-US" sz="1352">
                <a:solidFill>
                  <a:srgbClr val="FFEC8F"/>
                </a:solidFill>
                <a:latin typeface="Arial"/>
                <a:ea typeface="Arial"/>
                <a:cs typeface="Arial"/>
                <a:sym typeface="Arial"/>
              </a:rPr>
              <a:t>t</a:t>
            </a:r>
            <a:r>
              <a:rPr lang="en-US" sz="1352">
                <a:solidFill>
                  <a:schemeClr val="lt1"/>
                </a:solidFill>
                <a:latin typeface="Arial"/>
                <a:ea typeface="Arial"/>
                <a:cs typeface="Arial"/>
                <a:sym typeface="Arial"/>
              </a:rPr>
              <a:t>a</a:t>
            </a:r>
            <a:r>
              <a:rPr lang="en-US" sz="1352">
                <a:solidFill>
                  <a:srgbClr val="FFEC8F"/>
                </a:solidFill>
                <a:latin typeface="Arial"/>
                <a:ea typeface="Arial"/>
                <a:cs typeface="Arial"/>
                <a:sym typeface="Arial"/>
              </a:rPr>
              <a:t>t</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s </a:t>
            </a:r>
            <a:r>
              <a:rPr lang="en-US" sz="1352">
                <a:solidFill>
                  <a:srgbClr val="1A5FB4"/>
                </a:solidFill>
                <a:latin typeface="Arial"/>
                <a:ea typeface="Arial"/>
                <a:cs typeface="Arial"/>
                <a:sym typeface="Arial"/>
              </a:rPr>
              <a:t>nicht der Fall ist</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--im ERG: </a:t>
            </a:r>
            <a:r>
              <a:rPr lang="en-US" sz="1352">
                <a:solidFill>
                  <a:schemeClr val="lt1"/>
                </a:solidFill>
                <a:latin typeface="Arial"/>
                <a:ea typeface="Arial"/>
                <a:cs typeface="Arial"/>
                <a:sym typeface="Arial"/>
              </a:rPr>
              <a:t>F</a:t>
            </a:r>
            <a:r>
              <a:rPr lang="en-US" sz="1352">
                <a:solidFill>
                  <a:srgbClr val="FFEC8F"/>
                </a:solidFill>
                <a:latin typeface="Arial"/>
                <a:ea typeface="Arial"/>
                <a:cs typeface="Arial"/>
                <a:sym typeface="Arial"/>
              </a:rPr>
              <a:t>u</a:t>
            </a:r>
            <a:r>
              <a:rPr lang="en-US" sz="1352">
                <a:solidFill>
                  <a:schemeClr val="lt1"/>
                </a:solidFill>
                <a:latin typeface="Arial"/>
                <a:ea typeface="Arial"/>
                <a:cs typeface="Arial"/>
                <a:sym typeface="Arial"/>
              </a:rPr>
              <a:t>n</a:t>
            </a:r>
            <a:r>
              <a:rPr lang="en-US" sz="1352">
                <a:solidFill>
                  <a:srgbClr val="FFEC8F"/>
                </a:solidFill>
                <a:latin typeface="Arial"/>
                <a:ea typeface="Arial"/>
                <a:cs typeface="Arial"/>
                <a:sym typeface="Arial"/>
              </a:rPr>
              <a:t>d</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s a</a:t>
            </a:r>
            <a:r>
              <a:rPr lang="en-US" sz="1352">
                <a:solidFill>
                  <a:schemeClr val="lt1"/>
                </a:solidFill>
                <a:latin typeface="Arial"/>
                <a:ea typeface="Arial"/>
                <a:cs typeface="Arial"/>
                <a:sym typeface="Arial"/>
              </a:rPr>
              <a:t>l</a:t>
            </a:r>
            <a:r>
              <a:rPr lang="en-US" sz="1352">
                <a:solidFill>
                  <a:srgbClr val="FFEC8F"/>
                </a:solidFill>
                <a:latin typeface="Arial"/>
                <a:ea typeface="Arial"/>
                <a:cs typeface="Arial"/>
                <a:sym typeface="Arial"/>
              </a:rPr>
              <a:t>b</a:t>
            </a:r>
            <a:r>
              <a:rPr lang="en-US" sz="1352">
                <a:solidFill>
                  <a:schemeClr val="lt1"/>
                </a:solidFill>
                <a:latin typeface="Arial"/>
                <a:ea typeface="Arial"/>
                <a:cs typeface="Arial"/>
                <a:sym typeface="Arial"/>
              </a:rPr>
              <a:t>i</a:t>
            </a:r>
            <a:r>
              <a:rPr lang="en-US" sz="1352">
                <a:solidFill>
                  <a:srgbClr val="FFEC8F"/>
                </a:solidFill>
                <a:latin typeface="Arial"/>
                <a:ea typeface="Arial"/>
                <a:cs typeface="Arial"/>
                <a:sym typeface="Arial"/>
              </a:rPr>
              <a:t>p</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n</a:t>
            </a:r>
            <a:r>
              <a:rPr lang="en-US" sz="1352">
                <a:solidFill>
                  <a:schemeClr val="lt1"/>
                </a:solidFill>
                <a:latin typeface="Arial"/>
                <a:ea typeface="Arial"/>
                <a:cs typeface="Arial"/>
                <a:sym typeface="Arial"/>
              </a:rPr>
              <a:t>c</a:t>
            </a:r>
            <a:r>
              <a:rPr lang="en-US" sz="1352">
                <a:solidFill>
                  <a:srgbClr val="FFEC8F"/>
                </a:solidFill>
                <a:latin typeface="Arial"/>
                <a:ea typeface="Arial"/>
                <a:cs typeface="Arial"/>
                <a:sym typeface="Arial"/>
              </a:rPr>
              <a:t>t</a:t>
            </a:r>
            <a:r>
              <a:rPr lang="en-US" sz="1352">
                <a:solidFill>
                  <a:schemeClr val="lt1"/>
                </a:solidFill>
                <a:latin typeface="Arial"/>
                <a:ea typeface="Arial"/>
                <a:cs typeface="Arial"/>
                <a:sym typeface="Arial"/>
              </a:rPr>
              <a:t>a</a:t>
            </a:r>
            <a:r>
              <a:rPr lang="en-US" sz="1352">
                <a:solidFill>
                  <a:srgbClr val="FFEC8F"/>
                </a:solidFill>
                <a:latin typeface="Arial"/>
                <a:ea typeface="Arial"/>
                <a:cs typeface="Arial"/>
                <a:sym typeface="Arial"/>
              </a:rPr>
              <a:t>t</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s </a:t>
            </a:r>
            <a:r>
              <a:rPr lang="en-US" sz="1352">
                <a:solidFill>
                  <a:srgbClr val="1A5FB4"/>
                </a:solidFill>
                <a:latin typeface="Arial"/>
                <a:ea typeface="Arial"/>
                <a:cs typeface="Arial"/>
                <a:sym typeface="Arial"/>
              </a:rPr>
              <a:t>ist eine Erkrankung, die durch eine abnormale Rhodopsinregeneration gekennzeichnet ist, die sich in einer langsamen, aber letztendlich erfolgreichen Dunkeladaptation äußert. </a:t>
            </a:r>
            <a:r>
              <a:rPr lang="en-US" sz="1352">
                <a:solidFill>
                  <a:srgbClr val="99BBBB"/>
                </a:solidFill>
                <a:latin typeface="Arial"/>
                <a:ea typeface="Arial"/>
                <a:cs typeface="Arial"/>
                <a:sym typeface="Arial"/>
              </a:rPr>
              <a:t>Im Gegensatz s eine </a:t>
            </a:r>
            <a:r>
              <a:rPr b="1" lang="en-US" sz="1352">
                <a:solidFill>
                  <a:srgbClr val="99BBBB"/>
                </a:solidFill>
                <a:latin typeface="Arial"/>
                <a:ea typeface="Arial"/>
                <a:cs typeface="Arial"/>
                <a:sym typeface="Arial"/>
              </a:rPr>
              <a:t>Photorezeptorerkrankung</a:t>
            </a:r>
            <a:r>
              <a:rPr lang="en-US" sz="1352">
                <a:solidFill>
                  <a:srgbClr val="99BBBB"/>
                </a:solidFill>
                <a:latin typeface="Arial"/>
                <a:ea typeface="Arial"/>
                <a:cs typeface="Arial"/>
                <a:sym typeface="Arial"/>
              </a:rPr>
              <a:t>; daher</a:t>
            </a:r>
            <a:endParaRPr/>
          </a:p>
          <a:p>
            <a:pPr indent="0" lvl="0" marL="0" marR="0" rtl="0" algn="l">
              <a:spcBef>
                <a:spcPts val="0"/>
              </a:spcBef>
              <a:spcAft>
                <a:spcPts val="0"/>
              </a:spcAft>
              <a:buNone/>
            </a:pPr>
            <a:r>
              <a:rPr b="1" i="1" lang="en-US" sz="1352">
                <a:solidFill>
                  <a:srgbClr val="99BBBB"/>
                </a:solidFill>
                <a:latin typeface="Arial"/>
                <a:ea typeface="Arial"/>
                <a:cs typeface="Arial"/>
                <a:sym typeface="Arial"/>
              </a:rPr>
              <a:t>   </a:t>
            </a:r>
            <a:r>
              <a:rPr b="1" lang="en-US" sz="1352">
                <a:solidFill>
                  <a:srgbClr val="99BBBB"/>
                </a:solidFill>
                <a:latin typeface="Arial"/>
                <a:ea typeface="Arial"/>
                <a:cs typeface="Arial"/>
                <a:sym typeface="Arial"/>
              </a:rPr>
              <a:t>und das ERG normalisiert sich </a:t>
            </a:r>
            <a:r>
              <a:rPr b="1" i="1" lang="en-US" sz="1352">
                <a:solidFill>
                  <a:srgbClr val="99BBBB"/>
                </a:solidFill>
                <a:latin typeface="Arial"/>
                <a:ea typeface="Arial"/>
                <a:cs typeface="Arial"/>
                <a:sym typeface="Arial"/>
              </a:rPr>
              <a:t>nie</a:t>
            </a:r>
            <a:r>
              <a:rPr lang="en-US" sz="1352">
                <a:solidFill>
                  <a:srgbClr val="99BBBB"/>
                </a:solidFill>
                <a:latin typeface="Arial"/>
                <a:ea typeface="Arial"/>
                <a:cs typeface="Arial"/>
                <a:sym typeface="Arial"/>
              </a:rPr>
              <a:t>, egal wie</a:t>
            </a:r>
            <a:endParaRPr/>
          </a:p>
          <a:p>
            <a:pPr indent="0" lvl="0" marL="0" marR="0" rtl="0" algn="l">
              <a:spcBef>
                <a:spcPts val="0"/>
              </a:spcBef>
              <a:spcAft>
                <a:spcPts val="0"/>
              </a:spcAft>
              <a:buNone/>
            </a:pPr>
            <a:r>
              <a:rPr lang="en-US" sz="1352">
                <a:solidFill>
                  <a:srgbClr val="99BBBB"/>
                </a:solidFill>
                <a:latin typeface="Arial"/>
                <a:ea typeface="Arial"/>
                <a:cs typeface="Arial"/>
                <a:sym typeface="Arial"/>
              </a:rPr>
              <a:t>   viel Zeit auch verstreichen möge.</a:t>
            </a:r>
            <a:endParaRPr/>
          </a:p>
        </p:txBody>
      </p:sp>
    </p:spTree>
  </p:cSld>
  <p:clrMapOvr>
    <a:masterClrMapping/>
  </p:clrMapOvr>
</p:sld>
</file>

<file path=ppt/slides/slide2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60" name="Shape 7360"/>
        <p:cNvGrpSpPr/>
        <p:nvPr/>
      </p:nvGrpSpPr>
      <p:grpSpPr>
        <a:xfrm>
          <a:off x="0" y="0"/>
          <a:ext cx="0" cy="0"/>
          <a:chOff x="0" y="0"/>
          <a:chExt cx="0" cy="0"/>
        </a:xfrm>
      </p:grpSpPr>
      <p:sp>
        <p:nvSpPr>
          <p:cNvPr id="7361" name="Google Shape;7361;p267"/>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7362" name="Google Shape;7362;p267"/>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7F7F7F"/>
                </a:solidFill>
                <a:latin typeface="Arial"/>
                <a:ea typeface="Arial"/>
                <a:cs typeface="Arial"/>
                <a:sym typeface="Arial"/>
              </a:rPr>
              <a:t>Stäbchen-Erkrankung (Nachtsehen)</a:t>
            </a:r>
            <a:endParaRPr/>
          </a:p>
        </p:txBody>
      </p:sp>
      <p:cxnSp>
        <p:nvCxnSpPr>
          <p:cNvPr id="7363" name="Google Shape;7363;p267"/>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7364" name="Google Shape;7364;p267"/>
          <p:cNvCxnSpPr/>
          <p:nvPr/>
        </p:nvCxnSpPr>
        <p:spPr>
          <a:xfrm>
            <a:off x="6135873" y="684017"/>
            <a:ext cx="1288211" cy="507617"/>
          </a:xfrm>
          <a:prstGeom prst="straightConnector1">
            <a:avLst/>
          </a:prstGeom>
          <a:noFill/>
          <a:ln cap="flat" cmpd="sng" w="9525">
            <a:solidFill>
              <a:srgbClr val="BFBFBF"/>
            </a:solidFill>
            <a:prstDash val="solid"/>
            <a:round/>
            <a:headEnd len="med" w="med" type="none"/>
            <a:tailEnd len="med" w="med" type="triangle"/>
          </a:ln>
        </p:spPr>
      </p:cxnSp>
      <p:sp>
        <p:nvSpPr>
          <p:cNvPr id="7365" name="Google Shape;7365;p267"/>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7366" name="Google Shape;7366;p267"/>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7367" name="Google Shape;7367;p267"/>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7368" name="Google Shape;7368;p267"/>
          <p:cNvCxnSpPr>
            <a:stCxn id="7361"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7369" name="Google Shape;7369;p267"/>
          <p:cNvCxnSpPr>
            <a:stCxn id="7361"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7370" name="Google Shape;7370;p267"/>
          <p:cNvCxnSpPr>
            <a:stCxn id="7361"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7371" name="Google Shape;7371;p267"/>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7372" name="Google Shape;7372;p267"/>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7373" name="Google Shape;7373;p267"/>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7374" name="Google Shape;7374;p267"/>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abnormal</a:t>
            </a:r>
            <a:endParaRPr i="1" sz="1546">
              <a:solidFill>
                <a:srgbClr val="BFBFBF"/>
              </a:solidFill>
              <a:latin typeface="Arial"/>
              <a:ea typeface="Arial"/>
              <a:cs typeface="Arial"/>
              <a:sym typeface="Arial"/>
            </a:endParaRPr>
          </a:p>
        </p:txBody>
      </p:sp>
      <p:sp>
        <p:nvSpPr>
          <p:cNvPr id="7375" name="Google Shape;7375;p267"/>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7376" name="Google Shape;7376;p267"/>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7377" name="Google Shape;7377;p267"/>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sp>
        <p:nvSpPr>
          <p:cNvPr id="7378" name="Google Shape;7378;p267"/>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7379" name="Google Shape;7379;p267"/>
          <p:cNvSpPr txBox="1"/>
          <p:nvPr/>
        </p:nvSpPr>
        <p:spPr>
          <a:xfrm>
            <a:off x="8990455" y="3479217"/>
            <a:ext cx="859761" cy="517343"/>
          </a:xfrm>
          <a:prstGeom prst="rect">
            <a:avLst/>
          </a:prstGeom>
          <a:no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Oguchi</a:t>
            </a:r>
            <a:endParaRPr sz="1546">
              <a:solidFill>
                <a:srgbClr val="BFBFBF"/>
              </a:solidFill>
              <a:latin typeface="Arial"/>
              <a:ea typeface="Arial"/>
              <a:cs typeface="Arial"/>
              <a:sym typeface="Arial"/>
            </a:endParaRPr>
          </a:p>
          <a:p>
            <a:pPr indent="0" lvl="0" marL="0" marR="0" rtl="0" algn="r">
              <a:lnSpc>
                <a:spcPct val="90000"/>
              </a:lnSpc>
              <a:spcBef>
                <a:spcPts val="0"/>
              </a:spcBef>
              <a:spcAft>
                <a:spcPts val="0"/>
              </a:spcAft>
              <a:buNone/>
            </a:pPr>
            <a:r>
              <a:rPr lang="en-US" sz="1159">
                <a:solidFill>
                  <a:srgbClr val="BFBFBF"/>
                </a:solidFill>
                <a:latin typeface="Arial"/>
                <a:ea typeface="Arial"/>
                <a:cs typeface="Arial"/>
                <a:sym typeface="Arial"/>
              </a:rPr>
              <a:t>Erkrankung</a:t>
            </a:r>
            <a:endParaRPr/>
          </a:p>
        </p:txBody>
      </p:sp>
      <p:cxnSp>
        <p:nvCxnSpPr>
          <p:cNvPr id="7380" name="Google Shape;7380;p267"/>
          <p:cNvCxnSpPr/>
          <p:nvPr/>
        </p:nvCxnSpPr>
        <p:spPr>
          <a:xfrm>
            <a:off x="9923828" y="2871586"/>
            <a:ext cx="0" cy="809733"/>
          </a:xfrm>
          <a:prstGeom prst="straightConnector1">
            <a:avLst/>
          </a:prstGeom>
          <a:noFill/>
          <a:ln cap="flat" cmpd="sng" w="9525">
            <a:solidFill>
              <a:srgbClr val="BFBFBF"/>
            </a:solidFill>
            <a:prstDash val="solid"/>
            <a:round/>
            <a:headEnd len="med" w="med" type="none"/>
            <a:tailEnd len="med" w="med" type="none"/>
          </a:ln>
        </p:spPr>
      </p:cxnSp>
      <p:cxnSp>
        <p:nvCxnSpPr>
          <p:cNvPr id="7381" name="Google Shape;7381;p267"/>
          <p:cNvCxnSpPr/>
          <p:nvPr/>
        </p:nvCxnSpPr>
        <p:spPr>
          <a:xfrm>
            <a:off x="9850216" y="3186828"/>
            <a:ext cx="73612" cy="0"/>
          </a:xfrm>
          <a:prstGeom prst="straightConnector1">
            <a:avLst/>
          </a:prstGeom>
          <a:noFill/>
          <a:ln cap="flat" cmpd="sng" w="9525">
            <a:solidFill>
              <a:srgbClr val="BFBFBF"/>
            </a:solidFill>
            <a:prstDash val="solid"/>
            <a:round/>
            <a:headEnd len="med" w="med" type="none"/>
            <a:tailEnd len="med" w="med" type="none"/>
          </a:ln>
        </p:spPr>
      </p:cxnSp>
      <p:cxnSp>
        <p:nvCxnSpPr>
          <p:cNvPr id="7382" name="Google Shape;7382;p267"/>
          <p:cNvCxnSpPr/>
          <p:nvPr/>
        </p:nvCxnSpPr>
        <p:spPr>
          <a:xfrm>
            <a:off x="9850216" y="3702112"/>
            <a:ext cx="73612" cy="0"/>
          </a:xfrm>
          <a:prstGeom prst="straightConnector1">
            <a:avLst/>
          </a:prstGeom>
          <a:noFill/>
          <a:ln cap="flat" cmpd="sng" w="9525">
            <a:solidFill>
              <a:srgbClr val="BFBFBF"/>
            </a:solidFill>
            <a:prstDash val="solid"/>
            <a:round/>
            <a:headEnd len="med" w="med" type="none"/>
            <a:tailEnd len="med" w="med" type="none"/>
          </a:ln>
        </p:spPr>
      </p:cxnSp>
      <p:sp>
        <p:nvSpPr>
          <p:cNvPr id="7383" name="Google Shape;7383;p267"/>
          <p:cNvSpPr txBox="1"/>
          <p:nvPr/>
        </p:nvSpPr>
        <p:spPr>
          <a:xfrm>
            <a:off x="2194560" y="4217397"/>
            <a:ext cx="6289232" cy="1689790"/>
          </a:xfrm>
          <a:prstGeom prst="rect">
            <a:avLst/>
          </a:prstGeom>
          <a:solidFill>
            <a:schemeClr val="dk1"/>
          </a:solidFill>
          <a:ln>
            <a:noFill/>
          </a:ln>
        </p:spPr>
        <p:txBody>
          <a:bodyPr anchorCtr="0" anchor="t" bIns="12250" lIns="24525" spcFirstLastPara="1" rIns="24525" wrap="square" tIns="12250">
            <a:spAutoFit/>
          </a:bodyPr>
          <a:lstStyle/>
          <a:p>
            <a:pPr indent="-331254" lvl="0" marL="331254" marR="0" rtl="0" algn="l">
              <a:lnSpc>
                <a:spcPct val="90000"/>
              </a:lnSpc>
              <a:spcBef>
                <a:spcPts val="0"/>
              </a:spcBef>
              <a:spcAft>
                <a:spcPts val="0"/>
              </a:spcAft>
              <a:buNone/>
            </a:pPr>
            <a:r>
              <a:rPr b="1" lang="en-US" sz="1352">
                <a:solidFill>
                  <a:schemeClr val="lt1"/>
                </a:solidFill>
                <a:latin typeface="Arial"/>
                <a:ea typeface="Arial"/>
                <a:cs typeface="Arial"/>
                <a:sym typeface="Arial"/>
              </a:rPr>
              <a:t>	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 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--Pathologie: Verzögerte Regeneration des Fotopigments … Rhodopsin </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--Die Dunkeladaptation ist gestört:</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--Anfangs sind die Patienten…nachtblind, mit abnormalem…Stäbchen-ERG</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--Mit der Zeit kommt es zu einer Dunkeladaptation, und das ERG normalisiert sich</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--funduskopisch: Auffällige Anordnung </a:t>
            </a:r>
            <a:r>
              <a:rPr b="1" i="0" lang="en-US" sz="1352" u="none" cap="none" strike="noStrike">
                <a:solidFill>
                  <a:srgbClr val="7F7F7F"/>
                </a:solidFill>
                <a:latin typeface="Arial"/>
                <a:ea typeface="Arial"/>
                <a:cs typeface="Arial"/>
                <a:sym typeface="Arial"/>
              </a:rPr>
              <a:t>von…gelb-weißen Punkten</a:t>
            </a:r>
            <a:endParaRPr/>
          </a:p>
          <a:p>
            <a:pPr indent="0" lvl="2" marL="220836" marR="0" rtl="0" algn="l">
              <a:spcBef>
                <a:spcPts val="0"/>
              </a:spcBef>
              <a:spcAft>
                <a:spcPts val="0"/>
              </a:spcAft>
              <a:buNone/>
            </a:pPr>
            <a:r>
              <a:rPr b="0" i="0" lang="en-US" sz="1352" u="none" cap="none" strike="noStrike">
                <a:solidFill>
                  <a:srgbClr val="7F7F7F"/>
                </a:solidFill>
                <a:latin typeface="Arial"/>
                <a:ea typeface="Arial"/>
                <a:cs typeface="Arial"/>
                <a:sym typeface="Arial"/>
              </a:rPr>
              <a:t>  --Punkte im gesamten hinteren Pol mit Ausnahme der…Fovea</a:t>
            </a:r>
            <a:endParaRPr/>
          </a:p>
        </p:txBody>
      </p:sp>
      <p:sp>
        <p:nvSpPr>
          <p:cNvPr id="7384" name="Google Shape;7384;p267"/>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385" name="Google Shape;7385;p267"/>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386" name="Google Shape;7386;p267"/>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387" name="Google Shape;7387;p267"/>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
        <p:nvSpPr>
          <p:cNvPr id="7388" name="Google Shape;7388;p267"/>
          <p:cNvSpPr txBox="1"/>
          <p:nvPr/>
        </p:nvSpPr>
        <p:spPr>
          <a:xfrm>
            <a:off x="2138028" y="762000"/>
            <a:ext cx="7070793" cy="3368642"/>
          </a:xfrm>
          <a:prstGeom prst="rect">
            <a:avLst/>
          </a:prstGeom>
          <a:solidFill>
            <a:srgbClr val="99BBBB"/>
          </a:solidFill>
          <a:ln cap="flat" cmpd="sng" w="9525">
            <a:solidFill>
              <a:schemeClr val="dk1"/>
            </a:solidFill>
            <a:prstDash val="solid"/>
            <a:miter lim="8000"/>
            <a:headEnd len="sm" w="sm" type="none"/>
            <a:tailEnd len="sm" w="sm" type="none"/>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352">
                <a:solidFill>
                  <a:srgbClr val="1A5FB4"/>
                </a:solidFill>
                <a:latin typeface="Arial"/>
                <a:ea typeface="Arial"/>
                <a:cs typeface="Arial"/>
                <a:sym typeface="Arial"/>
              </a:rPr>
              <a:t>Welche Erkrankung muss vor allem vom </a:t>
            </a:r>
            <a:r>
              <a:rPr i="1" lang="en-US" sz="1352">
                <a:solidFill>
                  <a:schemeClr val="lt1"/>
                </a:solidFill>
                <a:latin typeface="Arial"/>
                <a:ea typeface="Arial"/>
                <a:cs typeface="Arial"/>
                <a:sym typeface="Arial"/>
              </a:rPr>
              <a:t>F</a:t>
            </a:r>
            <a:r>
              <a:rPr i="1" lang="en-US" sz="1352">
                <a:solidFill>
                  <a:srgbClr val="FFEC8F"/>
                </a:solidFill>
                <a:latin typeface="Arial"/>
                <a:ea typeface="Arial"/>
                <a:cs typeface="Arial"/>
                <a:sym typeface="Arial"/>
              </a:rPr>
              <a:t>u</a:t>
            </a:r>
            <a:r>
              <a:rPr i="1" lang="en-US" sz="1352">
                <a:solidFill>
                  <a:schemeClr val="lt1"/>
                </a:solidFill>
                <a:latin typeface="Arial"/>
                <a:ea typeface="Arial"/>
                <a:cs typeface="Arial"/>
                <a:sym typeface="Arial"/>
              </a:rPr>
              <a:t>n</a:t>
            </a:r>
            <a:r>
              <a:rPr i="1" lang="en-US" sz="1352">
                <a:solidFill>
                  <a:srgbClr val="FFEC8F"/>
                </a:solidFill>
                <a:latin typeface="Arial"/>
                <a:ea typeface="Arial"/>
                <a:cs typeface="Arial"/>
                <a:sym typeface="Arial"/>
              </a:rPr>
              <a:t>d</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a:t>
            </a:r>
            <a:r>
              <a:rPr i="1" lang="en-US" sz="1352">
                <a:solidFill>
                  <a:schemeClr val="lt1"/>
                </a:solidFill>
                <a:latin typeface="Arial"/>
                <a:ea typeface="Arial"/>
                <a:cs typeface="Arial"/>
                <a:sym typeface="Arial"/>
              </a:rPr>
              <a:t>l</a:t>
            </a:r>
            <a:r>
              <a:rPr i="1" lang="en-US" sz="1352">
                <a:solidFill>
                  <a:srgbClr val="FFEC8F"/>
                </a:solidFill>
                <a:latin typeface="Arial"/>
                <a:ea typeface="Arial"/>
                <a:cs typeface="Arial"/>
                <a:sym typeface="Arial"/>
              </a:rPr>
              <a:t>b</a:t>
            </a:r>
            <a:r>
              <a:rPr i="1" lang="en-US" sz="1352">
                <a:solidFill>
                  <a:schemeClr val="lt1"/>
                </a:solidFill>
                <a:latin typeface="Arial"/>
                <a:ea typeface="Arial"/>
                <a:cs typeface="Arial"/>
                <a:sym typeface="Arial"/>
              </a:rPr>
              <a:t>i</a:t>
            </a:r>
            <a:r>
              <a:rPr i="1" lang="en-US" sz="1352">
                <a:solidFill>
                  <a:srgbClr val="FFEC8F"/>
                </a:solidFill>
                <a:latin typeface="Arial"/>
                <a:ea typeface="Arial"/>
                <a:cs typeface="Arial"/>
                <a:sym typeface="Arial"/>
              </a:rPr>
              <a:t>p</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n</a:t>
            </a:r>
            <a:r>
              <a:rPr i="1" lang="en-US" sz="1352">
                <a:solidFill>
                  <a:schemeClr val="lt1"/>
                </a:solidFill>
                <a:latin typeface="Arial"/>
                <a:ea typeface="Arial"/>
                <a:cs typeface="Arial"/>
                <a:sym typeface="Arial"/>
              </a:rPr>
              <a:t>c</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a</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t>
            </a:r>
            <a:r>
              <a:rPr i="1" lang="en-US" sz="1352">
                <a:solidFill>
                  <a:srgbClr val="1A5FB4"/>
                </a:solidFill>
                <a:latin typeface="Arial"/>
                <a:ea typeface="Arial"/>
                <a:cs typeface="Arial"/>
                <a:sym typeface="Arial"/>
              </a:rPr>
              <a:t>unterschieden werden?</a:t>
            </a:r>
            <a:endParaRPr/>
          </a:p>
          <a:p>
            <a:pPr indent="0" lvl="0" marL="0" marR="0" rtl="0" algn="l">
              <a:spcBef>
                <a:spcPts val="0"/>
              </a:spcBef>
              <a:spcAft>
                <a:spcPts val="0"/>
              </a:spcAft>
              <a:buNone/>
            </a:pP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a:t>
            </a:r>
            <a:endParaRPr/>
          </a:p>
          <a:p>
            <a:pPr indent="0" lvl="0" marL="0" marR="0" rtl="0" algn="l">
              <a:spcBef>
                <a:spcPts val="0"/>
              </a:spcBef>
              <a:spcAft>
                <a:spcPts val="0"/>
              </a:spcAft>
              <a:buNone/>
            </a:pPr>
            <a:r>
              <a:t/>
            </a:r>
            <a:endParaRPr i="1"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Was ist </a:t>
            </a: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a:t>
            </a:r>
            <a:r>
              <a:rPr i="1" lang="en-US" sz="1352">
                <a:solidFill>
                  <a:srgbClr val="1A5FB4"/>
                </a:solidFill>
                <a:latin typeface="Arial"/>
                <a:ea typeface="Arial"/>
                <a:cs typeface="Arial"/>
                <a:sym typeface="Arial"/>
              </a:rPr>
              <a:t>?</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Eine  RP-Variante, die durch </a:t>
            </a:r>
            <a:r>
              <a:rPr lang="en-US" sz="1352">
                <a:solidFill>
                  <a:schemeClr val="lt1"/>
                </a:solidFill>
                <a:latin typeface="Arial"/>
                <a:ea typeface="Arial"/>
                <a:cs typeface="Arial"/>
                <a:sym typeface="Arial"/>
              </a:rPr>
              <a:t>weiß</a:t>
            </a:r>
            <a:r>
              <a:rPr lang="en-US" sz="1352">
                <a:solidFill>
                  <a:srgbClr val="FFEC8F"/>
                </a:solidFill>
                <a:latin typeface="Arial"/>
                <a:ea typeface="Arial"/>
                <a:cs typeface="Arial"/>
                <a:sym typeface="Arial"/>
              </a:rPr>
              <a:t>-gelbe </a:t>
            </a:r>
            <a:r>
              <a:rPr lang="en-US" sz="1352">
                <a:solidFill>
                  <a:srgbClr val="1A5FB4"/>
                </a:solidFill>
                <a:latin typeface="Arial"/>
                <a:ea typeface="Arial"/>
                <a:cs typeface="Arial"/>
                <a:sym typeface="Arial"/>
              </a:rPr>
              <a:t>Punkte gekennzeichnet ist, ähnlich denen des </a:t>
            </a:r>
            <a:r>
              <a:rPr lang="en-US" sz="1352">
                <a:solidFill>
                  <a:srgbClr val="FFEC8F"/>
                </a:solidFill>
                <a:latin typeface="Arial"/>
                <a:ea typeface="Arial"/>
                <a:cs typeface="Arial"/>
                <a:sym typeface="Arial"/>
              </a:rPr>
              <a:t>a</a:t>
            </a:r>
            <a:r>
              <a:rPr lang="en-US" sz="1352">
                <a:solidFill>
                  <a:schemeClr val="lt1"/>
                </a:solidFill>
                <a:latin typeface="Arial"/>
                <a:ea typeface="Arial"/>
                <a:cs typeface="Arial"/>
                <a:sym typeface="Arial"/>
              </a:rPr>
              <a:t>l</a:t>
            </a:r>
            <a:r>
              <a:rPr lang="en-US" sz="1352">
                <a:solidFill>
                  <a:srgbClr val="FFEC8F"/>
                </a:solidFill>
                <a:latin typeface="Arial"/>
                <a:ea typeface="Arial"/>
                <a:cs typeface="Arial"/>
                <a:sym typeface="Arial"/>
              </a:rPr>
              <a:t>b</a:t>
            </a:r>
            <a:r>
              <a:rPr lang="en-US" sz="1352">
                <a:solidFill>
                  <a:schemeClr val="lt1"/>
                </a:solidFill>
                <a:latin typeface="Arial"/>
                <a:ea typeface="Arial"/>
                <a:cs typeface="Arial"/>
                <a:sym typeface="Arial"/>
              </a:rPr>
              <a:t>i</a:t>
            </a:r>
            <a:r>
              <a:rPr lang="en-US" sz="1352">
                <a:solidFill>
                  <a:srgbClr val="FFEC8F"/>
                </a:solidFill>
                <a:latin typeface="Arial"/>
                <a:ea typeface="Arial"/>
                <a:cs typeface="Arial"/>
                <a:sym typeface="Arial"/>
              </a:rPr>
              <a:t>p</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n</a:t>
            </a:r>
            <a:r>
              <a:rPr lang="en-US" sz="1352">
                <a:solidFill>
                  <a:schemeClr val="lt1"/>
                </a:solidFill>
                <a:latin typeface="Arial"/>
                <a:ea typeface="Arial"/>
                <a:cs typeface="Arial"/>
                <a:sym typeface="Arial"/>
              </a:rPr>
              <a:t>c</a:t>
            </a:r>
            <a:r>
              <a:rPr lang="en-US" sz="1352">
                <a:solidFill>
                  <a:srgbClr val="FFEC8F"/>
                </a:solidFill>
                <a:latin typeface="Arial"/>
                <a:ea typeface="Arial"/>
                <a:cs typeface="Arial"/>
                <a:sym typeface="Arial"/>
              </a:rPr>
              <a:t>t</a:t>
            </a:r>
            <a:r>
              <a:rPr lang="en-US" sz="1352">
                <a:solidFill>
                  <a:schemeClr val="lt1"/>
                </a:solidFill>
                <a:latin typeface="Arial"/>
                <a:ea typeface="Arial"/>
                <a:cs typeface="Arial"/>
                <a:sym typeface="Arial"/>
              </a:rPr>
              <a:t>a</a:t>
            </a:r>
            <a:r>
              <a:rPr lang="en-US" sz="1352">
                <a:solidFill>
                  <a:srgbClr val="FFEC8F"/>
                </a:solidFill>
                <a:latin typeface="Arial"/>
                <a:ea typeface="Arial"/>
                <a:cs typeface="Arial"/>
                <a:sym typeface="Arial"/>
              </a:rPr>
              <a:t>t</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s</a:t>
            </a:r>
            <a:endParaRPr/>
          </a:p>
          <a:p>
            <a:pPr indent="0" lvl="0" marL="0" marR="0" rtl="0" algn="l">
              <a:spcBef>
                <a:spcPts val="0"/>
              </a:spcBef>
              <a:spcAft>
                <a:spcPts val="0"/>
              </a:spcAft>
              <a:buNone/>
            </a:pPr>
            <a:r>
              <a:t/>
            </a:r>
            <a:endParaRPr sz="1352">
              <a:solidFill>
                <a:srgbClr val="1A5FB4"/>
              </a:solidFill>
              <a:latin typeface="Arial"/>
              <a:ea typeface="Arial"/>
              <a:cs typeface="Arial"/>
              <a:sym typeface="Arial"/>
            </a:endParaRPr>
          </a:p>
          <a:p>
            <a:pPr indent="0" lvl="0" marL="0" marR="0" rtl="0" algn="l">
              <a:spcBef>
                <a:spcPts val="0"/>
              </a:spcBef>
              <a:spcAft>
                <a:spcPts val="0"/>
              </a:spcAft>
              <a:buNone/>
            </a:pPr>
            <a:r>
              <a:rPr i="1" lang="en-US" sz="1352">
                <a:solidFill>
                  <a:srgbClr val="1A5FB4"/>
                </a:solidFill>
                <a:latin typeface="Arial"/>
                <a:ea typeface="Arial"/>
                <a:cs typeface="Arial"/>
                <a:sym typeface="Arial"/>
              </a:rPr>
              <a:t>Worin unterscheiden sich </a:t>
            </a:r>
            <a:r>
              <a:rPr i="1" lang="en-US" sz="1352">
                <a:solidFill>
                  <a:schemeClr val="lt1"/>
                </a:solidFill>
                <a:latin typeface="Arial"/>
                <a:ea typeface="Arial"/>
                <a:cs typeface="Arial"/>
                <a:sym typeface="Arial"/>
              </a:rPr>
              <a:t>F</a:t>
            </a:r>
            <a:r>
              <a:rPr i="1" lang="en-US" sz="1352">
                <a:solidFill>
                  <a:srgbClr val="FFEC8F"/>
                </a:solidFill>
                <a:latin typeface="Arial"/>
                <a:ea typeface="Arial"/>
                <a:cs typeface="Arial"/>
                <a:sym typeface="Arial"/>
              </a:rPr>
              <a:t>u</a:t>
            </a:r>
            <a:r>
              <a:rPr i="1" lang="en-US" sz="1352">
                <a:solidFill>
                  <a:schemeClr val="lt1"/>
                </a:solidFill>
                <a:latin typeface="Arial"/>
                <a:ea typeface="Arial"/>
                <a:cs typeface="Arial"/>
                <a:sym typeface="Arial"/>
              </a:rPr>
              <a:t>n</a:t>
            </a:r>
            <a:r>
              <a:rPr i="1" lang="en-US" sz="1352">
                <a:solidFill>
                  <a:srgbClr val="FFEC8F"/>
                </a:solidFill>
                <a:latin typeface="Arial"/>
                <a:ea typeface="Arial"/>
                <a:cs typeface="Arial"/>
                <a:sym typeface="Arial"/>
              </a:rPr>
              <a:t>d</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a:t>
            </a:r>
            <a:r>
              <a:rPr i="1" lang="en-US" sz="1352">
                <a:solidFill>
                  <a:schemeClr val="lt1"/>
                </a:solidFill>
                <a:latin typeface="Arial"/>
                <a:ea typeface="Arial"/>
                <a:cs typeface="Arial"/>
                <a:sym typeface="Arial"/>
              </a:rPr>
              <a:t>l</a:t>
            </a:r>
            <a:r>
              <a:rPr i="1" lang="en-US" sz="1352">
                <a:solidFill>
                  <a:srgbClr val="FFEC8F"/>
                </a:solidFill>
                <a:latin typeface="Arial"/>
                <a:ea typeface="Arial"/>
                <a:cs typeface="Arial"/>
                <a:sym typeface="Arial"/>
              </a:rPr>
              <a:t>b</a:t>
            </a:r>
            <a:r>
              <a:rPr i="1" lang="en-US" sz="1352">
                <a:solidFill>
                  <a:schemeClr val="lt1"/>
                </a:solidFill>
                <a:latin typeface="Arial"/>
                <a:ea typeface="Arial"/>
                <a:cs typeface="Arial"/>
                <a:sym typeface="Arial"/>
              </a:rPr>
              <a:t>i</a:t>
            </a:r>
            <a:r>
              <a:rPr i="1" lang="en-US" sz="1352">
                <a:solidFill>
                  <a:srgbClr val="FFEC8F"/>
                </a:solidFill>
                <a:latin typeface="Arial"/>
                <a:ea typeface="Arial"/>
                <a:cs typeface="Arial"/>
                <a:sym typeface="Arial"/>
              </a:rPr>
              <a:t>p</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n</a:t>
            </a:r>
            <a:r>
              <a:rPr i="1" lang="en-US" sz="1352">
                <a:solidFill>
                  <a:schemeClr val="lt1"/>
                </a:solidFill>
                <a:latin typeface="Arial"/>
                <a:ea typeface="Arial"/>
                <a:cs typeface="Arial"/>
                <a:sym typeface="Arial"/>
              </a:rPr>
              <a:t>c</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a</a:t>
            </a:r>
            <a:r>
              <a:rPr i="1" lang="en-US" sz="1352">
                <a:solidFill>
                  <a:srgbClr val="FFEC8F"/>
                </a:solidFill>
                <a:latin typeface="Arial"/>
                <a:ea typeface="Arial"/>
                <a:cs typeface="Arial"/>
                <a:sym typeface="Arial"/>
              </a:rPr>
              <a:t>t</a:t>
            </a:r>
            <a:r>
              <a:rPr i="1" lang="en-US" sz="1352">
                <a:solidFill>
                  <a:schemeClr val="lt1"/>
                </a:solidFill>
                <a:latin typeface="Arial"/>
                <a:ea typeface="Arial"/>
                <a:cs typeface="Arial"/>
                <a:sym typeface="Arial"/>
              </a:rPr>
              <a:t>u</a:t>
            </a:r>
            <a:r>
              <a:rPr i="1" lang="en-US" sz="1352">
                <a:solidFill>
                  <a:srgbClr val="FFEC8F"/>
                </a:solidFill>
                <a:latin typeface="Arial"/>
                <a:ea typeface="Arial"/>
                <a:cs typeface="Arial"/>
                <a:sym typeface="Arial"/>
              </a:rPr>
              <a:t>s </a:t>
            </a:r>
            <a:r>
              <a:rPr i="1" lang="en-US" sz="1352">
                <a:solidFill>
                  <a:srgbClr val="1A5FB4"/>
                </a:solidFill>
                <a:latin typeface="Arial"/>
                <a:ea typeface="Arial"/>
                <a:cs typeface="Arial"/>
                <a:sym typeface="Arial"/>
              </a:rPr>
              <a:t>und </a:t>
            </a: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a:t>
            </a:r>
            <a:r>
              <a:rPr i="1" lang="en-US" sz="1352">
                <a:solidFill>
                  <a:srgbClr val="1A5FB4"/>
                </a:solidFill>
                <a:latin typeface="Arial"/>
                <a:ea typeface="Arial"/>
                <a:cs typeface="Arial"/>
                <a:sym typeface="Arial"/>
              </a:rPr>
              <a:t>?</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--funduskopisch: Wie andere Formen der RP zeigt auch die</a:t>
            </a:r>
            <a:r>
              <a:rPr lang="en-US" sz="1352">
                <a:solidFill>
                  <a:srgbClr val="FFEC8F"/>
                </a:solidFill>
                <a:latin typeface="Arial"/>
                <a:ea typeface="Arial"/>
                <a:cs typeface="Arial"/>
                <a:sym typeface="Arial"/>
              </a:rPr>
              <a:t> </a:t>
            </a: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   </a:t>
            </a:r>
            <a:r>
              <a:rPr b="1" lang="en-US" sz="1352">
                <a:solidFill>
                  <a:schemeClr val="dk1"/>
                </a:solidFill>
                <a:latin typeface="Arial"/>
                <a:ea typeface="Arial"/>
                <a:cs typeface="Arial"/>
                <a:sym typeface="Arial"/>
              </a:rPr>
              <a:t>eine Verengung der Arteriolen auf</a:t>
            </a:r>
            <a:r>
              <a:rPr lang="en-US" sz="1352">
                <a:solidFill>
                  <a:srgbClr val="1A5FB4"/>
                </a:solidFill>
                <a:latin typeface="Arial"/>
                <a:ea typeface="Arial"/>
                <a:cs typeface="Arial"/>
                <a:sym typeface="Arial"/>
              </a:rPr>
              <a:t>, während dies bei </a:t>
            </a:r>
            <a:r>
              <a:rPr lang="en-US" sz="1352">
                <a:solidFill>
                  <a:srgbClr val="FFEC8F"/>
                </a:solidFill>
                <a:latin typeface="Arial"/>
                <a:ea typeface="Arial"/>
                <a:cs typeface="Arial"/>
                <a:sym typeface="Arial"/>
              </a:rPr>
              <a:t>a</a:t>
            </a:r>
            <a:r>
              <a:rPr lang="en-US" sz="1352">
                <a:solidFill>
                  <a:schemeClr val="lt1"/>
                </a:solidFill>
                <a:latin typeface="Arial"/>
                <a:ea typeface="Arial"/>
                <a:cs typeface="Arial"/>
                <a:sym typeface="Arial"/>
              </a:rPr>
              <a:t>l</a:t>
            </a:r>
            <a:r>
              <a:rPr lang="en-US" sz="1352">
                <a:solidFill>
                  <a:srgbClr val="FFEC8F"/>
                </a:solidFill>
                <a:latin typeface="Arial"/>
                <a:ea typeface="Arial"/>
                <a:cs typeface="Arial"/>
                <a:sym typeface="Arial"/>
              </a:rPr>
              <a:t>b</a:t>
            </a:r>
            <a:r>
              <a:rPr lang="en-US" sz="1352">
                <a:solidFill>
                  <a:schemeClr val="lt1"/>
                </a:solidFill>
                <a:latin typeface="Arial"/>
                <a:ea typeface="Arial"/>
                <a:cs typeface="Arial"/>
                <a:sym typeface="Arial"/>
              </a:rPr>
              <a:t>i</a:t>
            </a:r>
            <a:r>
              <a:rPr lang="en-US" sz="1352">
                <a:solidFill>
                  <a:srgbClr val="FFEC8F"/>
                </a:solidFill>
                <a:latin typeface="Arial"/>
                <a:ea typeface="Arial"/>
                <a:cs typeface="Arial"/>
                <a:sym typeface="Arial"/>
              </a:rPr>
              <a:t>p</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n</a:t>
            </a:r>
            <a:r>
              <a:rPr lang="en-US" sz="1352">
                <a:solidFill>
                  <a:schemeClr val="lt1"/>
                </a:solidFill>
                <a:latin typeface="Arial"/>
                <a:ea typeface="Arial"/>
                <a:cs typeface="Arial"/>
                <a:sym typeface="Arial"/>
              </a:rPr>
              <a:t>c</a:t>
            </a:r>
            <a:r>
              <a:rPr lang="en-US" sz="1352">
                <a:solidFill>
                  <a:srgbClr val="FFEC8F"/>
                </a:solidFill>
                <a:latin typeface="Arial"/>
                <a:ea typeface="Arial"/>
                <a:cs typeface="Arial"/>
                <a:sym typeface="Arial"/>
              </a:rPr>
              <a:t>t</a:t>
            </a:r>
            <a:r>
              <a:rPr lang="en-US" sz="1352">
                <a:solidFill>
                  <a:schemeClr val="lt1"/>
                </a:solidFill>
                <a:latin typeface="Arial"/>
                <a:ea typeface="Arial"/>
                <a:cs typeface="Arial"/>
                <a:sym typeface="Arial"/>
              </a:rPr>
              <a:t>a</a:t>
            </a:r>
            <a:r>
              <a:rPr lang="en-US" sz="1352">
                <a:solidFill>
                  <a:srgbClr val="FFEC8F"/>
                </a:solidFill>
                <a:latin typeface="Arial"/>
                <a:ea typeface="Arial"/>
                <a:cs typeface="Arial"/>
                <a:sym typeface="Arial"/>
              </a:rPr>
              <a:t>t</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s </a:t>
            </a:r>
            <a:r>
              <a:rPr lang="en-US" sz="1352">
                <a:solidFill>
                  <a:srgbClr val="1A5FB4"/>
                </a:solidFill>
                <a:latin typeface="Arial"/>
                <a:ea typeface="Arial"/>
                <a:cs typeface="Arial"/>
                <a:sym typeface="Arial"/>
              </a:rPr>
              <a:t>nicht der Fall ist</a:t>
            </a:r>
            <a:endParaRPr/>
          </a:p>
          <a:p>
            <a:pPr indent="0" lvl="0" marL="0" marR="0" rtl="0" algn="l">
              <a:spcBef>
                <a:spcPts val="0"/>
              </a:spcBef>
              <a:spcAft>
                <a:spcPts val="0"/>
              </a:spcAft>
              <a:buNone/>
            </a:pPr>
            <a:r>
              <a:rPr lang="en-US" sz="1352">
                <a:solidFill>
                  <a:srgbClr val="1A5FB4"/>
                </a:solidFill>
                <a:latin typeface="Arial"/>
                <a:ea typeface="Arial"/>
                <a:cs typeface="Arial"/>
                <a:sym typeface="Arial"/>
              </a:rPr>
              <a:t>--im ERG: </a:t>
            </a:r>
            <a:r>
              <a:rPr lang="en-US" sz="1352">
                <a:solidFill>
                  <a:schemeClr val="lt1"/>
                </a:solidFill>
                <a:latin typeface="Arial"/>
                <a:ea typeface="Arial"/>
                <a:cs typeface="Arial"/>
                <a:sym typeface="Arial"/>
              </a:rPr>
              <a:t>F</a:t>
            </a:r>
            <a:r>
              <a:rPr lang="en-US" sz="1352">
                <a:solidFill>
                  <a:srgbClr val="FFEC8F"/>
                </a:solidFill>
                <a:latin typeface="Arial"/>
                <a:ea typeface="Arial"/>
                <a:cs typeface="Arial"/>
                <a:sym typeface="Arial"/>
              </a:rPr>
              <a:t>u</a:t>
            </a:r>
            <a:r>
              <a:rPr lang="en-US" sz="1352">
                <a:solidFill>
                  <a:schemeClr val="lt1"/>
                </a:solidFill>
                <a:latin typeface="Arial"/>
                <a:ea typeface="Arial"/>
                <a:cs typeface="Arial"/>
                <a:sym typeface="Arial"/>
              </a:rPr>
              <a:t>n</a:t>
            </a:r>
            <a:r>
              <a:rPr lang="en-US" sz="1352">
                <a:solidFill>
                  <a:srgbClr val="FFEC8F"/>
                </a:solidFill>
                <a:latin typeface="Arial"/>
                <a:ea typeface="Arial"/>
                <a:cs typeface="Arial"/>
                <a:sym typeface="Arial"/>
              </a:rPr>
              <a:t>d</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s a</a:t>
            </a:r>
            <a:r>
              <a:rPr lang="en-US" sz="1352">
                <a:solidFill>
                  <a:schemeClr val="lt1"/>
                </a:solidFill>
                <a:latin typeface="Arial"/>
                <a:ea typeface="Arial"/>
                <a:cs typeface="Arial"/>
                <a:sym typeface="Arial"/>
              </a:rPr>
              <a:t>l</a:t>
            </a:r>
            <a:r>
              <a:rPr lang="en-US" sz="1352">
                <a:solidFill>
                  <a:srgbClr val="FFEC8F"/>
                </a:solidFill>
                <a:latin typeface="Arial"/>
                <a:ea typeface="Arial"/>
                <a:cs typeface="Arial"/>
                <a:sym typeface="Arial"/>
              </a:rPr>
              <a:t>b</a:t>
            </a:r>
            <a:r>
              <a:rPr lang="en-US" sz="1352">
                <a:solidFill>
                  <a:schemeClr val="lt1"/>
                </a:solidFill>
                <a:latin typeface="Arial"/>
                <a:ea typeface="Arial"/>
                <a:cs typeface="Arial"/>
                <a:sym typeface="Arial"/>
              </a:rPr>
              <a:t>i</a:t>
            </a:r>
            <a:r>
              <a:rPr lang="en-US" sz="1352">
                <a:solidFill>
                  <a:srgbClr val="FFEC8F"/>
                </a:solidFill>
                <a:latin typeface="Arial"/>
                <a:ea typeface="Arial"/>
                <a:cs typeface="Arial"/>
                <a:sym typeface="Arial"/>
              </a:rPr>
              <a:t>p</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n</a:t>
            </a:r>
            <a:r>
              <a:rPr lang="en-US" sz="1352">
                <a:solidFill>
                  <a:schemeClr val="lt1"/>
                </a:solidFill>
                <a:latin typeface="Arial"/>
                <a:ea typeface="Arial"/>
                <a:cs typeface="Arial"/>
                <a:sym typeface="Arial"/>
              </a:rPr>
              <a:t>c</a:t>
            </a:r>
            <a:r>
              <a:rPr lang="en-US" sz="1352">
                <a:solidFill>
                  <a:srgbClr val="FFEC8F"/>
                </a:solidFill>
                <a:latin typeface="Arial"/>
                <a:ea typeface="Arial"/>
                <a:cs typeface="Arial"/>
                <a:sym typeface="Arial"/>
              </a:rPr>
              <a:t>t</a:t>
            </a:r>
            <a:r>
              <a:rPr lang="en-US" sz="1352">
                <a:solidFill>
                  <a:schemeClr val="lt1"/>
                </a:solidFill>
                <a:latin typeface="Arial"/>
                <a:ea typeface="Arial"/>
                <a:cs typeface="Arial"/>
                <a:sym typeface="Arial"/>
              </a:rPr>
              <a:t>a</a:t>
            </a:r>
            <a:r>
              <a:rPr lang="en-US" sz="1352">
                <a:solidFill>
                  <a:srgbClr val="FFEC8F"/>
                </a:solidFill>
                <a:latin typeface="Arial"/>
                <a:ea typeface="Arial"/>
                <a:cs typeface="Arial"/>
                <a:sym typeface="Arial"/>
              </a:rPr>
              <a:t>t</a:t>
            </a:r>
            <a:r>
              <a:rPr lang="en-US" sz="1352">
                <a:solidFill>
                  <a:schemeClr val="lt1"/>
                </a:solidFill>
                <a:latin typeface="Arial"/>
                <a:ea typeface="Arial"/>
                <a:cs typeface="Arial"/>
                <a:sym typeface="Arial"/>
              </a:rPr>
              <a:t>u</a:t>
            </a:r>
            <a:r>
              <a:rPr lang="en-US" sz="1352">
                <a:solidFill>
                  <a:srgbClr val="FFEC8F"/>
                </a:solidFill>
                <a:latin typeface="Arial"/>
                <a:ea typeface="Arial"/>
                <a:cs typeface="Arial"/>
                <a:sym typeface="Arial"/>
              </a:rPr>
              <a:t>s </a:t>
            </a:r>
            <a:r>
              <a:rPr lang="en-US" sz="1352">
                <a:solidFill>
                  <a:srgbClr val="1A5FB4"/>
                </a:solidFill>
                <a:latin typeface="Arial"/>
                <a:ea typeface="Arial"/>
                <a:cs typeface="Arial"/>
                <a:sym typeface="Arial"/>
              </a:rPr>
              <a:t>ist eine Erkrankung, die durch eine abnormale Rhodopsinregeneration gekennzeichnet ist, die sich in einer langsamen, aber letztendlich erfolgreichen Dunkeladaptation äußert. </a:t>
            </a:r>
            <a:r>
              <a:rPr lang="en-US" sz="1352">
                <a:solidFill>
                  <a:schemeClr val="dk1"/>
                </a:solidFill>
                <a:latin typeface="Arial"/>
                <a:ea typeface="Arial"/>
                <a:cs typeface="Arial"/>
                <a:sym typeface="Arial"/>
              </a:rPr>
              <a:t>Im Gegensatz dazu</a:t>
            </a:r>
            <a:endParaRPr/>
          </a:p>
          <a:p>
            <a:pPr indent="0" lvl="0" marL="0" marR="0" rtl="0" algn="l">
              <a:spcBef>
                <a:spcPts val="0"/>
              </a:spcBef>
              <a:spcAft>
                <a:spcPts val="0"/>
              </a:spcAft>
              <a:buNone/>
            </a:pPr>
            <a:r>
              <a:rPr b="1" lang="en-US" sz="1352">
                <a:solidFill>
                  <a:schemeClr val="dk1"/>
                </a:solidFill>
                <a:latin typeface="Arial"/>
                <a:ea typeface="Arial"/>
                <a:cs typeface="Arial"/>
                <a:sym typeface="Arial"/>
              </a:rPr>
              <a:t> </a:t>
            </a:r>
            <a:r>
              <a:rPr lang="en-US" sz="1352">
                <a:solidFill>
                  <a:schemeClr val="dk1"/>
                </a:solidFill>
                <a:latin typeface="Arial"/>
                <a:ea typeface="Arial"/>
                <a:cs typeface="Arial"/>
                <a:sym typeface="Arial"/>
              </a:rPr>
              <a:t>ist die</a:t>
            </a:r>
            <a:r>
              <a:rPr lang="en-US" sz="1352">
                <a:solidFill>
                  <a:srgbClr val="FFEC8F"/>
                </a:solidFill>
                <a:latin typeface="Arial"/>
                <a:ea typeface="Arial"/>
                <a:cs typeface="Arial"/>
                <a:sym typeface="Arial"/>
              </a:rPr>
              <a:t> </a:t>
            </a:r>
            <a:r>
              <a:rPr lang="en-US" sz="1352">
                <a:solidFill>
                  <a:schemeClr val="lt1"/>
                </a:solidFill>
                <a:latin typeface="Arial"/>
                <a:ea typeface="Arial"/>
                <a:cs typeface="Arial"/>
                <a:sym typeface="Arial"/>
              </a:rPr>
              <a:t>Ret</a:t>
            </a:r>
            <a:r>
              <a:rPr lang="en-US" sz="1352">
                <a:solidFill>
                  <a:srgbClr val="FFEC8F"/>
                </a:solidFill>
                <a:latin typeface="Arial"/>
                <a:ea typeface="Arial"/>
                <a:cs typeface="Arial"/>
                <a:sym typeface="Arial"/>
              </a:rPr>
              <a:t>initis </a:t>
            </a:r>
            <a:r>
              <a:rPr lang="en-US" sz="1352">
                <a:solidFill>
                  <a:schemeClr val="lt1"/>
                </a:solidFill>
                <a:latin typeface="Arial"/>
                <a:ea typeface="Arial"/>
                <a:cs typeface="Arial"/>
                <a:sym typeface="Arial"/>
              </a:rPr>
              <a:t>punc</a:t>
            </a:r>
            <a:r>
              <a:rPr lang="en-US" sz="1352">
                <a:solidFill>
                  <a:srgbClr val="FFEC8F"/>
                </a:solidFill>
                <a:latin typeface="Arial"/>
                <a:ea typeface="Arial"/>
                <a:cs typeface="Arial"/>
                <a:sym typeface="Arial"/>
              </a:rPr>
              <a:t>tata </a:t>
            </a:r>
            <a:r>
              <a:rPr lang="en-US" sz="1352">
                <a:solidFill>
                  <a:schemeClr val="lt1"/>
                </a:solidFill>
                <a:latin typeface="Arial"/>
                <a:ea typeface="Arial"/>
                <a:cs typeface="Arial"/>
                <a:sym typeface="Arial"/>
              </a:rPr>
              <a:t>albe</a:t>
            </a:r>
            <a:r>
              <a:rPr lang="en-US" sz="1352">
                <a:solidFill>
                  <a:srgbClr val="FFEC8F"/>
                </a:solidFill>
                <a:latin typeface="Arial"/>
                <a:ea typeface="Arial"/>
                <a:cs typeface="Arial"/>
                <a:sym typeface="Arial"/>
              </a:rPr>
              <a:t>scens </a:t>
            </a:r>
            <a:r>
              <a:rPr lang="en-US" sz="1352">
                <a:solidFill>
                  <a:schemeClr val="dk1"/>
                </a:solidFill>
                <a:latin typeface="Arial"/>
                <a:ea typeface="Arial"/>
                <a:cs typeface="Arial"/>
                <a:sym typeface="Arial"/>
              </a:rPr>
              <a:t>eine </a:t>
            </a:r>
            <a:r>
              <a:rPr b="1" lang="en-US" sz="1352">
                <a:solidFill>
                  <a:schemeClr val="dk1"/>
                </a:solidFill>
                <a:latin typeface="Arial"/>
                <a:ea typeface="Arial"/>
                <a:cs typeface="Arial"/>
                <a:sym typeface="Arial"/>
              </a:rPr>
              <a:t>Photorezeptorerkrankung</a:t>
            </a:r>
            <a:r>
              <a:rPr lang="en-US" sz="1352">
                <a:solidFill>
                  <a:schemeClr val="dk1"/>
                </a:solidFill>
                <a:latin typeface="Arial"/>
                <a:ea typeface="Arial"/>
                <a:cs typeface="Arial"/>
                <a:sym typeface="Arial"/>
              </a:rPr>
              <a:t>; daher </a:t>
            </a:r>
            <a:r>
              <a:rPr lang="en-US" sz="1400">
                <a:solidFill>
                  <a:schemeClr val="dk1"/>
                </a:solidFill>
                <a:latin typeface="Arial"/>
                <a:ea typeface="Arial"/>
                <a:cs typeface="Arial"/>
                <a:sym typeface="Arial"/>
              </a:rPr>
              <a:t>findet </a:t>
            </a:r>
            <a:r>
              <a:rPr b="1" lang="en-US" sz="1400">
                <a:solidFill>
                  <a:schemeClr val="dk1"/>
                </a:solidFill>
                <a:latin typeface="Arial"/>
                <a:ea typeface="Arial"/>
                <a:cs typeface="Arial"/>
                <a:sym typeface="Arial"/>
              </a:rPr>
              <a:t>keine Dunkeladaptation</a:t>
            </a:r>
            <a:r>
              <a:rPr lang="en-US" sz="1400">
                <a:solidFill>
                  <a:schemeClr val="dk1"/>
                </a:solidFill>
                <a:latin typeface="Arial"/>
                <a:ea typeface="Arial"/>
                <a:cs typeface="Arial"/>
                <a:sym typeface="Arial"/>
              </a:rPr>
              <a:t> statt </a:t>
            </a:r>
            <a:r>
              <a:rPr b="1" lang="en-US" sz="1352">
                <a:solidFill>
                  <a:schemeClr val="dk1"/>
                </a:solidFill>
                <a:latin typeface="Arial"/>
                <a:ea typeface="Arial"/>
                <a:cs typeface="Arial"/>
                <a:sym typeface="Arial"/>
              </a:rPr>
              <a:t>und das ERG normalisiert sich </a:t>
            </a:r>
            <a:r>
              <a:rPr b="1" i="1" lang="en-US" sz="1352">
                <a:solidFill>
                  <a:schemeClr val="dk1"/>
                </a:solidFill>
                <a:latin typeface="Arial"/>
                <a:ea typeface="Arial"/>
                <a:cs typeface="Arial"/>
                <a:sym typeface="Arial"/>
              </a:rPr>
              <a:t>nie</a:t>
            </a:r>
            <a:r>
              <a:rPr lang="en-US" sz="1352">
                <a:solidFill>
                  <a:schemeClr val="dk1"/>
                </a:solidFill>
                <a:latin typeface="Arial"/>
                <a:ea typeface="Arial"/>
                <a:cs typeface="Arial"/>
                <a:sym typeface="Arial"/>
              </a:rPr>
              <a:t>, egal wie</a:t>
            </a:r>
            <a:endParaRPr/>
          </a:p>
          <a:p>
            <a:pPr indent="0" lvl="0" marL="0" marR="0" rtl="0" algn="l">
              <a:spcBef>
                <a:spcPts val="0"/>
              </a:spcBef>
              <a:spcAft>
                <a:spcPts val="0"/>
              </a:spcAft>
              <a:buNone/>
            </a:pPr>
            <a:r>
              <a:rPr lang="en-US" sz="1352">
                <a:solidFill>
                  <a:schemeClr val="dk1"/>
                </a:solidFill>
                <a:latin typeface="Arial"/>
                <a:ea typeface="Arial"/>
                <a:cs typeface="Arial"/>
                <a:sym typeface="Arial"/>
              </a:rPr>
              <a:t>   viel Zeit auch verstreichen ist.</a:t>
            </a:r>
            <a:endParaRPr/>
          </a:p>
        </p:txBody>
      </p:sp>
    </p:spTree>
  </p:cSld>
  <p:clrMapOvr>
    <a:masterClrMapping/>
  </p:clrMapOvr>
</p:sld>
</file>

<file path=ppt/slides/slide2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2" name="Shape 7392"/>
        <p:cNvGrpSpPr/>
        <p:nvPr/>
      </p:nvGrpSpPr>
      <p:grpSpPr>
        <a:xfrm>
          <a:off x="0" y="0"/>
          <a:ext cx="0" cy="0"/>
          <a:chOff x="0" y="0"/>
          <a:chExt cx="0" cy="0"/>
        </a:xfrm>
      </p:grpSpPr>
      <p:sp>
        <p:nvSpPr>
          <p:cNvPr id="7393" name="Google Shape;7393;p268"/>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7394" name="Google Shape;7394;p268"/>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7395" name="Google Shape;7395;p268"/>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7396" name="Google Shape;7396;p268"/>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7397" name="Google Shape;7397;p268"/>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7398" name="Google Shape;7398;p268"/>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7399" name="Google Shape;7399;p268"/>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7400" name="Google Shape;7400;p268"/>
          <p:cNvCxnSpPr>
            <a:stCxn id="7393"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7401" name="Google Shape;7401;p268"/>
          <p:cNvCxnSpPr>
            <a:stCxn id="7393"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7402" name="Google Shape;7402;p268"/>
          <p:cNvCxnSpPr>
            <a:stCxn id="7393"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7403" name="Google Shape;7403;p268"/>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7404" name="Google Shape;7404;p268"/>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7405" name="Google Shape;7405;p268"/>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7406" name="Google Shape;7406;p268"/>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abnormal</a:t>
            </a:r>
            <a:endParaRPr i="1" sz="1546">
              <a:solidFill>
                <a:schemeClr val="dk1"/>
              </a:solidFill>
              <a:latin typeface="Arial"/>
              <a:ea typeface="Arial"/>
              <a:cs typeface="Arial"/>
              <a:sym typeface="Arial"/>
            </a:endParaRPr>
          </a:p>
        </p:txBody>
      </p:sp>
      <p:sp>
        <p:nvSpPr>
          <p:cNvPr id="7407" name="Google Shape;7407;p268"/>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7408" name="Google Shape;7408;p268"/>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7409" name="Google Shape;7409;p268"/>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cxnSp>
        <p:nvCxnSpPr>
          <p:cNvPr id="7410" name="Google Shape;7410;p268"/>
          <p:cNvCxnSpPr/>
          <p:nvPr/>
        </p:nvCxnSpPr>
        <p:spPr>
          <a:xfrm>
            <a:off x="9923828" y="2871586"/>
            <a:ext cx="0" cy="809733"/>
          </a:xfrm>
          <a:prstGeom prst="straightConnector1">
            <a:avLst/>
          </a:prstGeom>
          <a:noFill/>
          <a:ln cap="flat" cmpd="sng" w="9525">
            <a:solidFill>
              <a:schemeClr val="dk1"/>
            </a:solidFill>
            <a:prstDash val="solid"/>
            <a:round/>
            <a:headEnd len="med" w="med" type="none"/>
            <a:tailEnd len="med" w="med" type="none"/>
          </a:ln>
        </p:spPr>
      </p:cxnSp>
      <p:cxnSp>
        <p:nvCxnSpPr>
          <p:cNvPr id="7411" name="Google Shape;7411;p268"/>
          <p:cNvCxnSpPr/>
          <p:nvPr/>
        </p:nvCxnSpPr>
        <p:spPr>
          <a:xfrm>
            <a:off x="9850216" y="3186828"/>
            <a:ext cx="73612" cy="0"/>
          </a:xfrm>
          <a:prstGeom prst="straightConnector1">
            <a:avLst/>
          </a:prstGeom>
          <a:noFill/>
          <a:ln cap="flat" cmpd="sng" w="9525">
            <a:solidFill>
              <a:schemeClr val="dk1"/>
            </a:solidFill>
            <a:prstDash val="solid"/>
            <a:round/>
            <a:headEnd len="med" w="med" type="none"/>
            <a:tailEnd len="med" w="med" type="none"/>
          </a:ln>
        </p:spPr>
      </p:cxnSp>
      <p:cxnSp>
        <p:nvCxnSpPr>
          <p:cNvPr id="7412" name="Google Shape;7412;p268"/>
          <p:cNvCxnSpPr/>
          <p:nvPr/>
        </p:nvCxnSpPr>
        <p:spPr>
          <a:xfrm>
            <a:off x="9850216" y="3702112"/>
            <a:ext cx="73612" cy="0"/>
          </a:xfrm>
          <a:prstGeom prst="straightConnector1">
            <a:avLst/>
          </a:prstGeom>
          <a:noFill/>
          <a:ln cap="flat" cmpd="sng" w="9525">
            <a:solidFill>
              <a:schemeClr val="dk1"/>
            </a:solidFill>
            <a:prstDash val="solid"/>
            <a:round/>
            <a:headEnd len="med" w="med" type="none"/>
            <a:tailEnd len="med" w="med" type="none"/>
          </a:ln>
        </p:spPr>
      </p:cxnSp>
      <p:sp>
        <p:nvSpPr>
          <p:cNvPr id="7413" name="Google Shape;7413;p268"/>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7414" name="Google Shape;7414;p268"/>
          <p:cNvSpPr txBox="1"/>
          <p:nvPr/>
        </p:nvSpPr>
        <p:spPr>
          <a:xfrm>
            <a:off x="8945546" y="3479217"/>
            <a:ext cx="904670" cy="399405"/>
          </a:xfrm>
          <a:prstGeom prst="rect">
            <a:avLst/>
          </a:prstGeom>
          <a:solidFill>
            <a:srgbClr val="6699FF"/>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Oguchi</a:t>
            </a:r>
            <a:endParaRPr b="1" sz="1800">
              <a:solidFill>
                <a:srgbClr val="FFEC8F"/>
              </a:solidFill>
              <a:latin typeface="Arial"/>
              <a:ea typeface="Arial"/>
              <a:cs typeface="Arial"/>
              <a:sym typeface="Arial"/>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Krankheit</a:t>
            </a:r>
            <a:endParaRPr/>
          </a:p>
        </p:txBody>
      </p:sp>
      <p:sp>
        <p:nvSpPr>
          <p:cNvPr id="7415" name="Google Shape;7415;p268"/>
          <p:cNvSpPr txBox="1"/>
          <p:nvPr/>
        </p:nvSpPr>
        <p:spPr>
          <a:xfrm>
            <a:off x="1752888" y="4217397"/>
            <a:ext cx="7000816" cy="1897916"/>
          </a:xfrm>
          <a:prstGeom prst="rect">
            <a:avLst/>
          </a:prstGeom>
          <a:solidFill>
            <a:srgbClr val="6699F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352" u="none" cap="none" strike="noStrike">
                <a:solidFill>
                  <a:srgbClr val="FFEC8F"/>
                </a:solidFill>
                <a:latin typeface="Arial"/>
                <a:ea typeface="Arial"/>
                <a:cs typeface="Arial"/>
                <a:sym typeface="Arial"/>
              </a:rPr>
              <a:t>Oguchi-Krankheit</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--Weist zudem eine verlangsamte Dunkeladaptation auf (dies ist jedoch </a:t>
            </a:r>
            <a:r>
              <a:rPr b="0" i="1" lang="en-US" sz="1352" u="none" cap="none" strike="noStrike">
                <a:solidFill>
                  <a:schemeClr val="dk1"/>
                </a:solidFill>
                <a:latin typeface="Arial"/>
                <a:ea typeface="Arial"/>
                <a:cs typeface="Arial"/>
                <a:sym typeface="Arial"/>
              </a:rPr>
              <a:t>kein </a:t>
            </a:r>
            <a:r>
              <a:rPr b="0" i="0" lang="en-US" sz="1352" u="none" cap="none" strike="noStrike">
                <a:solidFill>
                  <a:schemeClr val="dk1"/>
                </a:solidFill>
                <a:latin typeface="Arial"/>
                <a:ea typeface="Arial"/>
                <a:cs typeface="Arial"/>
                <a:sym typeface="Arial"/>
              </a:rPr>
              <a:t>Problem der Pigmentregeneration)</a:t>
            </a:r>
            <a:endParaRPr/>
          </a:p>
          <a:p>
            <a:pPr indent="0" lvl="2" marL="220836" marR="0" rtl="0" algn="l">
              <a:lnSpc>
                <a:spcPct val="90000"/>
              </a:lnSpc>
              <a:spcBef>
                <a:spcPts val="0"/>
              </a:spcBef>
              <a:spcAft>
                <a:spcPts val="0"/>
              </a:spcAft>
              <a:buNone/>
            </a:pPr>
            <a:r>
              <a:rPr b="0" i="0" lang="en-US" sz="1352" u="none" cap="none" strike="noStrike">
                <a:solidFill>
                  <a:srgbClr val="6699FF"/>
                </a:solidFill>
                <a:latin typeface="Arial"/>
                <a:ea typeface="Arial"/>
                <a:cs typeface="Arial"/>
                <a:sym typeface="Arial"/>
              </a:rPr>
              <a:t>--Nach der Dunkeladaptation geht die Dunkelempfindlichkeit durch einen einzigen hellen Lichtblitz verloren</a:t>
            </a:r>
            <a:endParaRPr/>
          </a:p>
          <a:p>
            <a:pPr indent="0" lvl="2" marL="220836" marR="0" rtl="0" algn="l">
              <a:lnSpc>
                <a:spcPct val="90000"/>
              </a:lnSpc>
              <a:spcBef>
                <a:spcPts val="0"/>
              </a:spcBef>
              <a:spcAft>
                <a:spcPts val="0"/>
              </a:spcAft>
              <a:buNone/>
            </a:pPr>
            <a:r>
              <a:rPr b="0" i="0" lang="en-US" sz="1352" u="none" cap="none" strike="noStrike">
                <a:solidFill>
                  <a:srgbClr val="6699FF"/>
                </a:solidFill>
                <a:latin typeface="Arial"/>
                <a:ea typeface="Arial"/>
                <a:cs typeface="Arial"/>
                <a:sym typeface="Arial"/>
              </a:rPr>
              <a:t>--funduskopisch:</a:t>
            </a:r>
            <a:endParaRPr/>
          </a:p>
          <a:p>
            <a:pPr indent="0" lvl="2" marL="220836" marR="0" rtl="0" algn="l">
              <a:lnSpc>
                <a:spcPct val="90000"/>
              </a:lnSpc>
              <a:spcBef>
                <a:spcPts val="0"/>
              </a:spcBef>
              <a:spcAft>
                <a:spcPts val="0"/>
              </a:spcAft>
              <a:buNone/>
            </a:pPr>
            <a:r>
              <a:rPr b="0" i="0" lang="en-US" sz="1352" u="none" cap="none" strike="noStrike">
                <a:solidFill>
                  <a:srgbClr val="6699FF"/>
                </a:solidFill>
                <a:latin typeface="Arial"/>
                <a:ea typeface="Arial"/>
                <a:cs typeface="Arial"/>
                <a:sym typeface="Arial"/>
              </a:rPr>
              <a:t>  --Normales Erscheinungsbild </a:t>
            </a:r>
            <a:r>
              <a:rPr b="1" i="0" lang="en-US" sz="1352" u="none" cap="none" strike="noStrike">
                <a:solidFill>
                  <a:srgbClr val="6699FF"/>
                </a:solidFill>
                <a:latin typeface="Arial"/>
                <a:ea typeface="Arial"/>
                <a:cs typeface="Arial"/>
                <a:sym typeface="Arial"/>
              </a:rPr>
              <a:t>bei…Dunkeladaptation</a:t>
            </a:r>
            <a:endParaRPr/>
          </a:p>
          <a:p>
            <a:pPr indent="0" lvl="2" marL="220836" marR="0" rtl="0" algn="l">
              <a:lnSpc>
                <a:spcPct val="90000"/>
              </a:lnSpc>
              <a:spcBef>
                <a:spcPts val="0"/>
              </a:spcBef>
              <a:spcAft>
                <a:spcPts val="0"/>
              </a:spcAft>
              <a:buNone/>
            </a:pPr>
            <a:r>
              <a:rPr b="0" i="0" lang="en-US" sz="1352" u="none" cap="none" strike="noStrike">
                <a:solidFill>
                  <a:srgbClr val="6699FF"/>
                </a:solidFill>
                <a:latin typeface="Arial"/>
                <a:ea typeface="Arial"/>
                <a:cs typeface="Arial"/>
                <a:sym typeface="Arial"/>
              </a:rPr>
              <a:t>  --Der hintere Augenpol nimmt nach Lichteinwirkung einen </a:t>
            </a:r>
            <a:r>
              <a:rPr b="1" i="0" lang="en-US" sz="1352" u="none" cap="none" strike="noStrike">
                <a:solidFill>
                  <a:srgbClr val="6699FF"/>
                </a:solidFill>
                <a:latin typeface="Arial"/>
                <a:ea typeface="Arial"/>
                <a:cs typeface="Arial"/>
                <a:sym typeface="Arial"/>
              </a:rPr>
              <a:t>gelb schillernden Schimmer </a:t>
            </a:r>
            <a:r>
              <a:rPr b="0" i="0" lang="en-US" sz="1352" u="none" cap="none" strike="noStrike">
                <a:solidFill>
                  <a:srgbClr val="6699FF"/>
                </a:solidFill>
                <a:latin typeface="Arial"/>
                <a:ea typeface="Arial"/>
                <a:cs typeface="Arial"/>
                <a:sym typeface="Arial"/>
              </a:rPr>
              <a:t>an </a:t>
            </a:r>
            <a:endParaRPr/>
          </a:p>
          <a:p>
            <a:pPr indent="0" lvl="2" marL="220836" marR="0" rtl="0" algn="l">
              <a:lnSpc>
                <a:spcPct val="90000"/>
              </a:lnSpc>
              <a:spcBef>
                <a:spcPts val="0"/>
              </a:spcBef>
              <a:spcAft>
                <a:spcPts val="0"/>
              </a:spcAft>
              <a:buNone/>
            </a:pPr>
            <a:r>
              <a:rPr b="0" i="0" lang="en-US" sz="1352" u="none" cap="none" strike="noStrike">
                <a:solidFill>
                  <a:srgbClr val="6699FF"/>
                </a:solidFill>
                <a:latin typeface="Arial"/>
                <a:ea typeface="Arial"/>
                <a:cs typeface="Arial"/>
                <a:sym typeface="Arial"/>
              </a:rPr>
              <a:t>    (bekannt als Mizuo-Nakamura-Phänomen)</a:t>
            </a:r>
            <a:endParaRPr/>
          </a:p>
        </p:txBody>
      </p:sp>
      <p:sp>
        <p:nvSpPr>
          <p:cNvPr id="7416" name="Google Shape;7416;p268"/>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417" name="Google Shape;7417;p268"/>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418" name="Google Shape;7418;p268"/>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419" name="Google Shape;7419;p268"/>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23" name="Shape 7423"/>
        <p:cNvGrpSpPr/>
        <p:nvPr/>
      </p:nvGrpSpPr>
      <p:grpSpPr>
        <a:xfrm>
          <a:off x="0" y="0"/>
          <a:ext cx="0" cy="0"/>
          <a:chOff x="0" y="0"/>
          <a:chExt cx="0" cy="0"/>
        </a:xfrm>
      </p:grpSpPr>
      <p:pic>
        <p:nvPicPr>
          <p:cNvPr id="7424" name="Google Shape;7424;p269"/>
          <p:cNvPicPr preferRelativeResize="0"/>
          <p:nvPr/>
        </p:nvPicPr>
        <p:blipFill rotWithShape="1">
          <a:blip r:embed="rId3">
            <a:alphaModFix/>
          </a:blip>
          <a:srcRect b="0" l="0" r="0" t="0"/>
          <a:stretch/>
        </p:blipFill>
        <p:spPr>
          <a:xfrm>
            <a:off x="3278207" y="1781982"/>
            <a:ext cx="6277561" cy="2956915"/>
          </a:xfrm>
          <a:prstGeom prst="rect">
            <a:avLst/>
          </a:prstGeom>
          <a:noFill/>
          <a:ln>
            <a:noFill/>
          </a:ln>
        </p:spPr>
      </p:pic>
      <p:sp>
        <p:nvSpPr>
          <p:cNvPr id="7425" name="Google Shape;7425;p269"/>
          <p:cNvSpPr txBox="1"/>
          <p:nvPr/>
        </p:nvSpPr>
        <p:spPr>
          <a:xfrm rot="-5400000">
            <a:off x="1916416" y="2830758"/>
            <a:ext cx="1766690" cy="564915"/>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Dunkeladaptationsgrad</a:t>
            </a:r>
            <a:endParaRPr/>
          </a:p>
        </p:txBody>
      </p:sp>
      <p:cxnSp>
        <p:nvCxnSpPr>
          <p:cNvPr id="7426" name="Google Shape;7426;p269"/>
          <p:cNvCxnSpPr/>
          <p:nvPr/>
        </p:nvCxnSpPr>
        <p:spPr>
          <a:xfrm>
            <a:off x="3114711" y="2102545"/>
            <a:ext cx="257642" cy="0"/>
          </a:xfrm>
          <a:prstGeom prst="straightConnector1">
            <a:avLst/>
          </a:prstGeom>
          <a:noFill/>
          <a:ln cap="flat" cmpd="sng" w="21450">
            <a:solidFill>
              <a:schemeClr val="dk1"/>
            </a:solidFill>
            <a:prstDash val="solid"/>
            <a:round/>
            <a:headEnd len="sm" w="sm" type="none"/>
            <a:tailEnd len="sm" w="sm" type="none"/>
          </a:ln>
        </p:spPr>
      </p:cxnSp>
      <p:cxnSp>
        <p:nvCxnSpPr>
          <p:cNvPr id="7427" name="Google Shape;7427;p269"/>
          <p:cNvCxnSpPr/>
          <p:nvPr/>
        </p:nvCxnSpPr>
        <p:spPr>
          <a:xfrm>
            <a:off x="3151517" y="4106462"/>
            <a:ext cx="257642" cy="0"/>
          </a:xfrm>
          <a:prstGeom prst="straightConnector1">
            <a:avLst/>
          </a:prstGeom>
          <a:noFill/>
          <a:ln cap="flat" cmpd="sng" w="21450">
            <a:solidFill>
              <a:schemeClr val="dk1"/>
            </a:solidFill>
            <a:prstDash val="solid"/>
            <a:round/>
            <a:headEnd len="sm" w="sm" type="none"/>
            <a:tailEnd len="sm" w="sm" type="none"/>
          </a:ln>
        </p:spPr>
      </p:cxnSp>
      <p:sp>
        <p:nvSpPr>
          <p:cNvPr id="7428" name="Google Shape;7428;p269"/>
          <p:cNvSpPr txBox="1"/>
          <p:nvPr/>
        </p:nvSpPr>
        <p:spPr>
          <a:xfrm>
            <a:off x="2194560" y="1867408"/>
            <a:ext cx="919900" cy="436075"/>
          </a:xfrm>
          <a:prstGeom prst="rect">
            <a:avLst/>
          </a:prstGeom>
          <a:noFill/>
          <a:ln>
            <a:noFill/>
          </a:ln>
        </p:spPr>
        <p:txBody>
          <a:bodyPr anchorCtr="0" anchor="t" bIns="12250" lIns="24525" spcFirstLastPara="1" rIns="24525" wrap="square" tIns="12250">
            <a:spAutoFit/>
          </a:bodyPr>
          <a:lstStyle/>
          <a:p>
            <a:pPr indent="0" lvl="0" marL="0" marR="0" rtl="0" algn="r">
              <a:lnSpc>
                <a:spcPct val="116652"/>
              </a:lnSpc>
              <a:spcBef>
                <a:spcPts val="0"/>
              </a:spcBef>
              <a:spcAft>
                <a:spcPts val="0"/>
              </a:spcAft>
              <a:buNone/>
            </a:pPr>
            <a:r>
              <a:rPr b="1" i="1" lang="en-US" sz="1159">
                <a:solidFill>
                  <a:schemeClr val="dk1"/>
                </a:solidFill>
                <a:latin typeface="Arial"/>
                <a:ea typeface="Arial"/>
                <a:cs typeface="Arial"/>
                <a:sym typeface="Arial"/>
              </a:rPr>
              <a:t>Weniger </a:t>
            </a:r>
            <a:r>
              <a:rPr lang="en-US" sz="1159">
                <a:solidFill>
                  <a:schemeClr val="dk1"/>
                </a:solidFill>
                <a:latin typeface="Arial"/>
                <a:ea typeface="Arial"/>
                <a:cs typeface="Arial"/>
                <a:sym typeface="Arial"/>
              </a:rPr>
              <a:t>empfindlich</a:t>
            </a:r>
            <a:endParaRPr/>
          </a:p>
        </p:txBody>
      </p:sp>
      <p:sp>
        <p:nvSpPr>
          <p:cNvPr id="7429" name="Google Shape;7429;p269"/>
          <p:cNvSpPr txBox="1"/>
          <p:nvPr/>
        </p:nvSpPr>
        <p:spPr>
          <a:xfrm>
            <a:off x="2256476" y="3928546"/>
            <a:ext cx="919900" cy="436075"/>
          </a:xfrm>
          <a:prstGeom prst="rect">
            <a:avLst/>
          </a:prstGeom>
          <a:noFill/>
          <a:ln>
            <a:noFill/>
          </a:ln>
        </p:spPr>
        <p:txBody>
          <a:bodyPr anchorCtr="0" anchor="t" bIns="12250" lIns="24525" spcFirstLastPara="1" rIns="24525" wrap="square" tIns="12250">
            <a:spAutoFit/>
          </a:bodyPr>
          <a:lstStyle/>
          <a:p>
            <a:pPr indent="0" lvl="0" marL="0" marR="0" rtl="0" algn="r">
              <a:lnSpc>
                <a:spcPct val="116652"/>
              </a:lnSpc>
              <a:spcBef>
                <a:spcPts val="0"/>
              </a:spcBef>
              <a:spcAft>
                <a:spcPts val="0"/>
              </a:spcAft>
              <a:buNone/>
            </a:pPr>
            <a:r>
              <a:rPr lang="en-US" sz="1159">
                <a:solidFill>
                  <a:schemeClr val="dk1"/>
                </a:solidFill>
                <a:latin typeface="Arial"/>
                <a:ea typeface="Arial"/>
                <a:cs typeface="Arial"/>
                <a:sym typeface="Arial"/>
              </a:rPr>
              <a:t>Empfindlicher</a:t>
            </a:r>
            <a:endParaRPr/>
          </a:p>
        </p:txBody>
      </p:sp>
      <p:sp>
        <p:nvSpPr>
          <p:cNvPr id="7430" name="Google Shape;7430;p269"/>
          <p:cNvSpPr txBox="1"/>
          <p:nvPr/>
        </p:nvSpPr>
        <p:spPr>
          <a:xfrm>
            <a:off x="4071417" y="3809138"/>
            <a:ext cx="765311" cy="29732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Normal</a:t>
            </a:r>
            <a:endParaRPr/>
          </a:p>
        </p:txBody>
      </p:sp>
      <p:sp>
        <p:nvSpPr>
          <p:cNvPr id="7431" name="Google Shape;7431;p269"/>
          <p:cNvSpPr txBox="1"/>
          <p:nvPr/>
        </p:nvSpPr>
        <p:spPr>
          <a:xfrm>
            <a:off x="4071417" y="3331176"/>
            <a:ext cx="1053591" cy="29732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b="1" lang="en-US" sz="1159">
                <a:solidFill>
                  <a:srgbClr val="1A5FB4"/>
                </a:solidFill>
                <a:latin typeface="Arial"/>
                <a:ea typeface="Arial"/>
                <a:cs typeface="Arial"/>
                <a:sym typeface="Arial"/>
              </a:rPr>
              <a:t>Oguchi-Typ</a:t>
            </a:r>
            <a:endParaRPr b="1" sz="1352">
              <a:solidFill>
                <a:srgbClr val="1A5FB4"/>
              </a:solidFill>
              <a:latin typeface="Arial"/>
              <a:ea typeface="Arial"/>
              <a:cs typeface="Arial"/>
              <a:sym typeface="Arial"/>
            </a:endParaRPr>
          </a:p>
        </p:txBody>
      </p:sp>
      <p:sp>
        <p:nvSpPr>
          <p:cNvPr id="7432" name="Google Shape;7432;p269"/>
          <p:cNvSpPr txBox="1"/>
          <p:nvPr/>
        </p:nvSpPr>
        <p:spPr>
          <a:xfrm>
            <a:off x="4218641" y="2671543"/>
            <a:ext cx="1894275" cy="297324"/>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159">
                <a:solidFill>
                  <a:schemeClr val="dk1"/>
                </a:solidFill>
                <a:latin typeface="Arial"/>
                <a:ea typeface="Arial"/>
                <a:cs typeface="Arial"/>
                <a:sym typeface="Arial"/>
              </a:rPr>
              <a:t>Fundus albipunctatus</a:t>
            </a:r>
            <a:endParaRPr sz="1352">
              <a:solidFill>
                <a:schemeClr val="dk1"/>
              </a:solidFill>
              <a:latin typeface="Arial"/>
              <a:ea typeface="Arial"/>
              <a:cs typeface="Arial"/>
              <a:sym typeface="Arial"/>
            </a:endParaRPr>
          </a:p>
        </p:txBody>
      </p:sp>
      <p:sp>
        <p:nvSpPr>
          <p:cNvPr id="7433" name="Google Shape;7433;p269"/>
          <p:cNvSpPr txBox="1"/>
          <p:nvPr/>
        </p:nvSpPr>
        <p:spPr>
          <a:xfrm>
            <a:off x="4144924" y="5910475"/>
            <a:ext cx="3894941"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rgbClr val="1A5FB4"/>
                </a:solidFill>
                <a:latin typeface="Arial"/>
                <a:ea typeface="Arial"/>
                <a:cs typeface="Arial"/>
                <a:sym typeface="Arial"/>
              </a:rPr>
              <a:t>Verzögerte Dunkeladaptation bei Oguchi-Syndrom</a:t>
            </a:r>
            <a:endParaRPr sz="1800">
              <a:solidFill>
                <a:srgbClr val="1A5FB4"/>
              </a:solidFill>
              <a:latin typeface="Arial"/>
              <a:ea typeface="Arial"/>
              <a:cs typeface="Arial"/>
              <a:sym typeface="Arial"/>
            </a:endParaRPr>
          </a:p>
        </p:txBody>
      </p:sp>
      <p:sp>
        <p:nvSpPr>
          <p:cNvPr id="7434" name="Google Shape;7434;p269"/>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435" name="Google Shape;7435;p269"/>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436" name="Google Shape;7436;p269"/>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437" name="Google Shape;7437;p269"/>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1" name="Shape 7441"/>
        <p:cNvGrpSpPr/>
        <p:nvPr/>
      </p:nvGrpSpPr>
      <p:grpSpPr>
        <a:xfrm>
          <a:off x="0" y="0"/>
          <a:ext cx="0" cy="0"/>
          <a:chOff x="0" y="0"/>
          <a:chExt cx="0" cy="0"/>
        </a:xfrm>
      </p:grpSpPr>
      <p:sp>
        <p:nvSpPr>
          <p:cNvPr id="7442" name="Google Shape;7442;p270"/>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7443" name="Google Shape;7443;p270"/>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7444" name="Google Shape;7444;p270"/>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7445" name="Google Shape;7445;p270"/>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7446" name="Google Shape;7446;p270"/>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7447" name="Google Shape;7447;p270"/>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7448" name="Google Shape;7448;p270"/>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7449" name="Google Shape;7449;p270"/>
          <p:cNvCxnSpPr>
            <a:stCxn id="7442"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7450" name="Google Shape;7450;p270"/>
          <p:cNvCxnSpPr>
            <a:stCxn id="7442"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7451" name="Google Shape;7451;p270"/>
          <p:cNvCxnSpPr>
            <a:stCxn id="7442"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7452" name="Google Shape;7452;p270"/>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7453" name="Google Shape;7453;p270"/>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7454" name="Google Shape;7454;p270"/>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7455" name="Google Shape;7455;p270"/>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abnormal</a:t>
            </a:r>
            <a:endParaRPr i="1" sz="1546">
              <a:solidFill>
                <a:schemeClr val="dk1"/>
              </a:solidFill>
              <a:latin typeface="Arial"/>
              <a:ea typeface="Arial"/>
              <a:cs typeface="Arial"/>
              <a:sym typeface="Arial"/>
            </a:endParaRPr>
          </a:p>
        </p:txBody>
      </p:sp>
      <p:sp>
        <p:nvSpPr>
          <p:cNvPr id="7456" name="Google Shape;7456;p270"/>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7457" name="Google Shape;7457;p270"/>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7458" name="Google Shape;7458;p270"/>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cxnSp>
        <p:nvCxnSpPr>
          <p:cNvPr id="7459" name="Google Shape;7459;p270"/>
          <p:cNvCxnSpPr/>
          <p:nvPr/>
        </p:nvCxnSpPr>
        <p:spPr>
          <a:xfrm>
            <a:off x="9923828" y="2871586"/>
            <a:ext cx="0" cy="809733"/>
          </a:xfrm>
          <a:prstGeom prst="straightConnector1">
            <a:avLst/>
          </a:prstGeom>
          <a:noFill/>
          <a:ln cap="flat" cmpd="sng" w="9525">
            <a:solidFill>
              <a:schemeClr val="dk1"/>
            </a:solidFill>
            <a:prstDash val="solid"/>
            <a:round/>
            <a:headEnd len="med" w="med" type="none"/>
            <a:tailEnd len="med" w="med" type="none"/>
          </a:ln>
        </p:spPr>
      </p:cxnSp>
      <p:cxnSp>
        <p:nvCxnSpPr>
          <p:cNvPr id="7460" name="Google Shape;7460;p270"/>
          <p:cNvCxnSpPr/>
          <p:nvPr/>
        </p:nvCxnSpPr>
        <p:spPr>
          <a:xfrm>
            <a:off x="9850216" y="3186828"/>
            <a:ext cx="73612" cy="0"/>
          </a:xfrm>
          <a:prstGeom prst="straightConnector1">
            <a:avLst/>
          </a:prstGeom>
          <a:noFill/>
          <a:ln cap="flat" cmpd="sng" w="9525">
            <a:solidFill>
              <a:schemeClr val="dk1"/>
            </a:solidFill>
            <a:prstDash val="solid"/>
            <a:round/>
            <a:headEnd len="med" w="med" type="none"/>
            <a:tailEnd len="med" w="med" type="none"/>
          </a:ln>
        </p:spPr>
      </p:cxnSp>
      <p:cxnSp>
        <p:nvCxnSpPr>
          <p:cNvPr id="7461" name="Google Shape;7461;p270"/>
          <p:cNvCxnSpPr/>
          <p:nvPr/>
        </p:nvCxnSpPr>
        <p:spPr>
          <a:xfrm>
            <a:off x="9850216" y="3702112"/>
            <a:ext cx="73612" cy="0"/>
          </a:xfrm>
          <a:prstGeom prst="straightConnector1">
            <a:avLst/>
          </a:prstGeom>
          <a:noFill/>
          <a:ln cap="flat" cmpd="sng" w="9525">
            <a:solidFill>
              <a:schemeClr val="dk1"/>
            </a:solidFill>
            <a:prstDash val="solid"/>
            <a:round/>
            <a:headEnd len="med" w="med" type="none"/>
            <a:tailEnd len="med" w="med" type="none"/>
          </a:ln>
        </p:spPr>
      </p:cxnSp>
      <p:sp>
        <p:nvSpPr>
          <p:cNvPr id="7462" name="Google Shape;7462;p270"/>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7463" name="Google Shape;7463;p270"/>
          <p:cNvSpPr txBox="1"/>
          <p:nvPr/>
        </p:nvSpPr>
        <p:spPr>
          <a:xfrm>
            <a:off x="8945546" y="3479217"/>
            <a:ext cx="904670" cy="399405"/>
          </a:xfrm>
          <a:prstGeom prst="rect">
            <a:avLst/>
          </a:prstGeom>
          <a:solidFill>
            <a:srgbClr val="6699FF"/>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Oguchi</a:t>
            </a:r>
            <a:endParaRPr b="1" sz="1800">
              <a:solidFill>
                <a:srgbClr val="FFEC8F"/>
              </a:solidFill>
              <a:latin typeface="Arial"/>
              <a:ea typeface="Arial"/>
              <a:cs typeface="Arial"/>
              <a:sym typeface="Arial"/>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Krankheit</a:t>
            </a:r>
            <a:endParaRPr/>
          </a:p>
        </p:txBody>
      </p:sp>
      <p:sp>
        <p:nvSpPr>
          <p:cNvPr id="7464" name="Google Shape;7464;p270"/>
          <p:cNvSpPr txBox="1"/>
          <p:nvPr/>
        </p:nvSpPr>
        <p:spPr>
          <a:xfrm>
            <a:off x="1752888" y="4217397"/>
            <a:ext cx="7000816" cy="1897916"/>
          </a:xfrm>
          <a:prstGeom prst="rect">
            <a:avLst/>
          </a:prstGeom>
          <a:solidFill>
            <a:srgbClr val="6699F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352" u="none" cap="none" strike="noStrike">
                <a:solidFill>
                  <a:srgbClr val="FFEC8F"/>
                </a:solidFill>
                <a:latin typeface="Arial"/>
                <a:ea typeface="Arial"/>
                <a:cs typeface="Arial"/>
                <a:sym typeface="Arial"/>
              </a:rPr>
              <a:t>Oguchi-Krankheit</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--Weist zudem eine verlangsamte Dunkeladaptation auf (allerdings </a:t>
            </a:r>
            <a:r>
              <a:rPr b="0" i="1" lang="en-US" sz="1352" u="none" cap="none" strike="noStrike">
                <a:solidFill>
                  <a:schemeClr val="dk1"/>
                </a:solidFill>
                <a:latin typeface="Arial"/>
                <a:ea typeface="Arial"/>
                <a:cs typeface="Arial"/>
                <a:sym typeface="Arial"/>
              </a:rPr>
              <a:t>handelt es sich </a:t>
            </a:r>
            <a:r>
              <a:rPr b="0" i="0" lang="en-US" sz="1352" u="none" cap="none" strike="noStrike">
                <a:solidFill>
                  <a:schemeClr val="dk1"/>
                </a:solidFill>
                <a:latin typeface="Arial"/>
                <a:ea typeface="Arial"/>
                <a:cs typeface="Arial"/>
                <a:sym typeface="Arial"/>
              </a:rPr>
              <a:t>dabei </a:t>
            </a:r>
            <a:r>
              <a:rPr b="0" i="1" lang="en-US" sz="1352" u="none" cap="none" strike="noStrike">
                <a:solidFill>
                  <a:schemeClr val="dk1"/>
                </a:solidFill>
                <a:latin typeface="Arial"/>
                <a:ea typeface="Arial"/>
                <a:cs typeface="Arial"/>
                <a:sym typeface="Arial"/>
              </a:rPr>
              <a:t>nicht um </a:t>
            </a:r>
            <a:r>
              <a:rPr b="0" i="0" lang="en-US" sz="1352" u="none" cap="none" strike="noStrike">
                <a:solidFill>
                  <a:schemeClr val="dk1"/>
                </a:solidFill>
                <a:latin typeface="Arial"/>
                <a:ea typeface="Arial"/>
                <a:cs typeface="Arial"/>
                <a:sym typeface="Arial"/>
              </a:rPr>
              <a:t>ein Problem der Pigmentregeneration)</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--Nach der Dunkeladaptation geht die Dunkelempfindlichkeit durch ein einziges … [</a:t>
            </a:r>
            <a:r>
              <a:rPr b="0" i="1" lang="en-US" sz="1352" u="none" cap="none" strike="noStrike">
                <a:solidFill>
                  <a:schemeClr val="lt1"/>
                </a:solidFill>
                <a:latin typeface="Arial"/>
                <a:ea typeface="Arial"/>
                <a:cs typeface="Arial"/>
                <a:sym typeface="Arial"/>
              </a:rPr>
              <a:t>Ereignis</a:t>
            </a:r>
            <a:r>
              <a:rPr b="0" i="0" lang="en-US" sz="1352" u="none" cap="none" strike="noStrike">
                <a:solidFill>
                  <a:schemeClr val="dk1"/>
                </a:solidFill>
                <a:latin typeface="Arial"/>
                <a:ea typeface="Arial"/>
                <a:cs typeface="Arial"/>
                <a:sym typeface="Arial"/>
              </a:rPr>
              <a:t>] verloren</a:t>
            </a:r>
            <a:endParaRPr/>
          </a:p>
          <a:p>
            <a:pPr indent="0" lvl="2" marL="220836" marR="0" rtl="0" algn="l">
              <a:lnSpc>
                <a:spcPct val="90000"/>
              </a:lnSpc>
              <a:spcBef>
                <a:spcPts val="0"/>
              </a:spcBef>
              <a:spcAft>
                <a:spcPts val="0"/>
              </a:spcAft>
              <a:buNone/>
            </a:pPr>
            <a:r>
              <a:rPr b="0" i="0" lang="en-US" sz="1352" u="none" cap="none" strike="noStrike">
                <a:solidFill>
                  <a:srgbClr val="6699FF"/>
                </a:solidFill>
                <a:latin typeface="Arial"/>
                <a:ea typeface="Arial"/>
                <a:cs typeface="Arial"/>
                <a:sym typeface="Arial"/>
              </a:rPr>
              <a:t>--funduskopisch:</a:t>
            </a:r>
            <a:endParaRPr/>
          </a:p>
          <a:p>
            <a:pPr indent="0" lvl="2" marL="220836" marR="0" rtl="0" algn="l">
              <a:lnSpc>
                <a:spcPct val="90000"/>
              </a:lnSpc>
              <a:spcBef>
                <a:spcPts val="0"/>
              </a:spcBef>
              <a:spcAft>
                <a:spcPts val="0"/>
              </a:spcAft>
              <a:buNone/>
            </a:pPr>
            <a:r>
              <a:rPr b="0" i="0" lang="en-US" sz="1352" u="none" cap="none" strike="noStrike">
                <a:solidFill>
                  <a:srgbClr val="6699FF"/>
                </a:solidFill>
                <a:latin typeface="Arial"/>
                <a:ea typeface="Arial"/>
                <a:cs typeface="Arial"/>
                <a:sym typeface="Arial"/>
              </a:rPr>
              <a:t>  --Normales Erscheinungsbild </a:t>
            </a:r>
            <a:r>
              <a:rPr b="1" i="0" lang="en-US" sz="1352" u="none" cap="none" strike="noStrike">
                <a:solidFill>
                  <a:srgbClr val="6699FF"/>
                </a:solidFill>
                <a:latin typeface="Arial"/>
                <a:ea typeface="Arial"/>
                <a:cs typeface="Arial"/>
                <a:sym typeface="Arial"/>
              </a:rPr>
              <a:t>bei…Dunkeladaptation</a:t>
            </a:r>
            <a:endParaRPr/>
          </a:p>
          <a:p>
            <a:pPr indent="0" lvl="2" marL="220836" marR="0" rtl="0" algn="l">
              <a:lnSpc>
                <a:spcPct val="90000"/>
              </a:lnSpc>
              <a:spcBef>
                <a:spcPts val="0"/>
              </a:spcBef>
              <a:spcAft>
                <a:spcPts val="0"/>
              </a:spcAft>
              <a:buNone/>
            </a:pPr>
            <a:r>
              <a:rPr b="0" i="0" lang="en-US" sz="1352" u="none" cap="none" strike="noStrike">
                <a:solidFill>
                  <a:srgbClr val="6699FF"/>
                </a:solidFill>
                <a:latin typeface="Arial"/>
                <a:ea typeface="Arial"/>
                <a:cs typeface="Arial"/>
                <a:sym typeface="Arial"/>
              </a:rPr>
              <a:t>  --Der hintere Augenpol nimmt nach Lichteinwirkung einen </a:t>
            </a:r>
            <a:r>
              <a:rPr b="1" i="0" lang="en-US" sz="1352" u="none" cap="none" strike="noStrike">
                <a:solidFill>
                  <a:srgbClr val="6699FF"/>
                </a:solidFill>
                <a:latin typeface="Arial"/>
                <a:ea typeface="Arial"/>
                <a:cs typeface="Arial"/>
                <a:sym typeface="Arial"/>
              </a:rPr>
              <a:t>gelb schillernden Schimmer </a:t>
            </a:r>
            <a:r>
              <a:rPr b="0" i="0" lang="en-US" sz="1352" u="none" cap="none" strike="noStrike">
                <a:solidFill>
                  <a:srgbClr val="6699FF"/>
                </a:solidFill>
                <a:latin typeface="Arial"/>
                <a:ea typeface="Arial"/>
                <a:cs typeface="Arial"/>
                <a:sym typeface="Arial"/>
              </a:rPr>
              <a:t>an </a:t>
            </a:r>
            <a:endParaRPr/>
          </a:p>
          <a:p>
            <a:pPr indent="0" lvl="2" marL="220836" marR="0" rtl="0" algn="l">
              <a:lnSpc>
                <a:spcPct val="90000"/>
              </a:lnSpc>
              <a:spcBef>
                <a:spcPts val="0"/>
              </a:spcBef>
              <a:spcAft>
                <a:spcPts val="0"/>
              </a:spcAft>
              <a:buNone/>
            </a:pPr>
            <a:r>
              <a:rPr b="0" i="0" lang="en-US" sz="1352" u="none" cap="none" strike="noStrike">
                <a:solidFill>
                  <a:srgbClr val="6699FF"/>
                </a:solidFill>
                <a:latin typeface="Arial"/>
                <a:ea typeface="Arial"/>
                <a:cs typeface="Arial"/>
                <a:sym typeface="Arial"/>
              </a:rPr>
              <a:t>    (bekannt als Mizuo-Nakamura-Phänomen)</a:t>
            </a:r>
            <a:endParaRPr/>
          </a:p>
        </p:txBody>
      </p:sp>
      <p:sp>
        <p:nvSpPr>
          <p:cNvPr id="7465" name="Google Shape;7465;p270"/>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466" name="Google Shape;7466;p270"/>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467" name="Google Shape;7467;p270"/>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468" name="Google Shape;7468;p270"/>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2" name="Shape 7472"/>
        <p:cNvGrpSpPr/>
        <p:nvPr/>
      </p:nvGrpSpPr>
      <p:grpSpPr>
        <a:xfrm>
          <a:off x="0" y="0"/>
          <a:ext cx="0" cy="0"/>
          <a:chOff x="0" y="0"/>
          <a:chExt cx="0" cy="0"/>
        </a:xfrm>
      </p:grpSpPr>
      <p:sp>
        <p:nvSpPr>
          <p:cNvPr id="7473" name="Google Shape;7473;p271"/>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7474" name="Google Shape;7474;p271"/>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7475" name="Google Shape;7475;p271"/>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7476" name="Google Shape;7476;p271"/>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7477" name="Google Shape;7477;p271"/>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7478" name="Google Shape;7478;p271"/>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7479" name="Google Shape;7479;p271"/>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7480" name="Google Shape;7480;p271"/>
          <p:cNvCxnSpPr>
            <a:stCxn id="7473"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7481" name="Google Shape;7481;p271"/>
          <p:cNvCxnSpPr>
            <a:stCxn id="7473"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7482" name="Google Shape;7482;p271"/>
          <p:cNvCxnSpPr>
            <a:stCxn id="7473"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7483" name="Google Shape;7483;p271"/>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7484" name="Google Shape;7484;p271"/>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7485" name="Google Shape;7485;p271"/>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7486" name="Google Shape;7486;p271"/>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abnormal</a:t>
            </a:r>
            <a:endParaRPr i="1" sz="1546">
              <a:solidFill>
                <a:schemeClr val="dk1"/>
              </a:solidFill>
              <a:latin typeface="Arial"/>
              <a:ea typeface="Arial"/>
              <a:cs typeface="Arial"/>
              <a:sym typeface="Arial"/>
            </a:endParaRPr>
          </a:p>
        </p:txBody>
      </p:sp>
      <p:sp>
        <p:nvSpPr>
          <p:cNvPr id="7487" name="Google Shape;7487;p271"/>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7488" name="Google Shape;7488;p271"/>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7489" name="Google Shape;7489;p271"/>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cxnSp>
        <p:nvCxnSpPr>
          <p:cNvPr id="7490" name="Google Shape;7490;p271"/>
          <p:cNvCxnSpPr/>
          <p:nvPr/>
        </p:nvCxnSpPr>
        <p:spPr>
          <a:xfrm>
            <a:off x="9923828" y="2871586"/>
            <a:ext cx="0" cy="809733"/>
          </a:xfrm>
          <a:prstGeom prst="straightConnector1">
            <a:avLst/>
          </a:prstGeom>
          <a:noFill/>
          <a:ln cap="flat" cmpd="sng" w="9525">
            <a:solidFill>
              <a:schemeClr val="dk1"/>
            </a:solidFill>
            <a:prstDash val="solid"/>
            <a:round/>
            <a:headEnd len="med" w="med" type="none"/>
            <a:tailEnd len="med" w="med" type="none"/>
          </a:ln>
        </p:spPr>
      </p:cxnSp>
      <p:cxnSp>
        <p:nvCxnSpPr>
          <p:cNvPr id="7491" name="Google Shape;7491;p271"/>
          <p:cNvCxnSpPr/>
          <p:nvPr/>
        </p:nvCxnSpPr>
        <p:spPr>
          <a:xfrm>
            <a:off x="9850216" y="3186828"/>
            <a:ext cx="73612" cy="0"/>
          </a:xfrm>
          <a:prstGeom prst="straightConnector1">
            <a:avLst/>
          </a:prstGeom>
          <a:noFill/>
          <a:ln cap="flat" cmpd="sng" w="9525">
            <a:solidFill>
              <a:schemeClr val="dk1"/>
            </a:solidFill>
            <a:prstDash val="solid"/>
            <a:round/>
            <a:headEnd len="med" w="med" type="none"/>
            <a:tailEnd len="med" w="med" type="none"/>
          </a:ln>
        </p:spPr>
      </p:cxnSp>
      <p:cxnSp>
        <p:nvCxnSpPr>
          <p:cNvPr id="7492" name="Google Shape;7492;p271"/>
          <p:cNvCxnSpPr/>
          <p:nvPr/>
        </p:nvCxnSpPr>
        <p:spPr>
          <a:xfrm>
            <a:off x="9850216" y="3702112"/>
            <a:ext cx="73612" cy="0"/>
          </a:xfrm>
          <a:prstGeom prst="straightConnector1">
            <a:avLst/>
          </a:prstGeom>
          <a:noFill/>
          <a:ln cap="flat" cmpd="sng" w="9525">
            <a:solidFill>
              <a:schemeClr val="dk1"/>
            </a:solidFill>
            <a:prstDash val="solid"/>
            <a:round/>
            <a:headEnd len="med" w="med" type="none"/>
            <a:tailEnd len="med" w="med" type="none"/>
          </a:ln>
        </p:spPr>
      </p:cxnSp>
      <p:sp>
        <p:nvSpPr>
          <p:cNvPr id="7493" name="Google Shape;7493;p271"/>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7494" name="Google Shape;7494;p271"/>
          <p:cNvSpPr txBox="1"/>
          <p:nvPr/>
        </p:nvSpPr>
        <p:spPr>
          <a:xfrm>
            <a:off x="8945546" y="3479217"/>
            <a:ext cx="904670" cy="399405"/>
          </a:xfrm>
          <a:prstGeom prst="rect">
            <a:avLst/>
          </a:prstGeom>
          <a:solidFill>
            <a:srgbClr val="6699FF"/>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Oguchi</a:t>
            </a:r>
            <a:endParaRPr b="1" sz="1800">
              <a:solidFill>
                <a:srgbClr val="FFEC8F"/>
              </a:solidFill>
              <a:latin typeface="Arial"/>
              <a:ea typeface="Arial"/>
              <a:cs typeface="Arial"/>
              <a:sym typeface="Arial"/>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Krankheit</a:t>
            </a:r>
            <a:endParaRPr/>
          </a:p>
        </p:txBody>
      </p:sp>
      <p:sp>
        <p:nvSpPr>
          <p:cNvPr id="7495" name="Google Shape;7495;p271"/>
          <p:cNvSpPr txBox="1"/>
          <p:nvPr/>
        </p:nvSpPr>
        <p:spPr>
          <a:xfrm>
            <a:off x="1752888" y="4217397"/>
            <a:ext cx="7000816" cy="1897916"/>
          </a:xfrm>
          <a:prstGeom prst="rect">
            <a:avLst/>
          </a:prstGeom>
          <a:solidFill>
            <a:srgbClr val="6699F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352" u="none" cap="none" strike="noStrike">
                <a:solidFill>
                  <a:srgbClr val="FFEC8F"/>
                </a:solidFill>
                <a:latin typeface="Arial"/>
                <a:ea typeface="Arial"/>
                <a:cs typeface="Arial"/>
                <a:sym typeface="Arial"/>
              </a:rPr>
              <a:t>Oguchi-Krankheit</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--Weist zudem eine verlangsamte Dunkeladaptation auf (allerdings </a:t>
            </a:r>
            <a:r>
              <a:rPr b="0" i="1" lang="en-US" sz="1352" u="none" cap="none" strike="noStrike">
                <a:solidFill>
                  <a:schemeClr val="dk1"/>
                </a:solidFill>
                <a:latin typeface="Arial"/>
                <a:ea typeface="Arial"/>
                <a:cs typeface="Arial"/>
                <a:sym typeface="Arial"/>
              </a:rPr>
              <a:t>handelt es sich </a:t>
            </a:r>
            <a:r>
              <a:rPr b="0" i="0" lang="en-US" sz="1352" u="none" cap="none" strike="noStrike">
                <a:solidFill>
                  <a:schemeClr val="dk1"/>
                </a:solidFill>
                <a:latin typeface="Arial"/>
                <a:ea typeface="Arial"/>
                <a:cs typeface="Arial"/>
                <a:sym typeface="Arial"/>
              </a:rPr>
              <a:t>dabei </a:t>
            </a:r>
            <a:r>
              <a:rPr b="0" i="1" lang="en-US" sz="1352" u="none" cap="none" strike="noStrike">
                <a:solidFill>
                  <a:schemeClr val="dk1"/>
                </a:solidFill>
                <a:latin typeface="Arial"/>
                <a:ea typeface="Arial"/>
                <a:cs typeface="Arial"/>
                <a:sym typeface="Arial"/>
              </a:rPr>
              <a:t>nicht um </a:t>
            </a:r>
            <a:r>
              <a:rPr b="0" i="0" lang="en-US" sz="1352" u="none" cap="none" strike="noStrike">
                <a:solidFill>
                  <a:schemeClr val="dk1"/>
                </a:solidFill>
                <a:latin typeface="Arial"/>
                <a:ea typeface="Arial"/>
                <a:cs typeface="Arial"/>
                <a:sym typeface="Arial"/>
              </a:rPr>
              <a:t>ein Problem der Pigmentregeneration)</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--Nach der Dunkeladaptation geht die Dunkelempfindlichkeit durch einen </a:t>
            </a:r>
            <a:r>
              <a:rPr b="0" i="0" lang="en-US" sz="1352" u="none" cap="none" strike="noStrike">
                <a:solidFill>
                  <a:schemeClr val="lt1"/>
                </a:solidFill>
                <a:latin typeface="Arial"/>
                <a:ea typeface="Arial"/>
                <a:cs typeface="Arial"/>
                <a:sym typeface="Arial"/>
              </a:rPr>
              <a:t>einzigen…hellen Blitz </a:t>
            </a:r>
            <a:r>
              <a:rPr b="0" i="0" lang="en-US" sz="1352" u="none" cap="none" strike="noStrike">
                <a:solidFill>
                  <a:schemeClr val="dk1"/>
                </a:solidFill>
                <a:latin typeface="Arial"/>
                <a:ea typeface="Arial"/>
                <a:cs typeface="Arial"/>
                <a:sym typeface="Arial"/>
              </a:rPr>
              <a:t>verloren</a:t>
            </a:r>
            <a:endParaRPr/>
          </a:p>
          <a:p>
            <a:pPr indent="0" lvl="2" marL="220836" marR="0" rtl="0" algn="l">
              <a:lnSpc>
                <a:spcPct val="90000"/>
              </a:lnSpc>
              <a:spcBef>
                <a:spcPts val="0"/>
              </a:spcBef>
              <a:spcAft>
                <a:spcPts val="0"/>
              </a:spcAft>
              <a:buNone/>
            </a:pPr>
            <a:r>
              <a:rPr b="0" i="0" lang="en-US" sz="1352" u="none" cap="none" strike="noStrike">
                <a:solidFill>
                  <a:srgbClr val="6699FF"/>
                </a:solidFill>
                <a:latin typeface="Arial"/>
                <a:ea typeface="Arial"/>
                <a:cs typeface="Arial"/>
                <a:sym typeface="Arial"/>
              </a:rPr>
              <a:t>--funduskopisch:</a:t>
            </a:r>
            <a:endParaRPr/>
          </a:p>
          <a:p>
            <a:pPr indent="0" lvl="2" marL="220836" marR="0" rtl="0" algn="l">
              <a:lnSpc>
                <a:spcPct val="90000"/>
              </a:lnSpc>
              <a:spcBef>
                <a:spcPts val="0"/>
              </a:spcBef>
              <a:spcAft>
                <a:spcPts val="0"/>
              </a:spcAft>
              <a:buNone/>
            </a:pPr>
            <a:r>
              <a:rPr b="0" i="0" lang="en-US" sz="1352" u="none" cap="none" strike="noStrike">
                <a:solidFill>
                  <a:srgbClr val="6699FF"/>
                </a:solidFill>
                <a:latin typeface="Arial"/>
                <a:ea typeface="Arial"/>
                <a:cs typeface="Arial"/>
                <a:sym typeface="Arial"/>
              </a:rPr>
              <a:t>  --Normales Erscheinungsbild </a:t>
            </a:r>
            <a:r>
              <a:rPr b="1" i="0" lang="en-US" sz="1352" u="none" cap="none" strike="noStrike">
                <a:solidFill>
                  <a:srgbClr val="6699FF"/>
                </a:solidFill>
                <a:latin typeface="Arial"/>
                <a:ea typeface="Arial"/>
                <a:cs typeface="Arial"/>
                <a:sym typeface="Arial"/>
              </a:rPr>
              <a:t>bei…Dunkeladaptation</a:t>
            </a:r>
            <a:endParaRPr/>
          </a:p>
          <a:p>
            <a:pPr indent="0" lvl="2" marL="220836" marR="0" rtl="0" algn="l">
              <a:lnSpc>
                <a:spcPct val="90000"/>
              </a:lnSpc>
              <a:spcBef>
                <a:spcPts val="0"/>
              </a:spcBef>
              <a:spcAft>
                <a:spcPts val="0"/>
              </a:spcAft>
              <a:buNone/>
            </a:pPr>
            <a:r>
              <a:rPr b="0" i="0" lang="en-US" sz="1352" u="none" cap="none" strike="noStrike">
                <a:solidFill>
                  <a:srgbClr val="6699FF"/>
                </a:solidFill>
                <a:latin typeface="Arial"/>
                <a:ea typeface="Arial"/>
                <a:cs typeface="Arial"/>
                <a:sym typeface="Arial"/>
              </a:rPr>
              <a:t>  --Der hintere Augenpol nimmt nach Lichteinwirkung einen </a:t>
            </a:r>
            <a:r>
              <a:rPr b="1" i="0" lang="en-US" sz="1352" u="none" cap="none" strike="noStrike">
                <a:solidFill>
                  <a:srgbClr val="6699FF"/>
                </a:solidFill>
                <a:latin typeface="Arial"/>
                <a:ea typeface="Arial"/>
                <a:cs typeface="Arial"/>
                <a:sym typeface="Arial"/>
              </a:rPr>
              <a:t>gelb schillernden Schimmer </a:t>
            </a:r>
            <a:r>
              <a:rPr b="0" i="0" lang="en-US" sz="1352" u="none" cap="none" strike="noStrike">
                <a:solidFill>
                  <a:srgbClr val="6699FF"/>
                </a:solidFill>
                <a:latin typeface="Arial"/>
                <a:ea typeface="Arial"/>
                <a:cs typeface="Arial"/>
                <a:sym typeface="Arial"/>
              </a:rPr>
              <a:t>an </a:t>
            </a:r>
            <a:endParaRPr/>
          </a:p>
          <a:p>
            <a:pPr indent="0" lvl="2" marL="220836" marR="0" rtl="0" algn="l">
              <a:lnSpc>
                <a:spcPct val="90000"/>
              </a:lnSpc>
              <a:spcBef>
                <a:spcPts val="0"/>
              </a:spcBef>
              <a:spcAft>
                <a:spcPts val="0"/>
              </a:spcAft>
              <a:buNone/>
            </a:pPr>
            <a:r>
              <a:rPr b="0" i="0" lang="en-US" sz="1352" u="none" cap="none" strike="noStrike">
                <a:solidFill>
                  <a:srgbClr val="6699FF"/>
                </a:solidFill>
                <a:latin typeface="Arial"/>
                <a:ea typeface="Arial"/>
                <a:cs typeface="Arial"/>
                <a:sym typeface="Arial"/>
              </a:rPr>
              <a:t>    (bekannt als Mizuo-Nakamura-Phänomen)</a:t>
            </a:r>
            <a:endParaRPr/>
          </a:p>
        </p:txBody>
      </p:sp>
      <p:sp>
        <p:nvSpPr>
          <p:cNvPr id="7496" name="Google Shape;7496;p271"/>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497" name="Google Shape;7497;p271"/>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498" name="Google Shape;7498;p271"/>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499" name="Google Shape;7499;p271"/>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03" name="Shape 7503"/>
        <p:cNvGrpSpPr/>
        <p:nvPr/>
      </p:nvGrpSpPr>
      <p:grpSpPr>
        <a:xfrm>
          <a:off x="0" y="0"/>
          <a:ext cx="0" cy="0"/>
          <a:chOff x="0" y="0"/>
          <a:chExt cx="0" cy="0"/>
        </a:xfrm>
      </p:grpSpPr>
      <p:sp>
        <p:nvSpPr>
          <p:cNvPr id="7504" name="Google Shape;7504;p272"/>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7505" name="Google Shape;7505;p272"/>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7506" name="Google Shape;7506;p272"/>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7507" name="Google Shape;7507;p272"/>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7508" name="Google Shape;7508;p272"/>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7509" name="Google Shape;7509;p272"/>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7510" name="Google Shape;7510;p272"/>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7511" name="Google Shape;7511;p272"/>
          <p:cNvCxnSpPr>
            <a:stCxn id="7504"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7512" name="Google Shape;7512;p272"/>
          <p:cNvCxnSpPr>
            <a:stCxn id="7504"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7513" name="Google Shape;7513;p272"/>
          <p:cNvCxnSpPr>
            <a:stCxn id="7504"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7514" name="Google Shape;7514;p272"/>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7515" name="Google Shape;7515;p272"/>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7516" name="Google Shape;7516;p272"/>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7517" name="Google Shape;7517;p272"/>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abnormal</a:t>
            </a:r>
            <a:endParaRPr i="1" sz="1546">
              <a:solidFill>
                <a:schemeClr val="dk1"/>
              </a:solidFill>
              <a:latin typeface="Arial"/>
              <a:ea typeface="Arial"/>
              <a:cs typeface="Arial"/>
              <a:sym typeface="Arial"/>
            </a:endParaRPr>
          </a:p>
        </p:txBody>
      </p:sp>
      <p:sp>
        <p:nvSpPr>
          <p:cNvPr id="7518" name="Google Shape;7518;p272"/>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7519" name="Google Shape;7519;p272"/>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7520" name="Google Shape;7520;p272"/>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cxnSp>
        <p:nvCxnSpPr>
          <p:cNvPr id="7521" name="Google Shape;7521;p272"/>
          <p:cNvCxnSpPr/>
          <p:nvPr/>
        </p:nvCxnSpPr>
        <p:spPr>
          <a:xfrm>
            <a:off x="9923828" y="2871586"/>
            <a:ext cx="0" cy="809733"/>
          </a:xfrm>
          <a:prstGeom prst="straightConnector1">
            <a:avLst/>
          </a:prstGeom>
          <a:noFill/>
          <a:ln cap="flat" cmpd="sng" w="9525">
            <a:solidFill>
              <a:schemeClr val="dk1"/>
            </a:solidFill>
            <a:prstDash val="solid"/>
            <a:round/>
            <a:headEnd len="med" w="med" type="none"/>
            <a:tailEnd len="med" w="med" type="none"/>
          </a:ln>
        </p:spPr>
      </p:cxnSp>
      <p:cxnSp>
        <p:nvCxnSpPr>
          <p:cNvPr id="7522" name="Google Shape;7522;p272"/>
          <p:cNvCxnSpPr/>
          <p:nvPr/>
        </p:nvCxnSpPr>
        <p:spPr>
          <a:xfrm>
            <a:off x="9850216" y="3186828"/>
            <a:ext cx="73612" cy="0"/>
          </a:xfrm>
          <a:prstGeom prst="straightConnector1">
            <a:avLst/>
          </a:prstGeom>
          <a:noFill/>
          <a:ln cap="flat" cmpd="sng" w="9525">
            <a:solidFill>
              <a:schemeClr val="dk1"/>
            </a:solidFill>
            <a:prstDash val="solid"/>
            <a:round/>
            <a:headEnd len="med" w="med" type="none"/>
            <a:tailEnd len="med" w="med" type="none"/>
          </a:ln>
        </p:spPr>
      </p:cxnSp>
      <p:cxnSp>
        <p:nvCxnSpPr>
          <p:cNvPr id="7523" name="Google Shape;7523;p272"/>
          <p:cNvCxnSpPr/>
          <p:nvPr/>
        </p:nvCxnSpPr>
        <p:spPr>
          <a:xfrm>
            <a:off x="9850216" y="3702112"/>
            <a:ext cx="73612" cy="0"/>
          </a:xfrm>
          <a:prstGeom prst="straightConnector1">
            <a:avLst/>
          </a:prstGeom>
          <a:noFill/>
          <a:ln cap="flat" cmpd="sng" w="9525">
            <a:solidFill>
              <a:schemeClr val="dk1"/>
            </a:solidFill>
            <a:prstDash val="solid"/>
            <a:round/>
            <a:headEnd len="med" w="med" type="none"/>
            <a:tailEnd len="med" w="med" type="none"/>
          </a:ln>
        </p:spPr>
      </p:cxnSp>
      <p:sp>
        <p:nvSpPr>
          <p:cNvPr id="7524" name="Google Shape;7524;p272"/>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7525" name="Google Shape;7525;p272"/>
          <p:cNvSpPr txBox="1"/>
          <p:nvPr/>
        </p:nvSpPr>
        <p:spPr>
          <a:xfrm>
            <a:off x="8945546" y="3479217"/>
            <a:ext cx="904670" cy="399405"/>
          </a:xfrm>
          <a:prstGeom prst="rect">
            <a:avLst/>
          </a:prstGeom>
          <a:solidFill>
            <a:srgbClr val="6699FF"/>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Oguchi</a:t>
            </a:r>
            <a:endParaRPr b="1" sz="1800">
              <a:solidFill>
                <a:srgbClr val="FFEC8F"/>
              </a:solidFill>
              <a:latin typeface="Arial"/>
              <a:ea typeface="Arial"/>
              <a:cs typeface="Arial"/>
              <a:sym typeface="Arial"/>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Krankheit</a:t>
            </a:r>
            <a:endParaRPr/>
          </a:p>
        </p:txBody>
      </p:sp>
      <p:sp>
        <p:nvSpPr>
          <p:cNvPr id="7526" name="Google Shape;7526;p272"/>
          <p:cNvSpPr txBox="1"/>
          <p:nvPr/>
        </p:nvSpPr>
        <p:spPr>
          <a:xfrm>
            <a:off x="1752888" y="4217397"/>
            <a:ext cx="7000816" cy="1897916"/>
          </a:xfrm>
          <a:prstGeom prst="rect">
            <a:avLst/>
          </a:prstGeom>
          <a:solidFill>
            <a:srgbClr val="6699F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352" u="none" cap="none" strike="noStrike">
                <a:solidFill>
                  <a:srgbClr val="FFEC8F"/>
                </a:solidFill>
                <a:latin typeface="Arial"/>
                <a:ea typeface="Arial"/>
                <a:cs typeface="Arial"/>
                <a:sym typeface="Arial"/>
              </a:rPr>
              <a:t>Oguchi-Krankheit</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--Weist zudem eine verlangsamte Dunkeladaptation auf (allerdings </a:t>
            </a:r>
            <a:r>
              <a:rPr b="0" i="1" lang="en-US" sz="1352" u="none" cap="none" strike="noStrike">
                <a:solidFill>
                  <a:schemeClr val="dk1"/>
                </a:solidFill>
                <a:latin typeface="Arial"/>
                <a:ea typeface="Arial"/>
                <a:cs typeface="Arial"/>
                <a:sym typeface="Arial"/>
              </a:rPr>
              <a:t>handelt es sich </a:t>
            </a:r>
            <a:r>
              <a:rPr b="0" i="0" lang="en-US" sz="1352" u="none" cap="none" strike="noStrike">
                <a:solidFill>
                  <a:schemeClr val="dk1"/>
                </a:solidFill>
                <a:latin typeface="Arial"/>
                <a:ea typeface="Arial"/>
                <a:cs typeface="Arial"/>
                <a:sym typeface="Arial"/>
              </a:rPr>
              <a:t>dabei </a:t>
            </a:r>
            <a:r>
              <a:rPr b="0" i="1" lang="en-US" sz="1352" u="none" cap="none" strike="noStrike">
                <a:solidFill>
                  <a:schemeClr val="dk1"/>
                </a:solidFill>
                <a:latin typeface="Arial"/>
                <a:ea typeface="Arial"/>
                <a:cs typeface="Arial"/>
                <a:sym typeface="Arial"/>
              </a:rPr>
              <a:t>nicht um </a:t>
            </a:r>
            <a:r>
              <a:rPr b="0" i="0" lang="en-US" sz="1352" u="none" cap="none" strike="noStrike">
                <a:solidFill>
                  <a:schemeClr val="dk1"/>
                </a:solidFill>
                <a:latin typeface="Arial"/>
                <a:ea typeface="Arial"/>
                <a:cs typeface="Arial"/>
                <a:sym typeface="Arial"/>
              </a:rPr>
              <a:t>ein Problem der Pigmentregeneration)</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--Nach der Dunkeladaptation geht die Dunkelempfindlichkeit durch einen </a:t>
            </a:r>
            <a:r>
              <a:rPr b="0" i="0" lang="en-US" sz="1352" u="none" cap="none" strike="noStrike">
                <a:solidFill>
                  <a:schemeClr val="lt1"/>
                </a:solidFill>
                <a:latin typeface="Arial"/>
                <a:ea typeface="Arial"/>
                <a:cs typeface="Arial"/>
                <a:sym typeface="Arial"/>
              </a:rPr>
              <a:t>einzigen…hellen Blitz </a:t>
            </a:r>
            <a:r>
              <a:rPr b="0" i="0" lang="en-US" sz="1352" u="none" cap="none" strike="noStrike">
                <a:solidFill>
                  <a:schemeClr val="dk1"/>
                </a:solidFill>
                <a:latin typeface="Arial"/>
                <a:ea typeface="Arial"/>
                <a:cs typeface="Arial"/>
                <a:sym typeface="Arial"/>
              </a:rPr>
              <a:t>verloren</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--funduskopisch:</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  --Normales Erscheinungsbild </a:t>
            </a:r>
            <a:r>
              <a:rPr b="0" i="1" lang="en-US" sz="1352" u="none" cap="none" strike="noStrike">
                <a:solidFill>
                  <a:schemeClr val="dk1"/>
                </a:solidFill>
                <a:latin typeface="Arial"/>
                <a:ea typeface="Arial"/>
                <a:cs typeface="Arial"/>
                <a:sym typeface="Arial"/>
              </a:rPr>
              <a:t>bei…[Anpassungszustand] </a:t>
            </a:r>
            <a:r>
              <a:rPr b="1" i="0" lang="en-US" sz="1352" u="none" cap="none" strike="noStrike">
                <a:solidFill>
                  <a:srgbClr val="6699FF"/>
                </a:solidFill>
                <a:latin typeface="Arial"/>
                <a:ea typeface="Arial"/>
                <a:cs typeface="Arial"/>
                <a:sym typeface="Arial"/>
              </a:rPr>
              <a:t>Dunkeladaptation</a:t>
            </a:r>
            <a:endParaRPr/>
          </a:p>
          <a:p>
            <a:pPr indent="0" lvl="2" marL="220836" marR="0" rtl="0" algn="l">
              <a:lnSpc>
                <a:spcPct val="90000"/>
              </a:lnSpc>
              <a:spcBef>
                <a:spcPts val="0"/>
              </a:spcBef>
              <a:spcAft>
                <a:spcPts val="0"/>
              </a:spcAft>
              <a:buNone/>
            </a:pPr>
            <a:r>
              <a:rPr b="0" i="0" lang="en-US" sz="1352" u="none" cap="none" strike="noStrike">
                <a:solidFill>
                  <a:srgbClr val="6699FF"/>
                </a:solidFill>
                <a:latin typeface="Arial"/>
                <a:ea typeface="Arial"/>
                <a:cs typeface="Arial"/>
                <a:sym typeface="Arial"/>
              </a:rPr>
              <a:t>  --Der hintere Augenpol nimmt nach Lichteinwirkung einen </a:t>
            </a:r>
            <a:r>
              <a:rPr b="1" i="0" lang="en-US" sz="1352" u="none" cap="none" strike="noStrike">
                <a:solidFill>
                  <a:srgbClr val="6699FF"/>
                </a:solidFill>
                <a:latin typeface="Arial"/>
                <a:ea typeface="Arial"/>
                <a:cs typeface="Arial"/>
                <a:sym typeface="Arial"/>
              </a:rPr>
              <a:t>gelb schillernden Schimmer </a:t>
            </a:r>
            <a:r>
              <a:rPr b="0" i="0" lang="en-US" sz="1352" u="none" cap="none" strike="noStrike">
                <a:solidFill>
                  <a:srgbClr val="6699FF"/>
                </a:solidFill>
                <a:latin typeface="Arial"/>
                <a:ea typeface="Arial"/>
                <a:cs typeface="Arial"/>
                <a:sym typeface="Arial"/>
              </a:rPr>
              <a:t>an </a:t>
            </a:r>
            <a:endParaRPr/>
          </a:p>
          <a:p>
            <a:pPr indent="0" lvl="2" marL="220836" marR="0" rtl="0" algn="l">
              <a:lnSpc>
                <a:spcPct val="90000"/>
              </a:lnSpc>
              <a:spcBef>
                <a:spcPts val="0"/>
              </a:spcBef>
              <a:spcAft>
                <a:spcPts val="0"/>
              </a:spcAft>
              <a:buNone/>
            </a:pPr>
            <a:r>
              <a:rPr b="0" i="0" lang="en-US" sz="1352" u="none" cap="none" strike="noStrike">
                <a:solidFill>
                  <a:srgbClr val="6699FF"/>
                </a:solidFill>
                <a:latin typeface="Arial"/>
                <a:ea typeface="Arial"/>
                <a:cs typeface="Arial"/>
                <a:sym typeface="Arial"/>
              </a:rPr>
              <a:t>    (bekannt als Mizuo-Nakamura-Phänomen)</a:t>
            </a:r>
            <a:endParaRPr/>
          </a:p>
        </p:txBody>
      </p:sp>
      <p:sp>
        <p:nvSpPr>
          <p:cNvPr id="7527" name="Google Shape;7527;p272"/>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528" name="Google Shape;7528;p272"/>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529" name="Google Shape;7529;p272"/>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530" name="Google Shape;7530;p272"/>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34" name="Shape 7534"/>
        <p:cNvGrpSpPr/>
        <p:nvPr/>
      </p:nvGrpSpPr>
      <p:grpSpPr>
        <a:xfrm>
          <a:off x="0" y="0"/>
          <a:ext cx="0" cy="0"/>
          <a:chOff x="0" y="0"/>
          <a:chExt cx="0" cy="0"/>
        </a:xfrm>
      </p:grpSpPr>
      <p:sp>
        <p:nvSpPr>
          <p:cNvPr id="7535" name="Google Shape;7535;p273"/>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7536" name="Google Shape;7536;p273"/>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7537" name="Google Shape;7537;p273"/>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7538" name="Google Shape;7538;p273"/>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7539" name="Google Shape;7539;p273"/>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7540" name="Google Shape;7540;p273"/>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7541" name="Google Shape;7541;p273"/>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7542" name="Google Shape;7542;p273"/>
          <p:cNvCxnSpPr>
            <a:stCxn id="7535"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7543" name="Google Shape;7543;p273"/>
          <p:cNvCxnSpPr>
            <a:stCxn id="7535"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7544" name="Google Shape;7544;p273"/>
          <p:cNvCxnSpPr>
            <a:stCxn id="7535"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7545" name="Google Shape;7545;p273"/>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7546" name="Google Shape;7546;p273"/>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7547" name="Google Shape;7547;p273"/>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7548" name="Google Shape;7548;p273"/>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abnormal</a:t>
            </a:r>
            <a:endParaRPr i="1" sz="1546">
              <a:solidFill>
                <a:schemeClr val="dk1"/>
              </a:solidFill>
              <a:latin typeface="Arial"/>
              <a:ea typeface="Arial"/>
              <a:cs typeface="Arial"/>
              <a:sym typeface="Arial"/>
            </a:endParaRPr>
          </a:p>
        </p:txBody>
      </p:sp>
      <p:sp>
        <p:nvSpPr>
          <p:cNvPr id="7549" name="Google Shape;7549;p273"/>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7550" name="Google Shape;7550;p273"/>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7551" name="Google Shape;7551;p273"/>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cxnSp>
        <p:nvCxnSpPr>
          <p:cNvPr id="7552" name="Google Shape;7552;p273"/>
          <p:cNvCxnSpPr/>
          <p:nvPr/>
        </p:nvCxnSpPr>
        <p:spPr>
          <a:xfrm>
            <a:off x="9923828" y="2871586"/>
            <a:ext cx="0" cy="809733"/>
          </a:xfrm>
          <a:prstGeom prst="straightConnector1">
            <a:avLst/>
          </a:prstGeom>
          <a:noFill/>
          <a:ln cap="flat" cmpd="sng" w="9525">
            <a:solidFill>
              <a:schemeClr val="dk1"/>
            </a:solidFill>
            <a:prstDash val="solid"/>
            <a:round/>
            <a:headEnd len="med" w="med" type="none"/>
            <a:tailEnd len="med" w="med" type="none"/>
          </a:ln>
        </p:spPr>
      </p:cxnSp>
      <p:cxnSp>
        <p:nvCxnSpPr>
          <p:cNvPr id="7553" name="Google Shape;7553;p273"/>
          <p:cNvCxnSpPr/>
          <p:nvPr/>
        </p:nvCxnSpPr>
        <p:spPr>
          <a:xfrm>
            <a:off x="9850216" y="3186828"/>
            <a:ext cx="73612" cy="0"/>
          </a:xfrm>
          <a:prstGeom prst="straightConnector1">
            <a:avLst/>
          </a:prstGeom>
          <a:noFill/>
          <a:ln cap="flat" cmpd="sng" w="9525">
            <a:solidFill>
              <a:schemeClr val="dk1"/>
            </a:solidFill>
            <a:prstDash val="solid"/>
            <a:round/>
            <a:headEnd len="med" w="med" type="none"/>
            <a:tailEnd len="med" w="med" type="none"/>
          </a:ln>
        </p:spPr>
      </p:cxnSp>
      <p:cxnSp>
        <p:nvCxnSpPr>
          <p:cNvPr id="7554" name="Google Shape;7554;p273"/>
          <p:cNvCxnSpPr/>
          <p:nvPr/>
        </p:nvCxnSpPr>
        <p:spPr>
          <a:xfrm>
            <a:off x="9850216" y="3702112"/>
            <a:ext cx="73612" cy="0"/>
          </a:xfrm>
          <a:prstGeom prst="straightConnector1">
            <a:avLst/>
          </a:prstGeom>
          <a:noFill/>
          <a:ln cap="flat" cmpd="sng" w="9525">
            <a:solidFill>
              <a:schemeClr val="dk1"/>
            </a:solidFill>
            <a:prstDash val="solid"/>
            <a:round/>
            <a:headEnd len="med" w="med" type="none"/>
            <a:tailEnd len="med" w="med" type="none"/>
          </a:ln>
        </p:spPr>
      </p:cxnSp>
      <p:sp>
        <p:nvSpPr>
          <p:cNvPr id="7555" name="Google Shape;7555;p273"/>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7556" name="Google Shape;7556;p273"/>
          <p:cNvSpPr txBox="1"/>
          <p:nvPr/>
        </p:nvSpPr>
        <p:spPr>
          <a:xfrm>
            <a:off x="8945546" y="3479217"/>
            <a:ext cx="904670" cy="399405"/>
          </a:xfrm>
          <a:prstGeom prst="rect">
            <a:avLst/>
          </a:prstGeom>
          <a:solidFill>
            <a:srgbClr val="6699FF"/>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Oguchi</a:t>
            </a:r>
            <a:endParaRPr b="1" sz="1800">
              <a:solidFill>
                <a:srgbClr val="FFEC8F"/>
              </a:solidFill>
              <a:latin typeface="Arial"/>
              <a:ea typeface="Arial"/>
              <a:cs typeface="Arial"/>
              <a:sym typeface="Arial"/>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Krankheit</a:t>
            </a:r>
            <a:endParaRPr/>
          </a:p>
        </p:txBody>
      </p:sp>
      <p:sp>
        <p:nvSpPr>
          <p:cNvPr id="7557" name="Google Shape;7557;p273"/>
          <p:cNvSpPr txBox="1"/>
          <p:nvPr/>
        </p:nvSpPr>
        <p:spPr>
          <a:xfrm>
            <a:off x="1752888" y="4217397"/>
            <a:ext cx="7000816" cy="1897916"/>
          </a:xfrm>
          <a:prstGeom prst="rect">
            <a:avLst/>
          </a:prstGeom>
          <a:solidFill>
            <a:srgbClr val="6699F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352" u="none" cap="none" strike="noStrike">
                <a:solidFill>
                  <a:srgbClr val="FFEC8F"/>
                </a:solidFill>
                <a:latin typeface="Arial"/>
                <a:ea typeface="Arial"/>
                <a:cs typeface="Arial"/>
                <a:sym typeface="Arial"/>
              </a:rPr>
              <a:t>Oguchi-Krankheit</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--Weist zudem eine verlangsamte Dunkeladaptation auf (allerdings </a:t>
            </a:r>
            <a:r>
              <a:rPr b="0" i="1" lang="en-US" sz="1352" u="none" cap="none" strike="noStrike">
                <a:solidFill>
                  <a:schemeClr val="dk1"/>
                </a:solidFill>
                <a:latin typeface="Arial"/>
                <a:ea typeface="Arial"/>
                <a:cs typeface="Arial"/>
                <a:sym typeface="Arial"/>
              </a:rPr>
              <a:t>handelt es sich </a:t>
            </a:r>
            <a:r>
              <a:rPr b="0" i="0" lang="en-US" sz="1352" u="none" cap="none" strike="noStrike">
                <a:solidFill>
                  <a:schemeClr val="dk1"/>
                </a:solidFill>
                <a:latin typeface="Arial"/>
                <a:ea typeface="Arial"/>
                <a:cs typeface="Arial"/>
                <a:sym typeface="Arial"/>
              </a:rPr>
              <a:t>dabei </a:t>
            </a:r>
            <a:r>
              <a:rPr b="0" i="1" lang="en-US" sz="1352" u="none" cap="none" strike="noStrike">
                <a:solidFill>
                  <a:schemeClr val="dk1"/>
                </a:solidFill>
                <a:latin typeface="Arial"/>
                <a:ea typeface="Arial"/>
                <a:cs typeface="Arial"/>
                <a:sym typeface="Arial"/>
              </a:rPr>
              <a:t>nicht um </a:t>
            </a:r>
            <a:r>
              <a:rPr b="0" i="0" lang="en-US" sz="1352" u="none" cap="none" strike="noStrike">
                <a:solidFill>
                  <a:schemeClr val="dk1"/>
                </a:solidFill>
                <a:latin typeface="Arial"/>
                <a:ea typeface="Arial"/>
                <a:cs typeface="Arial"/>
                <a:sym typeface="Arial"/>
              </a:rPr>
              <a:t>ein Problem der Pigmentregeneration)</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--Nach der Dunkeladaptation geht die Dunkelempfindlichkeit durch einen </a:t>
            </a:r>
            <a:r>
              <a:rPr b="0" i="0" lang="en-US" sz="1352" u="none" cap="none" strike="noStrike">
                <a:solidFill>
                  <a:schemeClr val="lt1"/>
                </a:solidFill>
                <a:latin typeface="Arial"/>
                <a:ea typeface="Arial"/>
                <a:cs typeface="Arial"/>
                <a:sym typeface="Arial"/>
              </a:rPr>
              <a:t>einzigen…hellen Blitz </a:t>
            </a:r>
            <a:r>
              <a:rPr b="0" i="0" lang="en-US" sz="1352" u="none" cap="none" strike="noStrike">
                <a:solidFill>
                  <a:schemeClr val="dk1"/>
                </a:solidFill>
                <a:latin typeface="Arial"/>
                <a:ea typeface="Arial"/>
                <a:cs typeface="Arial"/>
                <a:sym typeface="Arial"/>
              </a:rPr>
              <a:t>verloren</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--funduskopisch:</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  --Normales Erscheinungsbild </a:t>
            </a:r>
            <a:r>
              <a:rPr b="1" i="0" lang="en-US" sz="1352" u="none" cap="none" strike="noStrike">
                <a:solidFill>
                  <a:schemeClr val="dk1"/>
                </a:solidFill>
                <a:latin typeface="Arial"/>
                <a:ea typeface="Arial"/>
                <a:cs typeface="Arial"/>
                <a:sym typeface="Arial"/>
              </a:rPr>
              <a:t>bei…Dunkeladaptation</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  </a:t>
            </a:r>
            <a:r>
              <a:rPr b="0" i="0" lang="en-US" sz="1352" u="none" cap="none" strike="noStrike">
                <a:solidFill>
                  <a:srgbClr val="6699FF"/>
                </a:solidFill>
                <a:latin typeface="Arial"/>
                <a:ea typeface="Arial"/>
                <a:cs typeface="Arial"/>
                <a:sym typeface="Arial"/>
              </a:rPr>
              <a:t>--Der hintere Augenpol nimmt nach Lichteinwirkung einen </a:t>
            </a:r>
            <a:r>
              <a:rPr b="1" i="0" lang="en-US" sz="1352" u="none" cap="none" strike="noStrike">
                <a:solidFill>
                  <a:srgbClr val="6699FF"/>
                </a:solidFill>
                <a:latin typeface="Arial"/>
                <a:ea typeface="Arial"/>
                <a:cs typeface="Arial"/>
                <a:sym typeface="Arial"/>
              </a:rPr>
              <a:t>gelb schillernden Schimmer </a:t>
            </a:r>
            <a:r>
              <a:rPr b="0" i="0" lang="en-US" sz="1352" u="none" cap="none" strike="noStrike">
                <a:solidFill>
                  <a:srgbClr val="6699FF"/>
                </a:solidFill>
                <a:latin typeface="Arial"/>
                <a:ea typeface="Arial"/>
                <a:cs typeface="Arial"/>
                <a:sym typeface="Arial"/>
              </a:rPr>
              <a:t>an </a:t>
            </a:r>
            <a:endParaRPr/>
          </a:p>
          <a:p>
            <a:pPr indent="0" lvl="2" marL="220836" marR="0" rtl="0" algn="l">
              <a:lnSpc>
                <a:spcPct val="90000"/>
              </a:lnSpc>
              <a:spcBef>
                <a:spcPts val="0"/>
              </a:spcBef>
              <a:spcAft>
                <a:spcPts val="0"/>
              </a:spcAft>
              <a:buNone/>
            </a:pPr>
            <a:r>
              <a:rPr b="0" i="0" lang="en-US" sz="1352" u="none" cap="none" strike="noStrike">
                <a:solidFill>
                  <a:srgbClr val="6699FF"/>
                </a:solidFill>
                <a:latin typeface="Arial"/>
                <a:ea typeface="Arial"/>
                <a:cs typeface="Arial"/>
                <a:sym typeface="Arial"/>
              </a:rPr>
              <a:t>    (bekannt als Mizuo-Nakamura-Phänomen)</a:t>
            </a:r>
            <a:endParaRPr/>
          </a:p>
        </p:txBody>
      </p:sp>
      <p:sp>
        <p:nvSpPr>
          <p:cNvPr id="7558" name="Google Shape;7558;p273"/>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559" name="Google Shape;7559;p273"/>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560" name="Google Shape;7560;p273"/>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561" name="Google Shape;7561;p273"/>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5" name="Shape 7565"/>
        <p:cNvGrpSpPr/>
        <p:nvPr/>
      </p:nvGrpSpPr>
      <p:grpSpPr>
        <a:xfrm>
          <a:off x="0" y="0"/>
          <a:ext cx="0" cy="0"/>
          <a:chOff x="0" y="0"/>
          <a:chExt cx="0" cy="0"/>
        </a:xfrm>
      </p:grpSpPr>
      <p:sp>
        <p:nvSpPr>
          <p:cNvPr id="7566" name="Google Shape;7566;p274"/>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7567" name="Google Shape;7567;p274"/>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7568" name="Google Shape;7568;p274"/>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7569" name="Google Shape;7569;p274"/>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7570" name="Google Shape;7570;p274"/>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7571" name="Google Shape;7571;p274"/>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7572" name="Google Shape;7572;p274"/>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7573" name="Google Shape;7573;p274"/>
          <p:cNvCxnSpPr>
            <a:stCxn id="7566"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7574" name="Google Shape;7574;p274"/>
          <p:cNvCxnSpPr>
            <a:stCxn id="7566"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7575" name="Google Shape;7575;p274"/>
          <p:cNvCxnSpPr>
            <a:stCxn id="7566"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7576" name="Google Shape;7576;p274"/>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7577" name="Google Shape;7577;p274"/>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7578" name="Google Shape;7578;p274"/>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7579" name="Google Shape;7579;p274"/>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abnormal</a:t>
            </a:r>
            <a:endParaRPr i="1" sz="1546">
              <a:solidFill>
                <a:schemeClr val="dk1"/>
              </a:solidFill>
              <a:latin typeface="Arial"/>
              <a:ea typeface="Arial"/>
              <a:cs typeface="Arial"/>
              <a:sym typeface="Arial"/>
            </a:endParaRPr>
          </a:p>
        </p:txBody>
      </p:sp>
      <p:sp>
        <p:nvSpPr>
          <p:cNvPr id="7580" name="Google Shape;7580;p274"/>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7581" name="Google Shape;7581;p274"/>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7582" name="Google Shape;7582;p274"/>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cxnSp>
        <p:nvCxnSpPr>
          <p:cNvPr id="7583" name="Google Shape;7583;p274"/>
          <p:cNvCxnSpPr/>
          <p:nvPr/>
        </p:nvCxnSpPr>
        <p:spPr>
          <a:xfrm>
            <a:off x="9923828" y="2871586"/>
            <a:ext cx="0" cy="809733"/>
          </a:xfrm>
          <a:prstGeom prst="straightConnector1">
            <a:avLst/>
          </a:prstGeom>
          <a:noFill/>
          <a:ln cap="flat" cmpd="sng" w="9525">
            <a:solidFill>
              <a:schemeClr val="dk1"/>
            </a:solidFill>
            <a:prstDash val="solid"/>
            <a:round/>
            <a:headEnd len="med" w="med" type="none"/>
            <a:tailEnd len="med" w="med" type="none"/>
          </a:ln>
        </p:spPr>
      </p:cxnSp>
      <p:cxnSp>
        <p:nvCxnSpPr>
          <p:cNvPr id="7584" name="Google Shape;7584;p274"/>
          <p:cNvCxnSpPr/>
          <p:nvPr/>
        </p:nvCxnSpPr>
        <p:spPr>
          <a:xfrm>
            <a:off x="9850216" y="3186828"/>
            <a:ext cx="73612" cy="0"/>
          </a:xfrm>
          <a:prstGeom prst="straightConnector1">
            <a:avLst/>
          </a:prstGeom>
          <a:noFill/>
          <a:ln cap="flat" cmpd="sng" w="9525">
            <a:solidFill>
              <a:schemeClr val="dk1"/>
            </a:solidFill>
            <a:prstDash val="solid"/>
            <a:round/>
            <a:headEnd len="med" w="med" type="none"/>
            <a:tailEnd len="med" w="med" type="none"/>
          </a:ln>
        </p:spPr>
      </p:cxnSp>
      <p:cxnSp>
        <p:nvCxnSpPr>
          <p:cNvPr id="7585" name="Google Shape;7585;p274"/>
          <p:cNvCxnSpPr/>
          <p:nvPr/>
        </p:nvCxnSpPr>
        <p:spPr>
          <a:xfrm>
            <a:off x="9850216" y="3702112"/>
            <a:ext cx="73612" cy="0"/>
          </a:xfrm>
          <a:prstGeom prst="straightConnector1">
            <a:avLst/>
          </a:prstGeom>
          <a:noFill/>
          <a:ln cap="flat" cmpd="sng" w="9525">
            <a:solidFill>
              <a:schemeClr val="dk1"/>
            </a:solidFill>
            <a:prstDash val="solid"/>
            <a:round/>
            <a:headEnd len="med" w="med" type="none"/>
            <a:tailEnd len="med" w="med" type="none"/>
          </a:ln>
        </p:spPr>
      </p:cxnSp>
      <p:sp>
        <p:nvSpPr>
          <p:cNvPr id="7586" name="Google Shape;7586;p274"/>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7587" name="Google Shape;7587;p274"/>
          <p:cNvSpPr txBox="1"/>
          <p:nvPr/>
        </p:nvSpPr>
        <p:spPr>
          <a:xfrm>
            <a:off x="8945546" y="3479217"/>
            <a:ext cx="904670" cy="399405"/>
          </a:xfrm>
          <a:prstGeom prst="rect">
            <a:avLst/>
          </a:prstGeom>
          <a:solidFill>
            <a:srgbClr val="6699FF"/>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Oguchi</a:t>
            </a:r>
            <a:endParaRPr b="1" sz="1800">
              <a:solidFill>
                <a:srgbClr val="FFEC8F"/>
              </a:solidFill>
              <a:latin typeface="Arial"/>
              <a:ea typeface="Arial"/>
              <a:cs typeface="Arial"/>
              <a:sym typeface="Arial"/>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Krankheit</a:t>
            </a:r>
            <a:endParaRPr/>
          </a:p>
        </p:txBody>
      </p:sp>
      <p:sp>
        <p:nvSpPr>
          <p:cNvPr id="7588" name="Google Shape;7588;p274"/>
          <p:cNvSpPr txBox="1"/>
          <p:nvPr/>
        </p:nvSpPr>
        <p:spPr>
          <a:xfrm>
            <a:off x="1752888" y="4217397"/>
            <a:ext cx="7000816" cy="1897916"/>
          </a:xfrm>
          <a:prstGeom prst="rect">
            <a:avLst/>
          </a:prstGeom>
          <a:solidFill>
            <a:srgbClr val="6699F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352" u="none" cap="none" strike="noStrike">
                <a:solidFill>
                  <a:srgbClr val="FFEC8F"/>
                </a:solidFill>
                <a:latin typeface="Arial"/>
                <a:ea typeface="Arial"/>
                <a:cs typeface="Arial"/>
                <a:sym typeface="Arial"/>
              </a:rPr>
              <a:t>Oguchi-Krankheit</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--Weist zudem eine verlangsamte Dunkeladaptation auf (allerdings </a:t>
            </a:r>
            <a:r>
              <a:rPr b="0" i="1" lang="en-US" sz="1352" u="none" cap="none" strike="noStrike">
                <a:solidFill>
                  <a:schemeClr val="dk1"/>
                </a:solidFill>
                <a:latin typeface="Arial"/>
                <a:ea typeface="Arial"/>
                <a:cs typeface="Arial"/>
                <a:sym typeface="Arial"/>
              </a:rPr>
              <a:t>handelt es sich </a:t>
            </a:r>
            <a:r>
              <a:rPr b="0" i="0" lang="en-US" sz="1352" u="none" cap="none" strike="noStrike">
                <a:solidFill>
                  <a:schemeClr val="dk1"/>
                </a:solidFill>
                <a:latin typeface="Arial"/>
                <a:ea typeface="Arial"/>
                <a:cs typeface="Arial"/>
                <a:sym typeface="Arial"/>
              </a:rPr>
              <a:t>dabei </a:t>
            </a:r>
            <a:r>
              <a:rPr b="0" i="1" lang="en-US" sz="1352" u="none" cap="none" strike="noStrike">
                <a:solidFill>
                  <a:schemeClr val="dk1"/>
                </a:solidFill>
                <a:latin typeface="Arial"/>
                <a:ea typeface="Arial"/>
                <a:cs typeface="Arial"/>
                <a:sym typeface="Arial"/>
              </a:rPr>
              <a:t>nicht um </a:t>
            </a:r>
            <a:r>
              <a:rPr b="0" i="0" lang="en-US" sz="1352" u="none" cap="none" strike="noStrike">
                <a:solidFill>
                  <a:schemeClr val="dk1"/>
                </a:solidFill>
                <a:latin typeface="Arial"/>
                <a:ea typeface="Arial"/>
                <a:cs typeface="Arial"/>
                <a:sym typeface="Arial"/>
              </a:rPr>
              <a:t>ein Problem der Pigmentregeneration)</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--Nach der Dunkeladaptation geht die Dunkelempfindlichkeit durch einen </a:t>
            </a:r>
            <a:r>
              <a:rPr b="0" i="0" lang="en-US" sz="1352" u="none" cap="none" strike="noStrike">
                <a:solidFill>
                  <a:schemeClr val="lt1"/>
                </a:solidFill>
                <a:latin typeface="Arial"/>
                <a:ea typeface="Arial"/>
                <a:cs typeface="Arial"/>
                <a:sym typeface="Arial"/>
              </a:rPr>
              <a:t>einzigen…hellen Blitz </a:t>
            </a:r>
            <a:r>
              <a:rPr b="0" i="0" lang="en-US" sz="1352" u="none" cap="none" strike="noStrike">
                <a:solidFill>
                  <a:schemeClr val="dk1"/>
                </a:solidFill>
                <a:latin typeface="Arial"/>
                <a:ea typeface="Arial"/>
                <a:cs typeface="Arial"/>
                <a:sym typeface="Arial"/>
              </a:rPr>
              <a:t>verloren</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--funduskopisch:</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  --Normales Erscheinungsbild </a:t>
            </a:r>
            <a:r>
              <a:rPr b="1" i="0" lang="en-US" sz="1352" u="none" cap="none" strike="noStrike">
                <a:solidFill>
                  <a:schemeClr val="dk1"/>
                </a:solidFill>
                <a:latin typeface="Arial"/>
                <a:ea typeface="Arial"/>
                <a:cs typeface="Arial"/>
                <a:sym typeface="Arial"/>
              </a:rPr>
              <a:t>bei…Dunkeladaptation</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  --Nach Lichteinwirkung nimmt der hintere Augenpol einen …</a:t>
            </a:r>
            <a:r>
              <a:rPr b="0" i="1" lang="en-US" sz="1352" u="none" cap="none" strike="noStrike">
                <a:solidFill>
                  <a:schemeClr val="dk1"/>
                </a:solidFill>
                <a:latin typeface="Arial"/>
                <a:ea typeface="Arial"/>
                <a:cs typeface="Arial"/>
                <a:sym typeface="Arial"/>
              </a:rPr>
              <a:t>[</a:t>
            </a:r>
            <a:r>
              <a:rPr b="0" i="1" lang="en-US" sz="1352" u="none" cap="none" strike="noStrike">
                <a:solidFill>
                  <a:srgbClr val="FFEC8F"/>
                </a:solidFill>
                <a:latin typeface="Arial"/>
                <a:ea typeface="Arial"/>
                <a:cs typeface="Arial"/>
                <a:sym typeface="Arial"/>
              </a:rPr>
              <a:t>Aussehen</a:t>
            </a:r>
            <a:r>
              <a:rPr b="0" i="1" lang="en-US" sz="1352" u="none" cap="none" strike="noStrike">
                <a:solidFill>
                  <a:schemeClr val="dk1"/>
                </a:solidFill>
                <a:latin typeface="Arial"/>
                <a:ea typeface="Arial"/>
                <a:cs typeface="Arial"/>
                <a:sym typeface="Arial"/>
              </a:rPr>
              <a:t>] mit </a:t>
            </a:r>
            <a:r>
              <a:rPr b="1" i="0" lang="en-US" sz="1352" u="none" cap="none" strike="noStrike">
                <a:solidFill>
                  <a:srgbClr val="6699FF"/>
                </a:solidFill>
                <a:latin typeface="Arial"/>
                <a:ea typeface="Arial"/>
                <a:cs typeface="Arial"/>
                <a:sym typeface="Arial"/>
              </a:rPr>
              <a:t>einem </a:t>
            </a:r>
            <a:r>
              <a:rPr b="1" i="1" lang="en-US" sz="1352" u="none" cap="none" strike="noStrike">
                <a:solidFill>
                  <a:srgbClr val="6699FF"/>
                </a:solidFill>
                <a:latin typeface="Arial"/>
                <a:ea typeface="Arial"/>
                <a:cs typeface="Arial"/>
                <a:sym typeface="Arial"/>
              </a:rPr>
              <a:t>silbrigen </a:t>
            </a:r>
            <a:r>
              <a:rPr b="1" i="0" lang="en-US" sz="1352" u="none" cap="none" strike="noStrike">
                <a:solidFill>
                  <a:srgbClr val="6699FF"/>
                </a:solidFill>
                <a:latin typeface="Arial"/>
                <a:ea typeface="Arial"/>
                <a:cs typeface="Arial"/>
                <a:sym typeface="Arial"/>
              </a:rPr>
              <a:t>Schimmer </a:t>
            </a:r>
            <a:r>
              <a:rPr b="0" i="0" lang="en-US" sz="1352" u="none" cap="none" strike="noStrike">
                <a:solidFill>
                  <a:schemeClr val="dk1"/>
                </a:solidFill>
                <a:latin typeface="Arial"/>
                <a:ea typeface="Arial"/>
                <a:cs typeface="Arial"/>
                <a:sym typeface="Arial"/>
              </a:rPr>
              <a:t>an</a:t>
            </a:r>
            <a:endParaRPr b="0" i="0" sz="1352" u="none" cap="none" strike="noStrike">
              <a:solidFill>
                <a:srgbClr val="6699FF"/>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352" u="none" cap="none" strike="noStrike">
                <a:solidFill>
                  <a:srgbClr val="6699FF"/>
                </a:solidFill>
                <a:latin typeface="Arial"/>
                <a:ea typeface="Arial"/>
                <a:cs typeface="Arial"/>
                <a:sym typeface="Arial"/>
              </a:rPr>
              <a:t>    (bekannt als Mizuo-Nakamura-Phänomen)</a:t>
            </a:r>
            <a:endParaRPr/>
          </a:p>
        </p:txBody>
      </p:sp>
      <p:sp>
        <p:nvSpPr>
          <p:cNvPr id="7589" name="Google Shape;7589;p274"/>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590" name="Google Shape;7590;p274"/>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591" name="Google Shape;7591;p274"/>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592" name="Google Shape;7592;p274"/>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96" name="Shape 7596"/>
        <p:cNvGrpSpPr/>
        <p:nvPr/>
      </p:nvGrpSpPr>
      <p:grpSpPr>
        <a:xfrm>
          <a:off x="0" y="0"/>
          <a:ext cx="0" cy="0"/>
          <a:chOff x="0" y="0"/>
          <a:chExt cx="0" cy="0"/>
        </a:xfrm>
      </p:grpSpPr>
      <p:sp>
        <p:nvSpPr>
          <p:cNvPr id="7597" name="Google Shape;7597;p275"/>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7598" name="Google Shape;7598;p275"/>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7599" name="Google Shape;7599;p275"/>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7600" name="Google Shape;7600;p275"/>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7601" name="Google Shape;7601;p275"/>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7602" name="Google Shape;7602;p275"/>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7603" name="Google Shape;7603;p275"/>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7604" name="Google Shape;7604;p275"/>
          <p:cNvCxnSpPr>
            <a:stCxn id="7597"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7605" name="Google Shape;7605;p275"/>
          <p:cNvCxnSpPr>
            <a:stCxn id="7597"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7606" name="Google Shape;7606;p275"/>
          <p:cNvCxnSpPr>
            <a:stCxn id="7597"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7607" name="Google Shape;7607;p275"/>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7608" name="Google Shape;7608;p275"/>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7609" name="Google Shape;7609;p275"/>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7610" name="Google Shape;7610;p275"/>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abnormal</a:t>
            </a:r>
            <a:endParaRPr i="1" sz="1546">
              <a:solidFill>
                <a:schemeClr val="dk1"/>
              </a:solidFill>
              <a:latin typeface="Arial"/>
              <a:ea typeface="Arial"/>
              <a:cs typeface="Arial"/>
              <a:sym typeface="Arial"/>
            </a:endParaRPr>
          </a:p>
        </p:txBody>
      </p:sp>
      <p:sp>
        <p:nvSpPr>
          <p:cNvPr id="7611" name="Google Shape;7611;p275"/>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7612" name="Google Shape;7612;p275"/>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7613" name="Google Shape;7613;p275"/>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cxnSp>
        <p:nvCxnSpPr>
          <p:cNvPr id="7614" name="Google Shape;7614;p275"/>
          <p:cNvCxnSpPr/>
          <p:nvPr/>
        </p:nvCxnSpPr>
        <p:spPr>
          <a:xfrm>
            <a:off x="9923828" y="2871586"/>
            <a:ext cx="0" cy="809733"/>
          </a:xfrm>
          <a:prstGeom prst="straightConnector1">
            <a:avLst/>
          </a:prstGeom>
          <a:noFill/>
          <a:ln cap="flat" cmpd="sng" w="9525">
            <a:solidFill>
              <a:schemeClr val="dk1"/>
            </a:solidFill>
            <a:prstDash val="solid"/>
            <a:round/>
            <a:headEnd len="med" w="med" type="none"/>
            <a:tailEnd len="med" w="med" type="none"/>
          </a:ln>
        </p:spPr>
      </p:cxnSp>
      <p:cxnSp>
        <p:nvCxnSpPr>
          <p:cNvPr id="7615" name="Google Shape;7615;p275"/>
          <p:cNvCxnSpPr/>
          <p:nvPr/>
        </p:nvCxnSpPr>
        <p:spPr>
          <a:xfrm>
            <a:off x="9850216" y="3186828"/>
            <a:ext cx="73612" cy="0"/>
          </a:xfrm>
          <a:prstGeom prst="straightConnector1">
            <a:avLst/>
          </a:prstGeom>
          <a:noFill/>
          <a:ln cap="flat" cmpd="sng" w="9525">
            <a:solidFill>
              <a:schemeClr val="dk1"/>
            </a:solidFill>
            <a:prstDash val="solid"/>
            <a:round/>
            <a:headEnd len="med" w="med" type="none"/>
            <a:tailEnd len="med" w="med" type="none"/>
          </a:ln>
        </p:spPr>
      </p:cxnSp>
      <p:cxnSp>
        <p:nvCxnSpPr>
          <p:cNvPr id="7616" name="Google Shape;7616;p275"/>
          <p:cNvCxnSpPr/>
          <p:nvPr/>
        </p:nvCxnSpPr>
        <p:spPr>
          <a:xfrm>
            <a:off x="9850216" y="3702112"/>
            <a:ext cx="73612" cy="0"/>
          </a:xfrm>
          <a:prstGeom prst="straightConnector1">
            <a:avLst/>
          </a:prstGeom>
          <a:noFill/>
          <a:ln cap="flat" cmpd="sng" w="9525">
            <a:solidFill>
              <a:schemeClr val="dk1"/>
            </a:solidFill>
            <a:prstDash val="solid"/>
            <a:round/>
            <a:headEnd len="med" w="med" type="none"/>
            <a:tailEnd len="med" w="med" type="none"/>
          </a:ln>
        </p:spPr>
      </p:cxnSp>
      <p:sp>
        <p:nvSpPr>
          <p:cNvPr id="7617" name="Google Shape;7617;p275"/>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7618" name="Google Shape;7618;p275"/>
          <p:cNvSpPr txBox="1"/>
          <p:nvPr/>
        </p:nvSpPr>
        <p:spPr>
          <a:xfrm>
            <a:off x="8945546" y="3479217"/>
            <a:ext cx="904670" cy="399405"/>
          </a:xfrm>
          <a:prstGeom prst="rect">
            <a:avLst/>
          </a:prstGeom>
          <a:solidFill>
            <a:srgbClr val="6699FF"/>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Oguchi</a:t>
            </a:r>
            <a:endParaRPr b="1" sz="1800">
              <a:solidFill>
                <a:srgbClr val="FFEC8F"/>
              </a:solidFill>
              <a:latin typeface="Arial"/>
              <a:ea typeface="Arial"/>
              <a:cs typeface="Arial"/>
              <a:sym typeface="Arial"/>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Krankheit</a:t>
            </a:r>
            <a:endParaRPr/>
          </a:p>
        </p:txBody>
      </p:sp>
      <p:sp>
        <p:nvSpPr>
          <p:cNvPr id="7619" name="Google Shape;7619;p275"/>
          <p:cNvSpPr txBox="1"/>
          <p:nvPr/>
        </p:nvSpPr>
        <p:spPr>
          <a:xfrm>
            <a:off x="1752888" y="4217397"/>
            <a:ext cx="7000816" cy="1897726"/>
          </a:xfrm>
          <a:prstGeom prst="rect">
            <a:avLst/>
          </a:prstGeom>
          <a:solidFill>
            <a:srgbClr val="6699F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352" u="none" cap="none" strike="noStrike">
                <a:solidFill>
                  <a:srgbClr val="FFEC8F"/>
                </a:solidFill>
                <a:latin typeface="Arial"/>
                <a:ea typeface="Arial"/>
                <a:cs typeface="Arial"/>
                <a:sym typeface="Arial"/>
              </a:rPr>
              <a:t>Oguchi-Krankheit</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--Weist zudem eine verlangsamte Dunkeladaptation auf (allerdings </a:t>
            </a:r>
            <a:r>
              <a:rPr b="0" i="1" lang="en-US" sz="1352" u="none" cap="none" strike="noStrike">
                <a:solidFill>
                  <a:schemeClr val="dk1"/>
                </a:solidFill>
                <a:latin typeface="Arial"/>
                <a:ea typeface="Arial"/>
                <a:cs typeface="Arial"/>
                <a:sym typeface="Arial"/>
              </a:rPr>
              <a:t>handelt es sich </a:t>
            </a:r>
            <a:r>
              <a:rPr b="0" i="0" lang="en-US" sz="1352" u="none" cap="none" strike="noStrike">
                <a:solidFill>
                  <a:schemeClr val="dk1"/>
                </a:solidFill>
                <a:latin typeface="Arial"/>
                <a:ea typeface="Arial"/>
                <a:cs typeface="Arial"/>
                <a:sym typeface="Arial"/>
              </a:rPr>
              <a:t>dabei </a:t>
            </a:r>
            <a:r>
              <a:rPr b="0" i="1" lang="en-US" sz="1352" u="none" cap="none" strike="noStrike">
                <a:solidFill>
                  <a:schemeClr val="dk1"/>
                </a:solidFill>
                <a:latin typeface="Arial"/>
                <a:ea typeface="Arial"/>
                <a:cs typeface="Arial"/>
                <a:sym typeface="Arial"/>
              </a:rPr>
              <a:t>nicht um </a:t>
            </a:r>
            <a:r>
              <a:rPr b="0" i="0" lang="en-US" sz="1352" u="none" cap="none" strike="noStrike">
                <a:solidFill>
                  <a:schemeClr val="dk1"/>
                </a:solidFill>
                <a:latin typeface="Arial"/>
                <a:ea typeface="Arial"/>
                <a:cs typeface="Arial"/>
                <a:sym typeface="Arial"/>
              </a:rPr>
              <a:t>ein Problem der Pigmentregeneration)</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--Nach der Dunkeladaptation geht die Dunkelempfindlichkeit durch einen </a:t>
            </a:r>
            <a:r>
              <a:rPr b="0" i="0" lang="en-US" sz="1352" u="none" cap="none" strike="noStrike">
                <a:solidFill>
                  <a:schemeClr val="lt1"/>
                </a:solidFill>
                <a:latin typeface="Arial"/>
                <a:ea typeface="Arial"/>
                <a:cs typeface="Arial"/>
                <a:sym typeface="Arial"/>
              </a:rPr>
              <a:t>einzigen…hellen Blitz </a:t>
            </a:r>
            <a:r>
              <a:rPr b="0" i="0" lang="en-US" sz="1352" u="none" cap="none" strike="noStrike">
                <a:solidFill>
                  <a:schemeClr val="dk1"/>
                </a:solidFill>
                <a:latin typeface="Arial"/>
                <a:ea typeface="Arial"/>
                <a:cs typeface="Arial"/>
                <a:sym typeface="Arial"/>
              </a:rPr>
              <a:t>verloren</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--funduskopisch:</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  --Normales Erscheinungsbild </a:t>
            </a:r>
            <a:r>
              <a:rPr b="1" i="0" lang="en-US" sz="1352" u="none" cap="none" strike="noStrike">
                <a:solidFill>
                  <a:schemeClr val="dk1"/>
                </a:solidFill>
                <a:latin typeface="Arial"/>
                <a:ea typeface="Arial"/>
                <a:cs typeface="Arial"/>
                <a:sym typeface="Arial"/>
              </a:rPr>
              <a:t>bei…Dunkeladaptation</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  --Nach Lichteinwirkung nimmt der hintere Augenpol einen</a:t>
            </a:r>
            <a:r>
              <a:rPr b="1" i="0" lang="en-US" sz="1352" u="none" cap="none" strike="noStrike">
                <a:solidFill>
                  <a:srgbClr val="FFEC8F"/>
                </a:solidFill>
                <a:latin typeface="Arial"/>
                <a:ea typeface="Arial"/>
                <a:cs typeface="Arial"/>
                <a:sym typeface="Arial"/>
              </a:rPr>
              <a:t>…gelb schillernden Glanz </a:t>
            </a:r>
            <a:r>
              <a:rPr b="0" i="0" lang="en-US" sz="1352" u="none" cap="none" strike="noStrike">
                <a:solidFill>
                  <a:schemeClr val="dk1"/>
                </a:solidFill>
                <a:latin typeface="Arial"/>
                <a:ea typeface="Arial"/>
                <a:cs typeface="Arial"/>
                <a:sym typeface="Arial"/>
              </a:rPr>
              <a:t>an</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    </a:t>
            </a:r>
            <a:r>
              <a:rPr b="0" i="0" lang="en-US" sz="1352" u="none" cap="none" strike="noStrike">
                <a:solidFill>
                  <a:srgbClr val="6699FF"/>
                </a:solidFill>
                <a:latin typeface="Arial"/>
                <a:ea typeface="Arial"/>
                <a:cs typeface="Arial"/>
                <a:sym typeface="Arial"/>
              </a:rPr>
              <a:t>(bekannt als Mizuo-Nakamura-Phänomen)</a:t>
            </a:r>
            <a:endParaRPr/>
          </a:p>
        </p:txBody>
      </p:sp>
      <p:sp>
        <p:nvSpPr>
          <p:cNvPr id="7620" name="Google Shape;7620;p275"/>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621" name="Google Shape;7621;p275"/>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622" name="Google Shape;7622;p275"/>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623" name="Google Shape;7623;p275"/>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27" name="Shape 7627"/>
        <p:cNvGrpSpPr/>
        <p:nvPr/>
      </p:nvGrpSpPr>
      <p:grpSpPr>
        <a:xfrm>
          <a:off x="0" y="0"/>
          <a:ext cx="0" cy="0"/>
          <a:chOff x="0" y="0"/>
          <a:chExt cx="0" cy="0"/>
        </a:xfrm>
      </p:grpSpPr>
      <p:sp>
        <p:nvSpPr>
          <p:cNvPr id="7628" name="Google Shape;7628;p276"/>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7629" name="Google Shape;7629;p276"/>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7630" name="Google Shape;7630;p276"/>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7631" name="Google Shape;7631;p276"/>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7632" name="Google Shape;7632;p276"/>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7633" name="Google Shape;7633;p276"/>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7634" name="Google Shape;7634;p276"/>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7635" name="Google Shape;7635;p276"/>
          <p:cNvCxnSpPr>
            <a:stCxn id="7628"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7636" name="Google Shape;7636;p276"/>
          <p:cNvCxnSpPr>
            <a:stCxn id="7628"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7637" name="Google Shape;7637;p276"/>
          <p:cNvCxnSpPr>
            <a:stCxn id="7628"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7638" name="Google Shape;7638;p276"/>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7639" name="Google Shape;7639;p276"/>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7640" name="Google Shape;7640;p276"/>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7641" name="Google Shape;7641;p276"/>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abnormal</a:t>
            </a:r>
            <a:endParaRPr i="1" sz="1546">
              <a:solidFill>
                <a:schemeClr val="dk1"/>
              </a:solidFill>
              <a:latin typeface="Arial"/>
              <a:ea typeface="Arial"/>
              <a:cs typeface="Arial"/>
              <a:sym typeface="Arial"/>
            </a:endParaRPr>
          </a:p>
        </p:txBody>
      </p:sp>
      <p:sp>
        <p:nvSpPr>
          <p:cNvPr id="7642" name="Google Shape;7642;p276"/>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7643" name="Google Shape;7643;p276"/>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7644" name="Google Shape;7644;p276"/>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cxnSp>
        <p:nvCxnSpPr>
          <p:cNvPr id="7645" name="Google Shape;7645;p276"/>
          <p:cNvCxnSpPr/>
          <p:nvPr/>
        </p:nvCxnSpPr>
        <p:spPr>
          <a:xfrm>
            <a:off x="9923828" y="2871586"/>
            <a:ext cx="0" cy="809733"/>
          </a:xfrm>
          <a:prstGeom prst="straightConnector1">
            <a:avLst/>
          </a:prstGeom>
          <a:noFill/>
          <a:ln cap="flat" cmpd="sng" w="9525">
            <a:solidFill>
              <a:schemeClr val="dk1"/>
            </a:solidFill>
            <a:prstDash val="solid"/>
            <a:round/>
            <a:headEnd len="med" w="med" type="none"/>
            <a:tailEnd len="med" w="med" type="none"/>
          </a:ln>
        </p:spPr>
      </p:cxnSp>
      <p:cxnSp>
        <p:nvCxnSpPr>
          <p:cNvPr id="7646" name="Google Shape;7646;p276"/>
          <p:cNvCxnSpPr/>
          <p:nvPr/>
        </p:nvCxnSpPr>
        <p:spPr>
          <a:xfrm>
            <a:off x="9850216" y="3186828"/>
            <a:ext cx="73612" cy="0"/>
          </a:xfrm>
          <a:prstGeom prst="straightConnector1">
            <a:avLst/>
          </a:prstGeom>
          <a:noFill/>
          <a:ln cap="flat" cmpd="sng" w="9525">
            <a:solidFill>
              <a:schemeClr val="dk1"/>
            </a:solidFill>
            <a:prstDash val="solid"/>
            <a:round/>
            <a:headEnd len="med" w="med" type="none"/>
            <a:tailEnd len="med" w="med" type="none"/>
          </a:ln>
        </p:spPr>
      </p:cxnSp>
      <p:cxnSp>
        <p:nvCxnSpPr>
          <p:cNvPr id="7647" name="Google Shape;7647;p276"/>
          <p:cNvCxnSpPr/>
          <p:nvPr/>
        </p:nvCxnSpPr>
        <p:spPr>
          <a:xfrm>
            <a:off x="9850216" y="3702112"/>
            <a:ext cx="73612" cy="0"/>
          </a:xfrm>
          <a:prstGeom prst="straightConnector1">
            <a:avLst/>
          </a:prstGeom>
          <a:noFill/>
          <a:ln cap="flat" cmpd="sng" w="9525">
            <a:solidFill>
              <a:schemeClr val="dk1"/>
            </a:solidFill>
            <a:prstDash val="solid"/>
            <a:round/>
            <a:headEnd len="med" w="med" type="none"/>
            <a:tailEnd len="med" w="med" type="none"/>
          </a:ln>
        </p:spPr>
      </p:cxnSp>
      <p:sp>
        <p:nvSpPr>
          <p:cNvPr id="7648" name="Google Shape;7648;p276"/>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7649" name="Google Shape;7649;p276"/>
          <p:cNvSpPr txBox="1"/>
          <p:nvPr/>
        </p:nvSpPr>
        <p:spPr>
          <a:xfrm>
            <a:off x="8945546" y="3479217"/>
            <a:ext cx="904670" cy="399405"/>
          </a:xfrm>
          <a:prstGeom prst="rect">
            <a:avLst/>
          </a:prstGeom>
          <a:solidFill>
            <a:srgbClr val="6699FF"/>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Oguchi</a:t>
            </a:r>
            <a:endParaRPr b="1" sz="1800">
              <a:solidFill>
                <a:srgbClr val="FFEC8F"/>
              </a:solidFill>
              <a:latin typeface="Arial"/>
              <a:ea typeface="Arial"/>
              <a:cs typeface="Arial"/>
              <a:sym typeface="Arial"/>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Krankheit</a:t>
            </a:r>
            <a:endParaRPr/>
          </a:p>
        </p:txBody>
      </p:sp>
      <p:sp>
        <p:nvSpPr>
          <p:cNvPr id="7650" name="Google Shape;7650;p276"/>
          <p:cNvSpPr txBox="1"/>
          <p:nvPr/>
        </p:nvSpPr>
        <p:spPr>
          <a:xfrm>
            <a:off x="1752888" y="4217397"/>
            <a:ext cx="7000816" cy="1897916"/>
          </a:xfrm>
          <a:prstGeom prst="rect">
            <a:avLst/>
          </a:prstGeom>
          <a:solidFill>
            <a:srgbClr val="6699F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352" u="none" cap="none" strike="noStrike">
                <a:solidFill>
                  <a:srgbClr val="FFEC8F"/>
                </a:solidFill>
                <a:latin typeface="Arial"/>
                <a:ea typeface="Arial"/>
                <a:cs typeface="Arial"/>
                <a:sym typeface="Arial"/>
              </a:rPr>
              <a:t>Oguchi-Krankheit</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--Weist zudem eine verlangsamte Dunkeladaptation auf (allerdings </a:t>
            </a:r>
            <a:r>
              <a:rPr b="0" i="1" lang="en-US" sz="1352" u="none" cap="none" strike="noStrike">
                <a:solidFill>
                  <a:schemeClr val="dk1"/>
                </a:solidFill>
                <a:latin typeface="Arial"/>
                <a:ea typeface="Arial"/>
                <a:cs typeface="Arial"/>
                <a:sym typeface="Arial"/>
              </a:rPr>
              <a:t>handelt es sich </a:t>
            </a:r>
            <a:r>
              <a:rPr b="0" i="0" lang="en-US" sz="1352" u="none" cap="none" strike="noStrike">
                <a:solidFill>
                  <a:schemeClr val="dk1"/>
                </a:solidFill>
                <a:latin typeface="Arial"/>
                <a:ea typeface="Arial"/>
                <a:cs typeface="Arial"/>
                <a:sym typeface="Arial"/>
              </a:rPr>
              <a:t>dabei </a:t>
            </a:r>
            <a:r>
              <a:rPr b="0" i="1" lang="en-US" sz="1352" u="none" cap="none" strike="noStrike">
                <a:solidFill>
                  <a:schemeClr val="dk1"/>
                </a:solidFill>
                <a:latin typeface="Arial"/>
                <a:ea typeface="Arial"/>
                <a:cs typeface="Arial"/>
                <a:sym typeface="Arial"/>
              </a:rPr>
              <a:t>nicht um </a:t>
            </a:r>
            <a:r>
              <a:rPr b="0" i="0" lang="en-US" sz="1352" u="none" cap="none" strike="noStrike">
                <a:solidFill>
                  <a:schemeClr val="dk1"/>
                </a:solidFill>
                <a:latin typeface="Arial"/>
                <a:ea typeface="Arial"/>
                <a:cs typeface="Arial"/>
                <a:sym typeface="Arial"/>
              </a:rPr>
              <a:t>ein Problem der Pigmentregeneration)</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--Nach der Dunkeladaptation geht die Dunkelempfindlichkeit durch einen </a:t>
            </a:r>
            <a:r>
              <a:rPr b="0" i="0" lang="en-US" sz="1352" u="none" cap="none" strike="noStrike">
                <a:solidFill>
                  <a:schemeClr val="lt1"/>
                </a:solidFill>
                <a:latin typeface="Arial"/>
                <a:ea typeface="Arial"/>
                <a:cs typeface="Arial"/>
                <a:sym typeface="Arial"/>
              </a:rPr>
              <a:t>einzigen…hellen Blitz </a:t>
            </a:r>
            <a:r>
              <a:rPr b="0" i="0" lang="en-US" sz="1352" u="none" cap="none" strike="noStrike">
                <a:solidFill>
                  <a:schemeClr val="dk1"/>
                </a:solidFill>
                <a:latin typeface="Arial"/>
                <a:ea typeface="Arial"/>
                <a:cs typeface="Arial"/>
                <a:sym typeface="Arial"/>
              </a:rPr>
              <a:t>verloren</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--funduskopisch:</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  --Normales Erscheinungsbild </a:t>
            </a:r>
            <a:r>
              <a:rPr b="1" i="0" lang="en-US" sz="1352" u="none" cap="none" strike="noStrike">
                <a:solidFill>
                  <a:schemeClr val="dk1"/>
                </a:solidFill>
                <a:latin typeface="Arial"/>
                <a:ea typeface="Arial"/>
                <a:cs typeface="Arial"/>
                <a:sym typeface="Arial"/>
              </a:rPr>
              <a:t>bei…Dunkeladaptation</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  --Nach Lichteinwirkung nimmt der hintere Augenpol einen</a:t>
            </a:r>
            <a:r>
              <a:rPr b="1" i="0" lang="en-US" sz="1352" u="none" cap="none" strike="noStrike">
                <a:solidFill>
                  <a:srgbClr val="FFEC8F"/>
                </a:solidFill>
                <a:latin typeface="Arial"/>
                <a:ea typeface="Arial"/>
                <a:cs typeface="Arial"/>
                <a:sym typeface="Arial"/>
              </a:rPr>
              <a:t>…gelb schillernden Glanz </a:t>
            </a:r>
            <a:r>
              <a:rPr b="0" i="0" lang="en-US" sz="1352" u="none" cap="none" strike="noStrike">
                <a:solidFill>
                  <a:schemeClr val="dk1"/>
                </a:solidFill>
                <a:latin typeface="Arial"/>
                <a:ea typeface="Arial"/>
                <a:cs typeface="Arial"/>
                <a:sym typeface="Arial"/>
              </a:rPr>
              <a:t>an</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    --Diese Farbveränderung ist bekannt als … [</a:t>
            </a:r>
            <a:r>
              <a:rPr b="0" i="1" lang="en-US" sz="1352" u="none" cap="none" strike="noStrike">
                <a:solidFill>
                  <a:srgbClr val="FFEC8F"/>
                </a:solidFill>
                <a:latin typeface="Arial"/>
                <a:ea typeface="Arial"/>
                <a:cs typeface="Arial"/>
                <a:sym typeface="Arial"/>
              </a:rPr>
              <a:t>Eponym-Eponym</a:t>
            </a:r>
            <a:r>
              <a:rPr b="0" i="0" lang="en-US" sz="1352" u="none" cap="none" strike="noStrike">
                <a:solidFill>
                  <a:schemeClr val="dk1"/>
                </a:solidFill>
                <a:latin typeface="Arial"/>
                <a:ea typeface="Arial"/>
                <a:cs typeface="Arial"/>
                <a:sym typeface="Arial"/>
              </a:rPr>
              <a:t>]</a:t>
            </a:r>
            <a:endParaRPr b="1" i="0" sz="1352" u="none" cap="none" strike="noStrike">
              <a:solidFill>
                <a:srgbClr val="1A5FB4"/>
              </a:solidFill>
              <a:latin typeface="Arial"/>
              <a:ea typeface="Arial"/>
              <a:cs typeface="Arial"/>
              <a:sym typeface="Arial"/>
            </a:endParaRPr>
          </a:p>
        </p:txBody>
      </p:sp>
      <p:sp>
        <p:nvSpPr>
          <p:cNvPr id="7651" name="Google Shape;7651;p276"/>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652" name="Google Shape;7652;p276"/>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653" name="Google Shape;7653;p276"/>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654" name="Google Shape;7654;p276"/>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8" name="Shape 7658"/>
        <p:cNvGrpSpPr/>
        <p:nvPr/>
      </p:nvGrpSpPr>
      <p:grpSpPr>
        <a:xfrm>
          <a:off x="0" y="0"/>
          <a:ext cx="0" cy="0"/>
          <a:chOff x="0" y="0"/>
          <a:chExt cx="0" cy="0"/>
        </a:xfrm>
      </p:grpSpPr>
      <p:sp>
        <p:nvSpPr>
          <p:cNvPr id="7659" name="Google Shape;7659;p277"/>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7660" name="Google Shape;7660;p277"/>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7661" name="Google Shape;7661;p277"/>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7662" name="Google Shape;7662;p277"/>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7663" name="Google Shape;7663;p277"/>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7664" name="Google Shape;7664;p277"/>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7665" name="Google Shape;7665;p277"/>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7666" name="Google Shape;7666;p277"/>
          <p:cNvCxnSpPr>
            <a:stCxn id="7659"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7667" name="Google Shape;7667;p277"/>
          <p:cNvCxnSpPr>
            <a:stCxn id="7659"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7668" name="Google Shape;7668;p277"/>
          <p:cNvCxnSpPr>
            <a:stCxn id="7659"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7669" name="Google Shape;7669;p277"/>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7670" name="Google Shape;7670;p277"/>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7671" name="Google Shape;7671;p277"/>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7672" name="Google Shape;7672;p277"/>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abnormal</a:t>
            </a:r>
            <a:endParaRPr i="1" sz="1546">
              <a:solidFill>
                <a:schemeClr val="dk1"/>
              </a:solidFill>
              <a:latin typeface="Arial"/>
              <a:ea typeface="Arial"/>
              <a:cs typeface="Arial"/>
              <a:sym typeface="Arial"/>
            </a:endParaRPr>
          </a:p>
        </p:txBody>
      </p:sp>
      <p:sp>
        <p:nvSpPr>
          <p:cNvPr id="7673" name="Google Shape;7673;p277"/>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7674" name="Google Shape;7674;p277"/>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7675" name="Google Shape;7675;p277"/>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cxnSp>
        <p:nvCxnSpPr>
          <p:cNvPr id="7676" name="Google Shape;7676;p277"/>
          <p:cNvCxnSpPr/>
          <p:nvPr/>
        </p:nvCxnSpPr>
        <p:spPr>
          <a:xfrm>
            <a:off x="9923828" y="2871586"/>
            <a:ext cx="0" cy="809733"/>
          </a:xfrm>
          <a:prstGeom prst="straightConnector1">
            <a:avLst/>
          </a:prstGeom>
          <a:noFill/>
          <a:ln cap="flat" cmpd="sng" w="9525">
            <a:solidFill>
              <a:schemeClr val="dk1"/>
            </a:solidFill>
            <a:prstDash val="solid"/>
            <a:round/>
            <a:headEnd len="med" w="med" type="none"/>
            <a:tailEnd len="med" w="med" type="none"/>
          </a:ln>
        </p:spPr>
      </p:cxnSp>
      <p:cxnSp>
        <p:nvCxnSpPr>
          <p:cNvPr id="7677" name="Google Shape;7677;p277"/>
          <p:cNvCxnSpPr/>
          <p:nvPr/>
        </p:nvCxnSpPr>
        <p:spPr>
          <a:xfrm>
            <a:off x="9850216" y="3186828"/>
            <a:ext cx="73612" cy="0"/>
          </a:xfrm>
          <a:prstGeom prst="straightConnector1">
            <a:avLst/>
          </a:prstGeom>
          <a:noFill/>
          <a:ln cap="flat" cmpd="sng" w="9525">
            <a:solidFill>
              <a:schemeClr val="dk1"/>
            </a:solidFill>
            <a:prstDash val="solid"/>
            <a:round/>
            <a:headEnd len="med" w="med" type="none"/>
            <a:tailEnd len="med" w="med" type="none"/>
          </a:ln>
        </p:spPr>
      </p:cxnSp>
      <p:cxnSp>
        <p:nvCxnSpPr>
          <p:cNvPr id="7678" name="Google Shape;7678;p277"/>
          <p:cNvCxnSpPr/>
          <p:nvPr/>
        </p:nvCxnSpPr>
        <p:spPr>
          <a:xfrm>
            <a:off x="9850216" y="3702112"/>
            <a:ext cx="73612" cy="0"/>
          </a:xfrm>
          <a:prstGeom prst="straightConnector1">
            <a:avLst/>
          </a:prstGeom>
          <a:noFill/>
          <a:ln cap="flat" cmpd="sng" w="9525">
            <a:solidFill>
              <a:schemeClr val="dk1"/>
            </a:solidFill>
            <a:prstDash val="solid"/>
            <a:round/>
            <a:headEnd len="med" w="med" type="none"/>
            <a:tailEnd len="med" w="med" type="none"/>
          </a:ln>
        </p:spPr>
      </p:cxnSp>
      <p:sp>
        <p:nvSpPr>
          <p:cNvPr id="7679" name="Google Shape;7679;p277"/>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7680" name="Google Shape;7680;p277"/>
          <p:cNvSpPr txBox="1"/>
          <p:nvPr/>
        </p:nvSpPr>
        <p:spPr>
          <a:xfrm>
            <a:off x="8945546" y="3479217"/>
            <a:ext cx="904670" cy="399405"/>
          </a:xfrm>
          <a:prstGeom prst="rect">
            <a:avLst/>
          </a:prstGeom>
          <a:solidFill>
            <a:srgbClr val="6699FF"/>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Oguchi</a:t>
            </a:r>
            <a:endParaRPr b="1" sz="1800">
              <a:solidFill>
                <a:srgbClr val="FFEC8F"/>
              </a:solidFill>
              <a:latin typeface="Arial"/>
              <a:ea typeface="Arial"/>
              <a:cs typeface="Arial"/>
              <a:sym typeface="Arial"/>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Krankheit</a:t>
            </a:r>
            <a:endParaRPr/>
          </a:p>
        </p:txBody>
      </p:sp>
      <p:sp>
        <p:nvSpPr>
          <p:cNvPr id="7681" name="Google Shape;7681;p277"/>
          <p:cNvSpPr txBox="1"/>
          <p:nvPr/>
        </p:nvSpPr>
        <p:spPr>
          <a:xfrm>
            <a:off x="1752888" y="4217397"/>
            <a:ext cx="7000816" cy="1897916"/>
          </a:xfrm>
          <a:prstGeom prst="rect">
            <a:avLst/>
          </a:prstGeom>
          <a:solidFill>
            <a:srgbClr val="6699F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352" u="none" cap="none" strike="noStrike">
                <a:solidFill>
                  <a:srgbClr val="FFEC8F"/>
                </a:solidFill>
                <a:latin typeface="Arial"/>
                <a:ea typeface="Arial"/>
                <a:cs typeface="Arial"/>
                <a:sym typeface="Arial"/>
              </a:rPr>
              <a:t>Oguchi-Krankheit</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--Weist zudem eine verlangsamte Dunkeladaptation auf (allerdings </a:t>
            </a:r>
            <a:r>
              <a:rPr b="0" i="1" lang="en-US" sz="1352" u="none" cap="none" strike="noStrike">
                <a:solidFill>
                  <a:schemeClr val="dk1"/>
                </a:solidFill>
                <a:latin typeface="Arial"/>
                <a:ea typeface="Arial"/>
                <a:cs typeface="Arial"/>
                <a:sym typeface="Arial"/>
              </a:rPr>
              <a:t>handelt es sich </a:t>
            </a:r>
            <a:r>
              <a:rPr b="0" i="0" lang="en-US" sz="1352" u="none" cap="none" strike="noStrike">
                <a:solidFill>
                  <a:schemeClr val="dk1"/>
                </a:solidFill>
                <a:latin typeface="Arial"/>
                <a:ea typeface="Arial"/>
                <a:cs typeface="Arial"/>
                <a:sym typeface="Arial"/>
              </a:rPr>
              <a:t>dabei </a:t>
            </a:r>
            <a:r>
              <a:rPr b="0" i="1" lang="en-US" sz="1352" u="none" cap="none" strike="noStrike">
                <a:solidFill>
                  <a:schemeClr val="dk1"/>
                </a:solidFill>
                <a:latin typeface="Arial"/>
                <a:ea typeface="Arial"/>
                <a:cs typeface="Arial"/>
                <a:sym typeface="Arial"/>
              </a:rPr>
              <a:t>nicht um </a:t>
            </a:r>
            <a:r>
              <a:rPr b="0" i="0" lang="en-US" sz="1352" u="none" cap="none" strike="noStrike">
                <a:solidFill>
                  <a:schemeClr val="dk1"/>
                </a:solidFill>
                <a:latin typeface="Arial"/>
                <a:ea typeface="Arial"/>
                <a:cs typeface="Arial"/>
                <a:sym typeface="Arial"/>
              </a:rPr>
              <a:t>ein Problem der Pigmentregeneration)</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--Nach der Dunkeladaptation geht die Dunkelempfindlichkeit durch einen </a:t>
            </a:r>
            <a:r>
              <a:rPr b="0" i="0" lang="en-US" sz="1352" u="none" cap="none" strike="noStrike">
                <a:solidFill>
                  <a:schemeClr val="lt1"/>
                </a:solidFill>
                <a:latin typeface="Arial"/>
                <a:ea typeface="Arial"/>
                <a:cs typeface="Arial"/>
                <a:sym typeface="Arial"/>
              </a:rPr>
              <a:t>einzigen…hellen Blitz </a:t>
            </a:r>
            <a:r>
              <a:rPr b="0" i="0" lang="en-US" sz="1352" u="none" cap="none" strike="noStrike">
                <a:solidFill>
                  <a:schemeClr val="dk1"/>
                </a:solidFill>
                <a:latin typeface="Arial"/>
                <a:ea typeface="Arial"/>
                <a:cs typeface="Arial"/>
                <a:sym typeface="Arial"/>
              </a:rPr>
              <a:t>verloren</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--funduskopisch:</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  --Normales Erscheinungsbild </a:t>
            </a:r>
            <a:r>
              <a:rPr b="1" i="0" lang="en-US" sz="1352" u="none" cap="none" strike="noStrike">
                <a:solidFill>
                  <a:schemeClr val="dk1"/>
                </a:solidFill>
                <a:latin typeface="Arial"/>
                <a:ea typeface="Arial"/>
                <a:cs typeface="Arial"/>
                <a:sym typeface="Arial"/>
              </a:rPr>
              <a:t>bei…Dunkeladaptation</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  --Nach Lichteinwirkung nimmt der hintere Augenpol einen</a:t>
            </a:r>
            <a:r>
              <a:rPr b="1" i="0" lang="en-US" sz="1352" u="none" cap="none" strike="noStrike">
                <a:solidFill>
                  <a:srgbClr val="FFEC8F"/>
                </a:solidFill>
                <a:latin typeface="Arial"/>
                <a:ea typeface="Arial"/>
                <a:cs typeface="Arial"/>
                <a:sym typeface="Arial"/>
              </a:rPr>
              <a:t>…gelb schillernden Glanz </a:t>
            </a:r>
            <a:r>
              <a:rPr b="0" i="0" lang="en-US" sz="1352" u="none" cap="none" strike="noStrike">
                <a:solidFill>
                  <a:schemeClr val="dk1"/>
                </a:solidFill>
                <a:latin typeface="Arial"/>
                <a:ea typeface="Arial"/>
                <a:cs typeface="Arial"/>
                <a:sym typeface="Arial"/>
              </a:rPr>
              <a:t>an</a:t>
            </a:r>
            <a:endParaRPr/>
          </a:p>
          <a:p>
            <a:pPr indent="0" lvl="2" marL="220836" marR="0" rtl="0" algn="l">
              <a:lnSpc>
                <a:spcPct val="90000"/>
              </a:lnSpc>
              <a:spcBef>
                <a:spcPts val="0"/>
              </a:spcBef>
              <a:spcAft>
                <a:spcPts val="0"/>
              </a:spcAft>
              <a:buNone/>
            </a:pPr>
            <a:r>
              <a:rPr b="0" i="0" lang="en-US" sz="1352" u="none" cap="none" strike="noStrike">
                <a:solidFill>
                  <a:schemeClr val="dk1"/>
                </a:solidFill>
                <a:latin typeface="Arial"/>
                <a:ea typeface="Arial"/>
                <a:cs typeface="Arial"/>
                <a:sym typeface="Arial"/>
              </a:rPr>
              <a:t>    --Diese Farbveränderung ist als</a:t>
            </a:r>
            <a:r>
              <a:rPr b="1" i="0" lang="en-US" sz="1352" u="none" cap="none" strike="noStrike">
                <a:solidFill>
                  <a:srgbClr val="FFEC8F"/>
                </a:solidFill>
                <a:latin typeface="Arial"/>
                <a:ea typeface="Arial"/>
                <a:cs typeface="Arial"/>
                <a:sym typeface="Arial"/>
              </a:rPr>
              <a:t>…Mizuo-Nakamura-Phänomen </a:t>
            </a:r>
            <a:r>
              <a:rPr b="0" i="0" lang="en-US" sz="1352" u="none" cap="none" strike="noStrike">
                <a:solidFill>
                  <a:schemeClr val="dk1"/>
                </a:solidFill>
                <a:latin typeface="Arial"/>
                <a:ea typeface="Arial"/>
                <a:cs typeface="Arial"/>
                <a:sym typeface="Arial"/>
              </a:rPr>
              <a:t>bekannt</a:t>
            </a:r>
            <a:endParaRPr/>
          </a:p>
        </p:txBody>
      </p:sp>
      <p:sp>
        <p:nvSpPr>
          <p:cNvPr id="7682" name="Google Shape;7682;p277"/>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683" name="Google Shape;7683;p277"/>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684" name="Google Shape;7684;p277"/>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685" name="Google Shape;7685;p277"/>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9" name="Shape 7689"/>
        <p:cNvGrpSpPr/>
        <p:nvPr/>
      </p:nvGrpSpPr>
      <p:grpSpPr>
        <a:xfrm>
          <a:off x="0" y="0"/>
          <a:ext cx="0" cy="0"/>
          <a:chOff x="0" y="0"/>
          <a:chExt cx="0" cy="0"/>
        </a:xfrm>
      </p:grpSpPr>
      <p:pic>
        <p:nvPicPr>
          <p:cNvPr id="7690" name="Google Shape;7690;p278"/>
          <p:cNvPicPr preferRelativeResize="0"/>
          <p:nvPr/>
        </p:nvPicPr>
        <p:blipFill rotWithShape="1">
          <a:blip r:embed="rId3">
            <a:alphaModFix/>
          </a:blip>
          <a:srcRect b="0" l="0" r="0" t="0"/>
          <a:stretch/>
        </p:blipFill>
        <p:spPr>
          <a:xfrm>
            <a:off x="1973724" y="1272914"/>
            <a:ext cx="8244552" cy="3628745"/>
          </a:xfrm>
          <a:prstGeom prst="rect">
            <a:avLst/>
          </a:prstGeom>
          <a:noFill/>
          <a:ln>
            <a:noFill/>
          </a:ln>
        </p:spPr>
      </p:pic>
      <p:sp>
        <p:nvSpPr>
          <p:cNvPr id="7691" name="Google Shape;7691;p278"/>
          <p:cNvSpPr txBox="1"/>
          <p:nvPr/>
        </p:nvSpPr>
        <p:spPr>
          <a:xfrm>
            <a:off x="3863238" y="5836862"/>
            <a:ext cx="4539143" cy="356789"/>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Das Mizuo-Nakamura-Phänomen in Oguchi dz</a:t>
            </a:r>
            <a:endParaRPr sz="1800">
              <a:solidFill>
                <a:schemeClr val="dk1"/>
              </a:solidFill>
              <a:latin typeface="Arial"/>
              <a:ea typeface="Arial"/>
              <a:cs typeface="Arial"/>
              <a:sym typeface="Arial"/>
            </a:endParaRPr>
          </a:p>
        </p:txBody>
      </p:sp>
      <p:sp>
        <p:nvSpPr>
          <p:cNvPr id="7692" name="Google Shape;7692;p278"/>
          <p:cNvSpPr txBox="1"/>
          <p:nvPr/>
        </p:nvSpPr>
        <p:spPr>
          <a:xfrm>
            <a:off x="2556846" y="4901659"/>
            <a:ext cx="2933050" cy="297324"/>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Erscheinungsbild nach Lichteinwirkung</a:t>
            </a:r>
            <a:endParaRPr/>
          </a:p>
        </p:txBody>
      </p:sp>
      <p:sp>
        <p:nvSpPr>
          <p:cNvPr id="7693" name="Google Shape;7693;p278"/>
          <p:cNvSpPr txBox="1"/>
          <p:nvPr/>
        </p:nvSpPr>
        <p:spPr>
          <a:xfrm>
            <a:off x="6751043" y="4901658"/>
            <a:ext cx="2892787" cy="297324"/>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159">
                <a:solidFill>
                  <a:schemeClr val="dk1"/>
                </a:solidFill>
                <a:latin typeface="Arial"/>
                <a:ea typeface="Arial"/>
                <a:cs typeface="Arial"/>
                <a:sym typeface="Arial"/>
              </a:rPr>
              <a:t>Erscheinungsbild im an die Dunkelheit angepassten Zustand</a:t>
            </a:r>
            <a:endParaRPr/>
          </a:p>
        </p:txBody>
      </p:sp>
      <p:sp>
        <p:nvSpPr>
          <p:cNvPr id="7694" name="Google Shape;7694;p278"/>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695" name="Google Shape;7695;p278"/>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696" name="Google Shape;7696;p278"/>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697" name="Google Shape;7697;p278"/>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1" name="Shape 7701"/>
        <p:cNvGrpSpPr/>
        <p:nvPr/>
      </p:nvGrpSpPr>
      <p:grpSpPr>
        <a:xfrm>
          <a:off x="0" y="0"/>
          <a:ext cx="0" cy="0"/>
          <a:chOff x="0" y="0"/>
          <a:chExt cx="0" cy="0"/>
        </a:xfrm>
      </p:grpSpPr>
      <p:sp>
        <p:nvSpPr>
          <p:cNvPr id="7702" name="Google Shape;7702;p279"/>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7703" name="Google Shape;7703;p279"/>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7704" name="Google Shape;7704;p279"/>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7705" name="Google Shape;7705;p279"/>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7706" name="Google Shape;7706;p279"/>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7707" name="Google Shape;7707;p279"/>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7708" name="Google Shape;7708;p279"/>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7709" name="Google Shape;7709;p279"/>
          <p:cNvCxnSpPr>
            <a:stCxn id="7702"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7710" name="Google Shape;7710;p279"/>
          <p:cNvCxnSpPr>
            <a:stCxn id="7702"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7711" name="Google Shape;7711;p279"/>
          <p:cNvCxnSpPr>
            <a:stCxn id="7702"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7712" name="Google Shape;7712;p279"/>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7713" name="Google Shape;7713;p279"/>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7714" name="Google Shape;7714;p279"/>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7715" name="Google Shape;7715;p279"/>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abnormal</a:t>
            </a:r>
            <a:endParaRPr i="1" sz="1546">
              <a:solidFill>
                <a:schemeClr val="dk1"/>
              </a:solidFill>
              <a:latin typeface="Arial"/>
              <a:ea typeface="Arial"/>
              <a:cs typeface="Arial"/>
              <a:sym typeface="Arial"/>
            </a:endParaRPr>
          </a:p>
        </p:txBody>
      </p:sp>
      <p:sp>
        <p:nvSpPr>
          <p:cNvPr id="7716" name="Google Shape;7716;p279"/>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7717" name="Google Shape;7717;p279"/>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7718" name="Google Shape;7718;p279"/>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cxnSp>
        <p:nvCxnSpPr>
          <p:cNvPr id="7719" name="Google Shape;7719;p279"/>
          <p:cNvCxnSpPr/>
          <p:nvPr/>
        </p:nvCxnSpPr>
        <p:spPr>
          <a:xfrm>
            <a:off x="9923828" y="2871586"/>
            <a:ext cx="0" cy="809733"/>
          </a:xfrm>
          <a:prstGeom prst="straightConnector1">
            <a:avLst/>
          </a:prstGeom>
          <a:noFill/>
          <a:ln cap="flat" cmpd="sng" w="9525">
            <a:solidFill>
              <a:schemeClr val="dk1"/>
            </a:solidFill>
            <a:prstDash val="solid"/>
            <a:round/>
            <a:headEnd len="med" w="med" type="none"/>
            <a:tailEnd len="med" w="med" type="none"/>
          </a:ln>
        </p:spPr>
      </p:cxnSp>
      <p:cxnSp>
        <p:nvCxnSpPr>
          <p:cNvPr id="7720" name="Google Shape;7720;p279"/>
          <p:cNvCxnSpPr/>
          <p:nvPr/>
        </p:nvCxnSpPr>
        <p:spPr>
          <a:xfrm>
            <a:off x="9850216" y="3186828"/>
            <a:ext cx="73612" cy="0"/>
          </a:xfrm>
          <a:prstGeom prst="straightConnector1">
            <a:avLst/>
          </a:prstGeom>
          <a:noFill/>
          <a:ln cap="flat" cmpd="sng" w="9525">
            <a:solidFill>
              <a:schemeClr val="dk1"/>
            </a:solidFill>
            <a:prstDash val="solid"/>
            <a:round/>
            <a:headEnd len="med" w="med" type="none"/>
            <a:tailEnd len="med" w="med" type="none"/>
          </a:ln>
        </p:spPr>
      </p:cxnSp>
      <p:cxnSp>
        <p:nvCxnSpPr>
          <p:cNvPr id="7721" name="Google Shape;7721;p279"/>
          <p:cNvCxnSpPr/>
          <p:nvPr/>
        </p:nvCxnSpPr>
        <p:spPr>
          <a:xfrm>
            <a:off x="9850216" y="3702112"/>
            <a:ext cx="73612" cy="0"/>
          </a:xfrm>
          <a:prstGeom prst="straightConnector1">
            <a:avLst/>
          </a:prstGeom>
          <a:noFill/>
          <a:ln cap="flat" cmpd="sng" w="9525">
            <a:solidFill>
              <a:schemeClr val="dk1"/>
            </a:solidFill>
            <a:prstDash val="solid"/>
            <a:round/>
            <a:headEnd len="med" w="med" type="none"/>
            <a:tailEnd len="med" w="med" type="none"/>
          </a:ln>
        </p:spPr>
      </p:cxnSp>
      <p:sp>
        <p:nvSpPr>
          <p:cNvPr id="7722" name="Google Shape;7722;p279"/>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7723" name="Google Shape;7723;p279"/>
          <p:cNvSpPr txBox="1"/>
          <p:nvPr/>
        </p:nvSpPr>
        <p:spPr>
          <a:xfrm>
            <a:off x="8945546" y="3479217"/>
            <a:ext cx="904670" cy="399405"/>
          </a:xfrm>
          <a:prstGeom prst="rect">
            <a:avLst/>
          </a:prstGeom>
          <a:solidFill>
            <a:srgbClr val="6699FF"/>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Oguchi</a:t>
            </a:r>
            <a:endParaRPr b="1" sz="1800">
              <a:solidFill>
                <a:srgbClr val="FFEC8F"/>
              </a:solidFill>
              <a:latin typeface="Arial"/>
              <a:ea typeface="Arial"/>
              <a:cs typeface="Arial"/>
              <a:sym typeface="Arial"/>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Krankheit</a:t>
            </a:r>
            <a:endParaRPr/>
          </a:p>
        </p:txBody>
      </p:sp>
      <p:sp>
        <p:nvSpPr>
          <p:cNvPr id="7724" name="Google Shape;7724;p279"/>
          <p:cNvSpPr txBox="1"/>
          <p:nvPr/>
        </p:nvSpPr>
        <p:spPr>
          <a:xfrm>
            <a:off x="1752888" y="4217397"/>
            <a:ext cx="7000816" cy="1897916"/>
          </a:xfrm>
          <a:prstGeom prst="rect">
            <a:avLst/>
          </a:prstGeom>
          <a:solidFill>
            <a:srgbClr val="6699F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352" u="none" cap="none" strike="noStrike">
                <a:solidFill>
                  <a:srgbClr val="FFEC8F"/>
                </a:solidFill>
                <a:latin typeface="Arial"/>
                <a:ea typeface="Arial"/>
                <a:cs typeface="Arial"/>
                <a:sym typeface="Arial"/>
              </a:rPr>
              <a:t>Oguchi-Krankheit</a:t>
            </a:r>
            <a:endParaRPr b="1" i="1" sz="1352" u="none" cap="none" strike="noStrike">
              <a:solidFill>
                <a:srgbClr val="7F7F7F"/>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352" u="none" cap="none" strike="noStrike">
                <a:solidFill>
                  <a:srgbClr val="7F7F7F"/>
                </a:solidFill>
                <a:latin typeface="Arial"/>
                <a:ea typeface="Arial"/>
                <a:cs typeface="Arial"/>
                <a:sym typeface="Arial"/>
              </a:rPr>
              <a:t>--Weist zudem eine verlangsamte Dunkeladaptation auf (dies ist jedoch </a:t>
            </a:r>
            <a:r>
              <a:rPr b="0" i="1" lang="en-US" sz="1352" u="none" cap="none" strike="noStrike">
                <a:solidFill>
                  <a:srgbClr val="7F7F7F"/>
                </a:solidFill>
                <a:latin typeface="Arial"/>
                <a:ea typeface="Arial"/>
                <a:cs typeface="Arial"/>
                <a:sym typeface="Arial"/>
              </a:rPr>
              <a:t>kein </a:t>
            </a:r>
            <a:r>
              <a:rPr b="0" i="0" lang="en-US" sz="1352" u="none" cap="none" strike="noStrike">
                <a:solidFill>
                  <a:srgbClr val="7F7F7F"/>
                </a:solidFill>
                <a:latin typeface="Arial"/>
                <a:ea typeface="Arial"/>
                <a:cs typeface="Arial"/>
                <a:sym typeface="Arial"/>
              </a:rPr>
              <a:t>Problem der Pigmentregeneration)</a:t>
            </a:r>
            <a:endParaRPr/>
          </a:p>
          <a:p>
            <a:pPr indent="0" lvl="2" marL="220836" marR="0" rtl="0" algn="l">
              <a:lnSpc>
                <a:spcPct val="90000"/>
              </a:lnSpc>
              <a:spcBef>
                <a:spcPts val="0"/>
              </a:spcBef>
              <a:spcAft>
                <a:spcPts val="0"/>
              </a:spcAft>
              <a:buNone/>
            </a:pPr>
            <a:r>
              <a:rPr b="0" i="0" lang="en-US" sz="1352" u="none" cap="none" strike="noStrike">
                <a:solidFill>
                  <a:srgbClr val="7F7F7F"/>
                </a:solidFill>
                <a:latin typeface="Arial"/>
                <a:ea typeface="Arial"/>
                <a:cs typeface="Arial"/>
                <a:sym typeface="Arial"/>
              </a:rPr>
              <a:t>--Nach der Dunkeladaptation geht die Dunkelempfindlichkeit durch einen einzigen…hellen Blitz verloren</a:t>
            </a:r>
            <a:endParaRPr/>
          </a:p>
          <a:p>
            <a:pPr indent="0" lvl="2" marL="220836" marR="0" rtl="0" algn="l">
              <a:lnSpc>
                <a:spcPct val="90000"/>
              </a:lnSpc>
              <a:spcBef>
                <a:spcPts val="0"/>
              </a:spcBef>
              <a:spcAft>
                <a:spcPts val="0"/>
              </a:spcAft>
              <a:buNone/>
            </a:pPr>
            <a:r>
              <a:rPr b="0" i="0" lang="en-US" sz="1352" u="none" cap="none" strike="noStrike">
                <a:solidFill>
                  <a:srgbClr val="7F7F7F"/>
                </a:solidFill>
                <a:latin typeface="Arial"/>
                <a:ea typeface="Arial"/>
                <a:cs typeface="Arial"/>
                <a:sym typeface="Arial"/>
              </a:rPr>
              <a:t>--funduskopisch:</a:t>
            </a:r>
            <a:endParaRPr/>
          </a:p>
          <a:p>
            <a:pPr indent="0" lvl="2" marL="220836" marR="0" rtl="0" algn="l">
              <a:lnSpc>
                <a:spcPct val="90000"/>
              </a:lnSpc>
              <a:spcBef>
                <a:spcPts val="0"/>
              </a:spcBef>
              <a:spcAft>
                <a:spcPts val="0"/>
              </a:spcAft>
              <a:buNone/>
            </a:pPr>
            <a:r>
              <a:rPr b="0" i="0" lang="en-US" sz="1352" u="none" cap="none" strike="noStrike">
                <a:solidFill>
                  <a:srgbClr val="7F7F7F"/>
                </a:solidFill>
                <a:latin typeface="Arial"/>
                <a:ea typeface="Arial"/>
                <a:cs typeface="Arial"/>
                <a:sym typeface="Arial"/>
              </a:rPr>
              <a:t>  --Normales Erscheinungsbild </a:t>
            </a:r>
            <a:r>
              <a:rPr b="1" i="0" lang="en-US" sz="1352" u="none" cap="none" strike="noStrike">
                <a:solidFill>
                  <a:srgbClr val="7F7F7F"/>
                </a:solidFill>
                <a:latin typeface="Arial"/>
                <a:ea typeface="Arial"/>
                <a:cs typeface="Arial"/>
                <a:sym typeface="Arial"/>
              </a:rPr>
              <a:t>bei…Dunkeladaptation</a:t>
            </a:r>
            <a:endParaRPr/>
          </a:p>
          <a:p>
            <a:pPr indent="0" lvl="2" marL="220836" marR="0" rtl="0" algn="l">
              <a:lnSpc>
                <a:spcPct val="90000"/>
              </a:lnSpc>
              <a:spcBef>
                <a:spcPts val="0"/>
              </a:spcBef>
              <a:spcAft>
                <a:spcPts val="0"/>
              </a:spcAft>
              <a:buNone/>
            </a:pPr>
            <a:r>
              <a:rPr b="0" i="0" lang="en-US" sz="1352" u="none" cap="none" strike="noStrike">
                <a:solidFill>
                  <a:srgbClr val="7F7F7F"/>
                </a:solidFill>
                <a:latin typeface="Arial"/>
                <a:ea typeface="Arial"/>
                <a:cs typeface="Arial"/>
                <a:sym typeface="Arial"/>
              </a:rPr>
              <a:t>  --Nach Lichteinwirkung nimmt der hintere Augenpol </a:t>
            </a:r>
            <a:r>
              <a:rPr b="1" i="0" lang="en-US" sz="1352" u="none" cap="none" strike="noStrike">
                <a:solidFill>
                  <a:srgbClr val="7F7F7F"/>
                </a:solidFill>
                <a:latin typeface="Arial"/>
                <a:ea typeface="Arial"/>
                <a:cs typeface="Arial"/>
                <a:sym typeface="Arial"/>
              </a:rPr>
              <a:t>einen…gelb schillernden Schimmer </a:t>
            </a:r>
            <a:r>
              <a:rPr b="0" i="0" lang="en-US" sz="1352" u="none" cap="none" strike="noStrike">
                <a:solidFill>
                  <a:srgbClr val="7F7F7F"/>
                </a:solidFill>
                <a:latin typeface="Arial"/>
                <a:ea typeface="Arial"/>
                <a:cs typeface="Arial"/>
                <a:sym typeface="Arial"/>
              </a:rPr>
              <a:t>an</a:t>
            </a:r>
            <a:endParaRPr/>
          </a:p>
          <a:p>
            <a:pPr indent="0" lvl="2" marL="220836" marR="0" rtl="0" algn="l">
              <a:lnSpc>
                <a:spcPct val="90000"/>
              </a:lnSpc>
              <a:spcBef>
                <a:spcPts val="0"/>
              </a:spcBef>
              <a:spcAft>
                <a:spcPts val="0"/>
              </a:spcAft>
              <a:buNone/>
            </a:pPr>
            <a:r>
              <a:rPr b="0" i="0" lang="en-US" sz="1352" u="none" cap="none" strike="noStrike">
                <a:solidFill>
                  <a:srgbClr val="7F7F7F"/>
                </a:solidFill>
                <a:latin typeface="Arial"/>
                <a:ea typeface="Arial"/>
                <a:cs typeface="Arial"/>
                <a:sym typeface="Arial"/>
              </a:rPr>
              <a:t>    --Diese Farbveränderung ist als</a:t>
            </a:r>
            <a:r>
              <a:rPr b="1" i="0" lang="en-US" sz="1352" u="none" cap="none" strike="noStrike">
                <a:solidFill>
                  <a:srgbClr val="7F7F7F"/>
                </a:solidFill>
                <a:latin typeface="Arial"/>
                <a:ea typeface="Arial"/>
                <a:cs typeface="Arial"/>
                <a:sym typeface="Arial"/>
              </a:rPr>
              <a:t>…Mizuo-Nakamura-Phänomen</a:t>
            </a:r>
            <a:r>
              <a:rPr b="0" i="0" lang="en-US" sz="1352" u="none" cap="none" strike="noStrike">
                <a:solidFill>
                  <a:srgbClr val="7F7F7F"/>
                </a:solidFill>
                <a:latin typeface="Arial"/>
                <a:ea typeface="Arial"/>
                <a:cs typeface="Arial"/>
                <a:sym typeface="Arial"/>
              </a:rPr>
              <a:t>bekannt</a:t>
            </a:r>
            <a:endParaRPr/>
          </a:p>
        </p:txBody>
      </p:sp>
      <p:sp>
        <p:nvSpPr>
          <p:cNvPr id="7725" name="Google Shape;7725;p279"/>
          <p:cNvSpPr txBox="1"/>
          <p:nvPr/>
        </p:nvSpPr>
        <p:spPr>
          <a:xfrm>
            <a:off x="3301599" y="4580717"/>
            <a:ext cx="5488602" cy="1254980"/>
          </a:xfrm>
          <a:prstGeom prst="rect">
            <a:avLst/>
          </a:prstGeom>
          <a:solidFill>
            <a:srgbClr val="7030A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lt1"/>
                </a:solidFill>
                <a:latin typeface="Arial"/>
                <a:ea typeface="Arial"/>
                <a:cs typeface="Arial"/>
                <a:sym typeface="Arial"/>
              </a:rPr>
              <a:t>Ist Oguchi-Syndrom häufig oder selten?</a:t>
            </a:r>
            <a:endParaRPr i="1" sz="1800">
              <a:solidFill>
                <a:srgbClr val="7030A0"/>
              </a:solidFill>
              <a:latin typeface="Arial"/>
              <a:ea typeface="Arial"/>
              <a:cs typeface="Arial"/>
              <a:sym typeface="Arial"/>
            </a:endParaRPr>
          </a:p>
          <a:p>
            <a:pPr indent="0" lvl="0" marL="0" marR="0" rtl="0" algn="l">
              <a:spcBef>
                <a:spcPts val="0"/>
              </a:spcBef>
              <a:spcAft>
                <a:spcPts val="0"/>
              </a:spcAft>
              <a:buNone/>
            </a:pPr>
            <a:r>
              <a:rPr lang="en-US" sz="1546">
                <a:solidFill>
                  <a:srgbClr val="7030A0"/>
                </a:solidFill>
                <a:latin typeface="Arial"/>
                <a:ea typeface="Arial"/>
                <a:cs typeface="Arial"/>
                <a:sym typeface="Arial"/>
              </a:rPr>
              <a:t>Es ist sehr selten</a:t>
            </a:r>
            <a:endParaRPr/>
          </a:p>
          <a:p>
            <a:pPr indent="0" lvl="0" marL="0" marR="0" rtl="0" algn="l">
              <a:spcBef>
                <a:spcPts val="0"/>
              </a:spcBef>
              <a:spcAft>
                <a:spcPts val="0"/>
              </a:spcAft>
              <a:buNone/>
            </a:pPr>
            <a:r>
              <a:t/>
            </a:r>
            <a:endParaRPr sz="1800">
              <a:solidFill>
                <a:srgbClr val="7030A0"/>
              </a:solidFill>
              <a:latin typeface="Arial"/>
              <a:ea typeface="Arial"/>
              <a:cs typeface="Arial"/>
              <a:sym typeface="Arial"/>
            </a:endParaRPr>
          </a:p>
          <a:p>
            <a:pPr indent="0" lvl="0" marL="0" marR="0" rtl="0" algn="l">
              <a:spcBef>
                <a:spcPts val="0"/>
              </a:spcBef>
              <a:spcAft>
                <a:spcPts val="0"/>
              </a:spcAft>
              <a:buNone/>
            </a:pPr>
            <a:r>
              <a:rPr i="1" lang="en-US" sz="1546">
                <a:solidFill>
                  <a:srgbClr val="7030A0"/>
                </a:solidFill>
                <a:latin typeface="Arial"/>
                <a:ea typeface="Arial"/>
                <a:cs typeface="Arial"/>
                <a:sym typeface="Arial"/>
              </a:rPr>
              <a:t>Mit welcher ethnischen Gruppe ist es eng verbunden?</a:t>
            </a:r>
            <a:endParaRPr/>
          </a:p>
          <a:p>
            <a:pPr indent="0" lvl="0" marL="0" marR="0" rtl="0" algn="l">
              <a:spcBef>
                <a:spcPts val="0"/>
              </a:spcBef>
              <a:spcAft>
                <a:spcPts val="0"/>
              </a:spcAft>
              <a:buNone/>
            </a:pPr>
            <a:r>
              <a:rPr lang="en-US" sz="1546">
                <a:solidFill>
                  <a:srgbClr val="7030A0"/>
                </a:solidFill>
                <a:latin typeface="Arial"/>
                <a:ea typeface="Arial"/>
                <a:cs typeface="Arial"/>
                <a:sym typeface="Arial"/>
              </a:rPr>
              <a:t>Japaner</a:t>
            </a:r>
            <a:endParaRPr/>
          </a:p>
        </p:txBody>
      </p:sp>
      <p:sp>
        <p:nvSpPr>
          <p:cNvPr id="7726" name="Google Shape;7726;p279"/>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727" name="Google Shape;7727;p279"/>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728" name="Google Shape;7728;p279"/>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729" name="Google Shape;7729;p279"/>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33" name="Shape 7733"/>
        <p:cNvGrpSpPr/>
        <p:nvPr/>
      </p:nvGrpSpPr>
      <p:grpSpPr>
        <a:xfrm>
          <a:off x="0" y="0"/>
          <a:ext cx="0" cy="0"/>
          <a:chOff x="0" y="0"/>
          <a:chExt cx="0" cy="0"/>
        </a:xfrm>
      </p:grpSpPr>
      <p:sp>
        <p:nvSpPr>
          <p:cNvPr id="7734" name="Google Shape;7734;p280"/>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7735" name="Google Shape;7735;p280"/>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7736" name="Google Shape;7736;p280"/>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7737" name="Google Shape;7737;p280"/>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7738" name="Google Shape;7738;p280"/>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7739" name="Google Shape;7739;p280"/>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7740" name="Google Shape;7740;p280"/>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7741" name="Google Shape;7741;p280"/>
          <p:cNvCxnSpPr>
            <a:stCxn id="7734"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7742" name="Google Shape;7742;p280"/>
          <p:cNvCxnSpPr>
            <a:stCxn id="7734"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7743" name="Google Shape;7743;p280"/>
          <p:cNvCxnSpPr>
            <a:stCxn id="7734"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7744" name="Google Shape;7744;p280"/>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7745" name="Google Shape;7745;p280"/>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7746" name="Google Shape;7746;p280"/>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7747" name="Google Shape;7747;p280"/>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abnormal</a:t>
            </a:r>
            <a:endParaRPr i="1" sz="1546">
              <a:solidFill>
                <a:schemeClr val="dk1"/>
              </a:solidFill>
              <a:latin typeface="Arial"/>
              <a:ea typeface="Arial"/>
              <a:cs typeface="Arial"/>
              <a:sym typeface="Arial"/>
            </a:endParaRPr>
          </a:p>
        </p:txBody>
      </p:sp>
      <p:sp>
        <p:nvSpPr>
          <p:cNvPr id="7748" name="Google Shape;7748;p280"/>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7749" name="Google Shape;7749;p280"/>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7750" name="Google Shape;7750;p280"/>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cxnSp>
        <p:nvCxnSpPr>
          <p:cNvPr id="7751" name="Google Shape;7751;p280"/>
          <p:cNvCxnSpPr/>
          <p:nvPr/>
        </p:nvCxnSpPr>
        <p:spPr>
          <a:xfrm>
            <a:off x="9923828" y="2871586"/>
            <a:ext cx="0" cy="809733"/>
          </a:xfrm>
          <a:prstGeom prst="straightConnector1">
            <a:avLst/>
          </a:prstGeom>
          <a:noFill/>
          <a:ln cap="flat" cmpd="sng" w="9525">
            <a:solidFill>
              <a:schemeClr val="dk1"/>
            </a:solidFill>
            <a:prstDash val="solid"/>
            <a:round/>
            <a:headEnd len="med" w="med" type="none"/>
            <a:tailEnd len="med" w="med" type="none"/>
          </a:ln>
        </p:spPr>
      </p:cxnSp>
      <p:cxnSp>
        <p:nvCxnSpPr>
          <p:cNvPr id="7752" name="Google Shape;7752;p280"/>
          <p:cNvCxnSpPr/>
          <p:nvPr/>
        </p:nvCxnSpPr>
        <p:spPr>
          <a:xfrm>
            <a:off x="9850216" y="3186828"/>
            <a:ext cx="73612" cy="0"/>
          </a:xfrm>
          <a:prstGeom prst="straightConnector1">
            <a:avLst/>
          </a:prstGeom>
          <a:noFill/>
          <a:ln cap="flat" cmpd="sng" w="9525">
            <a:solidFill>
              <a:schemeClr val="dk1"/>
            </a:solidFill>
            <a:prstDash val="solid"/>
            <a:round/>
            <a:headEnd len="med" w="med" type="none"/>
            <a:tailEnd len="med" w="med" type="none"/>
          </a:ln>
        </p:spPr>
      </p:cxnSp>
      <p:cxnSp>
        <p:nvCxnSpPr>
          <p:cNvPr id="7753" name="Google Shape;7753;p280"/>
          <p:cNvCxnSpPr/>
          <p:nvPr/>
        </p:nvCxnSpPr>
        <p:spPr>
          <a:xfrm>
            <a:off x="9850216" y="3702112"/>
            <a:ext cx="73612" cy="0"/>
          </a:xfrm>
          <a:prstGeom prst="straightConnector1">
            <a:avLst/>
          </a:prstGeom>
          <a:noFill/>
          <a:ln cap="flat" cmpd="sng" w="9525">
            <a:solidFill>
              <a:schemeClr val="dk1"/>
            </a:solidFill>
            <a:prstDash val="solid"/>
            <a:round/>
            <a:headEnd len="med" w="med" type="none"/>
            <a:tailEnd len="med" w="med" type="none"/>
          </a:ln>
        </p:spPr>
      </p:cxnSp>
      <p:sp>
        <p:nvSpPr>
          <p:cNvPr id="7754" name="Google Shape;7754;p280"/>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7755" name="Google Shape;7755;p280"/>
          <p:cNvSpPr txBox="1"/>
          <p:nvPr/>
        </p:nvSpPr>
        <p:spPr>
          <a:xfrm>
            <a:off x="8945546" y="3479217"/>
            <a:ext cx="904670" cy="399405"/>
          </a:xfrm>
          <a:prstGeom prst="rect">
            <a:avLst/>
          </a:prstGeom>
          <a:solidFill>
            <a:srgbClr val="6699FF"/>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Oguchi</a:t>
            </a:r>
            <a:endParaRPr b="1" sz="1800">
              <a:solidFill>
                <a:srgbClr val="FFEC8F"/>
              </a:solidFill>
              <a:latin typeface="Arial"/>
              <a:ea typeface="Arial"/>
              <a:cs typeface="Arial"/>
              <a:sym typeface="Arial"/>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Krankheit</a:t>
            </a:r>
            <a:endParaRPr/>
          </a:p>
        </p:txBody>
      </p:sp>
      <p:sp>
        <p:nvSpPr>
          <p:cNvPr id="7756" name="Google Shape;7756;p280"/>
          <p:cNvSpPr txBox="1"/>
          <p:nvPr/>
        </p:nvSpPr>
        <p:spPr>
          <a:xfrm>
            <a:off x="1752888" y="4217397"/>
            <a:ext cx="7000816" cy="1897916"/>
          </a:xfrm>
          <a:prstGeom prst="rect">
            <a:avLst/>
          </a:prstGeom>
          <a:solidFill>
            <a:srgbClr val="6699F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352" u="none" cap="none" strike="noStrike">
                <a:solidFill>
                  <a:srgbClr val="FFEC8F"/>
                </a:solidFill>
                <a:latin typeface="Arial"/>
                <a:ea typeface="Arial"/>
                <a:cs typeface="Arial"/>
                <a:sym typeface="Arial"/>
              </a:rPr>
              <a:t>Oguchi-Krankheit</a:t>
            </a:r>
            <a:endParaRPr b="1" i="1" sz="1352" u="none" cap="none" strike="noStrike">
              <a:solidFill>
                <a:srgbClr val="7F7F7F"/>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352" u="none" cap="none" strike="noStrike">
                <a:solidFill>
                  <a:srgbClr val="7F7F7F"/>
                </a:solidFill>
                <a:latin typeface="Arial"/>
                <a:ea typeface="Arial"/>
                <a:cs typeface="Arial"/>
                <a:sym typeface="Arial"/>
              </a:rPr>
              <a:t>--Weist zudem eine verlangsamte Dunkeladaptation auf (dies ist jedoch </a:t>
            </a:r>
            <a:r>
              <a:rPr b="0" i="1" lang="en-US" sz="1352" u="none" cap="none" strike="noStrike">
                <a:solidFill>
                  <a:srgbClr val="7F7F7F"/>
                </a:solidFill>
                <a:latin typeface="Arial"/>
                <a:ea typeface="Arial"/>
                <a:cs typeface="Arial"/>
                <a:sym typeface="Arial"/>
              </a:rPr>
              <a:t>kein </a:t>
            </a:r>
            <a:r>
              <a:rPr b="0" i="0" lang="en-US" sz="1352" u="none" cap="none" strike="noStrike">
                <a:solidFill>
                  <a:srgbClr val="7F7F7F"/>
                </a:solidFill>
                <a:latin typeface="Arial"/>
                <a:ea typeface="Arial"/>
                <a:cs typeface="Arial"/>
                <a:sym typeface="Arial"/>
              </a:rPr>
              <a:t>Problem der Pigmentregeneration)</a:t>
            </a:r>
            <a:endParaRPr/>
          </a:p>
          <a:p>
            <a:pPr indent="0" lvl="2" marL="220836" marR="0" rtl="0" algn="l">
              <a:lnSpc>
                <a:spcPct val="90000"/>
              </a:lnSpc>
              <a:spcBef>
                <a:spcPts val="0"/>
              </a:spcBef>
              <a:spcAft>
                <a:spcPts val="0"/>
              </a:spcAft>
              <a:buNone/>
            </a:pPr>
            <a:r>
              <a:rPr b="0" i="0" lang="en-US" sz="1352" u="none" cap="none" strike="noStrike">
                <a:solidFill>
                  <a:srgbClr val="7F7F7F"/>
                </a:solidFill>
                <a:latin typeface="Arial"/>
                <a:ea typeface="Arial"/>
                <a:cs typeface="Arial"/>
                <a:sym typeface="Arial"/>
              </a:rPr>
              <a:t>--Nach der Dunkeladaptation geht die Dunkelempfindlichkeit durch einen einzigen…hellen Blitz verloren</a:t>
            </a:r>
            <a:endParaRPr/>
          </a:p>
          <a:p>
            <a:pPr indent="0" lvl="2" marL="220836" marR="0" rtl="0" algn="l">
              <a:lnSpc>
                <a:spcPct val="90000"/>
              </a:lnSpc>
              <a:spcBef>
                <a:spcPts val="0"/>
              </a:spcBef>
              <a:spcAft>
                <a:spcPts val="0"/>
              </a:spcAft>
              <a:buNone/>
            </a:pPr>
            <a:r>
              <a:rPr b="0" i="0" lang="en-US" sz="1352" u="none" cap="none" strike="noStrike">
                <a:solidFill>
                  <a:srgbClr val="7F7F7F"/>
                </a:solidFill>
                <a:latin typeface="Arial"/>
                <a:ea typeface="Arial"/>
                <a:cs typeface="Arial"/>
                <a:sym typeface="Arial"/>
              </a:rPr>
              <a:t>--funduskopisch:</a:t>
            </a:r>
            <a:endParaRPr/>
          </a:p>
          <a:p>
            <a:pPr indent="0" lvl="2" marL="220836" marR="0" rtl="0" algn="l">
              <a:lnSpc>
                <a:spcPct val="90000"/>
              </a:lnSpc>
              <a:spcBef>
                <a:spcPts val="0"/>
              </a:spcBef>
              <a:spcAft>
                <a:spcPts val="0"/>
              </a:spcAft>
              <a:buNone/>
            </a:pPr>
            <a:r>
              <a:rPr b="0" i="0" lang="en-US" sz="1352" u="none" cap="none" strike="noStrike">
                <a:solidFill>
                  <a:srgbClr val="7F7F7F"/>
                </a:solidFill>
                <a:latin typeface="Arial"/>
                <a:ea typeface="Arial"/>
                <a:cs typeface="Arial"/>
                <a:sym typeface="Arial"/>
              </a:rPr>
              <a:t>  --Normales Erscheinungsbild </a:t>
            </a:r>
            <a:r>
              <a:rPr b="1" i="0" lang="en-US" sz="1352" u="none" cap="none" strike="noStrike">
                <a:solidFill>
                  <a:srgbClr val="7F7F7F"/>
                </a:solidFill>
                <a:latin typeface="Arial"/>
                <a:ea typeface="Arial"/>
                <a:cs typeface="Arial"/>
                <a:sym typeface="Arial"/>
              </a:rPr>
              <a:t>bei…Dunkeladaptation</a:t>
            </a:r>
            <a:endParaRPr/>
          </a:p>
          <a:p>
            <a:pPr indent="0" lvl="2" marL="220836" marR="0" rtl="0" algn="l">
              <a:lnSpc>
                <a:spcPct val="90000"/>
              </a:lnSpc>
              <a:spcBef>
                <a:spcPts val="0"/>
              </a:spcBef>
              <a:spcAft>
                <a:spcPts val="0"/>
              </a:spcAft>
              <a:buNone/>
            </a:pPr>
            <a:r>
              <a:rPr b="0" i="0" lang="en-US" sz="1352" u="none" cap="none" strike="noStrike">
                <a:solidFill>
                  <a:srgbClr val="7F7F7F"/>
                </a:solidFill>
                <a:latin typeface="Arial"/>
                <a:ea typeface="Arial"/>
                <a:cs typeface="Arial"/>
                <a:sym typeface="Arial"/>
              </a:rPr>
              <a:t>  --Nach Lichteinwirkung nimmt der hintere Augenpol </a:t>
            </a:r>
            <a:r>
              <a:rPr b="1" i="0" lang="en-US" sz="1352" u="none" cap="none" strike="noStrike">
                <a:solidFill>
                  <a:srgbClr val="7F7F7F"/>
                </a:solidFill>
                <a:latin typeface="Arial"/>
                <a:ea typeface="Arial"/>
                <a:cs typeface="Arial"/>
                <a:sym typeface="Arial"/>
              </a:rPr>
              <a:t>einen…gelb schillernden Schimmer </a:t>
            </a:r>
            <a:r>
              <a:rPr b="0" i="0" lang="en-US" sz="1352" u="none" cap="none" strike="noStrike">
                <a:solidFill>
                  <a:srgbClr val="7F7F7F"/>
                </a:solidFill>
                <a:latin typeface="Arial"/>
                <a:ea typeface="Arial"/>
                <a:cs typeface="Arial"/>
                <a:sym typeface="Arial"/>
              </a:rPr>
              <a:t>an</a:t>
            </a:r>
            <a:endParaRPr/>
          </a:p>
          <a:p>
            <a:pPr indent="0" lvl="2" marL="220836" marR="0" rtl="0" algn="l">
              <a:lnSpc>
                <a:spcPct val="90000"/>
              </a:lnSpc>
              <a:spcBef>
                <a:spcPts val="0"/>
              </a:spcBef>
              <a:spcAft>
                <a:spcPts val="0"/>
              </a:spcAft>
              <a:buNone/>
            </a:pPr>
            <a:r>
              <a:rPr b="0" i="0" lang="en-US" sz="1352" u="none" cap="none" strike="noStrike">
                <a:solidFill>
                  <a:srgbClr val="7F7F7F"/>
                </a:solidFill>
                <a:latin typeface="Arial"/>
                <a:ea typeface="Arial"/>
                <a:cs typeface="Arial"/>
                <a:sym typeface="Arial"/>
              </a:rPr>
              <a:t>    --Diese Farbveränderung ist als</a:t>
            </a:r>
            <a:r>
              <a:rPr b="1" i="0" lang="en-US" sz="1352" u="none" cap="none" strike="noStrike">
                <a:solidFill>
                  <a:srgbClr val="7F7F7F"/>
                </a:solidFill>
                <a:latin typeface="Arial"/>
                <a:ea typeface="Arial"/>
                <a:cs typeface="Arial"/>
                <a:sym typeface="Arial"/>
              </a:rPr>
              <a:t>…Mizuo-Nakamura-Phänomen</a:t>
            </a:r>
            <a:r>
              <a:rPr b="0" i="0" lang="en-US" sz="1352" u="none" cap="none" strike="noStrike">
                <a:solidFill>
                  <a:srgbClr val="7F7F7F"/>
                </a:solidFill>
                <a:latin typeface="Arial"/>
                <a:ea typeface="Arial"/>
                <a:cs typeface="Arial"/>
                <a:sym typeface="Arial"/>
              </a:rPr>
              <a:t>bekannt</a:t>
            </a:r>
            <a:endParaRPr/>
          </a:p>
        </p:txBody>
      </p:sp>
      <p:sp>
        <p:nvSpPr>
          <p:cNvPr id="7757" name="Google Shape;7757;p280"/>
          <p:cNvSpPr txBox="1"/>
          <p:nvPr/>
        </p:nvSpPr>
        <p:spPr>
          <a:xfrm>
            <a:off x="3301599" y="4580717"/>
            <a:ext cx="5488602" cy="1243804"/>
          </a:xfrm>
          <a:prstGeom prst="rect">
            <a:avLst/>
          </a:prstGeom>
          <a:solidFill>
            <a:srgbClr val="7030A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lt1"/>
                </a:solidFill>
                <a:latin typeface="Arial"/>
                <a:ea typeface="Arial"/>
                <a:cs typeface="Arial"/>
                <a:sym typeface="Arial"/>
              </a:rPr>
              <a:t>Ist Oguchi-Syndrom häufig oder selten?</a:t>
            </a:r>
            <a:endParaRPr/>
          </a:p>
          <a:p>
            <a:pPr indent="0" lvl="0" marL="0" marR="0" rtl="0" algn="l">
              <a:spcBef>
                <a:spcPts val="0"/>
              </a:spcBef>
              <a:spcAft>
                <a:spcPts val="0"/>
              </a:spcAft>
              <a:buNone/>
            </a:pPr>
            <a:r>
              <a:rPr lang="en-US" sz="1546">
                <a:solidFill>
                  <a:schemeClr val="lt1"/>
                </a:solidFill>
                <a:latin typeface="Arial"/>
                <a:ea typeface="Arial"/>
                <a:cs typeface="Arial"/>
                <a:sym typeface="Arial"/>
              </a:rPr>
              <a:t>Es ist sehr selten</a:t>
            </a:r>
            <a:endParaRPr sz="1800">
              <a:solidFill>
                <a:srgbClr val="7030A0"/>
              </a:solidFill>
              <a:latin typeface="Arial"/>
              <a:ea typeface="Arial"/>
              <a:cs typeface="Arial"/>
              <a:sym typeface="Arial"/>
            </a:endParaRPr>
          </a:p>
          <a:p>
            <a:pPr indent="0" lvl="0" marL="0" marR="0" rtl="0" algn="l">
              <a:spcBef>
                <a:spcPts val="0"/>
              </a:spcBef>
              <a:spcAft>
                <a:spcPts val="0"/>
              </a:spcAft>
              <a:buNone/>
            </a:pPr>
            <a:r>
              <a:t/>
            </a:r>
            <a:endParaRPr sz="1800">
              <a:solidFill>
                <a:srgbClr val="7030A0"/>
              </a:solidFill>
              <a:latin typeface="Arial"/>
              <a:ea typeface="Arial"/>
              <a:cs typeface="Arial"/>
              <a:sym typeface="Arial"/>
            </a:endParaRPr>
          </a:p>
          <a:p>
            <a:pPr indent="0" lvl="0" marL="0" marR="0" rtl="0" algn="l">
              <a:spcBef>
                <a:spcPts val="0"/>
              </a:spcBef>
              <a:spcAft>
                <a:spcPts val="0"/>
              </a:spcAft>
              <a:buNone/>
            </a:pPr>
            <a:r>
              <a:rPr i="1" lang="en-US" sz="1546">
                <a:solidFill>
                  <a:srgbClr val="7030A0"/>
                </a:solidFill>
                <a:latin typeface="Arial"/>
                <a:ea typeface="Arial"/>
                <a:cs typeface="Arial"/>
                <a:sym typeface="Arial"/>
              </a:rPr>
              <a:t>Mit welcher ethnischen Gruppe ist es eng verbunden?</a:t>
            </a:r>
            <a:endParaRPr/>
          </a:p>
          <a:p>
            <a:pPr indent="0" lvl="0" marL="0" marR="0" rtl="0" algn="l">
              <a:spcBef>
                <a:spcPts val="0"/>
              </a:spcBef>
              <a:spcAft>
                <a:spcPts val="0"/>
              </a:spcAft>
              <a:buNone/>
            </a:pPr>
            <a:r>
              <a:rPr lang="en-US" sz="1546">
                <a:solidFill>
                  <a:srgbClr val="7030A0"/>
                </a:solidFill>
                <a:latin typeface="Arial"/>
                <a:ea typeface="Arial"/>
                <a:cs typeface="Arial"/>
                <a:sym typeface="Arial"/>
              </a:rPr>
              <a:t>Japaner</a:t>
            </a:r>
            <a:endParaRPr/>
          </a:p>
        </p:txBody>
      </p:sp>
      <p:sp>
        <p:nvSpPr>
          <p:cNvPr id="7758" name="Google Shape;7758;p280"/>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759" name="Google Shape;7759;p280"/>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760" name="Google Shape;7760;p280"/>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761" name="Google Shape;7761;p280"/>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5" name="Shape 7765"/>
        <p:cNvGrpSpPr/>
        <p:nvPr/>
      </p:nvGrpSpPr>
      <p:grpSpPr>
        <a:xfrm>
          <a:off x="0" y="0"/>
          <a:ext cx="0" cy="0"/>
          <a:chOff x="0" y="0"/>
          <a:chExt cx="0" cy="0"/>
        </a:xfrm>
      </p:grpSpPr>
      <p:sp>
        <p:nvSpPr>
          <p:cNvPr id="7766" name="Google Shape;7766;p281"/>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7767" name="Google Shape;7767;p281"/>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7768" name="Google Shape;7768;p281"/>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7769" name="Google Shape;7769;p281"/>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7770" name="Google Shape;7770;p281"/>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7771" name="Google Shape;7771;p281"/>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7772" name="Google Shape;7772;p281"/>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7773" name="Google Shape;7773;p281"/>
          <p:cNvCxnSpPr>
            <a:stCxn id="7766"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7774" name="Google Shape;7774;p281"/>
          <p:cNvCxnSpPr>
            <a:stCxn id="7766"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7775" name="Google Shape;7775;p281"/>
          <p:cNvCxnSpPr>
            <a:stCxn id="7766"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7776" name="Google Shape;7776;p281"/>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7777" name="Google Shape;7777;p281"/>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7778" name="Google Shape;7778;p281"/>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7779" name="Google Shape;7779;p281"/>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abnormal</a:t>
            </a:r>
            <a:endParaRPr i="1" sz="1546">
              <a:solidFill>
                <a:schemeClr val="dk1"/>
              </a:solidFill>
              <a:latin typeface="Arial"/>
              <a:ea typeface="Arial"/>
              <a:cs typeface="Arial"/>
              <a:sym typeface="Arial"/>
            </a:endParaRPr>
          </a:p>
        </p:txBody>
      </p:sp>
      <p:sp>
        <p:nvSpPr>
          <p:cNvPr id="7780" name="Google Shape;7780;p281"/>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7781" name="Google Shape;7781;p281"/>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7782" name="Google Shape;7782;p281"/>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cxnSp>
        <p:nvCxnSpPr>
          <p:cNvPr id="7783" name="Google Shape;7783;p281"/>
          <p:cNvCxnSpPr/>
          <p:nvPr/>
        </p:nvCxnSpPr>
        <p:spPr>
          <a:xfrm>
            <a:off x="9923828" y="2871586"/>
            <a:ext cx="0" cy="809733"/>
          </a:xfrm>
          <a:prstGeom prst="straightConnector1">
            <a:avLst/>
          </a:prstGeom>
          <a:noFill/>
          <a:ln cap="flat" cmpd="sng" w="9525">
            <a:solidFill>
              <a:schemeClr val="dk1"/>
            </a:solidFill>
            <a:prstDash val="solid"/>
            <a:round/>
            <a:headEnd len="med" w="med" type="none"/>
            <a:tailEnd len="med" w="med" type="none"/>
          </a:ln>
        </p:spPr>
      </p:cxnSp>
      <p:cxnSp>
        <p:nvCxnSpPr>
          <p:cNvPr id="7784" name="Google Shape;7784;p281"/>
          <p:cNvCxnSpPr/>
          <p:nvPr/>
        </p:nvCxnSpPr>
        <p:spPr>
          <a:xfrm>
            <a:off x="9850216" y="3186828"/>
            <a:ext cx="73612" cy="0"/>
          </a:xfrm>
          <a:prstGeom prst="straightConnector1">
            <a:avLst/>
          </a:prstGeom>
          <a:noFill/>
          <a:ln cap="flat" cmpd="sng" w="9525">
            <a:solidFill>
              <a:schemeClr val="dk1"/>
            </a:solidFill>
            <a:prstDash val="solid"/>
            <a:round/>
            <a:headEnd len="med" w="med" type="none"/>
            <a:tailEnd len="med" w="med" type="none"/>
          </a:ln>
        </p:spPr>
      </p:cxnSp>
      <p:cxnSp>
        <p:nvCxnSpPr>
          <p:cNvPr id="7785" name="Google Shape;7785;p281"/>
          <p:cNvCxnSpPr/>
          <p:nvPr/>
        </p:nvCxnSpPr>
        <p:spPr>
          <a:xfrm>
            <a:off x="9850216" y="3702112"/>
            <a:ext cx="73612" cy="0"/>
          </a:xfrm>
          <a:prstGeom prst="straightConnector1">
            <a:avLst/>
          </a:prstGeom>
          <a:noFill/>
          <a:ln cap="flat" cmpd="sng" w="9525">
            <a:solidFill>
              <a:schemeClr val="dk1"/>
            </a:solidFill>
            <a:prstDash val="solid"/>
            <a:round/>
            <a:headEnd len="med" w="med" type="none"/>
            <a:tailEnd len="med" w="med" type="none"/>
          </a:ln>
        </p:spPr>
      </p:cxnSp>
      <p:sp>
        <p:nvSpPr>
          <p:cNvPr id="7786" name="Google Shape;7786;p281"/>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7787" name="Google Shape;7787;p281"/>
          <p:cNvSpPr txBox="1"/>
          <p:nvPr/>
        </p:nvSpPr>
        <p:spPr>
          <a:xfrm>
            <a:off x="8945546" y="3479217"/>
            <a:ext cx="904670" cy="399405"/>
          </a:xfrm>
          <a:prstGeom prst="rect">
            <a:avLst/>
          </a:prstGeom>
          <a:solidFill>
            <a:srgbClr val="6699FF"/>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Oguchi</a:t>
            </a:r>
            <a:endParaRPr b="1" sz="1800">
              <a:solidFill>
                <a:srgbClr val="FFEC8F"/>
              </a:solidFill>
              <a:latin typeface="Arial"/>
              <a:ea typeface="Arial"/>
              <a:cs typeface="Arial"/>
              <a:sym typeface="Arial"/>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Krankheit</a:t>
            </a:r>
            <a:endParaRPr/>
          </a:p>
        </p:txBody>
      </p:sp>
      <p:sp>
        <p:nvSpPr>
          <p:cNvPr id="7788" name="Google Shape;7788;p281"/>
          <p:cNvSpPr txBox="1"/>
          <p:nvPr/>
        </p:nvSpPr>
        <p:spPr>
          <a:xfrm>
            <a:off x="1752888" y="4217397"/>
            <a:ext cx="7000816" cy="1897916"/>
          </a:xfrm>
          <a:prstGeom prst="rect">
            <a:avLst/>
          </a:prstGeom>
          <a:solidFill>
            <a:srgbClr val="6699F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352" u="none" cap="none" strike="noStrike">
                <a:solidFill>
                  <a:srgbClr val="FFEC8F"/>
                </a:solidFill>
                <a:latin typeface="Arial"/>
                <a:ea typeface="Arial"/>
                <a:cs typeface="Arial"/>
                <a:sym typeface="Arial"/>
              </a:rPr>
              <a:t>Oguchi-Krankheit</a:t>
            </a:r>
            <a:endParaRPr b="1" i="1" sz="1352" u="none" cap="none" strike="noStrike">
              <a:solidFill>
                <a:srgbClr val="7F7F7F"/>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352" u="none" cap="none" strike="noStrike">
                <a:solidFill>
                  <a:srgbClr val="7F7F7F"/>
                </a:solidFill>
                <a:latin typeface="Arial"/>
                <a:ea typeface="Arial"/>
                <a:cs typeface="Arial"/>
                <a:sym typeface="Arial"/>
              </a:rPr>
              <a:t>--Weist zudem eine verlangsamte Dunkeladaptation auf (allerdings </a:t>
            </a:r>
            <a:r>
              <a:rPr b="0" i="1" lang="en-US" sz="1352" u="none" cap="none" strike="noStrike">
                <a:solidFill>
                  <a:srgbClr val="7F7F7F"/>
                </a:solidFill>
                <a:latin typeface="Arial"/>
                <a:ea typeface="Arial"/>
                <a:cs typeface="Arial"/>
                <a:sym typeface="Arial"/>
              </a:rPr>
              <a:t>handelt es sich </a:t>
            </a:r>
            <a:r>
              <a:rPr b="0" i="0" lang="en-US" sz="1352" u="none" cap="none" strike="noStrike">
                <a:solidFill>
                  <a:srgbClr val="7F7F7F"/>
                </a:solidFill>
                <a:latin typeface="Arial"/>
                <a:ea typeface="Arial"/>
                <a:cs typeface="Arial"/>
                <a:sym typeface="Arial"/>
              </a:rPr>
              <a:t>dabei </a:t>
            </a:r>
            <a:r>
              <a:rPr b="0" i="1" lang="en-US" sz="1352" u="none" cap="none" strike="noStrike">
                <a:solidFill>
                  <a:srgbClr val="7F7F7F"/>
                </a:solidFill>
                <a:latin typeface="Arial"/>
                <a:ea typeface="Arial"/>
                <a:cs typeface="Arial"/>
                <a:sym typeface="Arial"/>
              </a:rPr>
              <a:t>nicht um </a:t>
            </a:r>
            <a:r>
              <a:rPr b="0" i="0" lang="en-US" sz="1352" u="none" cap="none" strike="noStrike">
                <a:solidFill>
                  <a:srgbClr val="7F7F7F"/>
                </a:solidFill>
                <a:latin typeface="Arial"/>
                <a:ea typeface="Arial"/>
                <a:cs typeface="Arial"/>
                <a:sym typeface="Arial"/>
              </a:rPr>
              <a:t>ein Problem der Pigmentregeneration)</a:t>
            </a:r>
            <a:endParaRPr/>
          </a:p>
          <a:p>
            <a:pPr indent="0" lvl="2" marL="220836" marR="0" rtl="0" algn="l">
              <a:lnSpc>
                <a:spcPct val="90000"/>
              </a:lnSpc>
              <a:spcBef>
                <a:spcPts val="0"/>
              </a:spcBef>
              <a:spcAft>
                <a:spcPts val="0"/>
              </a:spcAft>
              <a:buNone/>
            </a:pPr>
            <a:r>
              <a:rPr b="0" i="0" lang="en-US" sz="1352" u="none" cap="none" strike="noStrike">
                <a:solidFill>
                  <a:srgbClr val="7F7F7F"/>
                </a:solidFill>
                <a:latin typeface="Arial"/>
                <a:ea typeface="Arial"/>
                <a:cs typeface="Arial"/>
                <a:sym typeface="Arial"/>
              </a:rPr>
              <a:t>--Nach der Dunkeladaptation geht die Dunkelempfindlichkeit durch einen einzigen…hellen Blitz verloren</a:t>
            </a:r>
            <a:endParaRPr/>
          </a:p>
          <a:p>
            <a:pPr indent="0" lvl="2" marL="220836" marR="0" rtl="0" algn="l">
              <a:lnSpc>
                <a:spcPct val="90000"/>
              </a:lnSpc>
              <a:spcBef>
                <a:spcPts val="0"/>
              </a:spcBef>
              <a:spcAft>
                <a:spcPts val="0"/>
              </a:spcAft>
              <a:buNone/>
            </a:pPr>
            <a:r>
              <a:rPr b="0" i="0" lang="en-US" sz="1352" u="none" cap="none" strike="noStrike">
                <a:solidFill>
                  <a:srgbClr val="7F7F7F"/>
                </a:solidFill>
                <a:latin typeface="Arial"/>
                <a:ea typeface="Arial"/>
                <a:cs typeface="Arial"/>
                <a:sym typeface="Arial"/>
              </a:rPr>
              <a:t>--funduskopisch:</a:t>
            </a:r>
            <a:endParaRPr/>
          </a:p>
          <a:p>
            <a:pPr indent="0" lvl="2" marL="220836" marR="0" rtl="0" algn="l">
              <a:lnSpc>
                <a:spcPct val="90000"/>
              </a:lnSpc>
              <a:spcBef>
                <a:spcPts val="0"/>
              </a:spcBef>
              <a:spcAft>
                <a:spcPts val="0"/>
              </a:spcAft>
              <a:buNone/>
            </a:pPr>
            <a:r>
              <a:rPr b="0" i="0" lang="en-US" sz="1352" u="none" cap="none" strike="noStrike">
                <a:solidFill>
                  <a:srgbClr val="7F7F7F"/>
                </a:solidFill>
                <a:latin typeface="Arial"/>
                <a:ea typeface="Arial"/>
                <a:cs typeface="Arial"/>
                <a:sym typeface="Arial"/>
              </a:rPr>
              <a:t>  --Normales Erscheinungsbild </a:t>
            </a:r>
            <a:r>
              <a:rPr b="1" i="0" lang="en-US" sz="1352" u="none" cap="none" strike="noStrike">
                <a:solidFill>
                  <a:srgbClr val="7F7F7F"/>
                </a:solidFill>
                <a:latin typeface="Arial"/>
                <a:ea typeface="Arial"/>
                <a:cs typeface="Arial"/>
                <a:sym typeface="Arial"/>
              </a:rPr>
              <a:t>bei…Dunkeladaptation</a:t>
            </a:r>
            <a:endParaRPr/>
          </a:p>
          <a:p>
            <a:pPr indent="0" lvl="2" marL="220836" marR="0" rtl="0" algn="l">
              <a:lnSpc>
                <a:spcPct val="90000"/>
              </a:lnSpc>
              <a:spcBef>
                <a:spcPts val="0"/>
              </a:spcBef>
              <a:spcAft>
                <a:spcPts val="0"/>
              </a:spcAft>
              <a:buNone/>
            </a:pPr>
            <a:r>
              <a:rPr b="0" i="0" lang="en-US" sz="1352" u="none" cap="none" strike="noStrike">
                <a:solidFill>
                  <a:srgbClr val="7F7F7F"/>
                </a:solidFill>
                <a:latin typeface="Arial"/>
                <a:ea typeface="Arial"/>
                <a:cs typeface="Arial"/>
                <a:sym typeface="Arial"/>
              </a:rPr>
              <a:t>  --Nach Lichteinwirkung nimmt der hintere Augenpol </a:t>
            </a:r>
            <a:r>
              <a:rPr b="1" i="0" lang="en-US" sz="1352" u="none" cap="none" strike="noStrike">
                <a:solidFill>
                  <a:srgbClr val="7F7F7F"/>
                </a:solidFill>
                <a:latin typeface="Arial"/>
                <a:ea typeface="Arial"/>
                <a:cs typeface="Arial"/>
                <a:sym typeface="Arial"/>
              </a:rPr>
              <a:t>einen…gelb schillernden Schimmer </a:t>
            </a:r>
            <a:r>
              <a:rPr b="0" i="0" lang="en-US" sz="1352" u="none" cap="none" strike="noStrike">
                <a:solidFill>
                  <a:srgbClr val="7F7F7F"/>
                </a:solidFill>
                <a:latin typeface="Arial"/>
                <a:ea typeface="Arial"/>
                <a:cs typeface="Arial"/>
                <a:sym typeface="Arial"/>
              </a:rPr>
              <a:t>an</a:t>
            </a:r>
            <a:endParaRPr/>
          </a:p>
          <a:p>
            <a:pPr indent="0" lvl="2" marL="220836" marR="0" rtl="0" algn="l">
              <a:lnSpc>
                <a:spcPct val="90000"/>
              </a:lnSpc>
              <a:spcBef>
                <a:spcPts val="0"/>
              </a:spcBef>
              <a:spcAft>
                <a:spcPts val="0"/>
              </a:spcAft>
              <a:buNone/>
            </a:pPr>
            <a:r>
              <a:rPr b="0" i="0" lang="en-US" sz="1352" u="none" cap="none" strike="noStrike">
                <a:solidFill>
                  <a:srgbClr val="7F7F7F"/>
                </a:solidFill>
                <a:latin typeface="Arial"/>
                <a:ea typeface="Arial"/>
                <a:cs typeface="Arial"/>
                <a:sym typeface="Arial"/>
              </a:rPr>
              <a:t>    --Diese Farbveränderung ist als</a:t>
            </a:r>
            <a:r>
              <a:rPr b="1" i="0" lang="en-US" sz="1352" u="none" cap="none" strike="noStrike">
                <a:solidFill>
                  <a:srgbClr val="7F7F7F"/>
                </a:solidFill>
                <a:latin typeface="Arial"/>
                <a:ea typeface="Arial"/>
                <a:cs typeface="Arial"/>
                <a:sym typeface="Arial"/>
              </a:rPr>
              <a:t>…Mizuo-Nakamura-Phänomen</a:t>
            </a:r>
            <a:r>
              <a:rPr b="0" i="0" lang="en-US" sz="1352" u="none" cap="none" strike="noStrike">
                <a:solidFill>
                  <a:srgbClr val="7F7F7F"/>
                </a:solidFill>
                <a:latin typeface="Arial"/>
                <a:ea typeface="Arial"/>
                <a:cs typeface="Arial"/>
                <a:sym typeface="Arial"/>
              </a:rPr>
              <a:t>bekannt</a:t>
            </a:r>
            <a:endParaRPr/>
          </a:p>
        </p:txBody>
      </p:sp>
      <p:sp>
        <p:nvSpPr>
          <p:cNvPr id="7789" name="Google Shape;7789;p281"/>
          <p:cNvSpPr txBox="1"/>
          <p:nvPr/>
        </p:nvSpPr>
        <p:spPr>
          <a:xfrm>
            <a:off x="3301599" y="4580717"/>
            <a:ext cx="5488602" cy="1243804"/>
          </a:xfrm>
          <a:prstGeom prst="rect">
            <a:avLst/>
          </a:prstGeom>
          <a:solidFill>
            <a:srgbClr val="7030A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lt1"/>
                </a:solidFill>
                <a:latin typeface="Arial"/>
                <a:ea typeface="Arial"/>
                <a:cs typeface="Arial"/>
                <a:sym typeface="Arial"/>
              </a:rPr>
              <a:t>Ist Oguchi-Syndrom häufig oder selten?</a:t>
            </a:r>
            <a:endParaRPr/>
          </a:p>
          <a:p>
            <a:pPr indent="0" lvl="0" marL="0" marR="0" rtl="0" algn="l">
              <a:spcBef>
                <a:spcPts val="0"/>
              </a:spcBef>
              <a:spcAft>
                <a:spcPts val="0"/>
              </a:spcAft>
              <a:buNone/>
            </a:pPr>
            <a:r>
              <a:rPr lang="en-US" sz="1546">
                <a:solidFill>
                  <a:schemeClr val="lt1"/>
                </a:solidFill>
                <a:latin typeface="Arial"/>
                <a:ea typeface="Arial"/>
                <a:cs typeface="Arial"/>
                <a:sym typeface="Arial"/>
              </a:rPr>
              <a:t>Es ist sehr selten</a:t>
            </a:r>
            <a:endParaRPr/>
          </a:p>
          <a:p>
            <a:pPr indent="0" lvl="0" marL="0" marR="0" rtl="0" algn="l">
              <a:spcBef>
                <a:spcPts val="0"/>
              </a:spcBef>
              <a:spcAft>
                <a:spcPts val="0"/>
              </a:spcAft>
              <a:buNone/>
            </a:pPr>
            <a:r>
              <a:t/>
            </a:r>
            <a:endParaRPr sz="1800">
              <a:solidFill>
                <a:schemeClr val="lt1"/>
              </a:solidFill>
              <a:latin typeface="Arial"/>
              <a:ea typeface="Arial"/>
              <a:cs typeface="Arial"/>
              <a:sym typeface="Arial"/>
            </a:endParaRPr>
          </a:p>
          <a:p>
            <a:pPr indent="0" lvl="0" marL="0" marR="0" rtl="0" algn="l">
              <a:spcBef>
                <a:spcPts val="0"/>
              </a:spcBef>
              <a:spcAft>
                <a:spcPts val="0"/>
              </a:spcAft>
              <a:buNone/>
            </a:pPr>
            <a:r>
              <a:rPr i="1" lang="en-US" sz="1546">
                <a:solidFill>
                  <a:schemeClr val="lt1"/>
                </a:solidFill>
                <a:latin typeface="Arial"/>
                <a:ea typeface="Arial"/>
                <a:cs typeface="Arial"/>
                <a:sym typeface="Arial"/>
              </a:rPr>
              <a:t>Mit welcher ethnischen Gruppe ist es eng verbunden?</a:t>
            </a:r>
            <a:endParaRPr/>
          </a:p>
          <a:p>
            <a:pPr indent="0" lvl="0" marL="0" marR="0" rtl="0" algn="l">
              <a:spcBef>
                <a:spcPts val="0"/>
              </a:spcBef>
              <a:spcAft>
                <a:spcPts val="0"/>
              </a:spcAft>
              <a:buNone/>
            </a:pPr>
            <a:r>
              <a:rPr lang="en-US" sz="1546">
                <a:solidFill>
                  <a:srgbClr val="7030A0"/>
                </a:solidFill>
                <a:latin typeface="Arial"/>
                <a:ea typeface="Arial"/>
                <a:cs typeface="Arial"/>
                <a:sym typeface="Arial"/>
              </a:rPr>
              <a:t>Japaner</a:t>
            </a:r>
            <a:endParaRPr/>
          </a:p>
        </p:txBody>
      </p:sp>
      <p:sp>
        <p:nvSpPr>
          <p:cNvPr id="7790" name="Google Shape;7790;p281"/>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791" name="Google Shape;7791;p281"/>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792" name="Google Shape;7792;p281"/>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793" name="Google Shape;7793;p281"/>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7" name="Shape 7797"/>
        <p:cNvGrpSpPr/>
        <p:nvPr/>
      </p:nvGrpSpPr>
      <p:grpSpPr>
        <a:xfrm>
          <a:off x="0" y="0"/>
          <a:ext cx="0" cy="0"/>
          <a:chOff x="0" y="0"/>
          <a:chExt cx="0" cy="0"/>
        </a:xfrm>
      </p:grpSpPr>
      <p:sp>
        <p:nvSpPr>
          <p:cNvPr id="7798" name="Google Shape;7798;p282"/>
          <p:cNvSpPr txBox="1"/>
          <p:nvPr/>
        </p:nvSpPr>
        <p:spPr>
          <a:xfrm>
            <a:off x="2241613" y="1264080"/>
            <a:ext cx="2912211" cy="291504"/>
          </a:xfrm>
          <a:prstGeom prst="rect">
            <a:avLst/>
          </a:prstGeom>
          <a:solidFill>
            <a:srgbClr val="DCE8E8"/>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rgbClr val="FF0000"/>
                </a:solidFill>
                <a:latin typeface="Arial"/>
                <a:ea typeface="Arial"/>
                <a:cs typeface="Arial"/>
                <a:sym typeface="Arial"/>
              </a:rPr>
              <a:t>Zapfen-</a:t>
            </a:r>
            <a:r>
              <a:rPr lang="en-US" sz="1800">
                <a:solidFill>
                  <a:srgbClr val="BFBFBF"/>
                </a:solidFill>
                <a:latin typeface="Arial"/>
                <a:ea typeface="Arial"/>
                <a:cs typeface="Arial"/>
                <a:sym typeface="Arial"/>
              </a:rPr>
              <a:t> </a:t>
            </a:r>
            <a:r>
              <a:rPr lang="en-US" sz="1800">
                <a:solidFill>
                  <a:srgbClr val="00B050"/>
                </a:solidFill>
                <a:latin typeface="Arial"/>
                <a:ea typeface="Arial"/>
                <a:cs typeface="Arial"/>
                <a:sym typeface="Arial"/>
              </a:rPr>
              <a:t>(Farb-)</a:t>
            </a:r>
            <a:r>
              <a:rPr lang="en-US" sz="1800">
                <a:solidFill>
                  <a:srgbClr val="1A5FB4"/>
                </a:solidFill>
                <a:latin typeface="Arial"/>
                <a:ea typeface="Arial"/>
                <a:cs typeface="Arial"/>
                <a:sym typeface="Arial"/>
              </a:rPr>
              <a:t>Erkrankung</a:t>
            </a:r>
            <a:endParaRPr/>
          </a:p>
        </p:txBody>
      </p:sp>
      <p:sp>
        <p:nvSpPr>
          <p:cNvPr id="7799" name="Google Shape;7799;p282"/>
          <p:cNvSpPr txBox="1"/>
          <p:nvPr/>
        </p:nvSpPr>
        <p:spPr>
          <a:xfrm>
            <a:off x="6684838" y="1264080"/>
            <a:ext cx="3830889" cy="292368"/>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800">
                <a:solidFill>
                  <a:schemeClr val="lt1"/>
                </a:solidFill>
                <a:latin typeface="Arial"/>
                <a:ea typeface="Arial"/>
                <a:cs typeface="Arial"/>
                <a:sym typeface="Arial"/>
              </a:rPr>
              <a:t>Stäbchen-Erkrankung (Nachtsehen)</a:t>
            </a:r>
            <a:endParaRPr/>
          </a:p>
        </p:txBody>
      </p:sp>
      <p:cxnSp>
        <p:nvCxnSpPr>
          <p:cNvPr id="7800" name="Google Shape;7800;p282"/>
          <p:cNvCxnSpPr/>
          <p:nvPr/>
        </p:nvCxnSpPr>
        <p:spPr>
          <a:xfrm flipH="1">
            <a:off x="4847662" y="684017"/>
            <a:ext cx="1288211" cy="507617"/>
          </a:xfrm>
          <a:prstGeom prst="straightConnector1">
            <a:avLst/>
          </a:prstGeom>
          <a:noFill/>
          <a:ln cap="flat" cmpd="sng" w="9525">
            <a:solidFill>
              <a:srgbClr val="BFBFBF"/>
            </a:solidFill>
            <a:prstDash val="solid"/>
            <a:round/>
            <a:headEnd len="med" w="med" type="none"/>
            <a:tailEnd len="med" w="med" type="triangle"/>
          </a:ln>
        </p:spPr>
      </p:cxnSp>
      <p:cxnSp>
        <p:nvCxnSpPr>
          <p:cNvPr id="7801" name="Google Shape;7801;p282"/>
          <p:cNvCxnSpPr/>
          <p:nvPr/>
        </p:nvCxnSpPr>
        <p:spPr>
          <a:xfrm>
            <a:off x="6135873" y="684017"/>
            <a:ext cx="1288211" cy="507617"/>
          </a:xfrm>
          <a:prstGeom prst="straightConnector1">
            <a:avLst/>
          </a:prstGeom>
          <a:noFill/>
          <a:ln cap="flat" cmpd="sng" w="9525">
            <a:solidFill>
              <a:schemeClr val="dk1"/>
            </a:solidFill>
            <a:prstDash val="solid"/>
            <a:round/>
            <a:headEnd len="med" w="med" type="none"/>
            <a:tailEnd len="med" w="med" type="triangle"/>
          </a:ln>
        </p:spPr>
      </p:cxnSp>
      <p:sp>
        <p:nvSpPr>
          <p:cNvPr id="7802" name="Google Shape;7802;p282"/>
          <p:cNvSpPr txBox="1"/>
          <p:nvPr/>
        </p:nvSpPr>
        <p:spPr>
          <a:xfrm>
            <a:off x="1707034" y="2058382"/>
            <a:ext cx="1807436" cy="262636"/>
          </a:xfrm>
          <a:prstGeom prst="rect">
            <a:avLst/>
          </a:prstGeom>
          <a:noFill/>
          <a:ln>
            <a:noFill/>
          </a:ln>
        </p:spPr>
        <p:txBody>
          <a:bodyPr anchorCtr="0" anchor="t" bIns="12250" lIns="24525" spcFirstLastPara="1" rIns="24525" wrap="square" tIns="12250">
            <a:spAutoFit/>
          </a:bodyPr>
          <a:lstStyle/>
          <a:p>
            <a:pPr indent="0" lvl="0" marL="0" marR="0" rtl="0" algn="r">
              <a:spcBef>
                <a:spcPts val="0"/>
              </a:spcBef>
              <a:spcAft>
                <a:spcPts val="0"/>
              </a:spcAft>
              <a:buNone/>
            </a:pPr>
            <a:r>
              <a:rPr lang="en-US" sz="1546">
                <a:solidFill>
                  <a:srgbClr val="BFBFBF"/>
                </a:solidFill>
                <a:latin typeface="Arial"/>
                <a:ea typeface="Arial"/>
                <a:cs typeface="Arial"/>
                <a:sym typeface="Arial"/>
              </a:rPr>
              <a:t>Trichromatismus</a:t>
            </a:r>
            <a:endParaRPr/>
          </a:p>
        </p:txBody>
      </p:sp>
      <p:sp>
        <p:nvSpPr>
          <p:cNvPr id="7803" name="Google Shape;7803;p282"/>
          <p:cNvSpPr txBox="1"/>
          <p:nvPr/>
        </p:nvSpPr>
        <p:spPr>
          <a:xfrm>
            <a:off x="3874990" y="2077881"/>
            <a:ext cx="1760602"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Dichromatismus</a:t>
            </a:r>
            <a:endParaRPr/>
          </a:p>
        </p:txBody>
      </p:sp>
      <p:sp>
        <p:nvSpPr>
          <p:cNvPr id="7804" name="Google Shape;7804;p282"/>
          <p:cNvSpPr txBox="1"/>
          <p:nvPr/>
        </p:nvSpPr>
        <p:spPr>
          <a:xfrm>
            <a:off x="2613736" y="2671543"/>
            <a:ext cx="2160008" cy="262636"/>
          </a:xfrm>
          <a:prstGeom prst="rect">
            <a:avLst/>
          </a:prstGeom>
          <a:noFill/>
          <a:ln>
            <a:noFill/>
          </a:ln>
        </p:spPr>
        <p:txBody>
          <a:bodyPr anchorCtr="0" anchor="t" bIns="12250" lIns="24525" spcFirstLastPara="1" rIns="24525" wrap="square" tIns="12250">
            <a:spAutoFit/>
          </a:bodyPr>
          <a:lstStyle/>
          <a:p>
            <a:pPr indent="0" lvl="0" marL="0" marR="0" rtl="0" algn="ctr">
              <a:spcBef>
                <a:spcPts val="0"/>
              </a:spcBef>
              <a:spcAft>
                <a:spcPts val="0"/>
              </a:spcAft>
              <a:buNone/>
            </a:pPr>
            <a:r>
              <a:rPr lang="en-US" sz="1546">
                <a:solidFill>
                  <a:srgbClr val="BFBFBF"/>
                </a:solidFill>
                <a:latin typeface="Arial"/>
                <a:ea typeface="Arial"/>
                <a:cs typeface="Arial"/>
                <a:sym typeface="Arial"/>
              </a:rPr>
              <a:t>Monochromatismus</a:t>
            </a:r>
            <a:endParaRPr/>
          </a:p>
        </p:txBody>
      </p:sp>
      <p:cxnSp>
        <p:nvCxnSpPr>
          <p:cNvPr id="7805" name="Google Shape;7805;p282"/>
          <p:cNvCxnSpPr>
            <a:stCxn id="7798" idx="2"/>
          </p:cNvCxnSpPr>
          <p:nvPr/>
        </p:nvCxnSpPr>
        <p:spPr>
          <a:xfrm flipH="1">
            <a:off x="3406118" y="1555584"/>
            <a:ext cx="291600" cy="498900"/>
          </a:xfrm>
          <a:prstGeom prst="straightConnector1">
            <a:avLst/>
          </a:prstGeom>
          <a:noFill/>
          <a:ln cap="flat" cmpd="sng" w="9525">
            <a:solidFill>
              <a:srgbClr val="BFBFBF"/>
            </a:solidFill>
            <a:prstDash val="solid"/>
            <a:round/>
            <a:headEnd len="sm" w="sm" type="none"/>
            <a:tailEnd len="med" w="med" type="triangle"/>
          </a:ln>
        </p:spPr>
      </p:cxnSp>
      <p:cxnSp>
        <p:nvCxnSpPr>
          <p:cNvPr id="7806" name="Google Shape;7806;p282"/>
          <p:cNvCxnSpPr>
            <a:stCxn id="7798" idx="2"/>
          </p:cNvCxnSpPr>
          <p:nvPr/>
        </p:nvCxnSpPr>
        <p:spPr>
          <a:xfrm>
            <a:off x="3697718" y="1555584"/>
            <a:ext cx="600" cy="1143600"/>
          </a:xfrm>
          <a:prstGeom prst="straightConnector1">
            <a:avLst/>
          </a:prstGeom>
          <a:noFill/>
          <a:ln cap="flat" cmpd="sng" w="9525">
            <a:solidFill>
              <a:srgbClr val="BFBFBF"/>
            </a:solidFill>
            <a:prstDash val="solid"/>
            <a:round/>
            <a:headEnd len="sm" w="sm" type="none"/>
            <a:tailEnd len="med" w="med" type="triangle"/>
          </a:ln>
        </p:spPr>
      </p:cxnSp>
      <p:cxnSp>
        <p:nvCxnSpPr>
          <p:cNvPr id="7807" name="Google Shape;7807;p282"/>
          <p:cNvCxnSpPr>
            <a:stCxn id="7798" idx="2"/>
          </p:cNvCxnSpPr>
          <p:nvPr/>
        </p:nvCxnSpPr>
        <p:spPr>
          <a:xfrm>
            <a:off x="3697718" y="1555584"/>
            <a:ext cx="297300" cy="498900"/>
          </a:xfrm>
          <a:prstGeom prst="straightConnector1">
            <a:avLst/>
          </a:prstGeom>
          <a:noFill/>
          <a:ln cap="flat" cmpd="sng" w="9525">
            <a:solidFill>
              <a:srgbClr val="BFBFBF"/>
            </a:solidFill>
            <a:prstDash val="solid"/>
            <a:round/>
            <a:headEnd len="sm" w="sm" type="none"/>
            <a:tailEnd len="med" w="med" type="triangle"/>
          </a:ln>
        </p:spPr>
      </p:cxnSp>
      <p:cxnSp>
        <p:nvCxnSpPr>
          <p:cNvPr id="7808" name="Google Shape;7808;p282"/>
          <p:cNvCxnSpPr/>
          <p:nvPr/>
        </p:nvCxnSpPr>
        <p:spPr>
          <a:xfrm>
            <a:off x="8672423" y="1714587"/>
            <a:ext cx="368060" cy="294448"/>
          </a:xfrm>
          <a:prstGeom prst="straightConnector1">
            <a:avLst/>
          </a:prstGeom>
          <a:noFill/>
          <a:ln cap="flat" cmpd="sng" w="9525">
            <a:solidFill>
              <a:schemeClr val="dk1"/>
            </a:solidFill>
            <a:prstDash val="solid"/>
            <a:round/>
            <a:headEnd len="med" w="med" type="none"/>
            <a:tailEnd len="med" w="med" type="triangle"/>
          </a:ln>
        </p:spPr>
      </p:cxnSp>
      <p:cxnSp>
        <p:nvCxnSpPr>
          <p:cNvPr id="7809" name="Google Shape;7809;p282"/>
          <p:cNvCxnSpPr/>
          <p:nvPr/>
        </p:nvCxnSpPr>
        <p:spPr>
          <a:xfrm flipH="1">
            <a:off x="8304359" y="1714586"/>
            <a:ext cx="368061" cy="314384"/>
          </a:xfrm>
          <a:prstGeom prst="straightConnector1">
            <a:avLst/>
          </a:prstGeom>
          <a:noFill/>
          <a:ln cap="flat" cmpd="sng" w="9525">
            <a:solidFill>
              <a:srgbClr val="BFBFBF"/>
            </a:solidFill>
            <a:prstDash val="solid"/>
            <a:round/>
            <a:headEnd len="med" w="med" type="none"/>
            <a:tailEnd len="med" w="med" type="triangle"/>
          </a:ln>
        </p:spPr>
      </p:cxnSp>
      <p:sp>
        <p:nvSpPr>
          <p:cNvPr id="7810" name="Google Shape;7810;p282"/>
          <p:cNvSpPr txBox="1"/>
          <p:nvPr/>
        </p:nvSpPr>
        <p:spPr>
          <a:xfrm>
            <a:off x="7200181" y="2076758"/>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rgbClr val="BFBFBF"/>
                </a:solidFill>
                <a:latin typeface="Arial"/>
                <a:ea typeface="Arial"/>
                <a:cs typeface="Arial"/>
                <a:sym typeface="Arial"/>
              </a:rPr>
              <a:t>normal</a:t>
            </a:r>
            <a:endParaRPr i="1" sz="1546">
              <a:solidFill>
                <a:srgbClr val="BFBFBF"/>
              </a:solidFill>
              <a:latin typeface="Arial"/>
              <a:ea typeface="Arial"/>
              <a:cs typeface="Arial"/>
              <a:sym typeface="Arial"/>
            </a:endParaRPr>
          </a:p>
        </p:txBody>
      </p:sp>
      <p:sp>
        <p:nvSpPr>
          <p:cNvPr id="7811" name="Google Shape;7811;p282"/>
          <p:cNvSpPr txBox="1"/>
          <p:nvPr/>
        </p:nvSpPr>
        <p:spPr>
          <a:xfrm>
            <a:off x="8790202" y="2085591"/>
            <a:ext cx="1590021" cy="733176"/>
          </a:xfrm>
          <a:prstGeom prst="rect">
            <a:avLst/>
          </a:prstGeom>
          <a:noFill/>
          <a:ln>
            <a:noFill/>
          </a:ln>
        </p:spPr>
        <p:txBody>
          <a:bodyPr anchorCtr="0" anchor="t" bIns="12250" lIns="24525" spcFirstLastPara="1" rIns="24525" wrap="square" tIns="12250">
            <a:spAutoFit/>
          </a:bodyPr>
          <a:lstStyle/>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Fundus</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Erscheinungsbild</a:t>
            </a:r>
            <a:endParaRPr/>
          </a:p>
          <a:p>
            <a:pPr indent="0" lvl="0" marL="0" marR="0" rtl="0" algn="ctr">
              <a:lnSpc>
                <a:spcPct val="118693"/>
              </a:lnSpc>
              <a:spcBef>
                <a:spcPts val="0"/>
              </a:spcBef>
              <a:spcAft>
                <a:spcPts val="0"/>
              </a:spcAft>
              <a:buNone/>
            </a:pPr>
            <a:r>
              <a:rPr lang="en-US" sz="1546">
                <a:solidFill>
                  <a:schemeClr val="dk1"/>
                </a:solidFill>
                <a:latin typeface="Arial"/>
                <a:ea typeface="Arial"/>
                <a:cs typeface="Arial"/>
                <a:sym typeface="Arial"/>
              </a:rPr>
              <a:t>abnormal</a:t>
            </a:r>
            <a:endParaRPr i="1" sz="1546">
              <a:solidFill>
                <a:schemeClr val="dk1"/>
              </a:solidFill>
              <a:latin typeface="Arial"/>
              <a:ea typeface="Arial"/>
              <a:cs typeface="Arial"/>
              <a:sym typeface="Arial"/>
            </a:endParaRPr>
          </a:p>
        </p:txBody>
      </p:sp>
      <p:sp>
        <p:nvSpPr>
          <p:cNvPr id="7812" name="Google Shape;7812;p282"/>
          <p:cNvSpPr txBox="1"/>
          <p:nvPr/>
        </p:nvSpPr>
        <p:spPr>
          <a:xfrm>
            <a:off x="7995192" y="2977769"/>
            <a:ext cx="753316" cy="262636"/>
          </a:xfrm>
          <a:prstGeom prst="rect">
            <a:avLst/>
          </a:prstGeom>
          <a:no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lang="en-US" sz="1546">
                <a:solidFill>
                  <a:srgbClr val="BFBFBF"/>
                </a:solidFill>
                <a:latin typeface="Arial"/>
                <a:ea typeface="Arial"/>
                <a:cs typeface="Arial"/>
                <a:sym typeface="Arial"/>
              </a:rPr>
              <a:t>CSNB</a:t>
            </a:r>
            <a:endParaRPr/>
          </a:p>
        </p:txBody>
      </p:sp>
      <p:cxnSp>
        <p:nvCxnSpPr>
          <p:cNvPr id="7813" name="Google Shape;7813;p282"/>
          <p:cNvCxnSpPr/>
          <p:nvPr/>
        </p:nvCxnSpPr>
        <p:spPr>
          <a:xfrm>
            <a:off x="7580156" y="2825880"/>
            <a:ext cx="0" cy="294448"/>
          </a:xfrm>
          <a:prstGeom prst="straightConnector1">
            <a:avLst/>
          </a:prstGeom>
          <a:noFill/>
          <a:ln cap="flat" cmpd="sng" w="9525">
            <a:solidFill>
              <a:srgbClr val="BFBFBF"/>
            </a:solidFill>
            <a:prstDash val="solid"/>
            <a:round/>
            <a:headEnd len="med" w="med" type="none"/>
            <a:tailEnd len="med" w="med" type="none"/>
          </a:ln>
        </p:spPr>
      </p:cxnSp>
      <p:cxnSp>
        <p:nvCxnSpPr>
          <p:cNvPr id="7814" name="Google Shape;7814;p282"/>
          <p:cNvCxnSpPr/>
          <p:nvPr/>
        </p:nvCxnSpPr>
        <p:spPr>
          <a:xfrm>
            <a:off x="7580156" y="3120329"/>
            <a:ext cx="73612" cy="0"/>
          </a:xfrm>
          <a:prstGeom prst="straightConnector1">
            <a:avLst/>
          </a:prstGeom>
          <a:noFill/>
          <a:ln cap="flat" cmpd="sng" w="9525">
            <a:solidFill>
              <a:srgbClr val="BFBFBF"/>
            </a:solidFill>
            <a:prstDash val="solid"/>
            <a:round/>
            <a:headEnd len="med" w="med" type="none"/>
            <a:tailEnd len="med" w="med" type="none"/>
          </a:ln>
        </p:spPr>
      </p:cxnSp>
      <p:cxnSp>
        <p:nvCxnSpPr>
          <p:cNvPr id="7815" name="Google Shape;7815;p282"/>
          <p:cNvCxnSpPr/>
          <p:nvPr/>
        </p:nvCxnSpPr>
        <p:spPr>
          <a:xfrm>
            <a:off x="9923828" y="2871586"/>
            <a:ext cx="0" cy="809733"/>
          </a:xfrm>
          <a:prstGeom prst="straightConnector1">
            <a:avLst/>
          </a:prstGeom>
          <a:noFill/>
          <a:ln cap="flat" cmpd="sng" w="9525">
            <a:solidFill>
              <a:schemeClr val="dk1"/>
            </a:solidFill>
            <a:prstDash val="solid"/>
            <a:round/>
            <a:headEnd len="med" w="med" type="none"/>
            <a:tailEnd len="med" w="med" type="none"/>
          </a:ln>
        </p:spPr>
      </p:cxnSp>
      <p:cxnSp>
        <p:nvCxnSpPr>
          <p:cNvPr id="7816" name="Google Shape;7816;p282"/>
          <p:cNvCxnSpPr/>
          <p:nvPr/>
        </p:nvCxnSpPr>
        <p:spPr>
          <a:xfrm>
            <a:off x="9850216" y="3186828"/>
            <a:ext cx="73612" cy="0"/>
          </a:xfrm>
          <a:prstGeom prst="straightConnector1">
            <a:avLst/>
          </a:prstGeom>
          <a:noFill/>
          <a:ln cap="flat" cmpd="sng" w="9525">
            <a:solidFill>
              <a:schemeClr val="dk1"/>
            </a:solidFill>
            <a:prstDash val="solid"/>
            <a:round/>
            <a:headEnd len="med" w="med" type="none"/>
            <a:tailEnd len="med" w="med" type="none"/>
          </a:ln>
        </p:spPr>
      </p:cxnSp>
      <p:cxnSp>
        <p:nvCxnSpPr>
          <p:cNvPr id="7817" name="Google Shape;7817;p282"/>
          <p:cNvCxnSpPr/>
          <p:nvPr/>
        </p:nvCxnSpPr>
        <p:spPr>
          <a:xfrm>
            <a:off x="9850216" y="3702112"/>
            <a:ext cx="73612" cy="0"/>
          </a:xfrm>
          <a:prstGeom prst="straightConnector1">
            <a:avLst/>
          </a:prstGeom>
          <a:noFill/>
          <a:ln cap="flat" cmpd="sng" w="9525">
            <a:solidFill>
              <a:schemeClr val="dk1"/>
            </a:solidFill>
            <a:prstDash val="solid"/>
            <a:round/>
            <a:headEnd len="med" w="med" type="none"/>
            <a:tailEnd len="med" w="med" type="none"/>
          </a:ln>
        </p:spPr>
      </p:cxnSp>
      <p:sp>
        <p:nvSpPr>
          <p:cNvPr id="7818" name="Google Shape;7818;p282"/>
          <p:cNvSpPr txBox="1"/>
          <p:nvPr/>
        </p:nvSpPr>
        <p:spPr>
          <a:xfrm>
            <a:off x="8383418" y="2904038"/>
            <a:ext cx="1466798" cy="399405"/>
          </a:xfrm>
          <a:prstGeom prst="rect">
            <a:avLst/>
          </a:prstGeom>
          <a:solidFill>
            <a:schemeClr val="dk1"/>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chemeClr val="lt1"/>
                </a:solidFill>
                <a:latin typeface="Arial"/>
                <a:ea typeface="Arial"/>
                <a:cs typeface="Arial"/>
                <a:sym typeface="Arial"/>
              </a:rPr>
              <a:t>F</a:t>
            </a:r>
            <a:r>
              <a:rPr b="1" lang="en-US" sz="1352">
                <a:solidFill>
                  <a:srgbClr val="FFEC8F"/>
                </a:solidFill>
                <a:latin typeface="Arial"/>
                <a:ea typeface="Arial"/>
                <a:cs typeface="Arial"/>
                <a:sym typeface="Arial"/>
              </a:rPr>
              <a:t>u</a:t>
            </a:r>
            <a:r>
              <a:rPr b="1" lang="en-US" sz="1352">
                <a:solidFill>
                  <a:schemeClr val="lt1"/>
                </a:solidFill>
                <a:latin typeface="Arial"/>
                <a:ea typeface="Arial"/>
                <a:cs typeface="Arial"/>
                <a:sym typeface="Arial"/>
              </a:rPr>
              <a:t>n</a:t>
            </a:r>
            <a:r>
              <a:rPr b="1" lang="en-US" sz="1352">
                <a:solidFill>
                  <a:srgbClr val="FFEC8F"/>
                </a:solidFill>
                <a:latin typeface="Arial"/>
                <a:ea typeface="Arial"/>
                <a:cs typeface="Arial"/>
                <a:sym typeface="Arial"/>
              </a:rPr>
              <a:t>d</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a</a:t>
            </a:r>
            <a:r>
              <a:rPr b="1" lang="en-US" sz="1352">
                <a:solidFill>
                  <a:schemeClr val="lt1"/>
                </a:solidFill>
                <a:latin typeface="Arial"/>
                <a:ea typeface="Arial"/>
                <a:cs typeface="Arial"/>
                <a:sym typeface="Arial"/>
              </a:rPr>
              <a:t>l</a:t>
            </a:r>
            <a:r>
              <a:rPr b="1" lang="en-US" sz="1352">
                <a:solidFill>
                  <a:srgbClr val="FFEC8F"/>
                </a:solidFill>
                <a:latin typeface="Arial"/>
                <a:ea typeface="Arial"/>
                <a:cs typeface="Arial"/>
                <a:sym typeface="Arial"/>
              </a:rPr>
              <a:t>b</a:t>
            </a:r>
            <a:r>
              <a:rPr b="1" lang="en-US" sz="1352">
                <a:solidFill>
                  <a:schemeClr val="lt1"/>
                </a:solidFill>
                <a:latin typeface="Arial"/>
                <a:ea typeface="Arial"/>
                <a:cs typeface="Arial"/>
                <a:sym typeface="Arial"/>
              </a:rPr>
              <a:t>i</a:t>
            </a:r>
            <a:r>
              <a:rPr b="1" lang="en-US" sz="1352">
                <a:solidFill>
                  <a:srgbClr val="FFEC8F"/>
                </a:solidFill>
                <a:latin typeface="Arial"/>
                <a:ea typeface="Arial"/>
                <a:cs typeface="Arial"/>
                <a:sym typeface="Arial"/>
              </a:rPr>
              <a:t>p</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n</a:t>
            </a:r>
            <a:r>
              <a:rPr b="1" lang="en-US" sz="1352">
                <a:solidFill>
                  <a:schemeClr val="lt1"/>
                </a:solidFill>
                <a:latin typeface="Arial"/>
                <a:ea typeface="Arial"/>
                <a:cs typeface="Arial"/>
                <a:sym typeface="Arial"/>
              </a:rPr>
              <a:t>c</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a</a:t>
            </a:r>
            <a:r>
              <a:rPr b="1" lang="en-US" sz="1352">
                <a:solidFill>
                  <a:srgbClr val="FFEC8F"/>
                </a:solidFill>
                <a:latin typeface="Arial"/>
                <a:ea typeface="Arial"/>
                <a:cs typeface="Arial"/>
                <a:sym typeface="Arial"/>
              </a:rPr>
              <a:t>t</a:t>
            </a:r>
            <a:r>
              <a:rPr b="1" lang="en-US" sz="1352">
                <a:solidFill>
                  <a:schemeClr val="lt1"/>
                </a:solidFill>
                <a:latin typeface="Arial"/>
                <a:ea typeface="Arial"/>
                <a:cs typeface="Arial"/>
                <a:sym typeface="Arial"/>
              </a:rPr>
              <a:t>u</a:t>
            </a:r>
            <a:r>
              <a:rPr b="1" lang="en-US" sz="1352">
                <a:solidFill>
                  <a:srgbClr val="FFEC8F"/>
                </a:solidFill>
                <a:latin typeface="Arial"/>
                <a:ea typeface="Arial"/>
                <a:cs typeface="Arial"/>
                <a:sym typeface="Arial"/>
              </a:rPr>
              <a:t>s</a:t>
            </a:r>
            <a:endParaRPr/>
          </a:p>
        </p:txBody>
      </p:sp>
      <p:sp>
        <p:nvSpPr>
          <p:cNvPr id="7819" name="Google Shape;7819;p282"/>
          <p:cNvSpPr txBox="1"/>
          <p:nvPr/>
        </p:nvSpPr>
        <p:spPr>
          <a:xfrm>
            <a:off x="8945546" y="3479217"/>
            <a:ext cx="904670" cy="399405"/>
          </a:xfrm>
          <a:prstGeom prst="rect">
            <a:avLst/>
          </a:prstGeom>
          <a:solidFill>
            <a:srgbClr val="6699FF"/>
          </a:solidFill>
          <a:ln>
            <a:noFill/>
          </a:ln>
        </p:spPr>
        <p:txBody>
          <a:bodyPr anchorCtr="0" anchor="t" bIns="12250" lIns="24525" spcFirstLastPara="1" rIns="24525" wrap="square" tIns="12250">
            <a:spAutoFit/>
          </a:bodyPr>
          <a:lstStyle/>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Oguchi</a:t>
            </a:r>
            <a:endParaRPr b="1" sz="1800">
              <a:solidFill>
                <a:srgbClr val="FFEC8F"/>
              </a:solidFill>
              <a:latin typeface="Arial"/>
              <a:ea typeface="Arial"/>
              <a:cs typeface="Arial"/>
              <a:sym typeface="Arial"/>
            </a:endParaRPr>
          </a:p>
          <a:p>
            <a:pPr indent="0" lvl="0" marL="0" marR="0" rtl="0" algn="r">
              <a:lnSpc>
                <a:spcPct val="90000"/>
              </a:lnSpc>
              <a:spcBef>
                <a:spcPts val="0"/>
              </a:spcBef>
              <a:spcAft>
                <a:spcPts val="0"/>
              </a:spcAft>
              <a:buNone/>
            </a:pPr>
            <a:r>
              <a:rPr b="1" lang="en-US" sz="1352">
                <a:solidFill>
                  <a:srgbClr val="FFEC8F"/>
                </a:solidFill>
                <a:latin typeface="Arial"/>
                <a:ea typeface="Arial"/>
                <a:cs typeface="Arial"/>
                <a:sym typeface="Arial"/>
              </a:rPr>
              <a:t>Krankheit</a:t>
            </a:r>
            <a:endParaRPr/>
          </a:p>
        </p:txBody>
      </p:sp>
      <p:sp>
        <p:nvSpPr>
          <p:cNvPr id="7820" name="Google Shape;7820;p282"/>
          <p:cNvSpPr txBox="1"/>
          <p:nvPr/>
        </p:nvSpPr>
        <p:spPr>
          <a:xfrm>
            <a:off x="1752888" y="4217397"/>
            <a:ext cx="7000816" cy="1897916"/>
          </a:xfrm>
          <a:prstGeom prst="rect">
            <a:avLst/>
          </a:prstGeom>
          <a:solidFill>
            <a:srgbClr val="6699FF"/>
          </a:solidFill>
          <a:ln>
            <a:noFill/>
          </a:ln>
        </p:spPr>
        <p:txBody>
          <a:bodyPr anchorCtr="0" anchor="t" bIns="12250" lIns="24525" spcFirstLastPara="1" rIns="24525" wrap="square" tIns="12250">
            <a:spAutoFit/>
          </a:bodyPr>
          <a:lstStyle/>
          <a:p>
            <a:pPr indent="0" lvl="2" marL="220836" marR="0" rtl="0" algn="l">
              <a:lnSpc>
                <a:spcPct val="90000"/>
              </a:lnSpc>
              <a:spcBef>
                <a:spcPts val="0"/>
              </a:spcBef>
              <a:spcAft>
                <a:spcPts val="0"/>
              </a:spcAft>
              <a:buNone/>
            </a:pPr>
            <a:r>
              <a:rPr b="1" i="1" lang="en-US" sz="1352" u="none" cap="none" strike="noStrike">
                <a:solidFill>
                  <a:srgbClr val="FFEC8F"/>
                </a:solidFill>
                <a:latin typeface="Arial"/>
                <a:ea typeface="Arial"/>
                <a:cs typeface="Arial"/>
                <a:sym typeface="Arial"/>
              </a:rPr>
              <a:t>Oguchi-Krankheit</a:t>
            </a:r>
            <a:endParaRPr b="1" i="1" sz="1352" u="none" cap="none" strike="noStrike">
              <a:solidFill>
                <a:srgbClr val="7F7F7F"/>
              </a:solidFill>
              <a:latin typeface="Arial"/>
              <a:ea typeface="Arial"/>
              <a:cs typeface="Arial"/>
              <a:sym typeface="Arial"/>
            </a:endParaRPr>
          </a:p>
          <a:p>
            <a:pPr indent="0" lvl="2" marL="220836" marR="0" rtl="0" algn="l">
              <a:lnSpc>
                <a:spcPct val="90000"/>
              </a:lnSpc>
              <a:spcBef>
                <a:spcPts val="0"/>
              </a:spcBef>
              <a:spcAft>
                <a:spcPts val="0"/>
              </a:spcAft>
              <a:buNone/>
            </a:pPr>
            <a:r>
              <a:rPr b="0" i="0" lang="en-US" sz="1352" u="none" cap="none" strike="noStrike">
                <a:solidFill>
                  <a:srgbClr val="7F7F7F"/>
                </a:solidFill>
                <a:latin typeface="Arial"/>
                <a:ea typeface="Arial"/>
                <a:cs typeface="Arial"/>
                <a:sym typeface="Arial"/>
              </a:rPr>
              <a:t>--Weist zudem eine verlangsamte Dunkeladaptation auf (dies ist jedoch </a:t>
            </a:r>
            <a:r>
              <a:rPr b="0" i="1" lang="en-US" sz="1352" u="none" cap="none" strike="noStrike">
                <a:solidFill>
                  <a:srgbClr val="7F7F7F"/>
                </a:solidFill>
                <a:latin typeface="Arial"/>
                <a:ea typeface="Arial"/>
                <a:cs typeface="Arial"/>
                <a:sym typeface="Arial"/>
              </a:rPr>
              <a:t>kein </a:t>
            </a:r>
            <a:r>
              <a:rPr b="0" i="0" lang="en-US" sz="1352" u="none" cap="none" strike="noStrike">
                <a:solidFill>
                  <a:srgbClr val="7F7F7F"/>
                </a:solidFill>
                <a:latin typeface="Arial"/>
                <a:ea typeface="Arial"/>
                <a:cs typeface="Arial"/>
                <a:sym typeface="Arial"/>
              </a:rPr>
              <a:t>Problem der Pigmentregeneration)</a:t>
            </a:r>
            <a:endParaRPr/>
          </a:p>
          <a:p>
            <a:pPr indent="0" lvl="2" marL="220836" marR="0" rtl="0" algn="l">
              <a:lnSpc>
                <a:spcPct val="90000"/>
              </a:lnSpc>
              <a:spcBef>
                <a:spcPts val="0"/>
              </a:spcBef>
              <a:spcAft>
                <a:spcPts val="0"/>
              </a:spcAft>
              <a:buNone/>
            </a:pPr>
            <a:r>
              <a:rPr b="0" i="0" lang="en-US" sz="1352" u="none" cap="none" strike="noStrike">
                <a:solidFill>
                  <a:srgbClr val="7F7F7F"/>
                </a:solidFill>
                <a:latin typeface="Arial"/>
                <a:ea typeface="Arial"/>
                <a:cs typeface="Arial"/>
                <a:sym typeface="Arial"/>
              </a:rPr>
              <a:t>--Nach der Dunkeladaptation geht die Dunkelempfindlichkeit durch einen einzigen…hellen Blitz verloren</a:t>
            </a:r>
            <a:endParaRPr/>
          </a:p>
          <a:p>
            <a:pPr indent="0" lvl="2" marL="220836" marR="0" rtl="0" algn="l">
              <a:lnSpc>
                <a:spcPct val="90000"/>
              </a:lnSpc>
              <a:spcBef>
                <a:spcPts val="0"/>
              </a:spcBef>
              <a:spcAft>
                <a:spcPts val="0"/>
              </a:spcAft>
              <a:buNone/>
            </a:pPr>
            <a:r>
              <a:rPr b="0" i="0" lang="en-US" sz="1352" u="none" cap="none" strike="noStrike">
                <a:solidFill>
                  <a:srgbClr val="7F7F7F"/>
                </a:solidFill>
                <a:latin typeface="Arial"/>
                <a:ea typeface="Arial"/>
                <a:cs typeface="Arial"/>
                <a:sym typeface="Arial"/>
              </a:rPr>
              <a:t>--funduskopisch:</a:t>
            </a:r>
            <a:endParaRPr/>
          </a:p>
          <a:p>
            <a:pPr indent="0" lvl="2" marL="220836" marR="0" rtl="0" algn="l">
              <a:lnSpc>
                <a:spcPct val="90000"/>
              </a:lnSpc>
              <a:spcBef>
                <a:spcPts val="0"/>
              </a:spcBef>
              <a:spcAft>
                <a:spcPts val="0"/>
              </a:spcAft>
              <a:buNone/>
            </a:pPr>
            <a:r>
              <a:rPr b="0" i="0" lang="en-US" sz="1352" u="none" cap="none" strike="noStrike">
                <a:solidFill>
                  <a:srgbClr val="7F7F7F"/>
                </a:solidFill>
                <a:latin typeface="Arial"/>
                <a:ea typeface="Arial"/>
                <a:cs typeface="Arial"/>
                <a:sym typeface="Arial"/>
              </a:rPr>
              <a:t>  --Normales Erscheinungsbild </a:t>
            </a:r>
            <a:r>
              <a:rPr b="1" i="0" lang="en-US" sz="1352" u="none" cap="none" strike="noStrike">
                <a:solidFill>
                  <a:srgbClr val="7F7F7F"/>
                </a:solidFill>
                <a:latin typeface="Arial"/>
                <a:ea typeface="Arial"/>
                <a:cs typeface="Arial"/>
                <a:sym typeface="Arial"/>
              </a:rPr>
              <a:t>bei…Dunkeladaptation</a:t>
            </a:r>
            <a:endParaRPr/>
          </a:p>
          <a:p>
            <a:pPr indent="0" lvl="2" marL="220836" marR="0" rtl="0" algn="l">
              <a:lnSpc>
                <a:spcPct val="90000"/>
              </a:lnSpc>
              <a:spcBef>
                <a:spcPts val="0"/>
              </a:spcBef>
              <a:spcAft>
                <a:spcPts val="0"/>
              </a:spcAft>
              <a:buNone/>
            </a:pPr>
            <a:r>
              <a:rPr b="0" i="0" lang="en-US" sz="1352" u="none" cap="none" strike="noStrike">
                <a:solidFill>
                  <a:srgbClr val="7F7F7F"/>
                </a:solidFill>
                <a:latin typeface="Arial"/>
                <a:ea typeface="Arial"/>
                <a:cs typeface="Arial"/>
                <a:sym typeface="Arial"/>
              </a:rPr>
              <a:t>  --Nach Lichteinwirkung nimmt der hintere Augenpol </a:t>
            </a:r>
            <a:r>
              <a:rPr b="1" i="0" lang="en-US" sz="1352" u="none" cap="none" strike="noStrike">
                <a:solidFill>
                  <a:srgbClr val="7F7F7F"/>
                </a:solidFill>
                <a:latin typeface="Arial"/>
                <a:ea typeface="Arial"/>
                <a:cs typeface="Arial"/>
                <a:sym typeface="Arial"/>
              </a:rPr>
              <a:t>einen…gelb schillernden Schimmer </a:t>
            </a:r>
            <a:r>
              <a:rPr b="0" i="0" lang="en-US" sz="1352" u="none" cap="none" strike="noStrike">
                <a:solidFill>
                  <a:srgbClr val="7F7F7F"/>
                </a:solidFill>
                <a:latin typeface="Arial"/>
                <a:ea typeface="Arial"/>
                <a:cs typeface="Arial"/>
                <a:sym typeface="Arial"/>
              </a:rPr>
              <a:t>an</a:t>
            </a:r>
            <a:endParaRPr/>
          </a:p>
          <a:p>
            <a:pPr indent="0" lvl="2" marL="220836" marR="0" rtl="0" algn="l">
              <a:lnSpc>
                <a:spcPct val="90000"/>
              </a:lnSpc>
              <a:spcBef>
                <a:spcPts val="0"/>
              </a:spcBef>
              <a:spcAft>
                <a:spcPts val="0"/>
              </a:spcAft>
              <a:buNone/>
            </a:pPr>
            <a:r>
              <a:rPr b="0" i="0" lang="en-US" sz="1352" u="none" cap="none" strike="noStrike">
                <a:solidFill>
                  <a:srgbClr val="7F7F7F"/>
                </a:solidFill>
                <a:latin typeface="Arial"/>
                <a:ea typeface="Arial"/>
                <a:cs typeface="Arial"/>
                <a:sym typeface="Arial"/>
              </a:rPr>
              <a:t>    --Diese Farbveränderung ist als</a:t>
            </a:r>
            <a:r>
              <a:rPr b="1" i="0" lang="en-US" sz="1352" u="none" cap="none" strike="noStrike">
                <a:solidFill>
                  <a:srgbClr val="7F7F7F"/>
                </a:solidFill>
                <a:latin typeface="Arial"/>
                <a:ea typeface="Arial"/>
                <a:cs typeface="Arial"/>
                <a:sym typeface="Arial"/>
              </a:rPr>
              <a:t>…Mizuo-Nakamura-Phänomen</a:t>
            </a:r>
            <a:r>
              <a:rPr b="0" i="0" lang="en-US" sz="1352" u="none" cap="none" strike="noStrike">
                <a:solidFill>
                  <a:srgbClr val="7F7F7F"/>
                </a:solidFill>
                <a:latin typeface="Arial"/>
                <a:ea typeface="Arial"/>
                <a:cs typeface="Arial"/>
                <a:sym typeface="Arial"/>
              </a:rPr>
              <a:t>bekannt</a:t>
            </a:r>
            <a:endParaRPr/>
          </a:p>
        </p:txBody>
      </p:sp>
      <p:sp>
        <p:nvSpPr>
          <p:cNvPr id="7821" name="Google Shape;7821;p282"/>
          <p:cNvSpPr txBox="1"/>
          <p:nvPr/>
        </p:nvSpPr>
        <p:spPr>
          <a:xfrm>
            <a:off x="3301599" y="4580717"/>
            <a:ext cx="5488602" cy="1243804"/>
          </a:xfrm>
          <a:prstGeom prst="rect">
            <a:avLst/>
          </a:prstGeom>
          <a:solidFill>
            <a:srgbClr val="7030A0"/>
          </a:solidFill>
          <a:ln>
            <a:noFill/>
          </a:ln>
        </p:spPr>
        <p:txBody>
          <a:bodyPr anchorCtr="0" anchor="t" bIns="12250" lIns="24525" spcFirstLastPara="1" rIns="24525" wrap="square" tIns="12250">
            <a:spAutoFit/>
          </a:bodyPr>
          <a:lstStyle/>
          <a:p>
            <a:pPr indent="0" lvl="0" marL="0" marR="0" rtl="0" algn="l">
              <a:spcBef>
                <a:spcPts val="0"/>
              </a:spcBef>
              <a:spcAft>
                <a:spcPts val="0"/>
              </a:spcAft>
              <a:buNone/>
            </a:pPr>
            <a:r>
              <a:rPr i="1" lang="en-US" sz="1546">
                <a:solidFill>
                  <a:schemeClr val="lt1"/>
                </a:solidFill>
                <a:latin typeface="Arial"/>
                <a:ea typeface="Arial"/>
                <a:cs typeface="Arial"/>
                <a:sym typeface="Arial"/>
              </a:rPr>
              <a:t>Ist Oguchi-Syndrom häufig oder selten?</a:t>
            </a:r>
            <a:endParaRPr/>
          </a:p>
          <a:p>
            <a:pPr indent="0" lvl="0" marL="0" marR="0" rtl="0" algn="l">
              <a:spcBef>
                <a:spcPts val="0"/>
              </a:spcBef>
              <a:spcAft>
                <a:spcPts val="0"/>
              </a:spcAft>
              <a:buNone/>
            </a:pPr>
            <a:r>
              <a:rPr lang="en-US" sz="1546">
                <a:solidFill>
                  <a:schemeClr val="lt1"/>
                </a:solidFill>
                <a:latin typeface="Arial"/>
                <a:ea typeface="Arial"/>
                <a:cs typeface="Arial"/>
                <a:sym typeface="Arial"/>
              </a:rPr>
              <a:t>Es ist sehr selten</a:t>
            </a:r>
            <a:endParaRPr/>
          </a:p>
          <a:p>
            <a:pPr indent="0" lvl="0" marL="0" marR="0" rtl="0" algn="l">
              <a:spcBef>
                <a:spcPts val="0"/>
              </a:spcBef>
              <a:spcAft>
                <a:spcPts val="0"/>
              </a:spcAft>
              <a:buNone/>
            </a:pPr>
            <a:r>
              <a:t/>
            </a:r>
            <a:endParaRPr sz="1800">
              <a:solidFill>
                <a:schemeClr val="lt1"/>
              </a:solidFill>
              <a:latin typeface="Arial"/>
              <a:ea typeface="Arial"/>
              <a:cs typeface="Arial"/>
              <a:sym typeface="Arial"/>
            </a:endParaRPr>
          </a:p>
          <a:p>
            <a:pPr indent="0" lvl="0" marL="0" marR="0" rtl="0" algn="l">
              <a:spcBef>
                <a:spcPts val="0"/>
              </a:spcBef>
              <a:spcAft>
                <a:spcPts val="0"/>
              </a:spcAft>
              <a:buNone/>
            </a:pPr>
            <a:r>
              <a:rPr i="1" lang="en-US" sz="1546">
                <a:solidFill>
                  <a:schemeClr val="lt1"/>
                </a:solidFill>
                <a:latin typeface="Arial"/>
                <a:ea typeface="Arial"/>
                <a:cs typeface="Arial"/>
                <a:sym typeface="Arial"/>
              </a:rPr>
              <a:t>Mit welcher ethnischen Gruppe ist es eng verbunden?</a:t>
            </a:r>
            <a:endParaRPr/>
          </a:p>
          <a:p>
            <a:pPr indent="0" lvl="0" marL="0" marR="0" rtl="0" algn="l">
              <a:spcBef>
                <a:spcPts val="0"/>
              </a:spcBef>
              <a:spcAft>
                <a:spcPts val="0"/>
              </a:spcAft>
              <a:buNone/>
            </a:pPr>
            <a:r>
              <a:rPr lang="en-US" sz="1546">
                <a:solidFill>
                  <a:schemeClr val="lt1"/>
                </a:solidFill>
                <a:latin typeface="Arial"/>
                <a:ea typeface="Arial"/>
                <a:cs typeface="Arial"/>
                <a:sym typeface="Arial"/>
              </a:rPr>
              <a:t>Japaner</a:t>
            </a:r>
            <a:endParaRPr/>
          </a:p>
        </p:txBody>
      </p:sp>
      <p:sp>
        <p:nvSpPr>
          <p:cNvPr id="7822" name="Google Shape;7822;p282"/>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lnSpc>
                <a:spcPct val="100000"/>
              </a:lnSpc>
              <a:spcBef>
                <a:spcPts val="0"/>
              </a:spcBef>
              <a:spcAft>
                <a:spcPts val="0"/>
              </a:spcAft>
              <a:buClr>
                <a:srgbClr val="FFFFFF"/>
              </a:buClr>
              <a:buSzPts val="1800"/>
              <a:buFont typeface="Quattrocento Sans"/>
              <a:buNone/>
            </a:pPr>
            <a:r>
              <a:rPr b="1" i="0" lang="en-US" sz="1800" u="none" cap="none" strike="noStrike">
                <a:solidFill>
                  <a:srgbClr val="FFFFFF"/>
                </a:solidFill>
                <a:latin typeface="Quattrocento Sans"/>
                <a:ea typeface="Quattrocento Sans"/>
                <a:cs typeface="Quattrocento Sans"/>
                <a:sym typeface="Quattrocento Sans"/>
              </a:rPr>
              <a:t>Angeborene/stationäre Netzhauterkrankung</a:t>
            </a:r>
            <a:endParaRPr sz="1800">
              <a:solidFill>
                <a:schemeClr val="dk1"/>
              </a:solidFill>
              <a:latin typeface="Quattrocento Sans"/>
              <a:ea typeface="Quattrocento Sans"/>
              <a:cs typeface="Quattrocento Sans"/>
              <a:sym typeface="Quattrocento Sans"/>
            </a:endParaRPr>
          </a:p>
        </p:txBody>
      </p:sp>
      <p:sp>
        <p:nvSpPr>
          <p:cNvPr id="7823" name="Google Shape;7823;p282"/>
          <p:cNvSpPr txBox="1"/>
          <p:nvPr>
            <p:ph idx="12" type="sldNum"/>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Clr>
                <a:srgbClr val="9AA3AE"/>
              </a:buClr>
              <a:buSzPts val="800"/>
              <a:buFont typeface="Quattrocento Sans"/>
              <a:buNone/>
            </a:pPr>
            <a:fld id="{00000000-1234-1234-1234-123412341234}" type="slidenum">
              <a:rPr b="0" i="0" lang="en-US" sz="800" u="none" cap="none" strike="noStrike">
                <a:solidFill>
                  <a:srgbClr val="9AA3AE"/>
                </a:solidFill>
                <a:latin typeface="Quattrocento Sans"/>
                <a:ea typeface="Quattrocento Sans"/>
                <a:cs typeface="Quattrocento Sans"/>
                <a:sym typeface="Quattrocento Sans"/>
              </a:rPr>
              <a:t>‹#›</a:t>
            </a:fld>
            <a:endParaRPr sz="800">
              <a:latin typeface="Quattrocento Sans"/>
              <a:ea typeface="Quattrocento Sans"/>
              <a:cs typeface="Quattrocento Sans"/>
              <a:sym typeface="Quattrocento Sans"/>
            </a:endParaRPr>
          </a:p>
        </p:txBody>
      </p:sp>
      <p:cxnSp>
        <p:nvCxnSpPr>
          <p:cNvPr id="7824" name="Google Shape;7824;p282"/>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825" name="Google Shape;7825;p282"/>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b="0" i="0" lang="en-US" sz="800" u="none" cap="none" strike="noStrike">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slides/slide2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9" name="Shape 7829"/>
        <p:cNvGrpSpPr/>
        <p:nvPr/>
      </p:nvGrpSpPr>
      <p:grpSpPr>
        <a:xfrm>
          <a:off x="0" y="0"/>
          <a:ext cx="0" cy="0"/>
          <a:chOff x="0" y="0"/>
          <a:chExt cx="0" cy="0"/>
        </a:xfrm>
      </p:grpSpPr>
      <p:sp>
        <p:nvSpPr>
          <p:cNvPr id="7830" name="Google Shape;7830;p283"/>
          <p:cNvSpPr txBox="1"/>
          <p:nvPr/>
        </p:nvSpPr>
        <p:spPr>
          <a:xfrm>
            <a:off x="0" y="0"/>
            <a:ext cx="10595175" cy="566928"/>
          </a:xfrm>
          <a:prstGeom prst="rect">
            <a:avLst/>
          </a:prstGeom>
          <a:solidFill>
            <a:srgbClr val="1F5E63"/>
          </a:solidFill>
          <a:ln>
            <a:noFill/>
          </a:ln>
        </p:spPr>
        <p:txBody>
          <a:bodyPr anchorCtr="0" anchor="ctr" bIns="12700" lIns="879325" spcFirstLastPara="1" rIns="25400" wrap="square" tIns="12700">
            <a:noAutofit/>
          </a:bodyPr>
          <a:lstStyle/>
          <a:p>
            <a:pPr indent="0" lvl="0" marL="0" marR="0" rtl="0" algn="l">
              <a:spcBef>
                <a:spcPts val="0"/>
              </a:spcBef>
              <a:spcAft>
                <a:spcPts val="0"/>
              </a:spcAft>
              <a:buClr>
                <a:srgbClr val="FFFFFF"/>
              </a:buClr>
              <a:buSzPts val="1800"/>
              <a:buFont typeface="Quattrocento Sans"/>
              <a:buNone/>
            </a:pPr>
            <a:r>
              <a:rPr b="1" i="0" lang="en-US" sz="1800">
                <a:solidFill>
                  <a:srgbClr val="FFFFFF"/>
                </a:solidFill>
                <a:latin typeface="Quattrocento Sans"/>
                <a:ea typeface="Quattrocento Sans"/>
                <a:cs typeface="Quattrocento Sans"/>
                <a:sym typeface="Quattrocento Sans"/>
              </a:rPr>
              <a:t>Mitwirkende</a:t>
            </a:r>
            <a:endParaRPr/>
          </a:p>
        </p:txBody>
      </p:sp>
      <p:sp>
        <p:nvSpPr>
          <p:cNvPr id="7831" name="Google Shape;7831;p283"/>
          <p:cNvSpPr txBox="1"/>
          <p:nvPr/>
        </p:nvSpPr>
        <p:spPr>
          <a:xfrm>
            <a:off x="1981200" y="1371600"/>
            <a:ext cx="8534400" cy="320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F5E63"/>
              </a:buClr>
              <a:buSzPts val="1600"/>
              <a:buFont typeface="Quattrocento Sans"/>
              <a:buNone/>
            </a:pPr>
            <a:r>
              <a:rPr b="1" i="0" lang="en-US" sz="1600">
                <a:solidFill>
                  <a:srgbClr val="1F5E63"/>
                </a:solidFill>
                <a:latin typeface="Quattrocento Sans"/>
                <a:ea typeface="Quattrocento Sans"/>
                <a:cs typeface="Quattrocento Sans"/>
                <a:sym typeface="Quattrocento Sans"/>
              </a:rPr>
              <a:t>Originalfolien</a:t>
            </a:r>
            <a:endParaRPr/>
          </a:p>
          <a:p>
            <a:pPr indent="0" lvl="0" marL="0" marR="0" rtl="0" algn="l">
              <a:spcBef>
                <a:spcPts val="300"/>
              </a:spcBef>
              <a:spcAft>
                <a:spcPts val="0"/>
              </a:spcAft>
              <a:buClr>
                <a:srgbClr val="2B3640"/>
              </a:buClr>
              <a:buSzPts val="1400"/>
              <a:buFont typeface="Quattrocento Sans"/>
              <a:buNone/>
            </a:pPr>
            <a:r>
              <a:rPr b="0" i="0" lang="en-US" sz="1400">
                <a:solidFill>
                  <a:srgbClr val="2B3640"/>
                </a:solidFill>
                <a:latin typeface="Quattrocento Sans"/>
                <a:ea typeface="Quattrocento Sans"/>
                <a:cs typeface="Quattrocento Sans"/>
                <a:sym typeface="Quattrocento Sans"/>
              </a:rPr>
              <a:t>Steven B. Flynn, MD, PhD</a:t>
            </a:r>
            <a:endParaRPr/>
          </a:p>
          <a:p>
            <a:pPr indent="0" lvl="0" marL="0" marR="0" rtl="0" algn="l">
              <a:spcBef>
                <a:spcPts val="1800"/>
              </a:spcBef>
              <a:spcAft>
                <a:spcPts val="0"/>
              </a:spcAft>
              <a:buClr>
                <a:srgbClr val="1F5E63"/>
              </a:buClr>
              <a:buSzPts val="1600"/>
              <a:buFont typeface="Quattrocento Sans"/>
              <a:buNone/>
            </a:pPr>
            <a:r>
              <a:rPr b="1" i="0" lang="en-US" sz="1600">
                <a:solidFill>
                  <a:srgbClr val="1F5E63"/>
                </a:solidFill>
                <a:latin typeface="Quattrocento Sans"/>
                <a:ea typeface="Quattrocento Sans"/>
                <a:cs typeface="Quattrocento Sans"/>
                <a:sym typeface="Quattrocento Sans"/>
              </a:rPr>
              <a:t>Bearbeitung</a:t>
            </a:r>
            <a:endParaRPr/>
          </a:p>
          <a:p>
            <a:pPr indent="0" lvl="0" marL="0" marR="0" rtl="0" algn="l">
              <a:spcBef>
                <a:spcPts val="300"/>
              </a:spcBef>
              <a:spcAft>
                <a:spcPts val="0"/>
              </a:spcAft>
              <a:buClr>
                <a:srgbClr val="2B3640"/>
              </a:buClr>
              <a:buSzPts val="1400"/>
              <a:buFont typeface="Quattrocento Sans"/>
              <a:buNone/>
            </a:pPr>
            <a:r>
              <a:rPr b="0" i="0" lang="en-US" sz="1400">
                <a:solidFill>
                  <a:srgbClr val="2B3640"/>
                </a:solidFill>
                <a:latin typeface="Quattrocento Sans"/>
                <a:ea typeface="Quattrocento Sans"/>
                <a:cs typeface="Quattrocento Sans"/>
                <a:sym typeface="Quattrocento Sans"/>
              </a:rPr>
              <a:t>Dr. med. A. Assaf, Dr. med. W. Alkabouni · Universitätsklinikum Ulm</a:t>
            </a:r>
            <a:endParaRPr/>
          </a:p>
          <a:p>
            <a:pPr indent="0" lvl="0" marL="0" marR="0" rtl="0" algn="l">
              <a:spcBef>
                <a:spcPts val="1800"/>
              </a:spcBef>
              <a:spcAft>
                <a:spcPts val="0"/>
              </a:spcAft>
              <a:buClr>
                <a:srgbClr val="1F5E63"/>
              </a:buClr>
              <a:buSzPts val="1600"/>
              <a:buFont typeface="Quattrocento Sans"/>
              <a:buNone/>
            </a:pPr>
            <a:r>
              <a:rPr b="1" i="0" lang="en-US" sz="1600">
                <a:solidFill>
                  <a:srgbClr val="1F5E63"/>
                </a:solidFill>
                <a:latin typeface="Quattrocento Sans"/>
                <a:ea typeface="Quattrocento Sans"/>
                <a:cs typeface="Quattrocento Sans"/>
                <a:sym typeface="Quattrocento Sans"/>
              </a:rPr>
              <a:t>Fachliche Begutachtung (Retina/Glaskörper)</a:t>
            </a:r>
            <a:endParaRPr/>
          </a:p>
          <a:p>
            <a:pPr indent="0" lvl="0" marL="0" marR="0" rtl="0" algn="l">
              <a:spcBef>
                <a:spcPts val="300"/>
              </a:spcBef>
              <a:spcAft>
                <a:spcPts val="0"/>
              </a:spcAft>
              <a:buClr>
                <a:srgbClr val="2B3640"/>
              </a:buClr>
              <a:buSzPts val="1400"/>
              <a:buFont typeface="Quattrocento Sans"/>
              <a:buNone/>
            </a:pPr>
            <a:r>
              <a:rPr b="0" i="0" lang="en-US" sz="1400">
                <a:solidFill>
                  <a:srgbClr val="2B3640"/>
                </a:solidFill>
                <a:latin typeface="Quattrocento Sans"/>
                <a:ea typeface="Quattrocento Sans"/>
                <a:cs typeface="Quattrocento Sans"/>
                <a:sym typeface="Quattrocento Sans"/>
              </a:rPr>
              <a:t>Prof. A. Wolf · Ärztlicher Direktor der Klinik für Augenheilkunde Ulm</a:t>
            </a:r>
            <a:endParaRPr/>
          </a:p>
        </p:txBody>
      </p:sp>
      <p:sp>
        <p:nvSpPr>
          <p:cNvPr id="7832" name="Google Shape;7832;p283"/>
          <p:cNvSpPr txBox="1"/>
          <p:nvPr/>
        </p:nvSpPr>
        <p:spPr>
          <a:xfrm>
            <a:off x="10546080" y="6602730"/>
            <a:ext cx="1371600" cy="219456"/>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9AA3AE"/>
              </a:buClr>
              <a:buSzPts val="800"/>
              <a:buFont typeface="Quattrocento Sans"/>
              <a:buNone/>
            </a:pPr>
            <a:fld id="{00000000-1234-1234-1234-123412341234}" type="slidenum">
              <a:rPr b="0" i="0" lang="en-US" sz="800">
                <a:solidFill>
                  <a:srgbClr val="9AA3AE"/>
                </a:solidFill>
                <a:latin typeface="Quattrocento Sans"/>
                <a:ea typeface="Quattrocento Sans"/>
                <a:cs typeface="Quattrocento Sans"/>
                <a:sym typeface="Quattrocento Sans"/>
              </a:rPr>
              <a:t>‹#›</a:t>
            </a:fld>
            <a:endParaRPr b="0" i="0" sz="800">
              <a:solidFill>
                <a:srgbClr val="9AA3AE"/>
              </a:solidFill>
              <a:latin typeface="Quattrocento Sans"/>
              <a:ea typeface="Quattrocento Sans"/>
              <a:cs typeface="Quattrocento Sans"/>
              <a:sym typeface="Quattrocento Sans"/>
            </a:endParaRPr>
          </a:p>
        </p:txBody>
      </p:sp>
      <p:cxnSp>
        <p:nvCxnSpPr>
          <p:cNvPr id="7833" name="Google Shape;7833;p283"/>
          <p:cNvCxnSpPr/>
          <p:nvPr/>
        </p:nvCxnSpPr>
        <p:spPr>
          <a:xfrm>
            <a:off x="274320" y="6565392"/>
            <a:ext cx="11643360" cy="0"/>
          </a:xfrm>
          <a:prstGeom prst="straightConnector1">
            <a:avLst/>
          </a:prstGeom>
          <a:noFill/>
          <a:ln cap="flat" cmpd="sng" w="9525">
            <a:solidFill>
              <a:srgbClr val="D7DBE0"/>
            </a:solidFill>
            <a:prstDash val="solid"/>
            <a:round/>
            <a:headEnd len="sm" w="sm" type="none"/>
            <a:tailEnd len="sm" w="sm" type="none"/>
          </a:ln>
        </p:spPr>
      </p:cxnSp>
      <p:sp>
        <p:nvSpPr>
          <p:cNvPr id="7834" name="Google Shape;7834;p283"/>
          <p:cNvSpPr txBox="1"/>
          <p:nvPr/>
        </p:nvSpPr>
        <p:spPr>
          <a:xfrm>
            <a:off x="274320" y="6602730"/>
            <a:ext cx="9966960" cy="21945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9AA3AE"/>
              </a:buClr>
              <a:buSzPts val="800"/>
              <a:buFont typeface="Quattrocento Sans"/>
              <a:buNone/>
            </a:pPr>
            <a:r>
              <a:rPr lang="en-US" sz="800">
                <a:solidFill>
                  <a:srgbClr val="9AA3AE"/>
                </a:solidFill>
                <a:latin typeface="Quattrocento Sans"/>
                <a:ea typeface="Quattrocento Sans"/>
                <a:cs typeface="Quattrocento Sans"/>
                <a:sym typeface="Quattrocento Sans"/>
              </a:rPr>
              <a:t>2026 · Angeborene/stationäre Netzhauterkrankung · Original: Steven B. Flynn, MD, PhD · Bearbeitung: Dr. med. A. Assaf, Dr. med. W. Alkabouni · Geprüft: Prof. A. Wolf</a:t>
            </a:r>
            <a:endParaRPr/>
          </a:p>
        </p:txBody>
      </p:sp>
    </p:spTree>
  </p:cSld>
  <p:clrMapOvr>
    <a:masterClrMapping/>
  </p:clrMapOvr>
</p:sld>
</file>

<file path=ppt/theme/theme1.xml><?xml version="1.0" encoding="utf-8"?>
<a:theme xmlns:a="http://schemas.openxmlformats.org/drawingml/2006/main" xmlns:r="http://schemas.openxmlformats.org/officeDocument/2006/relationships" name="Network">
  <a:themeElements>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2008-09-06T21:52:44Z</dcterms:created>
  <dc:creator>Steven B. Flynn</dc:creator>
</cp:coreProperties>
</file>