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Default Extension="png" ContentType="image/png"/>
  <Override PartName="/ppt/slides/slide64.xml" ContentType="application/vnd.openxmlformats-officedocument.presentationml.slid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51" r:id="rId1"/>
  </p:sldMasterIdLst>
  <p:notesMasterIdLst>
    <p:notesMasterId r:id="rId65"/>
  </p:notesMasterIdLst>
  <p:sldIdLst>
    <p:sldId id="256" r:id="rId2"/>
    <p:sldId id="857" r:id="rId3"/>
    <p:sldId id="848" r:id="rId4"/>
    <p:sldId id="911" r:id="rId5"/>
    <p:sldId id="912" r:id="rId6"/>
    <p:sldId id="849" r:id="rId7"/>
    <p:sldId id="914" r:id="rId8"/>
    <p:sldId id="917" r:id="rId9"/>
    <p:sldId id="916" r:id="rId10"/>
    <p:sldId id="850" r:id="rId11"/>
    <p:sldId id="918" r:id="rId12"/>
    <p:sldId id="851" r:id="rId13"/>
    <p:sldId id="852" r:id="rId14"/>
    <p:sldId id="919" r:id="rId15"/>
    <p:sldId id="869" r:id="rId16"/>
    <p:sldId id="853" r:id="rId17"/>
    <p:sldId id="870" r:id="rId18"/>
    <p:sldId id="854" r:id="rId19"/>
    <p:sldId id="871" r:id="rId20"/>
    <p:sldId id="855" r:id="rId21"/>
    <p:sldId id="856" r:id="rId22"/>
    <p:sldId id="858" r:id="rId23"/>
    <p:sldId id="862" r:id="rId24"/>
    <p:sldId id="859" r:id="rId25"/>
    <p:sldId id="860" r:id="rId26"/>
    <p:sldId id="861" r:id="rId27"/>
    <p:sldId id="863" r:id="rId28"/>
    <p:sldId id="864" r:id="rId29"/>
    <p:sldId id="865" r:id="rId30"/>
    <p:sldId id="872" r:id="rId31"/>
    <p:sldId id="866" r:id="rId32"/>
    <p:sldId id="867" r:id="rId33"/>
    <p:sldId id="868" r:id="rId34"/>
    <p:sldId id="844" r:id="rId35"/>
    <p:sldId id="924" r:id="rId36"/>
    <p:sldId id="927" r:id="rId37"/>
    <p:sldId id="926" r:id="rId38"/>
    <p:sldId id="930" r:id="rId39"/>
    <p:sldId id="923" r:id="rId40"/>
    <p:sldId id="937" r:id="rId41"/>
    <p:sldId id="928" r:id="rId42"/>
    <p:sldId id="938" r:id="rId43"/>
    <p:sldId id="929" r:id="rId44"/>
    <p:sldId id="921" r:id="rId45"/>
    <p:sldId id="932" r:id="rId46"/>
    <p:sldId id="931" r:id="rId47"/>
    <p:sldId id="934" r:id="rId48"/>
    <p:sldId id="933" r:id="rId49"/>
    <p:sldId id="939" r:id="rId50"/>
    <p:sldId id="935" r:id="rId51"/>
    <p:sldId id="940" r:id="rId52"/>
    <p:sldId id="936" r:id="rId53"/>
    <p:sldId id="922" r:id="rId54"/>
    <p:sldId id="943" r:id="rId55"/>
    <p:sldId id="941" r:id="rId56"/>
    <p:sldId id="944" r:id="rId57"/>
    <p:sldId id="942" r:id="rId58"/>
    <p:sldId id="946" r:id="rId59"/>
    <p:sldId id="947" r:id="rId60"/>
    <p:sldId id="948" r:id="rId61"/>
    <p:sldId id="945" r:id="rId62"/>
    <p:sldId id="920" r:id="rId63"/>
    <p:sldId id="949" r:id="rId64"/>
    <p:sldId id="950" r:id="rId70"/>
  </p:sldIdLst>
  <p:sldSz cx="12192000" cy="6858000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07816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815632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223448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631264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03908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446896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2854712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262528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87046" autoAdjust="0"/>
  </p:normalViewPr>
  <p:slideViewPr>
    <p:cSldViewPr>
      <p:cViewPr varScale="1">
        <p:scale>
          <a:sx n="141" d="100"/>
          <a:sy n="141" d="100"/>
        </p:scale>
        <p:origin x="236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37356"/>
    </p:cViewPr>
  </p:sorterViewPr>
  <p:gridSpacing cx="76200" cy="76200"/>
</p:viewPr>
</file>

<file path=ppt/_rels/presentation.xml.rels><?xml version="1.0" encoding="UTF-8" standalone="yes"?>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61" Type="http://schemas.openxmlformats.org/officeDocument/2006/relationships/slide" Target="slides/slide60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  <Relationship Id="rId70" Type="http://schemas.openxmlformats.org/officeDocument/2006/relationships/slide" Target="slides/slide64.xml"/>
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2B08FE2C-B25E-8F80-CD22-01D0F6E85C6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537733B-E3B8-E298-FA41-D79756579D68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fld id="{446D2DBE-71AA-3D4F-A6D8-EAF5F5E7A1DF}" type="datetimeFigureOut">
              <a:rPr lang="en-US"/>
              <a:t>9/30/2026</a:t>
            </a:fld>
            <a:endParaRPr lang="en-US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0083129A-3F76-F993-65C6-6B999BF74F01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92EE73E2-0949-A248-C2EF-D47DCF36153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Klicken Sie hier, um die Master-Textformate zu bearbeiten</a:t>
            </a:r>
          </a:p>
          <a:p>
            <a:pPr lvl="1"/>
            <a:r>
              <a:rPr lang="en-US" noProof="0"/>
              <a:t>Zweite Ebene</a:t>
            </a:r>
          </a:p>
          <a:p>
            <a:pPr lvl="2"/>
            <a:r>
              <a:rPr lang="en-US" noProof="0"/>
              <a:t>Dritte Ebene</a:t>
            </a:r>
          </a:p>
          <a:p>
            <a:pPr lvl="3"/>
            <a:r>
              <a:rPr lang="en-US" noProof="0"/>
              <a:t>Vierte Ebene</a:t>
            </a:r>
          </a:p>
          <a:p>
            <a:pPr lvl="4"/>
            <a:r>
              <a:rPr lang="en-US" noProof="0"/>
              <a:t>Fünfte Ebene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4D430ED-C5AA-2737-5A71-803D85D765AB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hangingPunct="1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342EB24-3EFB-F9B9-50CD-83F01C8A07E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1" hangingPunct="1">
              <a:defRPr sz="1200" smtClean="0"/>
            </a:lvl1pPr>
          </a:lstStyle>
          <a:p>
            <a:pPr>
              <a:defRPr/>
            </a:pPr>
            <a:fld id="{096CCBF9-463A-304B-B9F0-61DC68A6B37B}" type="slidenum">
              <a:rPr lang="en-US" altLang="en-US"/>
              <a:t>‹Nr.›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6CCBF9-463A-304B-B9F0-61DC68A6B37B}" type="slidenum">
              <a:rPr lang="en-US" altLang="en-US" smtClean="0"/>
              <a:t>6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4252179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6CCBF9-463A-304B-B9F0-61DC68A6B37B}" type="slidenum">
              <a:rPr lang="en-US" altLang="en-US" smtClean="0"/>
              <a:t>11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0735813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dirty="0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6CCBF9-463A-304B-B9F0-61DC68A6B37B}" type="slidenum">
              <a:rPr lang="en-US" altLang="en-US" smtClean="0"/>
              <a:t>13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08394338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/>
              <a:t>Bis hier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96CCBF9-463A-304B-B9F0-61DC68A6B37B}" type="slidenum">
              <a:rPr lang="en-US" altLang="en-US" smtClean="0"/>
              <a:t>24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469461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1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4691" name="Rectangle 3"/>
          <p:cNvSpPr>
            <a:spLocks noGrp="1" noChangeArrowheads="1"/>
          </p:cNvSpPr>
          <p:nvPr>
            <p:ph type="ctrTitle"/>
          </p:nvPr>
        </p:nvSpPr>
        <p:spPr>
          <a:xfrm>
            <a:off x="2299630" y="1011405"/>
            <a:ext cx="6049271" cy="1903141"/>
          </a:xfrm>
        </p:spPr>
        <p:txBody>
          <a:bodyPr/>
          <a:lstStyle>
            <a:lvl1pPr algn="r">
              <a:defRPr sz="4282"/>
            </a:lvl1pPr>
          </a:lstStyle>
          <a:p>
            <a:pPr lvl="0"/>
            <a:r>
              <a:rPr lang="en-US" altLang="en-US" noProof="0"/>
              <a:t>Click to edit Master title style</a:t>
            </a:r>
          </a:p>
        </p:txBody>
      </p:sp>
      <p:sp>
        <p:nvSpPr>
          <p:cNvPr id="754692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2775415" y="3315283"/>
            <a:ext cx="5573486" cy="2107049"/>
          </a:xfrm>
        </p:spPr>
        <p:txBody>
          <a:bodyPr/>
          <a:lstStyle>
            <a:lvl1pPr marL="0" indent="0" algn="r">
              <a:buFont typeface="Wingdings" pitchFamily="2" charset="2"/>
              <a:buNone/>
              <a:defRPr sz="2854"/>
            </a:lvl1pPr>
          </a:lstStyle>
          <a:p>
            <a:pPr lvl="0"/>
            <a:r>
              <a:rPr lang="en-US" altLang="en-US" noProof="0"/>
              <a:t>Click to edit Master subtitle style</a:t>
            </a:r>
          </a:p>
        </p:txBody>
      </p:sp>
      <p:sp>
        <p:nvSpPr>
          <p:cNvPr id="36" name="Rectangle 5">
            <a:extLst>
              <a:ext uri="{FF2B5EF4-FFF2-40B4-BE49-F238E27FC236}">
                <a16:creationId xmlns:a16="http://schemas.microsoft.com/office/drawing/2014/main" id="{5B6656DC-1A18-6392-8B1E-4A74D2B6B15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7" name="Rectangle 6">
            <a:extLst>
              <a:ext uri="{FF2B5EF4-FFF2-40B4-BE49-F238E27FC236}">
                <a16:creationId xmlns:a16="http://schemas.microsoft.com/office/drawing/2014/main" id="{D77369B9-9DC2-88EB-B848-C78656F6F44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8" name="Rectangle 7">
            <a:extLst>
              <a:ext uri="{FF2B5EF4-FFF2-40B4-BE49-F238E27FC236}">
                <a16:creationId xmlns:a16="http://schemas.microsoft.com/office/drawing/2014/main" id="{A5ADD664-9735-4F35-B900-1C135D2CD88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B1EF7224-B09A-B746-AC57-73D0871B3C3A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7088426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561B5FDB-2036-2AD1-294E-F8E76EE038A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D14B0D3-05FC-8726-D86C-A656454839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2C3AC89B-8D31-E185-56A8-197A2C1FB723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366D2A9-7262-E341-ADFE-AFDB8DD4110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82802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62133" y="4525986"/>
            <a:ext cx="6932872" cy="1214952"/>
          </a:xfrm>
        </p:spPr>
        <p:txBody>
          <a:bodyPr anchor="t"/>
          <a:lstStyle>
            <a:lvl1pPr algn="l">
              <a:defRPr sz="3568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62133" y="3187840"/>
            <a:ext cx="6932872" cy="1338146"/>
          </a:xfrm>
        </p:spPr>
        <p:txBody>
          <a:bodyPr anchor="b"/>
          <a:lstStyle>
            <a:lvl1pPr marL="0" indent="0">
              <a:buNone/>
              <a:defRPr sz="1784"/>
            </a:lvl1pPr>
            <a:lvl2pPr marL="407816" indent="0">
              <a:buNone/>
              <a:defRPr sz="1606"/>
            </a:lvl2pPr>
            <a:lvl3pPr marL="815632" indent="0">
              <a:buNone/>
              <a:defRPr sz="1427"/>
            </a:lvl3pPr>
            <a:lvl4pPr marL="1223448" indent="0">
              <a:buNone/>
              <a:defRPr sz="1249"/>
            </a:lvl4pPr>
            <a:lvl5pPr marL="1631264" indent="0">
              <a:buNone/>
              <a:defRPr sz="1249"/>
            </a:lvl5pPr>
            <a:lvl6pPr marL="2039080" indent="0">
              <a:buNone/>
              <a:defRPr sz="1249"/>
            </a:lvl6pPr>
            <a:lvl7pPr marL="2446896" indent="0">
              <a:buNone/>
              <a:defRPr sz="1249"/>
            </a:lvl7pPr>
            <a:lvl8pPr marL="2854712" indent="0">
              <a:buNone/>
              <a:defRPr sz="1249"/>
            </a:lvl8pPr>
            <a:lvl9pPr marL="3262528" indent="0">
              <a:buNone/>
              <a:defRPr sz="1249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6A549E7D-EF00-A795-0889-E1580A693DB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D88705D9-B327-9B30-4213-225BDCAE5CBF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AFB3B8EB-A04B-1B87-F5FF-CFA308F3087C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211BBDE-7767-0C46-8286-B4948721A61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59425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425656" y="2128651"/>
            <a:ext cx="3602375" cy="3935141"/>
          </a:xfrm>
        </p:spPr>
        <p:txBody>
          <a:bodyPr/>
          <a:lstStyle>
            <a:lvl1pPr>
              <a:defRPr sz="2498"/>
            </a:lvl1pPr>
            <a:lvl2pPr>
              <a:defRPr sz="2141"/>
            </a:lvl2pPr>
            <a:lvl3pPr>
              <a:defRPr sz="1784"/>
            </a:lvl3pPr>
            <a:lvl4pPr>
              <a:defRPr sz="1606"/>
            </a:lvl4pPr>
            <a:lvl5pPr>
              <a:defRPr sz="1606"/>
            </a:lvl5pPr>
            <a:lvl6pPr>
              <a:defRPr sz="1606"/>
            </a:lvl6pPr>
            <a:lvl7pPr>
              <a:defRPr sz="1606"/>
            </a:lvl7pPr>
            <a:lvl8pPr>
              <a:defRPr sz="1606"/>
            </a:lvl8pPr>
            <a:lvl9pPr>
              <a:defRPr sz="16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63969" y="2128651"/>
            <a:ext cx="3602375" cy="3935141"/>
          </a:xfrm>
        </p:spPr>
        <p:txBody>
          <a:bodyPr/>
          <a:lstStyle>
            <a:lvl1pPr>
              <a:defRPr sz="2498"/>
            </a:lvl1pPr>
            <a:lvl2pPr>
              <a:defRPr sz="2141"/>
            </a:lvl2pPr>
            <a:lvl3pPr>
              <a:defRPr sz="1784"/>
            </a:lvl3pPr>
            <a:lvl4pPr>
              <a:defRPr sz="1606"/>
            </a:lvl4pPr>
            <a:lvl5pPr>
              <a:defRPr sz="1606"/>
            </a:lvl5pPr>
            <a:lvl6pPr>
              <a:defRPr sz="1606"/>
            </a:lvl6pPr>
            <a:lvl7pPr>
              <a:defRPr sz="1606"/>
            </a:lvl7pPr>
            <a:lvl8pPr>
              <a:defRPr sz="1606"/>
            </a:lvl8pPr>
            <a:lvl9pPr>
              <a:defRPr sz="1606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1F663AC-70C3-107A-CCB6-AB2C8A2F1D8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0FA9C4D4-EF90-D020-DD73-DF2A1C46B6E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57162922-82C8-CA46-3950-0277663A0D1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5C44A62-2B24-8846-9EFB-B7B3DCA346D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8004853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656" y="840066"/>
            <a:ext cx="7340689" cy="101954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425656" y="1964392"/>
            <a:ext cx="3603791" cy="570659"/>
          </a:xfrm>
        </p:spPr>
        <p:txBody>
          <a:bodyPr anchor="b"/>
          <a:lstStyle>
            <a:lvl1pPr marL="0" indent="0">
              <a:buNone/>
              <a:defRPr sz="2141" b="1"/>
            </a:lvl1pPr>
            <a:lvl2pPr marL="407816" indent="0">
              <a:buNone/>
              <a:defRPr sz="1784" b="1"/>
            </a:lvl2pPr>
            <a:lvl3pPr marL="815632" indent="0">
              <a:buNone/>
              <a:defRPr sz="1606" b="1"/>
            </a:lvl3pPr>
            <a:lvl4pPr marL="1223448" indent="0">
              <a:buNone/>
              <a:defRPr sz="1427" b="1"/>
            </a:lvl4pPr>
            <a:lvl5pPr marL="1631264" indent="0">
              <a:buNone/>
              <a:defRPr sz="1427" b="1"/>
            </a:lvl5pPr>
            <a:lvl6pPr marL="2039080" indent="0">
              <a:buNone/>
              <a:defRPr sz="1427" b="1"/>
            </a:lvl6pPr>
            <a:lvl7pPr marL="2446896" indent="0">
              <a:buNone/>
              <a:defRPr sz="1427" b="1"/>
            </a:lvl7pPr>
            <a:lvl8pPr marL="2854712" indent="0">
              <a:buNone/>
              <a:defRPr sz="1427" b="1"/>
            </a:lvl8pPr>
            <a:lvl9pPr marL="3262528" indent="0">
              <a:buNone/>
              <a:defRPr sz="14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425656" y="2535051"/>
            <a:ext cx="3603791" cy="3524494"/>
          </a:xfrm>
        </p:spPr>
        <p:txBody>
          <a:bodyPr/>
          <a:lstStyle>
            <a:lvl1pPr>
              <a:defRPr sz="2141"/>
            </a:lvl1pPr>
            <a:lvl2pPr>
              <a:defRPr sz="1784"/>
            </a:lvl2pPr>
            <a:lvl3pPr>
              <a:defRPr sz="1606"/>
            </a:lvl3pPr>
            <a:lvl4pPr>
              <a:defRPr sz="1427"/>
            </a:lvl4pPr>
            <a:lvl5pPr>
              <a:defRPr sz="1427"/>
            </a:lvl5pPr>
            <a:lvl6pPr>
              <a:defRPr sz="1427"/>
            </a:lvl6pPr>
            <a:lvl7pPr>
              <a:defRPr sz="1427"/>
            </a:lvl7pPr>
            <a:lvl8pPr>
              <a:defRPr sz="1427"/>
            </a:lvl8pPr>
            <a:lvl9pPr>
              <a:defRPr sz="14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61137" y="1964392"/>
            <a:ext cx="3605207" cy="570659"/>
          </a:xfrm>
        </p:spPr>
        <p:txBody>
          <a:bodyPr anchor="b"/>
          <a:lstStyle>
            <a:lvl1pPr marL="0" indent="0">
              <a:buNone/>
              <a:defRPr sz="2141" b="1"/>
            </a:lvl1pPr>
            <a:lvl2pPr marL="407816" indent="0">
              <a:buNone/>
              <a:defRPr sz="1784" b="1"/>
            </a:lvl2pPr>
            <a:lvl3pPr marL="815632" indent="0">
              <a:buNone/>
              <a:defRPr sz="1606" b="1"/>
            </a:lvl3pPr>
            <a:lvl4pPr marL="1223448" indent="0">
              <a:buNone/>
              <a:defRPr sz="1427" b="1"/>
            </a:lvl4pPr>
            <a:lvl5pPr marL="1631264" indent="0">
              <a:buNone/>
              <a:defRPr sz="1427" b="1"/>
            </a:lvl5pPr>
            <a:lvl6pPr marL="2039080" indent="0">
              <a:buNone/>
              <a:defRPr sz="1427" b="1"/>
            </a:lvl6pPr>
            <a:lvl7pPr marL="2446896" indent="0">
              <a:buNone/>
              <a:defRPr sz="1427" b="1"/>
            </a:lvl7pPr>
            <a:lvl8pPr marL="2854712" indent="0">
              <a:buNone/>
              <a:defRPr sz="1427" b="1"/>
            </a:lvl8pPr>
            <a:lvl9pPr marL="3262528" indent="0">
              <a:buNone/>
              <a:defRPr sz="1427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61137" y="2535051"/>
            <a:ext cx="3605207" cy="3524494"/>
          </a:xfrm>
        </p:spPr>
        <p:txBody>
          <a:bodyPr/>
          <a:lstStyle>
            <a:lvl1pPr>
              <a:defRPr sz="2141"/>
            </a:lvl1pPr>
            <a:lvl2pPr>
              <a:defRPr sz="1784"/>
            </a:lvl2pPr>
            <a:lvl3pPr>
              <a:defRPr sz="1606"/>
            </a:lvl3pPr>
            <a:lvl4pPr>
              <a:defRPr sz="1427"/>
            </a:lvl4pPr>
            <a:lvl5pPr>
              <a:defRPr sz="1427"/>
            </a:lvl5pPr>
            <a:lvl6pPr>
              <a:defRPr sz="1427"/>
            </a:lvl6pPr>
            <a:lvl7pPr>
              <a:defRPr sz="1427"/>
            </a:lvl7pPr>
            <a:lvl8pPr>
              <a:defRPr sz="1427"/>
            </a:lvl8pPr>
            <a:lvl9pPr>
              <a:defRPr sz="1427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5">
            <a:extLst>
              <a:ext uri="{FF2B5EF4-FFF2-40B4-BE49-F238E27FC236}">
                <a16:creationId xmlns:a16="http://schemas.microsoft.com/office/drawing/2014/main" id="{86BBA820-BA9D-B28C-7FC7-944A72A396E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8" name="Rectangle 6">
            <a:extLst>
              <a:ext uri="{FF2B5EF4-FFF2-40B4-BE49-F238E27FC236}">
                <a16:creationId xmlns:a16="http://schemas.microsoft.com/office/drawing/2014/main" id="{8A2F4BBF-77B2-C997-5851-3F2CDA152270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9" name="Rectangle 7">
            <a:extLst>
              <a:ext uri="{FF2B5EF4-FFF2-40B4-BE49-F238E27FC236}">
                <a16:creationId xmlns:a16="http://schemas.microsoft.com/office/drawing/2014/main" id="{9C65270F-EAAD-E10F-F858-F5289F310DD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8E79074-934A-1B42-91A1-E3C01DFC6145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2742134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039B8D13-8EC8-65E7-462F-6CF407FB4AE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AC9976EE-A855-C5AD-EF55-823BCC2871A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7">
            <a:extLst>
              <a:ext uri="{FF2B5EF4-FFF2-40B4-BE49-F238E27FC236}">
                <a16:creationId xmlns:a16="http://schemas.microsoft.com/office/drawing/2014/main" id="{281D98AD-2F04-C3B0-5F36-785890E8A0F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9F6756-8EC6-644D-80FC-DA62CBFDD4B8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425383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5">
            <a:extLst>
              <a:ext uri="{FF2B5EF4-FFF2-40B4-BE49-F238E27FC236}">
                <a16:creationId xmlns:a16="http://schemas.microsoft.com/office/drawing/2014/main" id="{216565B9-5F60-AFE5-85F4-356844A6312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3" name="Rectangle 6">
            <a:extLst>
              <a:ext uri="{FF2B5EF4-FFF2-40B4-BE49-F238E27FC236}">
                <a16:creationId xmlns:a16="http://schemas.microsoft.com/office/drawing/2014/main" id="{6A574FDE-1EC6-B386-35C7-966258F11AD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4" name="Rectangle 7">
            <a:extLst>
              <a:ext uri="{FF2B5EF4-FFF2-40B4-BE49-F238E27FC236}">
                <a16:creationId xmlns:a16="http://schemas.microsoft.com/office/drawing/2014/main" id="{6767C6ED-6993-ABD5-3055-5133F1B199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7C5F9D2-ACB7-DF43-9CA4-8D4301277CD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3511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25656" y="838650"/>
            <a:ext cx="2683373" cy="1036532"/>
          </a:xfrm>
        </p:spPr>
        <p:txBody>
          <a:bodyPr/>
          <a:lstStyle>
            <a:lvl1pPr algn="l">
              <a:defRPr sz="178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206734" y="838650"/>
            <a:ext cx="4559610" cy="5220895"/>
          </a:xfrm>
        </p:spPr>
        <p:txBody>
          <a:bodyPr/>
          <a:lstStyle>
            <a:lvl1pPr>
              <a:defRPr sz="2854"/>
            </a:lvl1pPr>
            <a:lvl2pPr>
              <a:defRPr sz="2498"/>
            </a:lvl2pPr>
            <a:lvl3pPr>
              <a:defRPr sz="2141"/>
            </a:lvl3pPr>
            <a:lvl4pPr>
              <a:defRPr sz="1784"/>
            </a:lvl4pPr>
            <a:lvl5pPr>
              <a:defRPr sz="1784"/>
            </a:lvl5pPr>
            <a:lvl6pPr>
              <a:defRPr sz="1784"/>
            </a:lvl6pPr>
            <a:lvl7pPr>
              <a:defRPr sz="1784"/>
            </a:lvl7pPr>
            <a:lvl8pPr>
              <a:defRPr sz="1784"/>
            </a:lvl8pPr>
            <a:lvl9pPr>
              <a:defRPr sz="1784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425656" y="1875182"/>
            <a:ext cx="2683373" cy="4184363"/>
          </a:xfrm>
        </p:spPr>
        <p:txBody>
          <a:bodyPr/>
          <a:lstStyle>
            <a:lvl1pPr marL="0" indent="0">
              <a:buNone/>
              <a:defRPr sz="1249"/>
            </a:lvl1pPr>
            <a:lvl2pPr marL="407816" indent="0">
              <a:buNone/>
              <a:defRPr sz="1070"/>
            </a:lvl2pPr>
            <a:lvl3pPr marL="815632" indent="0">
              <a:buNone/>
              <a:defRPr sz="892"/>
            </a:lvl3pPr>
            <a:lvl4pPr marL="1223448" indent="0">
              <a:buNone/>
              <a:defRPr sz="803"/>
            </a:lvl4pPr>
            <a:lvl5pPr marL="1631264" indent="0">
              <a:buNone/>
              <a:defRPr sz="803"/>
            </a:lvl5pPr>
            <a:lvl6pPr marL="2039080" indent="0">
              <a:buNone/>
              <a:defRPr sz="803"/>
            </a:lvl6pPr>
            <a:lvl7pPr marL="2446896" indent="0">
              <a:buNone/>
              <a:defRPr sz="803"/>
            </a:lvl7pPr>
            <a:lvl8pPr marL="2854712" indent="0">
              <a:buNone/>
              <a:defRPr sz="803"/>
            </a:lvl8pPr>
            <a:lvl9pPr marL="3262528" indent="0">
              <a:buNone/>
              <a:defRPr sz="8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66A677A-F691-022A-5781-CED28EE3DF4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3E826199-D14E-143F-6A43-B197365D343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E3A7F3F4-E465-7DE6-4DA4-A4BD0D83353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FE0A890-ADBD-4646-A8B5-2A020B7F1C1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19646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616536" y="4877161"/>
            <a:ext cx="4893792" cy="505522"/>
          </a:xfrm>
        </p:spPr>
        <p:txBody>
          <a:bodyPr/>
          <a:lstStyle>
            <a:lvl1pPr algn="l">
              <a:defRPr sz="1784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616536" y="1141680"/>
            <a:ext cx="4893792" cy="3670344"/>
          </a:xfrm>
        </p:spPr>
        <p:txBody>
          <a:bodyPr/>
          <a:lstStyle>
            <a:lvl1pPr marL="0" indent="0">
              <a:buNone/>
              <a:defRPr sz="2854"/>
            </a:lvl1pPr>
            <a:lvl2pPr marL="407816" indent="0">
              <a:buNone/>
              <a:defRPr sz="2498"/>
            </a:lvl2pPr>
            <a:lvl3pPr marL="815632" indent="0">
              <a:buNone/>
              <a:defRPr sz="2141"/>
            </a:lvl3pPr>
            <a:lvl4pPr marL="1223448" indent="0">
              <a:buNone/>
              <a:defRPr sz="1784"/>
            </a:lvl4pPr>
            <a:lvl5pPr marL="1631264" indent="0">
              <a:buNone/>
              <a:defRPr sz="1784"/>
            </a:lvl5pPr>
            <a:lvl6pPr marL="2039080" indent="0">
              <a:buNone/>
              <a:defRPr sz="1784"/>
            </a:lvl6pPr>
            <a:lvl7pPr marL="2446896" indent="0">
              <a:buNone/>
              <a:defRPr sz="1784"/>
            </a:lvl7pPr>
            <a:lvl8pPr marL="2854712" indent="0">
              <a:buNone/>
              <a:defRPr sz="1784"/>
            </a:lvl8pPr>
            <a:lvl9pPr marL="3262528" indent="0">
              <a:buNone/>
              <a:defRPr sz="1784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3616536" y="5382683"/>
            <a:ext cx="4893792" cy="717926"/>
          </a:xfrm>
        </p:spPr>
        <p:txBody>
          <a:bodyPr/>
          <a:lstStyle>
            <a:lvl1pPr marL="0" indent="0">
              <a:buNone/>
              <a:defRPr sz="1249"/>
            </a:lvl1pPr>
            <a:lvl2pPr marL="407816" indent="0">
              <a:buNone/>
              <a:defRPr sz="1070"/>
            </a:lvl2pPr>
            <a:lvl3pPr marL="815632" indent="0">
              <a:buNone/>
              <a:defRPr sz="892"/>
            </a:lvl3pPr>
            <a:lvl4pPr marL="1223448" indent="0">
              <a:buNone/>
              <a:defRPr sz="803"/>
            </a:lvl4pPr>
            <a:lvl5pPr marL="1631264" indent="0">
              <a:buNone/>
              <a:defRPr sz="803"/>
            </a:lvl5pPr>
            <a:lvl6pPr marL="2039080" indent="0">
              <a:buNone/>
              <a:defRPr sz="803"/>
            </a:lvl6pPr>
            <a:lvl7pPr marL="2446896" indent="0">
              <a:buNone/>
              <a:defRPr sz="803"/>
            </a:lvl7pPr>
            <a:lvl8pPr marL="2854712" indent="0">
              <a:buNone/>
              <a:defRPr sz="803"/>
            </a:lvl8pPr>
            <a:lvl9pPr marL="3262528" indent="0">
              <a:buNone/>
              <a:defRPr sz="803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7E1DC6D-2445-0A72-76C1-C8B6DA5C47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8586E52E-00AC-8635-4E3C-DC72DFFEF8C5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" name="Rectangle 7">
            <a:extLst>
              <a:ext uri="{FF2B5EF4-FFF2-40B4-BE49-F238E27FC236}">
                <a16:creationId xmlns:a16="http://schemas.microsoft.com/office/drawing/2014/main" id="{0CAE4DBF-E935-797D-2BF7-1B6EC2D506E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794AA45-2D33-2C49-A343-7F948B98C89E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919723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6B0D12C-30AE-C482-2FC6-81619A062A0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8B07298C-3860-5F6E-E984-E590DA5C4222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5461080E-9933-9BFB-6E3A-249CE64E17F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922C0D0-BEE6-2D40-BF0A-0D50AA7614F2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003030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7931172" y="704127"/>
            <a:ext cx="1835172" cy="535966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425656" y="704127"/>
            <a:ext cx="5369578" cy="535966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A9A3F521-E97E-8392-77FD-A6C3D5C84D2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225454A1-03AD-6C7F-5CBD-53BE63AACA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6" name="Rectangle 7">
            <a:extLst>
              <a:ext uri="{FF2B5EF4-FFF2-40B4-BE49-F238E27FC236}">
                <a16:creationId xmlns:a16="http://schemas.microsoft.com/office/drawing/2014/main" id="{4133C33E-B388-9A04-776A-925A33FA7D4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5729EA-A7BF-2C47-94A9-66A61EE4E390}" type="slidenum">
              <a:rPr lang="en-US" altLang="en-US"/>
              <a:pPr>
                <a:defRPr/>
              </a:pPr>
              <a:t>‹Nr.›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56706704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image" Target="../media/ulm_logo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Line 2">
            <a:extLst>
              <a:ext uri="{FF2B5EF4-FFF2-40B4-BE49-F238E27FC236}">
                <a16:creationId xmlns:a16="http://schemas.microsoft.com/office/drawing/2014/main" id="{1014DBA7-5257-9C0D-B8BB-3E7EA9D6DDF9}"/>
              </a:ext>
            </a:extLst>
          </p:cNvPr>
          <p:cNvSpPr>
            <a:spLocks noChangeShapeType="1"/>
          </p:cNvSpPr>
          <p:nvPr/>
        </p:nvSpPr>
        <p:spPr bwMode="auto">
          <a:xfrm>
            <a:off x="10767264" y="152400"/>
            <a:ext cx="0" cy="15240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27" name="Rectangle 3">
            <a:extLst>
              <a:ext uri="{FF2B5EF4-FFF2-40B4-BE49-F238E27FC236}">
                <a16:creationId xmlns:a16="http://schemas.microsoft.com/office/drawing/2014/main" id="{86499DB0-404A-77F1-2785-182346C9B4D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2425656" y="704127"/>
            <a:ext cx="6728964" cy="11554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Master-Titelformatvorlage zu bearbeiten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160921E3-E5B0-5CEF-233F-1EC1A4474310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2425656" y="2128651"/>
            <a:ext cx="7340689" cy="393514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Klicken Sie hier, um die Master-Textformate zu bearbeiten</a:t>
            </a:r>
          </a:p>
          <a:p>
            <a:pPr lvl="1"/>
            <a:r>
              <a:rPr lang="en-US" altLang="en-US"/>
              <a:t>Zweite Ebene</a:t>
            </a:r>
          </a:p>
          <a:p>
            <a:pPr lvl="2"/>
            <a:r>
              <a:rPr lang="en-US" altLang="en-US"/>
              <a:t>Dritte Ebene</a:t>
            </a:r>
          </a:p>
          <a:p>
            <a:pPr lvl="3"/>
            <a:r>
              <a:rPr lang="en-US" altLang="en-US"/>
              <a:t>Vierte Ebene</a:t>
            </a:r>
          </a:p>
          <a:p>
            <a:pPr lvl="4"/>
            <a:r>
              <a:rPr lang="en-US" altLang="en-US"/>
              <a:t>Fünfte Ebene</a:t>
            </a:r>
          </a:p>
        </p:txBody>
      </p:sp>
      <p:sp>
        <p:nvSpPr>
          <p:cNvPr id="753669" name="Rectangle 5">
            <a:extLst>
              <a:ext uri="{FF2B5EF4-FFF2-40B4-BE49-F238E27FC236}">
                <a16:creationId xmlns:a16="http://schemas.microsoft.com/office/drawing/2014/main" id="{3C0119C5-0046-665E-EA96-3ABA5EB2301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2425656" y="6168579"/>
            <a:ext cx="1903141" cy="4078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eaLnBrk="1" hangingPunct="1">
              <a:defRPr sz="892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53670" name="Rectangle 6">
            <a:extLst>
              <a:ext uri="{FF2B5EF4-FFF2-40B4-BE49-F238E27FC236}">
                <a16:creationId xmlns:a16="http://schemas.microsoft.com/office/drawing/2014/main" id="{F1FFAE08-DB83-AF15-6F39-81F758005056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4804583" y="6168579"/>
            <a:ext cx="2582835" cy="4078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 eaLnBrk="1" hangingPunct="1">
              <a:defRPr sz="892">
                <a:latin typeface="Arial" charset="0"/>
              </a:defRPr>
            </a:lvl1pPr>
          </a:lstStyle>
          <a:p>
            <a:pPr>
              <a:defRPr/>
            </a:pPr>
            <a:endParaRPr lang="en-US" altLang="en-US"/>
          </a:p>
        </p:txBody>
      </p:sp>
      <p:sp>
        <p:nvSpPr>
          <p:cNvPr id="753671" name="Rectangle 7">
            <a:extLst>
              <a:ext uri="{FF2B5EF4-FFF2-40B4-BE49-F238E27FC236}">
                <a16:creationId xmlns:a16="http://schemas.microsoft.com/office/drawing/2014/main" id="{FBB45B3F-B814-F21C-4797-05985B4155E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8271019" y="595093"/>
            <a:ext cx="1903141" cy="407816"/>
          </a:xfrm>
          <a:prstGeom prst="rect">
            <a:avLst/>
          </a:prstGeom>
          <a:noFill/>
          <a:ln>
            <a:noFill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 eaLnBrk="1" hangingPunct="1">
              <a:defRPr sz="892" smtClean="0"/>
            </a:lvl1pPr>
          </a:lstStyle>
          <a:p>
            <a:pPr>
              <a:defRPr/>
            </a:pPr>
            <a:fld id="{C05BFD2D-EE66-EF49-9AD4-98ABF8C61BF1}" type="slidenum">
              <a:rPr lang="en-US" altLang="en-US"/>
              <a:t>‹Nr.›</a:t>
            </a:fld>
            <a:endParaRPr lang="en-US" altLang="en-US"/>
          </a:p>
        </p:txBody>
      </p:sp>
      <p:grpSp>
        <p:nvGrpSpPr>
          <p:cNvPr id="1032" name="Group 8">
            <a:extLst>
              <a:ext uri="{FF2B5EF4-FFF2-40B4-BE49-F238E27FC236}">
                <a16:creationId xmlns:a16="http://schemas.microsoft.com/office/drawing/2014/main" id="{3EEE9AC5-9E49-01D0-2EC6-62E7232A0CA3}"/>
              </a:ext>
            </a:extLst>
          </p:cNvPr>
          <p:cNvGrpSpPr>
            <a:grpSpLocks/>
          </p:cNvGrpSpPr>
          <p:nvPr/>
        </p:nvGrpSpPr>
        <p:grpSpPr bwMode="auto">
          <a:xfrm>
            <a:off x="10957764" y="152400"/>
            <a:ext cx="792163" cy="1295400"/>
            <a:chOff x="5136" y="960"/>
            <a:chExt cx="528" cy="864"/>
          </a:xfrm>
        </p:grpSpPr>
        <p:sp>
          <p:nvSpPr>
            <p:cNvPr id="1033" name="Oval 9">
              <a:extLst>
                <a:ext uri="{FF2B5EF4-FFF2-40B4-BE49-F238E27FC236}">
                  <a16:creationId xmlns:a16="http://schemas.microsoft.com/office/drawing/2014/main" id="{200B8E17-B6D6-B1D6-E0C2-A81BE3FAC75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960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4" name="Oval 10">
              <a:extLst>
                <a:ext uri="{FF2B5EF4-FFF2-40B4-BE49-F238E27FC236}">
                  <a16:creationId xmlns:a16="http://schemas.microsoft.com/office/drawing/2014/main" id="{4A638FAF-D705-48DB-FB11-BFAE2988BD6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960"/>
              <a:ext cx="79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5" name="Oval 11">
              <a:extLst>
                <a:ext uri="{FF2B5EF4-FFF2-40B4-BE49-F238E27FC236}">
                  <a16:creationId xmlns:a16="http://schemas.microsoft.com/office/drawing/2014/main" id="{6D759459-B966-4047-D830-C30D9088CC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960"/>
              <a:ext cx="78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6" name="Oval 12">
              <a:extLst>
                <a:ext uri="{FF2B5EF4-FFF2-40B4-BE49-F238E27FC236}">
                  <a16:creationId xmlns:a16="http://schemas.microsoft.com/office/drawing/2014/main" id="{8D3FD88C-3ED4-A123-9396-B363E7DD4F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072"/>
              <a:ext cx="80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7" name="Oval 13">
              <a:extLst>
                <a:ext uri="{FF2B5EF4-FFF2-40B4-BE49-F238E27FC236}">
                  <a16:creationId xmlns:a16="http://schemas.microsoft.com/office/drawing/2014/main" id="{A61AB7DF-B868-408D-E49E-DC5E263B42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072"/>
              <a:ext cx="79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8" name="Oval 14">
              <a:extLst>
                <a:ext uri="{FF2B5EF4-FFF2-40B4-BE49-F238E27FC236}">
                  <a16:creationId xmlns:a16="http://schemas.microsoft.com/office/drawing/2014/main" id="{96896D93-1472-BB64-88F4-6BC1139A7C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072"/>
              <a:ext cx="78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39" name="Oval 15">
              <a:extLst>
                <a:ext uri="{FF2B5EF4-FFF2-40B4-BE49-F238E27FC236}">
                  <a16:creationId xmlns:a16="http://schemas.microsoft.com/office/drawing/2014/main" id="{BF323AD0-7B92-CFD6-E237-7754061664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072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0" name="Oval 16">
              <a:extLst>
                <a:ext uri="{FF2B5EF4-FFF2-40B4-BE49-F238E27FC236}">
                  <a16:creationId xmlns:a16="http://schemas.microsoft.com/office/drawing/2014/main" id="{1EBE8D67-0552-79C5-88BF-EA1041805D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184"/>
              <a:ext cx="80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1" name="Oval 17">
              <a:extLst>
                <a:ext uri="{FF2B5EF4-FFF2-40B4-BE49-F238E27FC236}">
                  <a16:creationId xmlns:a16="http://schemas.microsoft.com/office/drawing/2014/main" id="{9DBE287C-4352-B169-2D88-DB33F6036F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184"/>
              <a:ext cx="79" cy="7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2" name="Oval 18">
              <a:extLst>
                <a:ext uri="{FF2B5EF4-FFF2-40B4-BE49-F238E27FC236}">
                  <a16:creationId xmlns:a16="http://schemas.microsoft.com/office/drawing/2014/main" id="{DA4AFAD6-0E4D-7EC8-6B97-1E6062AF0C1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184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3" name="Oval 19">
              <a:extLst>
                <a:ext uri="{FF2B5EF4-FFF2-40B4-BE49-F238E27FC236}">
                  <a16:creationId xmlns:a16="http://schemas.microsoft.com/office/drawing/2014/main" id="{189A341D-D214-4365-108A-1A1B7A65868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184"/>
              <a:ext cx="78" cy="7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4" name="Oval 20">
              <a:extLst>
                <a:ext uri="{FF2B5EF4-FFF2-40B4-BE49-F238E27FC236}">
                  <a16:creationId xmlns:a16="http://schemas.microsoft.com/office/drawing/2014/main" id="{9858EAE0-EA5C-EFD3-6DE2-7E00CDD6AB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184"/>
              <a:ext cx="80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5" name="Oval 21">
              <a:extLst>
                <a:ext uri="{FF2B5EF4-FFF2-40B4-BE49-F238E27FC236}">
                  <a16:creationId xmlns:a16="http://schemas.microsoft.com/office/drawing/2014/main" id="{32E949D0-45DA-83BF-6BA3-8F410D77F48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296"/>
              <a:ext cx="80" cy="80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6" name="Oval 22">
              <a:extLst>
                <a:ext uri="{FF2B5EF4-FFF2-40B4-BE49-F238E27FC236}">
                  <a16:creationId xmlns:a16="http://schemas.microsoft.com/office/drawing/2014/main" id="{C206592D-F8B7-3865-D666-06E1B6A00AA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296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7" name="Oval 23">
              <a:extLst>
                <a:ext uri="{FF2B5EF4-FFF2-40B4-BE49-F238E27FC236}">
                  <a16:creationId xmlns:a16="http://schemas.microsoft.com/office/drawing/2014/main" id="{CEE2104F-9F09-6662-B373-08D6002B51F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296"/>
              <a:ext cx="78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8" name="Oval 24">
              <a:extLst>
                <a:ext uri="{FF2B5EF4-FFF2-40B4-BE49-F238E27FC236}">
                  <a16:creationId xmlns:a16="http://schemas.microsoft.com/office/drawing/2014/main" id="{B7B796D1-9681-FC73-C0E1-914988B7C17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296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49" name="Oval 25">
              <a:extLst>
                <a:ext uri="{FF2B5EF4-FFF2-40B4-BE49-F238E27FC236}">
                  <a16:creationId xmlns:a16="http://schemas.microsoft.com/office/drawing/2014/main" id="{66068009-AC23-D393-1C5D-B0F2439FB0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408"/>
              <a:ext cx="80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0" name="Oval 26">
              <a:extLst>
                <a:ext uri="{FF2B5EF4-FFF2-40B4-BE49-F238E27FC236}">
                  <a16:creationId xmlns:a16="http://schemas.microsoft.com/office/drawing/2014/main" id="{D81B52AA-9BC3-2799-A011-E5C3605D0B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408"/>
              <a:ext cx="79" cy="8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1" name="Oval 27">
              <a:extLst>
                <a:ext uri="{FF2B5EF4-FFF2-40B4-BE49-F238E27FC236}">
                  <a16:creationId xmlns:a16="http://schemas.microsoft.com/office/drawing/2014/main" id="{8B16817A-B727-C6B3-D823-24FBFBEBD41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408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2" name="Oval 28">
              <a:extLst>
                <a:ext uri="{FF2B5EF4-FFF2-40B4-BE49-F238E27FC236}">
                  <a16:creationId xmlns:a16="http://schemas.microsoft.com/office/drawing/2014/main" id="{A901DAAB-5B49-C79A-13D7-BD4C91047A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408"/>
              <a:ext cx="78" cy="8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3" name="Oval 29">
              <a:extLst>
                <a:ext uri="{FF2B5EF4-FFF2-40B4-BE49-F238E27FC236}">
                  <a16:creationId xmlns:a16="http://schemas.microsoft.com/office/drawing/2014/main" id="{BB9D6E11-ED48-D28E-2D1D-0144D346776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584" y="1408"/>
              <a:ext cx="80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4" name="Oval 30">
              <a:extLst>
                <a:ext uri="{FF2B5EF4-FFF2-40B4-BE49-F238E27FC236}">
                  <a16:creationId xmlns:a16="http://schemas.microsoft.com/office/drawing/2014/main" id="{0D9D3AD1-0B98-DAF7-5B35-FC88ACEE06B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520"/>
              <a:ext cx="80" cy="79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5" name="Oval 31">
              <a:extLst>
                <a:ext uri="{FF2B5EF4-FFF2-40B4-BE49-F238E27FC236}">
                  <a16:creationId xmlns:a16="http://schemas.microsoft.com/office/drawing/2014/main" id="{91540CAB-713D-9A7F-765F-691362C7752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520"/>
              <a:ext cx="79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6" name="Oval 32">
              <a:extLst>
                <a:ext uri="{FF2B5EF4-FFF2-40B4-BE49-F238E27FC236}">
                  <a16:creationId xmlns:a16="http://schemas.microsoft.com/office/drawing/2014/main" id="{2B6A93E0-266A-40D2-6AEB-8CB93301067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520"/>
              <a:ext cx="78" cy="79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7" name="Oval 33">
              <a:extLst>
                <a:ext uri="{FF2B5EF4-FFF2-40B4-BE49-F238E27FC236}">
                  <a16:creationId xmlns:a16="http://schemas.microsoft.com/office/drawing/2014/main" id="{C276BDEF-E31A-667A-781A-A8F2516779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520"/>
              <a:ext cx="78" cy="79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8" name="Oval 34">
              <a:extLst>
                <a:ext uri="{FF2B5EF4-FFF2-40B4-BE49-F238E27FC236}">
                  <a16:creationId xmlns:a16="http://schemas.microsoft.com/office/drawing/2014/main" id="{BE083A73-8D7B-3824-BE09-5A32373C80D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136" y="1632"/>
              <a:ext cx="80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59" name="Oval 35">
              <a:extLst>
                <a:ext uri="{FF2B5EF4-FFF2-40B4-BE49-F238E27FC236}">
                  <a16:creationId xmlns:a16="http://schemas.microsoft.com/office/drawing/2014/main" id="{CC30D5CD-2D76-7B0D-F5F8-AABA33406CB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632"/>
              <a:ext cx="79" cy="7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0" name="Oval 36">
              <a:extLst>
                <a:ext uri="{FF2B5EF4-FFF2-40B4-BE49-F238E27FC236}">
                  <a16:creationId xmlns:a16="http://schemas.microsoft.com/office/drawing/2014/main" id="{6B7EC6C5-CDAD-2976-D90A-683CFFF3766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360" y="1632"/>
              <a:ext cx="78" cy="7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1" name="Oval 37">
              <a:extLst>
                <a:ext uri="{FF2B5EF4-FFF2-40B4-BE49-F238E27FC236}">
                  <a16:creationId xmlns:a16="http://schemas.microsoft.com/office/drawing/2014/main" id="{7B5A0009-F732-2516-536E-996633D966F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632"/>
              <a:ext cx="78" cy="78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2" name="Oval 38">
              <a:extLst>
                <a:ext uri="{FF2B5EF4-FFF2-40B4-BE49-F238E27FC236}">
                  <a16:creationId xmlns:a16="http://schemas.microsoft.com/office/drawing/2014/main" id="{D1F7B1E6-1379-203B-F928-291015DF5A9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248" y="1744"/>
              <a:ext cx="79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  <p:sp>
          <p:nvSpPr>
            <p:cNvPr id="1063" name="Oval 39">
              <a:extLst>
                <a:ext uri="{FF2B5EF4-FFF2-40B4-BE49-F238E27FC236}">
                  <a16:creationId xmlns:a16="http://schemas.microsoft.com/office/drawing/2014/main" id="{592AD466-6BCF-2FAE-8CBF-06BA6EB0A35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5472" y="1744"/>
              <a:ext cx="78" cy="80"/>
            </a:xfrm>
            <a:prstGeom prst="ellipse">
              <a:avLst/>
            </a:prstGeom>
            <a:solidFill>
              <a:schemeClr val="folHlink"/>
            </a:solidFill>
            <a:ln>
              <a:noFill/>
            </a:ln>
            <a:effectLst/>
          </p:spPr>
          <p:txBody>
            <a:bodyPr wrap="none" anchor="ctr"/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defRPr/>
              </a:pPr>
              <a:endParaRPr lang="en-US" altLang="en-US"/>
            </a:p>
          </p:txBody>
        </p:sp>
      </p:grpSp>
      <p:pic>
        <p:nvPicPr>
          <p:cNvPr id="753672" name="Logo Lehre Augenheilkunde Ulm"/>
          <p:cNvPicPr preferRelativeResize="0"/>
          <p:nvPr/>
        </p:nvPicPr>
        <p:blipFill rotWithShape="1">
          <a:blip r:embed="rId13">
            <a:alphaModFix/>
          </a:blip>
          <a:srcRect l="15164" t="13485" r="14262" b="11790"/>
          <a:stretch/>
        </p:blipFill>
        <p:spPr>
          <a:xfrm>
            <a:off x="10785675" y="67241"/>
            <a:ext cx="1132005" cy="1377743"/>
          </a:xfrm>
          <a:prstGeom prst="rect">
            <a:avLst/>
          </a:prstGeom>
          <a:noFill/>
          <a:ln>
            <a:noFill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746" r:id="rId1"/>
    <p:sldLayoutId id="2147483736" r:id="rId2"/>
    <p:sldLayoutId id="2147483737" r:id="rId3"/>
    <p:sldLayoutId id="2147483738" r:id="rId4"/>
    <p:sldLayoutId id="2147483739" r:id="rId5"/>
    <p:sldLayoutId id="2147483740" r:id="rId6"/>
    <p:sldLayoutId id="2147483741" r:id="rId7"/>
    <p:sldLayoutId id="2147483742" r:id="rId8"/>
    <p:sldLayoutId id="2147483743" r:id="rId9"/>
    <p:sldLayoutId id="2147483744" r:id="rId10"/>
    <p:sldLayoutId id="2147483745" r:id="rId11"/>
  </p:sldLayoutIdLst>
  <p:hf hdr="0" ft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5pPr>
      <a:lvl6pPr marL="407816" algn="l" rtl="0" fontAlgn="base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6pPr>
      <a:lvl7pPr marL="815632" algn="l" rtl="0" fontAlgn="base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7pPr>
      <a:lvl8pPr marL="1223448" algn="l" rtl="0" fontAlgn="base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8pPr>
      <a:lvl9pPr marL="1631264" algn="l" rtl="0" fontAlgn="base">
        <a:spcBef>
          <a:spcPct val="0"/>
        </a:spcBef>
        <a:spcAft>
          <a:spcPct val="0"/>
        </a:spcAft>
        <a:defRPr sz="3479" b="1">
          <a:solidFill>
            <a:schemeClr val="tx2"/>
          </a:solidFill>
          <a:latin typeface="Arial" charset="0"/>
        </a:defRPr>
      </a:lvl9pPr>
    </p:titleStyle>
    <p:bodyStyle>
      <a:lvl1pPr marL="305862" indent="-305862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0000"/>
        <a:buFont typeface="Wingdings" pitchFamily="2" charset="2"/>
        <a:buChar char="l"/>
        <a:defRPr sz="2676">
          <a:solidFill>
            <a:schemeClr val="tx1"/>
          </a:solidFill>
          <a:latin typeface="+mn-lt"/>
          <a:ea typeface="+mn-ea"/>
          <a:cs typeface="+mn-cs"/>
        </a:defRPr>
      </a:lvl1pPr>
      <a:lvl2pPr marL="617388" indent="-310111" algn="l" rtl="0" eaLnBrk="0" fontAlgn="base" hangingPunct="0">
        <a:spcBef>
          <a:spcPct val="20000"/>
        </a:spcBef>
        <a:spcAft>
          <a:spcPct val="0"/>
        </a:spcAft>
        <a:buClr>
          <a:schemeClr val="accent2"/>
        </a:buClr>
        <a:buSzPct val="70000"/>
        <a:buFont typeface="Wingdings" pitchFamily="2" charset="2"/>
        <a:buChar char="l"/>
        <a:defRPr sz="2319">
          <a:solidFill>
            <a:schemeClr val="tx1"/>
          </a:solidFill>
          <a:latin typeface="+mn-lt"/>
        </a:defRPr>
      </a:lvl2pPr>
      <a:lvl3pPr marL="880769" indent="-261966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70000"/>
        <a:buFont typeface="Wingdings" pitchFamily="2" charset="2"/>
        <a:buChar char="l"/>
        <a:defRPr sz="2052">
          <a:solidFill>
            <a:schemeClr val="tx1"/>
          </a:solidFill>
          <a:latin typeface="+mn-lt"/>
        </a:defRPr>
      </a:lvl3pPr>
      <a:lvl4pPr marL="1142735" indent="-260549" algn="l" rtl="0" eaLnBrk="0" fontAlgn="base" hangingPunct="0">
        <a:spcBef>
          <a:spcPct val="20000"/>
        </a:spcBef>
        <a:spcAft>
          <a:spcPct val="0"/>
        </a:spcAft>
        <a:buClr>
          <a:schemeClr val="tx2"/>
        </a:buClr>
        <a:buSzPct val="75000"/>
        <a:buFont typeface="Wingdings" pitchFamily="2" charset="2"/>
        <a:buChar char="§"/>
        <a:defRPr sz="1784">
          <a:solidFill>
            <a:schemeClr val="tx1"/>
          </a:solidFill>
          <a:latin typeface="+mn-lt"/>
        </a:defRPr>
      </a:lvl4pPr>
      <a:lvl5pPr marL="1425941" indent="-281790" algn="l" rtl="0" eaLnBrk="0" fontAlgn="base" hangingPunct="0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784">
          <a:solidFill>
            <a:schemeClr val="tx1"/>
          </a:solidFill>
          <a:latin typeface="+mn-lt"/>
        </a:defRPr>
      </a:lvl5pPr>
      <a:lvl6pPr marL="1833757" indent="-28179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784">
          <a:solidFill>
            <a:schemeClr val="tx1"/>
          </a:solidFill>
          <a:latin typeface="+mn-lt"/>
        </a:defRPr>
      </a:lvl6pPr>
      <a:lvl7pPr marL="2241573" indent="-28179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784">
          <a:solidFill>
            <a:schemeClr val="tx1"/>
          </a:solidFill>
          <a:latin typeface="+mn-lt"/>
        </a:defRPr>
      </a:lvl7pPr>
      <a:lvl8pPr marL="2649389" indent="-28179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784">
          <a:solidFill>
            <a:schemeClr val="tx1"/>
          </a:solidFill>
          <a:latin typeface="+mn-lt"/>
        </a:defRPr>
      </a:lvl8pPr>
      <a:lvl9pPr marL="3057205" indent="-281790" algn="l" rtl="0" fontAlgn="base">
        <a:spcBef>
          <a:spcPct val="20000"/>
        </a:spcBef>
        <a:spcAft>
          <a:spcPct val="0"/>
        </a:spcAft>
        <a:buClr>
          <a:schemeClr val="folHlink"/>
        </a:buClr>
        <a:buSzPct val="80000"/>
        <a:buFont typeface="Wingdings" pitchFamily="2" charset="2"/>
        <a:buChar char="§"/>
        <a:defRPr sz="1784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1pPr>
      <a:lvl2pPr marL="407816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815632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3pPr>
      <a:lvl4pPr marL="1223448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4pPr>
      <a:lvl5pPr marL="1631264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5pPr>
      <a:lvl6pPr marL="2039080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6pPr>
      <a:lvl7pPr marL="2446896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7pPr>
      <a:lvl8pPr marL="2854712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8pPr>
      <a:lvl9pPr marL="3262528" algn="l" defTabSz="914400" rtl="0" eaLnBrk="1" latinLnBrk="0" hangingPunct="1">
        <a:defRPr sz="1606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7.xml"/>
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>
            <a:extLst>
              <a:ext uri="{FF2B5EF4-FFF2-40B4-BE49-F238E27FC236}">
                <a16:creationId xmlns:a16="http://schemas.microsoft.com/office/drawing/2014/main" id="{5CA8983E-FF2E-24EA-AA00-4346A9A3AC99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879348" y="2148840"/>
            <a:ext cx="9601200" cy="1371600"/>
          </a:xfrm>
        </p:spPr>
        <p:txBody>
          <a:bodyPr wrap="square" lIns="0" tIns="0" rIns="0" bIns="45720" anchor="b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3400" b="1" i="0" u="none" strike="noStrike" cap="none">
                <a:solidFill>
                  <a:srgbClr val="1F5E63"/>
                </a:solidFill>
                <a:latin typeface="Segoe UI"/>
                <a:ea typeface="Segoe UI"/>
                <a:cs typeface="Segoe UI"/>
                <a:sym typeface="Arial"/>
              </a:rPr>
              <a:t>Astigmatismus: Das Power-Kreuz</a:t>
            </a:r>
            <a:endParaRPr lang="de-DE" sz="3400">
              <a:latin typeface="Segoe UI"/>
            </a:endParaRPr>
          </a:p>
        </p:txBody>
      </p:sp>
      <p:sp>
        <p:nvSpPr>
          <p:cNvPr id="4099" name="Rectangle 3">
            <a:extLst>
              <a:ext uri="{FF2B5EF4-FFF2-40B4-BE49-F238E27FC236}">
                <a16:creationId xmlns:a16="http://schemas.microsoft.com/office/drawing/2014/main" id="{7828D991-867C-4C4C-672B-F698A910A626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879348" y="3611880"/>
            <a:ext cx="9601200" cy="548640"/>
          </a:xfrm>
        </p:spPr>
        <p:txBody>
          <a:bodyPr wrap="square" lIns="0" tIns="45720" rIns="0" bIns="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600" b="0" i="0" u="none" strike="noStrike" cap="none">
                <a:solidFill>
                  <a:srgbClr val="4A5560"/>
                </a:solidFill>
                <a:latin typeface="Segoe UI"/>
                <a:ea typeface="Segoe UI"/>
                <a:cs typeface="Segoe UI"/>
                <a:sym typeface="Arial"/>
              </a:rPr>
              <a:t>Grundlagen der Optik, Kapitel 15</a:t>
            </a:r>
            <a:endParaRPr lang="de-DE" sz="1600">
              <a:latin typeface="Segoe UI"/>
            </a:endParaRPr>
          </a:p>
        </p:txBody>
      </p:sp>
      <p:sp>
        <p:nvSpPr>
          <p:cNvPr id="4100" name="ZZ_Kopfleiste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Grundlagen der Optik</a:t>
            </a:r>
            <a:endParaRPr lang="de-DE" sz="1800">
              <a:latin typeface="Segoe UI"/>
            </a:endParaRPr>
          </a:p>
        </p:txBody>
      </p:sp>
      <p:sp>
        <p:nvSpPr>
          <p:cNvPr id="4101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10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10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3">
            <a:extLst>
              <a:ext uri="{FF2B5EF4-FFF2-40B4-BE49-F238E27FC236}">
                <a16:creationId xmlns:a16="http://schemas.microsoft.com/office/drawing/2014/main" id="{A2AE5F95-BF03-F71F-3A4A-CEA1E0E0791E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2425656" y="2022449"/>
            <a:ext cx="7476627" cy="4041344"/>
          </a:xfrm>
        </p:spPr>
        <p:txBody>
          <a:bodyPr wrap="square" lIns="22656" tIns="11328" rIns="22656" bIns="11328"/>
          <a:lstStyle/>
          <a:p>
            <a:pPr eaLnBrk="1" hangingPunct="1"/>
            <a:r>
              <a:rPr lang="en-US" altLang="en-US" sz="1070" dirty="0"/>
              <a:t>Das Power-Kreuz </a:t>
            </a:r>
            <a:r>
              <a:rPr lang="en-US" altLang="en-US" sz="1070" dirty="0" err="1"/>
              <a:t>ist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ein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übersichtliches</a:t>
            </a:r>
            <a:r>
              <a:rPr lang="en-US" altLang="en-US" sz="1070" dirty="0"/>
              <a:t> und </a:t>
            </a:r>
            <a:r>
              <a:rPr lang="en-US" altLang="en-US" sz="1070" dirty="0" err="1"/>
              <a:t>praktisches</a:t>
            </a:r>
            <a:r>
              <a:rPr lang="en-US" altLang="en-US" sz="1070" dirty="0"/>
              <a:t> Format </a:t>
            </a:r>
            <a:r>
              <a:rPr lang="en-US" altLang="en-US" sz="1070" dirty="0" err="1"/>
              <a:t>zur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Darstellung</a:t>
            </a:r>
            <a:r>
              <a:rPr lang="en-US" altLang="en-US" sz="1070" dirty="0"/>
              <a:t> von </a:t>
            </a:r>
            <a:r>
              <a:rPr lang="en-US" altLang="en-US" sz="1070" dirty="0" err="1"/>
              <a:t>Astigmatismus</a:t>
            </a:r>
            <a:r>
              <a:rPr lang="en-US" altLang="en-US" sz="1070" dirty="0"/>
              <a:t> (und </a:t>
            </a:r>
            <a:r>
              <a:rPr lang="en-US" altLang="en-US" sz="1070" dirty="0" err="1"/>
              <a:t>dessen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Korrektur</a:t>
            </a:r>
            <a:r>
              <a:rPr lang="en-US" altLang="en-US" sz="1070" dirty="0"/>
              <a:t>)</a:t>
            </a:r>
          </a:p>
          <a:p>
            <a:pPr eaLnBrk="1" hangingPunct="1"/>
            <a:r>
              <a:rPr lang="en-US" altLang="en-US" sz="1070" dirty="0"/>
              <a:t>Es </a:t>
            </a:r>
            <a:r>
              <a:rPr lang="en-US" altLang="en-US" sz="1070" dirty="0" err="1"/>
              <a:t>ist</a:t>
            </a:r>
            <a:r>
              <a:rPr lang="en-US" altLang="en-US" sz="1070" dirty="0"/>
              <a:t> </a:t>
            </a:r>
            <a:r>
              <a:rPr lang="en-US" altLang="en-US" sz="1070" dirty="0" err="1"/>
              <a:t>zudem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eine</a:t>
            </a:r>
            <a:r>
              <a:rPr lang="en-US" altLang="en-US" sz="1070" dirty="0"/>
              <a:t> Quelle </a:t>
            </a:r>
            <a:r>
              <a:rPr lang="en-US" altLang="en-US" sz="1070" dirty="0" err="1"/>
              <a:t>erheblicher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Verwirrung</a:t>
            </a:r>
            <a:r>
              <a:rPr lang="en-US" altLang="en-US" sz="1070" dirty="0"/>
              <a:t> für </a:t>
            </a:r>
            <a:r>
              <a:rPr lang="en-US" altLang="en-US" sz="1070" dirty="0" err="1"/>
              <a:t>angehende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Augenärzte</a:t>
            </a:r>
            <a:endParaRPr lang="en-US" altLang="en-US" sz="1070" dirty="0"/>
          </a:p>
          <a:p>
            <a:pPr eaLnBrk="1" hangingPunct="1"/>
            <a:r>
              <a:rPr lang="en-US" altLang="en-US" sz="1070" dirty="0" err="1"/>
              <a:t>Glauben</a:t>
            </a:r>
            <a:r>
              <a:rPr lang="en-US" altLang="en-US" sz="1070" dirty="0"/>
              <a:t> Sie mir, </a:t>
            </a:r>
            <a:r>
              <a:rPr lang="en-US" altLang="en-US" sz="1070" dirty="0" err="1"/>
              <a:t>wenn</a:t>
            </a:r>
            <a:r>
              <a:rPr lang="en-US" altLang="en-US" sz="1070" dirty="0"/>
              <a:t> ich Ihnen sage: </a:t>
            </a:r>
            <a:r>
              <a:rPr lang="en-US" altLang="en-US" sz="1070" dirty="0" err="1"/>
              <a:t>Sobald</a:t>
            </a:r>
            <a:r>
              <a:rPr lang="en-US" altLang="en-US" sz="1070" dirty="0"/>
              <a:t> Sie es </a:t>
            </a:r>
            <a:r>
              <a:rPr lang="en-US" altLang="en-US" sz="1070" dirty="0" err="1"/>
              <a:t>verstanden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haben</a:t>
            </a:r>
            <a:r>
              <a:rPr lang="en-US" altLang="en-US" sz="1070" dirty="0"/>
              <a:t>, </a:t>
            </a:r>
            <a:r>
              <a:rPr lang="en-US" altLang="en-US" sz="1070" dirty="0" err="1"/>
              <a:t>wird</a:t>
            </a:r>
            <a:r>
              <a:rPr lang="en-US" altLang="en-US" sz="1070" dirty="0"/>
              <a:t> das Power-Kreuz </a:t>
            </a:r>
            <a:r>
              <a:rPr lang="en-US" altLang="en-US" sz="1070" dirty="0" err="1"/>
              <a:t>Ihr</a:t>
            </a:r>
            <a:r>
              <a:rPr lang="en-US" altLang="en-US" sz="1070" dirty="0"/>
              <a:t> Freund sein!</a:t>
            </a:r>
          </a:p>
        </p:txBody>
      </p:sp>
      <p:sp>
        <p:nvSpPr>
          <p:cNvPr id="5123" name="ZZ_Kopfleiste">
            <a:extLst>
              <a:ext uri="{FF2B5EF4-FFF2-40B4-BE49-F238E27FC236}">
                <a16:creationId xmlns:a16="http://schemas.microsoft.com/office/drawing/2014/main" id="{8B12A961-E09E-947E-B135-6581F0C72E4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124" name="Slide Number Placeholder 1">
            <a:extLst>
              <a:ext uri="{FF2B5EF4-FFF2-40B4-BE49-F238E27FC236}">
                <a16:creationId xmlns:a16="http://schemas.microsoft.com/office/drawing/2014/main" id="{6F4869F0-6C25-2C34-C297-11953416CC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12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12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7" name="Text Box 4">
            <a:extLst>
              <a:ext uri="{FF2B5EF4-FFF2-40B4-BE49-F238E27FC236}">
                <a16:creationId xmlns:a16="http://schemas.microsoft.com/office/drawing/2014/main" id="{0C67108D-272E-72D7-CDFF-387536FE65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196" y="2721967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6148" name="Text Box 5">
            <a:extLst>
              <a:ext uri="{FF2B5EF4-FFF2-40B4-BE49-F238E27FC236}">
                <a16:creationId xmlns:a16="http://schemas.microsoft.com/office/drawing/2014/main" id="{61BCCF52-8F8A-C005-6D3C-A429C233B9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472" y="2067762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6149" name="AutoShape 7">
            <a:extLst>
              <a:ext uri="{FF2B5EF4-FFF2-40B4-BE49-F238E27FC236}">
                <a16:creationId xmlns:a16="http://schemas.microsoft.com/office/drawing/2014/main" id="{2D7C4634-4419-FB14-D3D7-D1E64FC847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133" y="2132899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6150" name="Line 8">
            <a:extLst>
              <a:ext uri="{FF2B5EF4-FFF2-40B4-BE49-F238E27FC236}">
                <a16:creationId xmlns:a16="http://schemas.microsoft.com/office/drawing/2014/main" id="{3F485C09-E251-6E7F-F88F-DC88DEEA4CD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82267" y="1954480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6151" name="Line 9">
            <a:extLst>
              <a:ext uri="{FF2B5EF4-FFF2-40B4-BE49-F238E27FC236}">
                <a16:creationId xmlns:a16="http://schemas.microsoft.com/office/drawing/2014/main" id="{EB60DE8C-632F-4AD0-BE38-D08C1C44C08F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2267" y="2253262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6152" name="Line 10">
            <a:extLst>
              <a:ext uri="{FF2B5EF4-FFF2-40B4-BE49-F238E27FC236}">
                <a16:creationId xmlns:a16="http://schemas.microsoft.com/office/drawing/2014/main" id="{74A55372-0700-0248-EA68-07B0A602A35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82267" y="3415820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6153" name="AutoShape 11">
            <a:extLst>
              <a:ext uri="{FF2B5EF4-FFF2-40B4-BE49-F238E27FC236}">
                <a16:creationId xmlns:a16="http://schemas.microsoft.com/office/drawing/2014/main" id="{2F4B6825-CED9-E859-D8EA-520D3F0F2D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859" y="2729047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6154" name="Line 12">
            <a:extLst>
              <a:ext uri="{FF2B5EF4-FFF2-40B4-BE49-F238E27FC236}">
                <a16:creationId xmlns:a16="http://schemas.microsoft.com/office/drawing/2014/main" id="{B856E212-2A7B-01B0-643B-9817DE3511B1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3133" y="2699310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6155" name="Line 13">
            <a:extLst>
              <a:ext uri="{FF2B5EF4-FFF2-40B4-BE49-F238E27FC236}">
                <a16:creationId xmlns:a16="http://schemas.microsoft.com/office/drawing/2014/main" id="{A876690E-E20C-A68B-5022-33C6EC2C6B6F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5297" y="266957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6156" name="Line 14">
            <a:extLst>
              <a:ext uri="{FF2B5EF4-FFF2-40B4-BE49-F238E27FC236}">
                <a16:creationId xmlns:a16="http://schemas.microsoft.com/office/drawing/2014/main" id="{ADF7B683-43BB-6E19-8C70-E17FA9911847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2267" y="2699310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6157" name="Oval 15">
            <a:extLst>
              <a:ext uri="{FF2B5EF4-FFF2-40B4-BE49-F238E27FC236}">
                <a16:creationId xmlns:a16="http://schemas.microsoft.com/office/drawing/2014/main" id="{BE2C941B-7E34-432D-9527-4123C7A2A96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133" y="3295458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6158" name="AutoShape 16">
            <a:extLst>
              <a:ext uri="{FF2B5EF4-FFF2-40B4-BE49-F238E27FC236}">
                <a16:creationId xmlns:a16="http://schemas.microsoft.com/office/drawing/2014/main" id="{7D5A279A-BD1A-CC67-9AA2-635A850B88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5043" y="2770112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6159" name="Text Box 17">
            <a:extLst>
              <a:ext uri="{FF2B5EF4-FFF2-40B4-BE49-F238E27FC236}">
                <a16:creationId xmlns:a16="http://schemas.microsoft.com/office/drawing/2014/main" id="{C025897A-DE1E-DD41-A1D6-FED284F119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990" y="1627378"/>
            <a:ext cx="962899" cy="32710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6160" name="Group 18">
            <a:extLst>
              <a:ext uri="{FF2B5EF4-FFF2-40B4-BE49-F238E27FC236}">
                <a16:creationId xmlns:a16="http://schemas.microsoft.com/office/drawing/2014/main" id="{D28E10F9-9928-3263-AD02-8DF10E3D6E33}"/>
              </a:ext>
            </a:extLst>
          </p:cNvPr>
          <p:cNvGrpSpPr>
            <a:grpSpLocks/>
          </p:cNvGrpSpPr>
          <p:nvPr/>
        </p:nvGrpSpPr>
        <p:grpSpPr bwMode="auto">
          <a:xfrm>
            <a:off x="2425656" y="2362296"/>
            <a:ext cx="1019540" cy="1019540"/>
            <a:chOff x="720" y="1680"/>
            <a:chExt cx="1056" cy="1056"/>
          </a:xfrm>
        </p:grpSpPr>
        <p:sp>
          <p:nvSpPr>
            <p:cNvPr id="6180" name="Line 19">
              <a:extLst>
                <a:ext uri="{FF2B5EF4-FFF2-40B4-BE49-F238E27FC236}">
                  <a16:creationId xmlns:a16="http://schemas.microsoft.com/office/drawing/2014/main" id="{C5FD8BDE-3132-4347-EBBC-571561434CA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81" name="Line 20">
              <a:extLst>
                <a:ext uri="{FF2B5EF4-FFF2-40B4-BE49-F238E27FC236}">
                  <a16:creationId xmlns:a16="http://schemas.microsoft.com/office/drawing/2014/main" id="{E1E9A1A2-72C0-399F-D23A-D250F128A07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161" name="Text Box 21">
            <a:extLst>
              <a:ext uri="{FF2B5EF4-FFF2-40B4-BE49-F238E27FC236}">
                <a16:creationId xmlns:a16="http://schemas.microsoft.com/office/drawing/2014/main" id="{A6B4C340-FA28-6D6D-FCB5-E5F0A95E190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908" y="2721967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6162" name="Text Box 22">
            <a:extLst>
              <a:ext uri="{FF2B5EF4-FFF2-40B4-BE49-F238E27FC236}">
                <a16:creationId xmlns:a16="http://schemas.microsoft.com/office/drawing/2014/main" id="{C953C8F5-C705-9570-FBCC-765EB08279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540" y="3381836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6163" name="Group 23">
            <a:extLst>
              <a:ext uri="{FF2B5EF4-FFF2-40B4-BE49-F238E27FC236}">
                <a16:creationId xmlns:a16="http://schemas.microsoft.com/office/drawing/2014/main" id="{5FF45BA6-9406-B771-6E47-EF67C3EAC5D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780789" y="2056434"/>
            <a:ext cx="679693" cy="1699233"/>
            <a:chOff x="2400" y="1008"/>
            <a:chExt cx="1056" cy="2736"/>
          </a:xfrm>
        </p:grpSpPr>
        <p:sp>
          <p:nvSpPr>
            <p:cNvPr id="6171" name="AutoShape 24">
              <a:extLst>
                <a:ext uri="{FF2B5EF4-FFF2-40B4-BE49-F238E27FC236}">
                  <a16:creationId xmlns:a16="http://schemas.microsoft.com/office/drawing/2014/main" id="{8DBF3754-5134-C328-53ED-52E73CF797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6172" name="Line 25">
              <a:extLst>
                <a:ext uri="{FF2B5EF4-FFF2-40B4-BE49-F238E27FC236}">
                  <a16:creationId xmlns:a16="http://schemas.microsoft.com/office/drawing/2014/main" id="{60340080-9CD8-117A-6601-2FD8A13EED7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73" name="Line 26">
              <a:extLst>
                <a:ext uri="{FF2B5EF4-FFF2-40B4-BE49-F238E27FC236}">
                  <a16:creationId xmlns:a16="http://schemas.microsoft.com/office/drawing/2014/main" id="{BEE024B3-7C01-EB30-651E-E20B2F3B77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74" name="Line 27">
              <a:extLst>
                <a:ext uri="{FF2B5EF4-FFF2-40B4-BE49-F238E27FC236}">
                  <a16:creationId xmlns:a16="http://schemas.microsoft.com/office/drawing/2014/main" id="{A489BBF5-6CE5-528E-EE3B-2247CA25337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75" name="AutoShape 28">
              <a:extLst>
                <a:ext uri="{FF2B5EF4-FFF2-40B4-BE49-F238E27FC236}">
                  <a16:creationId xmlns:a16="http://schemas.microsoft.com/office/drawing/2014/main" id="{C70A7DB0-2395-8218-59D4-5476AE7DDC4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6176" name="Line 29">
              <a:extLst>
                <a:ext uri="{FF2B5EF4-FFF2-40B4-BE49-F238E27FC236}">
                  <a16:creationId xmlns:a16="http://schemas.microsoft.com/office/drawing/2014/main" id="{D8D84F46-49D6-7030-8EA8-1F94103E99A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77" name="Line 30">
              <a:extLst>
                <a:ext uri="{FF2B5EF4-FFF2-40B4-BE49-F238E27FC236}">
                  <a16:creationId xmlns:a16="http://schemas.microsoft.com/office/drawing/2014/main" id="{F1D2D931-7C20-6D0C-8371-041C0246B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78" name="Line 31">
              <a:extLst>
                <a:ext uri="{FF2B5EF4-FFF2-40B4-BE49-F238E27FC236}">
                  <a16:creationId xmlns:a16="http://schemas.microsoft.com/office/drawing/2014/main" id="{3635876B-00C0-2E11-EE1F-F6C92DAD8C4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79" name="Oval 32">
              <a:extLst>
                <a:ext uri="{FF2B5EF4-FFF2-40B4-BE49-F238E27FC236}">
                  <a16:creationId xmlns:a16="http://schemas.microsoft.com/office/drawing/2014/main" id="{CF662C5D-E2C9-CD76-645A-F43FB788B30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6164" name="AutoShape 33">
            <a:extLst>
              <a:ext uri="{FF2B5EF4-FFF2-40B4-BE49-F238E27FC236}">
                <a16:creationId xmlns:a16="http://schemas.microsoft.com/office/drawing/2014/main" id="{C3406EF7-BD42-EDA4-F13C-1F4E9F86B8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3203" y="2770112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6165" name="Text Box 34">
            <a:extLst>
              <a:ext uri="{FF2B5EF4-FFF2-40B4-BE49-F238E27FC236}">
                <a16:creationId xmlns:a16="http://schemas.microsoft.com/office/drawing/2014/main" id="{B183AA43-156C-9D29-DA7F-94BD0ACEB1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028" y="1627378"/>
            <a:ext cx="962899" cy="32710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1A5FB4"/>
                </a:solidFill>
              </a:rPr>
              <a:t>+3 × 180</a:t>
            </a:r>
          </a:p>
        </p:txBody>
      </p:sp>
      <p:grpSp>
        <p:nvGrpSpPr>
          <p:cNvPr id="6166" name="Group 35">
            <a:extLst>
              <a:ext uri="{FF2B5EF4-FFF2-40B4-BE49-F238E27FC236}">
                <a16:creationId xmlns:a16="http://schemas.microsoft.com/office/drawing/2014/main" id="{69CD24CB-698D-F89F-45AF-CFC18520D1E2}"/>
              </a:ext>
            </a:extLst>
          </p:cNvPr>
          <p:cNvGrpSpPr>
            <a:grpSpLocks/>
          </p:cNvGrpSpPr>
          <p:nvPr/>
        </p:nvGrpSpPr>
        <p:grpSpPr bwMode="auto">
          <a:xfrm>
            <a:off x="6707724" y="2362296"/>
            <a:ext cx="1019540" cy="1019540"/>
            <a:chOff x="720" y="1680"/>
            <a:chExt cx="1056" cy="1056"/>
          </a:xfrm>
        </p:grpSpPr>
        <p:sp>
          <p:nvSpPr>
            <p:cNvPr id="6169" name="Line 36">
              <a:extLst>
                <a:ext uri="{FF2B5EF4-FFF2-40B4-BE49-F238E27FC236}">
                  <a16:creationId xmlns:a16="http://schemas.microsoft.com/office/drawing/2014/main" id="{8FFC8B85-B040-02A7-5CE9-42B9E3CACF9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70" name="Line 37">
              <a:extLst>
                <a:ext uri="{FF2B5EF4-FFF2-40B4-BE49-F238E27FC236}">
                  <a16:creationId xmlns:a16="http://schemas.microsoft.com/office/drawing/2014/main" id="{3915762D-1717-6994-0904-DADBB6E64F7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167" name="Text Box 3">
            <a:extLst>
              <a:ext uri="{FF2B5EF4-FFF2-40B4-BE49-F238E27FC236}">
                <a16:creationId xmlns:a16="http://schemas.microsoft.com/office/drawing/2014/main" id="{791BDD28-FE7F-6838-77F1-ACA74CF7DF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19992" y="3789652"/>
            <a:ext cx="7405826" cy="681756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Ein </a:t>
            </a:r>
            <a:r>
              <a:rPr lang="en-US" altLang="en-US" sz="1070" dirty="0" err="1">
                <a:solidFill>
                  <a:srgbClr val="3333FF"/>
                </a:solidFill>
              </a:rPr>
              <a:t>Zylinder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kann</a:t>
            </a:r>
            <a:r>
              <a:rPr lang="en-US" altLang="en-US" sz="1070" dirty="0">
                <a:solidFill>
                  <a:srgbClr val="3333FF"/>
                </a:solidFill>
              </a:rPr>
              <a:t> auf </a:t>
            </a:r>
            <a:r>
              <a:rPr lang="en-US" altLang="en-US" sz="1070" dirty="0" err="1">
                <a:solidFill>
                  <a:srgbClr val="3333FF"/>
                </a:solidFill>
              </a:rPr>
              <a:t>einem</a:t>
            </a:r>
            <a:r>
              <a:rPr lang="en-US" altLang="en-US" sz="1070" dirty="0">
                <a:solidFill>
                  <a:srgbClr val="3333FF"/>
                </a:solidFill>
              </a:rPr>
              <a:t>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dargestellt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werden</a:t>
            </a: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dirty="0" err="1">
                <a:solidFill>
                  <a:srgbClr val="3333FF"/>
                </a:solidFill>
              </a:rPr>
              <a:t>Beachten</a:t>
            </a:r>
            <a:r>
              <a:rPr lang="en-US" altLang="en-US" sz="1070" dirty="0">
                <a:solidFill>
                  <a:srgbClr val="3333FF"/>
                </a:solidFill>
              </a:rPr>
              <a:t> Sie die </a:t>
            </a:r>
            <a:r>
              <a:rPr lang="en-US" altLang="en-US" sz="1070" dirty="0" err="1">
                <a:solidFill>
                  <a:srgbClr val="3333FF"/>
                </a:solidFill>
              </a:rPr>
              <a:t>Notationskonventionen</a:t>
            </a:r>
            <a:r>
              <a:rPr lang="en-US" altLang="en-US" sz="1070" dirty="0">
                <a:solidFill>
                  <a:srgbClr val="3333FF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aseline="30000" dirty="0" err="1">
                <a:solidFill>
                  <a:srgbClr val="3333FF"/>
                </a:solidFill>
              </a:rPr>
              <a:t/>
            </a:r>
            <a:r>
              <a:rPr lang="en-US" altLang="en-US" sz="1070" dirty="0" err="1">
                <a:solidFill>
                  <a:srgbClr val="3333FF"/>
                </a:solidFill>
              </a:rPr>
              <a:t>Die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Brechkraft wird im Meridian der Brechkraft eingetragen, der 90° von der Zylinderachse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070" dirty="0" err="1">
                <a:solidFill>
                  <a:srgbClr val="3333FF"/>
                </a:solidFill>
              </a:rPr>
              <a:t>entfernt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ist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. Auf </a:t>
            </a:r>
            <a:r>
              <a:rPr lang="en-US" altLang="en-US" sz="1070" dirty="0" err="1">
                <a:solidFill>
                  <a:srgbClr val="3333FF"/>
                </a:solidFill>
              </a:rPr>
              <a:t>diese</a:t>
            </a:r>
            <a:r>
              <a:rPr lang="en-US" altLang="en-US" sz="1070" dirty="0">
                <a:solidFill>
                  <a:srgbClr val="3333FF"/>
                </a:solidFill>
              </a:rPr>
              <a:t> Weise </a:t>
            </a:r>
            <a:r>
              <a:rPr lang="en-US" altLang="en-US" sz="1070" dirty="0" err="1">
                <a:solidFill>
                  <a:srgbClr val="3333FF"/>
                </a:solidFill>
              </a:rPr>
              <a:t>bietet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</a:t>
            </a:r>
            <a:r>
              <a:rPr lang="en-US" altLang="en-US" sz="1070" dirty="0">
                <a:solidFill>
                  <a:srgbClr val="3333FF"/>
                </a:solidFill>
              </a:rPr>
              <a:t>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effiziente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Übersicht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über</a:t>
            </a:r>
            <a:r>
              <a:rPr lang="en-US" altLang="en-US" sz="1070" dirty="0">
                <a:solidFill>
                  <a:srgbClr val="3333FF"/>
                </a:solidFill>
              </a:rPr>
              <a:t> die </a:t>
            </a:r>
            <a:r>
              <a:rPr lang="en-US" altLang="en-US" sz="1070" dirty="0" err="1">
                <a:solidFill>
                  <a:srgbClr val="3333FF"/>
                </a:solidFill>
              </a:rPr>
              <a:t>klinisch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relevanten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Brechungseigenschaften</a:t>
            </a:r>
            <a:r>
              <a:rPr lang="en-US" altLang="en-US" sz="1070" dirty="0">
                <a:solidFill>
                  <a:srgbClr val="3333FF"/>
                </a:solidFill>
              </a:rPr>
              <a:t> des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6146" name="ZZ_Kopfleiste">
            <a:extLst>
              <a:ext uri="{FF2B5EF4-FFF2-40B4-BE49-F238E27FC236}">
                <a16:creationId xmlns:a16="http://schemas.microsoft.com/office/drawing/2014/main" id="{D5AF8940-00BD-37C8-1646-93FF50EF919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168" name="Slide Number Placeholder 1">
            <a:extLst>
              <a:ext uri="{FF2B5EF4-FFF2-40B4-BE49-F238E27FC236}">
                <a16:creationId xmlns:a16="http://schemas.microsoft.com/office/drawing/2014/main" id="{3C901AD6-C6A3-4734-B224-2839404F81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18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18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1" name="Text Box 4">
            <a:extLst>
              <a:ext uri="{FF2B5EF4-FFF2-40B4-BE49-F238E27FC236}">
                <a16:creationId xmlns:a16="http://schemas.microsoft.com/office/drawing/2014/main" id="{872B0560-3AB8-FE97-E675-540D8FA172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196" y="1682602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grpSp>
        <p:nvGrpSpPr>
          <p:cNvPr id="7172" name="Group 16">
            <a:extLst>
              <a:ext uri="{FF2B5EF4-FFF2-40B4-BE49-F238E27FC236}">
                <a16:creationId xmlns:a16="http://schemas.microsoft.com/office/drawing/2014/main" id="{78D4E610-E3A3-156C-945C-1BF5ED3DC0DB}"/>
              </a:ext>
            </a:extLst>
          </p:cNvPr>
          <p:cNvGrpSpPr>
            <a:grpSpLocks/>
          </p:cNvGrpSpPr>
          <p:nvPr/>
        </p:nvGrpSpPr>
        <p:grpSpPr bwMode="auto">
          <a:xfrm>
            <a:off x="3037380" y="1977136"/>
            <a:ext cx="1019540" cy="1019540"/>
            <a:chOff x="720" y="1680"/>
            <a:chExt cx="1056" cy="1056"/>
          </a:xfrm>
        </p:grpSpPr>
        <p:sp>
          <p:nvSpPr>
            <p:cNvPr id="7181" name="Line 17">
              <a:extLst>
                <a:ext uri="{FF2B5EF4-FFF2-40B4-BE49-F238E27FC236}">
                  <a16:creationId xmlns:a16="http://schemas.microsoft.com/office/drawing/2014/main" id="{BAA6D496-9738-24D9-5A25-D5D28E95D1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7182" name="Line 18">
              <a:extLst>
                <a:ext uri="{FF2B5EF4-FFF2-40B4-BE49-F238E27FC236}">
                  <a16:creationId xmlns:a16="http://schemas.microsoft.com/office/drawing/2014/main" id="{A270165D-D955-F37A-65CE-4BD09E1E45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7173" name="Text Box 19">
            <a:extLst>
              <a:ext uri="{FF2B5EF4-FFF2-40B4-BE49-F238E27FC236}">
                <a16:creationId xmlns:a16="http://schemas.microsoft.com/office/drawing/2014/main" id="{01725384-468E-13F9-1C76-076E4BC56B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264" y="2336807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7174" name="Text Box 20">
            <a:extLst>
              <a:ext uri="{FF2B5EF4-FFF2-40B4-BE49-F238E27FC236}">
                <a16:creationId xmlns:a16="http://schemas.microsoft.com/office/drawing/2014/main" id="{8B314619-E39C-C66D-C9AA-C312708EEE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2896" y="2996676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7175" name="Group 33">
            <a:extLst>
              <a:ext uri="{FF2B5EF4-FFF2-40B4-BE49-F238E27FC236}">
                <a16:creationId xmlns:a16="http://schemas.microsoft.com/office/drawing/2014/main" id="{279B1D28-8F1F-B590-17B7-F400806C8184}"/>
              </a:ext>
            </a:extLst>
          </p:cNvPr>
          <p:cNvGrpSpPr>
            <a:grpSpLocks/>
          </p:cNvGrpSpPr>
          <p:nvPr/>
        </p:nvGrpSpPr>
        <p:grpSpPr bwMode="auto">
          <a:xfrm>
            <a:off x="8135080" y="1977136"/>
            <a:ext cx="1019540" cy="1019540"/>
            <a:chOff x="720" y="1680"/>
            <a:chExt cx="1056" cy="1056"/>
          </a:xfrm>
        </p:grpSpPr>
        <p:sp>
          <p:nvSpPr>
            <p:cNvPr id="7179" name="Line 34">
              <a:extLst>
                <a:ext uri="{FF2B5EF4-FFF2-40B4-BE49-F238E27FC236}">
                  <a16:creationId xmlns:a16="http://schemas.microsoft.com/office/drawing/2014/main" id="{1FF63A0C-9B01-ACD6-5563-79CB997010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7180" name="Line 35">
              <a:extLst>
                <a:ext uri="{FF2B5EF4-FFF2-40B4-BE49-F238E27FC236}">
                  <a16:creationId xmlns:a16="http://schemas.microsoft.com/office/drawing/2014/main" id="{EC28C711-FD8F-6717-FDBB-26CE256195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7176" name="Text Box 70">
            <a:extLst>
              <a:ext uri="{FF2B5EF4-FFF2-40B4-BE49-F238E27FC236}">
                <a16:creationId xmlns:a16="http://schemas.microsoft.com/office/drawing/2014/main" id="{6042CE63-6A20-EC39-D3E8-86AB21DF3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6920" y="2384952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7177" name="Text Box 74">
            <a:extLst>
              <a:ext uri="{FF2B5EF4-FFF2-40B4-BE49-F238E27FC236}">
                <a16:creationId xmlns:a16="http://schemas.microsoft.com/office/drawing/2014/main" id="{0A528710-150B-6D54-FBAD-A0DC752966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9599" y="2012537"/>
            <a:ext cx="3205887" cy="8464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Falls Sie </a:t>
            </a:r>
            <a:r>
              <a:rPr lang="en-US" altLang="en-US" sz="1070" dirty="0" err="1">
                <a:solidFill>
                  <a:srgbClr val="1A5FB4"/>
                </a:solidFill>
              </a:rPr>
              <a:t>Schwierigkeiten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haben</a:t>
            </a:r>
            <a:r>
              <a:rPr lang="en-US" altLang="en-US" sz="1070" dirty="0">
                <a:solidFill>
                  <a:srgbClr val="1A5FB4"/>
                </a:solidFill>
              </a:rPr>
              <a:t>, </a:t>
            </a:r>
            <a:r>
              <a:rPr lang="en-US" altLang="en-US" sz="1070" dirty="0" err="1">
                <a:solidFill>
                  <a:srgbClr val="1A5FB4"/>
                </a:solidFill>
              </a:rPr>
              <a:t>sich</a:t>
            </a:r>
            <a:r>
              <a:rPr lang="en-US" altLang="en-US" sz="1070" dirty="0">
                <a:solidFill>
                  <a:srgbClr val="1A5FB4"/>
                </a:solidFill>
              </a:rPr>
              <a:t> an die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1A5FB4"/>
                </a:solidFill>
              </a:rPr>
              <a:t>Konventionen</a:t>
            </a:r>
            <a:r>
              <a:rPr lang="en-US" altLang="en-US" sz="1070" dirty="0">
                <a:solidFill>
                  <a:srgbClr val="1A5FB4"/>
                </a:solidFill>
              </a:rPr>
              <a:t> der Power-Kreuz-Notation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(d. h., </a:t>
            </a:r>
            <a:r>
              <a:rPr lang="en-US" altLang="en-US" sz="1070" dirty="0" err="1">
                <a:solidFill>
                  <a:srgbClr val="1A5FB4"/>
                </a:solidFill>
              </a:rPr>
              <a:t>dass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die Brechkraft im Meridian der Brechkraft notiert wird, 90° entfernt von der Zylinderachse</a:t>
            </a:r>
            <a:r>
              <a:rPr lang="en-US" altLang="en-US" sz="1070" dirty="0">
                <a:solidFill>
                  <a:srgbClr val="1A5FB4"/>
                </a:solidFill>
              </a:rPr>
              <a:t>)…</a:t>
            </a:r>
          </a:p>
        </p:txBody>
      </p:sp>
      <p:sp>
        <p:nvSpPr>
          <p:cNvPr id="7170" name="ZZ_Kopfleiste">
            <a:extLst>
              <a:ext uri="{FF2B5EF4-FFF2-40B4-BE49-F238E27FC236}">
                <a16:creationId xmlns:a16="http://schemas.microsoft.com/office/drawing/2014/main" id="{9B54E050-E737-A695-A0BD-BB4A7F1F480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7178" name="Slide Number Placeholder 1">
            <a:extLst>
              <a:ext uri="{FF2B5EF4-FFF2-40B4-BE49-F238E27FC236}">
                <a16:creationId xmlns:a16="http://schemas.microsoft.com/office/drawing/2014/main" id="{5117A764-F579-8BBC-2693-E1AB619182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718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18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5" name="Text Box 3">
            <a:extLst>
              <a:ext uri="{FF2B5EF4-FFF2-40B4-BE49-F238E27FC236}">
                <a16:creationId xmlns:a16="http://schemas.microsoft.com/office/drawing/2014/main" id="{2BF3ADCE-E25D-CA44-10CA-14C870388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196" y="1682602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grpSp>
        <p:nvGrpSpPr>
          <p:cNvPr id="8196" name="Group 4">
            <a:extLst>
              <a:ext uri="{FF2B5EF4-FFF2-40B4-BE49-F238E27FC236}">
                <a16:creationId xmlns:a16="http://schemas.microsoft.com/office/drawing/2014/main" id="{CAF1DE2D-BFD6-1553-83FC-2D6877A63E3F}"/>
              </a:ext>
            </a:extLst>
          </p:cNvPr>
          <p:cNvGrpSpPr>
            <a:grpSpLocks/>
          </p:cNvGrpSpPr>
          <p:nvPr/>
        </p:nvGrpSpPr>
        <p:grpSpPr bwMode="auto">
          <a:xfrm>
            <a:off x="3037380" y="1977136"/>
            <a:ext cx="1019540" cy="1019540"/>
            <a:chOff x="720" y="1680"/>
            <a:chExt cx="1056" cy="1056"/>
          </a:xfrm>
        </p:grpSpPr>
        <p:sp>
          <p:nvSpPr>
            <p:cNvPr id="8228" name="Line 5">
              <a:extLst>
                <a:ext uri="{FF2B5EF4-FFF2-40B4-BE49-F238E27FC236}">
                  <a16:creationId xmlns:a16="http://schemas.microsoft.com/office/drawing/2014/main" id="{299552C4-CA4F-297D-B2EF-E429C88DD2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8229" name="Line 6">
              <a:extLst>
                <a:ext uri="{FF2B5EF4-FFF2-40B4-BE49-F238E27FC236}">
                  <a16:creationId xmlns:a16="http://schemas.microsoft.com/office/drawing/2014/main" id="{CC59EC87-E184-C0DB-11DE-412AB458377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8197" name="Text Box 7">
            <a:extLst>
              <a:ext uri="{FF2B5EF4-FFF2-40B4-BE49-F238E27FC236}">
                <a16:creationId xmlns:a16="http://schemas.microsoft.com/office/drawing/2014/main" id="{F49536BA-D555-19E5-C896-9D11743C17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27264" y="2336807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8198" name="Text Box 8">
            <a:extLst>
              <a:ext uri="{FF2B5EF4-FFF2-40B4-BE49-F238E27FC236}">
                <a16:creationId xmlns:a16="http://schemas.microsoft.com/office/drawing/2014/main" id="{DF5979F0-66EB-1FCD-5F6F-D1D9F15B8C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42896" y="2996676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8199" name="Group 9">
            <a:extLst>
              <a:ext uri="{FF2B5EF4-FFF2-40B4-BE49-F238E27FC236}">
                <a16:creationId xmlns:a16="http://schemas.microsoft.com/office/drawing/2014/main" id="{B800BF90-296E-8E4B-5B24-808035BBC3FD}"/>
              </a:ext>
            </a:extLst>
          </p:cNvPr>
          <p:cNvGrpSpPr>
            <a:grpSpLocks/>
          </p:cNvGrpSpPr>
          <p:nvPr/>
        </p:nvGrpSpPr>
        <p:grpSpPr bwMode="auto">
          <a:xfrm>
            <a:off x="8135080" y="1977136"/>
            <a:ext cx="1019540" cy="1019540"/>
            <a:chOff x="720" y="1680"/>
            <a:chExt cx="1056" cy="1056"/>
          </a:xfrm>
        </p:grpSpPr>
        <p:sp>
          <p:nvSpPr>
            <p:cNvPr id="8226" name="Line 10">
              <a:extLst>
                <a:ext uri="{FF2B5EF4-FFF2-40B4-BE49-F238E27FC236}">
                  <a16:creationId xmlns:a16="http://schemas.microsoft.com/office/drawing/2014/main" id="{EBAA80BA-C266-C84C-3BF9-C17F07580F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8227" name="Line 11">
              <a:extLst>
                <a:ext uri="{FF2B5EF4-FFF2-40B4-BE49-F238E27FC236}">
                  <a16:creationId xmlns:a16="http://schemas.microsoft.com/office/drawing/2014/main" id="{2B7DBDFD-8A02-9169-69AF-C5A5C56C5ED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8200" name="Text Box 12">
            <a:extLst>
              <a:ext uri="{FF2B5EF4-FFF2-40B4-BE49-F238E27FC236}">
                <a16:creationId xmlns:a16="http://schemas.microsoft.com/office/drawing/2014/main" id="{E9BEB2BA-5619-AE4B-8450-2F1306A3CA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6920" y="5508710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8201" name="Text Box 13">
            <a:extLst>
              <a:ext uri="{FF2B5EF4-FFF2-40B4-BE49-F238E27FC236}">
                <a16:creationId xmlns:a16="http://schemas.microsoft.com/office/drawing/2014/main" id="{BA93E6EC-5D0A-74C2-9320-9E263DCF38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196" y="4537314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8202" name="AutoShape 14">
            <a:extLst>
              <a:ext uri="{FF2B5EF4-FFF2-40B4-BE49-F238E27FC236}">
                <a16:creationId xmlns:a16="http://schemas.microsoft.com/office/drawing/2014/main" id="{D9907C6D-1A90-2580-A891-4C91A36FD4F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593" y="4987611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8203" name="Line 15">
            <a:extLst>
              <a:ext uri="{FF2B5EF4-FFF2-40B4-BE49-F238E27FC236}">
                <a16:creationId xmlns:a16="http://schemas.microsoft.com/office/drawing/2014/main" id="{BC923C6F-F85D-1B30-AA9C-E79060E446E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2727" y="4809192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04" name="Line 16">
            <a:extLst>
              <a:ext uri="{FF2B5EF4-FFF2-40B4-BE49-F238E27FC236}">
                <a16:creationId xmlns:a16="http://schemas.microsoft.com/office/drawing/2014/main" id="{B3C6D7BF-6EA0-2205-FAA0-00495C3CCF6B}"/>
              </a:ext>
            </a:extLst>
          </p:cNvPr>
          <p:cNvSpPr>
            <a:spLocks noChangeShapeType="1"/>
          </p:cNvSpPr>
          <p:nvPr/>
        </p:nvSpPr>
        <p:spPr bwMode="auto">
          <a:xfrm>
            <a:off x="3562727" y="5107974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05" name="Line 17">
            <a:extLst>
              <a:ext uri="{FF2B5EF4-FFF2-40B4-BE49-F238E27FC236}">
                <a16:creationId xmlns:a16="http://schemas.microsoft.com/office/drawing/2014/main" id="{4442031E-EBED-F197-F894-3D954349EAA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62727" y="627053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06" name="Line 18">
            <a:extLst>
              <a:ext uri="{FF2B5EF4-FFF2-40B4-BE49-F238E27FC236}">
                <a16:creationId xmlns:a16="http://schemas.microsoft.com/office/drawing/2014/main" id="{6D4F8DEC-F593-7905-7F8F-C92A0EEAFB14}"/>
              </a:ext>
            </a:extLst>
          </p:cNvPr>
          <p:cNvSpPr>
            <a:spLocks noChangeShapeType="1"/>
          </p:cNvSpPr>
          <p:nvPr/>
        </p:nvSpPr>
        <p:spPr bwMode="auto">
          <a:xfrm>
            <a:off x="3303593" y="5554022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07" name="Line 19">
            <a:extLst>
              <a:ext uri="{FF2B5EF4-FFF2-40B4-BE49-F238E27FC236}">
                <a16:creationId xmlns:a16="http://schemas.microsoft.com/office/drawing/2014/main" id="{03765E62-A1B9-186D-1F9C-BEC1558D386E}"/>
              </a:ext>
            </a:extLst>
          </p:cNvPr>
          <p:cNvSpPr>
            <a:spLocks noChangeShapeType="1"/>
          </p:cNvSpPr>
          <p:nvPr/>
        </p:nvSpPr>
        <p:spPr bwMode="auto">
          <a:xfrm>
            <a:off x="3865757" y="5524286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08" name="Oval 20">
            <a:extLst>
              <a:ext uri="{FF2B5EF4-FFF2-40B4-BE49-F238E27FC236}">
                <a16:creationId xmlns:a16="http://schemas.microsoft.com/office/drawing/2014/main" id="{050B9A7A-EA51-4B7F-1483-62926E3672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593" y="6150171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8209" name="Line 21">
            <a:extLst>
              <a:ext uri="{FF2B5EF4-FFF2-40B4-BE49-F238E27FC236}">
                <a16:creationId xmlns:a16="http://schemas.microsoft.com/office/drawing/2014/main" id="{AC89139F-EE7B-F0A2-A397-4D6E4250DF65}"/>
              </a:ext>
            </a:extLst>
          </p:cNvPr>
          <p:cNvSpPr>
            <a:spLocks noChangeShapeType="1"/>
          </p:cNvSpPr>
          <p:nvPr/>
        </p:nvSpPr>
        <p:spPr bwMode="auto">
          <a:xfrm>
            <a:off x="3037380" y="5658808"/>
            <a:ext cx="1019540" cy="0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10" name="Text Box 22">
            <a:extLst>
              <a:ext uri="{FF2B5EF4-FFF2-40B4-BE49-F238E27FC236}">
                <a16:creationId xmlns:a16="http://schemas.microsoft.com/office/drawing/2014/main" id="{F9C37D5A-3BD0-1C57-C84B-15291501AC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67593" y="5488885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8211" name="Text Box 23">
            <a:extLst>
              <a:ext uri="{FF2B5EF4-FFF2-40B4-BE49-F238E27FC236}">
                <a16:creationId xmlns:a16="http://schemas.microsoft.com/office/drawing/2014/main" id="{8BF6D648-5080-35EC-8C17-B46D054835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38649" y="6168579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sp>
        <p:nvSpPr>
          <p:cNvPr id="8212" name="AutoShape 24">
            <a:extLst>
              <a:ext uri="{FF2B5EF4-FFF2-40B4-BE49-F238E27FC236}">
                <a16:creationId xmlns:a16="http://schemas.microsoft.com/office/drawing/2014/main" id="{EA205397-EBEC-E03C-DCC3-C0883FE7840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473511" y="5004604"/>
            <a:ext cx="402152" cy="1282921"/>
          </a:xfrm>
          <a:prstGeom prst="can">
            <a:avLst>
              <a:gd name="adj" fmla="val 29361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8213" name="Line 25">
            <a:extLst>
              <a:ext uri="{FF2B5EF4-FFF2-40B4-BE49-F238E27FC236}">
                <a16:creationId xmlns:a16="http://schemas.microsoft.com/office/drawing/2014/main" id="{128D562D-CE31-85B1-DB65-9F9EE0A5D0E6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9375521" y="5511542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14" name="Line 26">
            <a:extLst>
              <a:ext uri="{FF2B5EF4-FFF2-40B4-BE49-F238E27FC236}">
                <a16:creationId xmlns:a16="http://schemas.microsoft.com/office/drawing/2014/main" id="{3DA4808C-2364-9D37-0713-6AB457EBB933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8612990" y="5049208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15" name="Line 27">
            <a:extLst>
              <a:ext uri="{FF2B5EF4-FFF2-40B4-BE49-F238E27FC236}">
                <a16:creationId xmlns:a16="http://schemas.microsoft.com/office/drawing/2014/main" id="{6E5F3F38-3D1B-5820-FBC5-2CDD7A6E0E41}"/>
              </a:ext>
            </a:extLst>
          </p:cNvPr>
          <p:cNvSpPr>
            <a:spLocks noChangeShapeType="1"/>
          </p:cNvSpPr>
          <p:nvPr/>
        </p:nvSpPr>
        <p:spPr bwMode="auto">
          <a:xfrm rot="5400000" flipV="1">
            <a:off x="7914180" y="5511542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16" name="Line 28">
            <a:extLst>
              <a:ext uri="{FF2B5EF4-FFF2-40B4-BE49-F238E27FC236}">
                <a16:creationId xmlns:a16="http://schemas.microsoft.com/office/drawing/2014/main" id="{5585AB3C-B302-8707-C367-06A6C26606BA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8674587" y="5369939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17" name="Line 29">
            <a:extLst>
              <a:ext uri="{FF2B5EF4-FFF2-40B4-BE49-F238E27FC236}">
                <a16:creationId xmlns:a16="http://schemas.microsoft.com/office/drawing/2014/main" id="{B380DF38-95C2-A333-2D83-95316AD5A4B2}"/>
              </a:ext>
            </a:extLst>
          </p:cNvPr>
          <p:cNvSpPr>
            <a:spLocks noChangeShapeType="1"/>
          </p:cNvSpPr>
          <p:nvPr/>
        </p:nvSpPr>
        <p:spPr bwMode="auto">
          <a:xfrm rot="5400000">
            <a:off x="8704324" y="5772091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18" name="Oval 30">
            <a:extLst>
              <a:ext uri="{FF2B5EF4-FFF2-40B4-BE49-F238E27FC236}">
                <a16:creationId xmlns:a16="http://schemas.microsoft.com/office/drawing/2014/main" id="{73961245-FF2A-9E91-4639-46DD963B230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7890816" y="5585883"/>
            <a:ext cx="402152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8219" name="Line 31">
            <a:extLst>
              <a:ext uri="{FF2B5EF4-FFF2-40B4-BE49-F238E27FC236}">
                <a16:creationId xmlns:a16="http://schemas.microsoft.com/office/drawing/2014/main" id="{D5E43650-A502-D4FF-A2CE-94E22E1EAA07}"/>
              </a:ext>
            </a:extLst>
          </p:cNvPr>
          <p:cNvSpPr>
            <a:spLocks noChangeShapeType="1"/>
          </p:cNvSpPr>
          <p:nvPr/>
        </p:nvSpPr>
        <p:spPr bwMode="auto">
          <a:xfrm>
            <a:off x="8687331" y="5149038"/>
            <a:ext cx="0" cy="1019540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8220" name="Text Box 32">
            <a:extLst>
              <a:ext uri="{FF2B5EF4-FFF2-40B4-BE49-F238E27FC236}">
                <a16:creationId xmlns:a16="http://schemas.microsoft.com/office/drawing/2014/main" id="{99C4DD52-78DD-A56C-6107-33C98802EE1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56920" y="2384952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8221" name="Text Box 34">
            <a:extLst>
              <a:ext uri="{FF2B5EF4-FFF2-40B4-BE49-F238E27FC236}">
                <a16:creationId xmlns:a16="http://schemas.microsoft.com/office/drawing/2014/main" id="{B34346FC-7B80-4457-8006-918AEA4B38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6767" y="5231168"/>
            <a:ext cx="2997731" cy="68175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…</a:t>
            </a:r>
            <a:r>
              <a:rPr lang="en-US" altLang="en-US" sz="1070" dirty="0" err="1">
                <a:solidFill>
                  <a:srgbClr val="1A5FB4"/>
                </a:solidFill>
              </a:rPr>
              <a:t>stellen</a:t>
            </a:r>
            <a:r>
              <a:rPr lang="en-US" altLang="en-US" sz="1070" dirty="0">
                <a:solidFill>
                  <a:srgbClr val="1A5FB4"/>
                </a:solidFill>
              </a:rPr>
              <a:t> Sie es </a:t>
            </a:r>
            <a:r>
              <a:rPr lang="en-US" altLang="en-US" sz="1070" dirty="0" err="1">
                <a:solidFill>
                  <a:srgbClr val="1A5FB4"/>
                </a:solidFill>
              </a:rPr>
              <a:t>sich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dann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b="1" dirty="0">
                <a:solidFill>
                  <a:srgbClr val="1A5FB4"/>
                </a:solidFill>
              </a:rPr>
              <a:t>so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vor</a:t>
            </a:r>
            <a:r>
              <a:rPr lang="en-US" altLang="en-US" sz="1070" dirty="0">
                <a:solidFill>
                  <a:srgbClr val="1A5FB4"/>
                </a:solidFill>
              </a:rPr>
              <a:t>, d. h. </a:t>
            </a:r>
            <a:r>
              <a:rPr lang="en-US" altLang="en-US" sz="1070" dirty="0" err="1">
                <a:solidFill>
                  <a:srgbClr val="1A5FB4"/>
                </a:solidFill>
              </a:rPr>
              <a:t>als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einen</a:t>
            </a:r>
            <a:endParaRPr lang="en-US" altLang="en-US" sz="1070" dirty="0">
              <a:solidFill>
                <a:srgbClr val="1A5FB4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1A5FB4"/>
                </a:solidFill>
              </a:rPr>
              <a:t>Zylinder</a:t>
            </a:r>
            <a:r>
              <a:rPr lang="en-US" altLang="en-US" sz="1070" dirty="0">
                <a:solidFill>
                  <a:srgbClr val="1A5FB4"/>
                </a:solidFill>
              </a:rPr>
              <a:t>, der </a:t>
            </a:r>
            <a:r>
              <a:rPr lang="en-US" altLang="en-US" sz="1070" dirty="0" err="1">
                <a:solidFill>
                  <a:srgbClr val="1A5FB4"/>
                </a:solidFill>
              </a:rPr>
              <a:t>entlang</a:t>
            </a:r>
            <a:r>
              <a:rPr lang="en-US" altLang="en-US" sz="1070" dirty="0">
                <a:solidFill>
                  <a:srgbClr val="1A5FB4"/>
                </a:solidFill>
              </a:rPr>
              <a:t> der </a:t>
            </a:r>
            <a:r>
              <a:rPr lang="en-US" altLang="en-US" sz="1070" dirty="0" err="1">
                <a:solidFill>
                  <a:srgbClr val="1A5FB4"/>
                </a:solidFill>
              </a:rPr>
              <a:t>angegebenen</a:t>
            </a:r>
            <a:endParaRPr lang="en-US" altLang="en-US" sz="1070" dirty="0">
              <a:solidFill>
                <a:srgbClr val="1A5FB4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1A5FB4"/>
                </a:solidFill>
              </a:rPr>
              <a:t>Zylinderachse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</a:t>
            </a:r>
            <a:r>
              <a:rPr lang="en-US" altLang="en-US" sz="1070" dirty="0" err="1">
                <a:solidFill>
                  <a:srgbClr val="1A5FB4"/>
                </a:solidFill>
              </a:rPr>
              <a:t>orientiert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ist</a:t>
            </a:r>
            <a:r>
              <a:rPr lang="en-US" altLang="en-US" sz="1070" dirty="0">
                <a:solidFill>
                  <a:srgbClr val="1A5FB4"/>
                </a:solidFill>
              </a:rPr>
              <a:t>. So </a:t>
            </a:r>
            <a:r>
              <a:rPr lang="en-US" altLang="en-US" sz="1070" dirty="0" err="1">
                <a:solidFill>
                  <a:srgbClr val="1A5FB4"/>
                </a:solidFill>
              </a:rPr>
              <a:t>visualisiert</a:t>
            </a:r>
            <a:r>
              <a:rPr lang="en-US" altLang="en-US" sz="1070" dirty="0">
                <a:solidFill>
                  <a:srgbClr val="1A5FB4"/>
                </a:solidFill>
              </a:rPr>
              <a:t>,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1A5FB4"/>
                </a:solidFill>
              </a:rPr>
              <a:t>ist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der Meridian der Brechkraft </a:t>
            </a:r>
            <a:r>
              <a:rPr lang="en-US" altLang="en-US" sz="1070" dirty="0" err="1">
                <a:solidFill>
                  <a:srgbClr val="1A5FB4"/>
                </a:solidFill>
              </a:rPr>
              <a:t>offensichtlich</a:t>
            </a:r>
            <a:r>
              <a:rPr lang="en-US" altLang="en-US" sz="1070" dirty="0">
                <a:solidFill>
                  <a:srgbClr val="1A5FB4"/>
                </a:solidFill>
              </a:rPr>
              <a:t>!</a:t>
            </a:r>
          </a:p>
        </p:txBody>
      </p:sp>
      <p:sp>
        <p:nvSpPr>
          <p:cNvPr id="8222" name="Text Box 36">
            <a:extLst>
              <a:ext uri="{FF2B5EF4-FFF2-40B4-BE49-F238E27FC236}">
                <a16:creationId xmlns:a16="http://schemas.microsoft.com/office/drawing/2014/main" id="{190F8CD0-3161-8BE7-FF6C-F967B74202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9599" y="2012537"/>
            <a:ext cx="3205887" cy="8464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Falls Sie </a:t>
            </a:r>
            <a:r>
              <a:rPr lang="en-US" altLang="en-US" sz="1070" dirty="0" err="1">
                <a:solidFill>
                  <a:srgbClr val="1A5FB4"/>
                </a:solidFill>
              </a:rPr>
              <a:t>Schwierigkeiten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haben</a:t>
            </a:r>
            <a:r>
              <a:rPr lang="en-US" altLang="en-US" sz="1070" dirty="0">
                <a:solidFill>
                  <a:srgbClr val="1A5FB4"/>
                </a:solidFill>
              </a:rPr>
              <a:t>, </a:t>
            </a:r>
            <a:r>
              <a:rPr lang="en-US" altLang="en-US" sz="1070" dirty="0" err="1">
                <a:solidFill>
                  <a:srgbClr val="1A5FB4"/>
                </a:solidFill>
              </a:rPr>
              <a:t>sich</a:t>
            </a:r>
            <a:r>
              <a:rPr lang="en-US" altLang="en-US" sz="1070" dirty="0">
                <a:solidFill>
                  <a:srgbClr val="1A5FB4"/>
                </a:solidFill>
              </a:rPr>
              <a:t> an die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1A5FB4"/>
                </a:solidFill>
              </a:rPr>
              <a:t>Konventionen</a:t>
            </a:r>
            <a:r>
              <a:rPr lang="en-US" altLang="en-US" sz="1070" dirty="0">
                <a:solidFill>
                  <a:srgbClr val="1A5FB4"/>
                </a:solidFill>
              </a:rPr>
              <a:t> der Power-Kreuz-Notation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(d. h., </a:t>
            </a:r>
            <a:r>
              <a:rPr lang="en-US" altLang="en-US" sz="1070" dirty="0" err="1">
                <a:solidFill>
                  <a:srgbClr val="1A5FB4"/>
                </a:solidFill>
              </a:rPr>
              <a:t>dass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die Brechkraft im Meridian der Brechkraft notiert wird, 90° entfernt von der Zylinderachse</a:t>
            </a:r>
            <a:r>
              <a:rPr lang="en-US" altLang="en-US" sz="1070" dirty="0">
                <a:solidFill>
                  <a:srgbClr val="1A5FB4"/>
                </a:solidFill>
              </a:rPr>
              <a:t>)…</a:t>
            </a:r>
          </a:p>
        </p:txBody>
      </p:sp>
      <p:sp>
        <p:nvSpPr>
          <p:cNvPr id="8223" name="AutoShape 37">
            <a:extLst>
              <a:ext uri="{FF2B5EF4-FFF2-40B4-BE49-F238E27FC236}">
                <a16:creationId xmlns:a16="http://schemas.microsoft.com/office/drawing/2014/main" id="{5427E12B-B036-2574-3AB3-A8CBA43E305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45196" y="3313866"/>
            <a:ext cx="271877" cy="1155479"/>
          </a:xfrm>
          <a:prstGeom prst="downArrow">
            <a:avLst>
              <a:gd name="adj1" fmla="val 50000"/>
              <a:gd name="adj2" fmla="val 106250"/>
            </a:avLst>
          </a:prstGeom>
          <a:solidFill>
            <a:schemeClr val="accent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8224" name="AutoShape 38">
            <a:extLst>
              <a:ext uri="{FF2B5EF4-FFF2-40B4-BE49-F238E27FC236}">
                <a16:creationId xmlns:a16="http://schemas.microsoft.com/office/drawing/2014/main" id="{D953124A-D81F-88B8-5E65-013ED3CB40DB}"/>
              </a:ext>
            </a:extLst>
          </p:cNvPr>
          <p:cNvSpPr>
            <a:spLocks noChangeArrowheads="1"/>
          </p:cNvSpPr>
          <p:nvPr/>
        </p:nvSpPr>
        <p:spPr bwMode="auto">
          <a:xfrm>
            <a:off x="8542896" y="3313866"/>
            <a:ext cx="271877" cy="1155479"/>
          </a:xfrm>
          <a:prstGeom prst="downArrow">
            <a:avLst>
              <a:gd name="adj1" fmla="val 50000"/>
              <a:gd name="adj2" fmla="val 106250"/>
            </a:avLst>
          </a:prstGeom>
          <a:solidFill>
            <a:schemeClr val="accent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8194" name="ZZ_Kopfleiste">
            <a:extLst>
              <a:ext uri="{FF2B5EF4-FFF2-40B4-BE49-F238E27FC236}">
                <a16:creationId xmlns:a16="http://schemas.microsoft.com/office/drawing/2014/main" id="{658DE16D-BB1E-81B8-B5B8-5D508032EEF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8225" name="Slide Number Placeholder 1">
            <a:extLst>
              <a:ext uri="{FF2B5EF4-FFF2-40B4-BE49-F238E27FC236}">
                <a16:creationId xmlns:a16="http://schemas.microsoft.com/office/drawing/2014/main" id="{D9965840-A017-415E-ACF4-419F3CF320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823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823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20" name="Text Box 67">
            <a:extLst>
              <a:ext uri="{FF2B5EF4-FFF2-40B4-BE49-F238E27FC236}">
                <a16:creationId xmlns:a16="http://schemas.microsoft.com/office/drawing/2014/main" id="{49D2192D-0B27-2941-174E-6121836BDC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930" y="663062"/>
            <a:ext cx="7142445" cy="517036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aseline="30000" dirty="0" err="1">
                <a:solidFill>
                  <a:srgbClr val="3333FF"/>
                </a:solidFill>
              </a:rPr>
              <a:t/>
            </a:r>
            <a:r>
              <a:rPr lang="en-US" altLang="en-US" sz="1070" b="1" i="1" dirty="0" err="1">
                <a:solidFill>
                  <a:srgbClr val="3333FF"/>
                </a:solidFill>
              </a:rPr>
              <a:t>Zylinderkombinationen</a:t>
            </a:r>
            <a:r>
              <a:rPr lang="en-US" altLang="en-US" sz="1070" b="1" i="1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lassen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sich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ebenfalls</a:t>
            </a:r>
            <a:r>
              <a:rPr lang="en-US" altLang="en-US" sz="1070" dirty="0">
                <a:solidFill>
                  <a:srgbClr val="3333FF"/>
                </a:solidFill>
              </a:rPr>
              <a:t> auf </a:t>
            </a:r>
            <a:r>
              <a:rPr lang="en-US" altLang="en-US" sz="1070" dirty="0" err="1">
                <a:solidFill>
                  <a:srgbClr val="3333FF"/>
                </a:solidFill>
              </a:rPr>
              <a:t>einem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einzigen</a:t>
            </a:r>
            <a:r>
              <a:rPr lang="en-US" altLang="en-US" sz="1070" dirty="0">
                <a:solidFill>
                  <a:srgbClr val="3333FF"/>
                </a:solidFill>
              </a:rPr>
              <a:t>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darstellen</a:t>
            </a:r>
            <a:r>
              <a:rPr lang="en-US" altLang="en-US" sz="1070" dirty="0">
                <a:solidFill>
                  <a:srgbClr val="3333FF"/>
                </a:solidFill>
              </a:rPr>
              <a:t>. Wie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Fall </a:t>
            </a:r>
            <a:r>
              <a:rPr lang="en-US" altLang="en-US" sz="1070" dirty="0" err="1">
                <a:solidFill>
                  <a:srgbClr val="3333FF"/>
                </a:solidFill>
              </a:rPr>
              <a:t>eines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einzelnen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wird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die Brechkraft jedes Zylinders in seinem Meridian der Brechkraft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070" dirty="0" err="1">
                <a:solidFill>
                  <a:srgbClr val="3333FF"/>
                </a:solidFill>
              </a:rPr>
              <a:t>verzeichnet</a:t>
            </a:r>
            <a:r>
              <a:rPr lang="en-US" altLang="en-US" sz="1070" dirty="0">
                <a:solidFill>
                  <a:srgbClr val="3333FF"/>
                </a:solidFill>
              </a:rPr>
              <a:t>, der 90° von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entfernt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ist</a:t>
            </a:r>
            <a:r>
              <a:rPr lang="en-US" altLang="en-US" sz="1070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9218" name="ZZ_Kopfleiste">
            <a:extLst>
              <a:ext uri="{FF2B5EF4-FFF2-40B4-BE49-F238E27FC236}">
                <a16:creationId xmlns:a16="http://schemas.microsoft.com/office/drawing/2014/main" id="{E5C80A0D-ED0C-D2DA-A76A-2B44BE35C22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9219" name="Slide Number Placeholder 1">
            <a:extLst>
              <a:ext uri="{FF2B5EF4-FFF2-40B4-BE49-F238E27FC236}">
                <a16:creationId xmlns:a16="http://schemas.microsoft.com/office/drawing/2014/main" id="{D6EE2174-8447-BDFA-9D60-E70B9330CC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922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922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3" name="Text Box 70">
            <a:extLst>
              <a:ext uri="{FF2B5EF4-FFF2-40B4-BE49-F238E27FC236}">
                <a16:creationId xmlns:a16="http://schemas.microsoft.com/office/drawing/2014/main" id="{79D97C72-2BB8-9B5B-86BB-C724CD2CDF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3203" y="4197468"/>
            <a:ext cx="2099970" cy="84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Angenommen</a:t>
            </a:r>
            <a:r>
              <a:rPr lang="en-US" altLang="en-US" sz="1070" dirty="0">
                <a:solidFill>
                  <a:schemeClr val="bg1"/>
                </a:solidFill>
              </a:rPr>
              <a:t>, Sie </a:t>
            </a:r>
            <a:r>
              <a:rPr lang="en-US" altLang="en-US" sz="1070" dirty="0" err="1">
                <a:solidFill>
                  <a:schemeClr val="bg1"/>
                </a:solidFill>
              </a:rPr>
              <a:t>haben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ein</a:t>
            </a:r>
            <a:r>
              <a:rPr lang="en-US" altLang="en-US" sz="1070" dirty="0">
                <a:solidFill>
                  <a:schemeClr val="bg1"/>
                </a:solidFill>
              </a:rPr>
              <a:t>e einzelne Linse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, die </a:t>
            </a:r>
            <a:r>
              <a:rPr lang="en-US" altLang="en-US" sz="1070" dirty="0" err="1">
                <a:solidFill>
                  <a:schemeClr val="bg1"/>
                </a:solidFill>
              </a:rPr>
              <a:t>zwei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Zylindern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entspricht</a:t>
            </a:r>
            <a:r>
              <a:rPr lang="en-US" altLang="en-US" sz="1070" dirty="0">
                <a:solidFill>
                  <a:schemeClr val="bg1"/>
                </a:solidFill>
              </a:rPr>
              <a:t> – </a:t>
            </a:r>
            <a:r>
              <a:rPr lang="en-US" altLang="en-US" sz="1070" dirty="0" err="1">
                <a:solidFill>
                  <a:schemeClr val="bg1"/>
                </a:solidFill>
              </a:rPr>
              <a:t>einem</a:t>
            </a:r>
            <a:r>
              <a:rPr lang="en-US" altLang="en-US" sz="1070" dirty="0">
                <a:solidFill>
                  <a:schemeClr val="bg1"/>
                </a:solidFill>
              </a:rPr>
              <a:t> +2x090 und </a:t>
            </a:r>
            <a:r>
              <a:rPr lang="en-US" altLang="en-US" sz="1070" dirty="0" err="1">
                <a:solidFill>
                  <a:schemeClr val="bg1"/>
                </a:solidFill>
              </a:rPr>
              <a:t>einem</a:t>
            </a:r>
            <a:r>
              <a:rPr lang="en-US" altLang="en-US" sz="1070" dirty="0">
                <a:solidFill>
                  <a:schemeClr val="bg1"/>
                </a:solidFill>
              </a:rPr>
              <a:t> +3x180</a:t>
            </a:r>
          </a:p>
        </p:txBody>
      </p:sp>
      <p:grpSp>
        <p:nvGrpSpPr>
          <p:cNvPr id="10244" name="Group 76">
            <a:extLst>
              <a:ext uri="{FF2B5EF4-FFF2-40B4-BE49-F238E27FC236}">
                <a16:creationId xmlns:a16="http://schemas.microsoft.com/office/drawing/2014/main" id="{E909C368-94E4-FAB8-1987-CD3292D2979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0256" name="AutoShape 77">
              <a:extLst>
                <a:ext uri="{FF2B5EF4-FFF2-40B4-BE49-F238E27FC236}">
                  <a16:creationId xmlns:a16="http://schemas.microsoft.com/office/drawing/2014/main" id="{DC47FF49-5F1A-9603-9389-6166B34BD62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0257" name="Line 78">
              <a:extLst>
                <a:ext uri="{FF2B5EF4-FFF2-40B4-BE49-F238E27FC236}">
                  <a16:creationId xmlns:a16="http://schemas.microsoft.com/office/drawing/2014/main" id="{CD8935F5-2807-5B8C-A553-F56EB08295E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0258" name="Line 79">
              <a:extLst>
                <a:ext uri="{FF2B5EF4-FFF2-40B4-BE49-F238E27FC236}">
                  <a16:creationId xmlns:a16="http://schemas.microsoft.com/office/drawing/2014/main" id="{5BA91FE9-230E-36A6-D19C-42B5CD229B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0259" name="Line 80">
              <a:extLst>
                <a:ext uri="{FF2B5EF4-FFF2-40B4-BE49-F238E27FC236}">
                  <a16:creationId xmlns:a16="http://schemas.microsoft.com/office/drawing/2014/main" id="{7D699CEC-A521-9EA2-5F37-F5623A575C8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0260" name="AutoShape 81">
              <a:extLst>
                <a:ext uri="{FF2B5EF4-FFF2-40B4-BE49-F238E27FC236}">
                  <a16:creationId xmlns:a16="http://schemas.microsoft.com/office/drawing/2014/main" id="{649F20A9-3D7F-D5FB-53C4-4FC3135B8D0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0261" name="Line 82">
              <a:extLst>
                <a:ext uri="{FF2B5EF4-FFF2-40B4-BE49-F238E27FC236}">
                  <a16:creationId xmlns:a16="http://schemas.microsoft.com/office/drawing/2014/main" id="{28D9458A-BDAA-0CD6-6C6B-CF4C3D95BEC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0262" name="Line 83">
              <a:extLst>
                <a:ext uri="{FF2B5EF4-FFF2-40B4-BE49-F238E27FC236}">
                  <a16:creationId xmlns:a16="http://schemas.microsoft.com/office/drawing/2014/main" id="{20CF55A3-C878-99CD-626C-0C81A0DFEA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0263" name="Line 84">
              <a:extLst>
                <a:ext uri="{FF2B5EF4-FFF2-40B4-BE49-F238E27FC236}">
                  <a16:creationId xmlns:a16="http://schemas.microsoft.com/office/drawing/2014/main" id="{8B0D9D4D-B54C-FBDC-205E-7C98201BB75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0264" name="Oval 85">
              <a:extLst>
                <a:ext uri="{FF2B5EF4-FFF2-40B4-BE49-F238E27FC236}">
                  <a16:creationId xmlns:a16="http://schemas.microsoft.com/office/drawing/2014/main" id="{DFFF4A05-BF2D-D7F9-6C26-5E5E36E248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0245" name="AutoShape 86">
            <a:extLst>
              <a:ext uri="{FF2B5EF4-FFF2-40B4-BE49-F238E27FC236}">
                <a16:creationId xmlns:a16="http://schemas.microsoft.com/office/drawing/2014/main" id="{CCC7B448-5830-366C-D251-580DB09B2D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0246" name="Line 87">
            <a:extLst>
              <a:ext uri="{FF2B5EF4-FFF2-40B4-BE49-F238E27FC236}">
                <a16:creationId xmlns:a16="http://schemas.microsoft.com/office/drawing/2014/main" id="{D1668C8F-C5E9-BDA3-1949-D1CADE7A1E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0247" name="Line 88">
            <a:extLst>
              <a:ext uri="{FF2B5EF4-FFF2-40B4-BE49-F238E27FC236}">
                <a16:creationId xmlns:a16="http://schemas.microsoft.com/office/drawing/2014/main" id="{8A2E7BF8-EB70-42A4-556B-1F3F3CE720FD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0248" name="Line 89">
            <a:extLst>
              <a:ext uri="{FF2B5EF4-FFF2-40B4-BE49-F238E27FC236}">
                <a16:creationId xmlns:a16="http://schemas.microsoft.com/office/drawing/2014/main" id="{11A2226D-4F36-19B7-4E1A-D641F56596F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0249" name="AutoShape 90">
            <a:extLst>
              <a:ext uri="{FF2B5EF4-FFF2-40B4-BE49-F238E27FC236}">
                <a16:creationId xmlns:a16="http://schemas.microsoft.com/office/drawing/2014/main" id="{39A88BEB-B094-975F-B01E-C24F22D460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0250" name="Line 91">
            <a:extLst>
              <a:ext uri="{FF2B5EF4-FFF2-40B4-BE49-F238E27FC236}">
                <a16:creationId xmlns:a16="http://schemas.microsoft.com/office/drawing/2014/main" id="{FA6B0525-818E-C717-02B8-16CC3FFA4BB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0251" name="Line 92">
            <a:extLst>
              <a:ext uri="{FF2B5EF4-FFF2-40B4-BE49-F238E27FC236}">
                <a16:creationId xmlns:a16="http://schemas.microsoft.com/office/drawing/2014/main" id="{2B67B961-73F5-950A-E200-61058C1EFF49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0252" name="Line 93">
            <a:extLst>
              <a:ext uri="{FF2B5EF4-FFF2-40B4-BE49-F238E27FC236}">
                <a16:creationId xmlns:a16="http://schemas.microsoft.com/office/drawing/2014/main" id="{3AEA648B-ABBF-21AB-21FA-E7F9124E22E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0253" name="Oval 94">
            <a:extLst>
              <a:ext uri="{FF2B5EF4-FFF2-40B4-BE49-F238E27FC236}">
                <a16:creationId xmlns:a16="http://schemas.microsoft.com/office/drawing/2014/main" id="{21986B0C-6FD5-9ECE-E089-E171827484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0255" name="Text Box 67">
            <a:extLst>
              <a:ext uri="{FF2B5EF4-FFF2-40B4-BE49-F238E27FC236}">
                <a16:creationId xmlns:a16="http://schemas.microsoft.com/office/drawing/2014/main" id="{6BB89C31-0563-E530-F931-909832B1A6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930" y="663062"/>
            <a:ext cx="7142445" cy="517036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 err="1">
                <a:solidFill>
                  <a:srgbClr val="3333FF"/>
                </a:solidFill>
              </a:rPr>
              <a:t>Zylinderkombinationen</a:t>
            </a:r>
            <a:r>
              <a:rPr lang="en-US" altLang="en-US" sz="1070" b="1" i="1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lassen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sich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ebenfalls</a:t>
            </a:r>
            <a:r>
              <a:rPr lang="en-US" altLang="en-US" sz="1070" dirty="0">
                <a:solidFill>
                  <a:srgbClr val="3333FF"/>
                </a:solidFill>
              </a:rPr>
              <a:t> auf </a:t>
            </a:r>
            <a:r>
              <a:rPr lang="en-US" altLang="en-US" sz="1070" dirty="0" err="1">
                <a:solidFill>
                  <a:srgbClr val="3333FF"/>
                </a:solidFill>
              </a:rPr>
              <a:t>einem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einzigen</a:t>
            </a:r>
            <a:r>
              <a:rPr lang="en-US" altLang="en-US" sz="1070" dirty="0">
                <a:solidFill>
                  <a:srgbClr val="3333FF"/>
                </a:solidFill>
              </a:rPr>
              <a:t>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darstellen</a:t>
            </a:r>
            <a:r>
              <a:rPr lang="en-US" altLang="en-US" sz="1070" dirty="0">
                <a:solidFill>
                  <a:srgbClr val="3333FF"/>
                </a:solidFill>
              </a:rPr>
              <a:t>. Wie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Fall </a:t>
            </a:r>
            <a:r>
              <a:rPr lang="en-US" altLang="en-US" sz="1070" dirty="0" err="1">
                <a:solidFill>
                  <a:srgbClr val="3333FF"/>
                </a:solidFill>
              </a:rPr>
              <a:t>eines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einzelnen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wird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die Brechkraft jedes Zylinders in seinem Meridian der Brechkraft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070" dirty="0" err="1">
                <a:solidFill>
                  <a:srgbClr val="3333FF"/>
                </a:solidFill>
              </a:rPr>
              <a:t>verzeichnet</a:t>
            </a:r>
            <a:r>
              <a:rPr lang="en-US" altLang="en-US" sz="1070" dirty="0">
                <a:solidFill>
                  <a:srgbClr val="3333FF"/>
                </a:solidFill>
              </a:rPr>
              <a:t>, der 90° von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entfernt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ist</a:t>
            </a:r>
            <a:r>
              <a:rPr lang="en-US" altLang="en-US" sz="1070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10242" name="ZZ_Kopfleiste">
            <a:extLst>
              <a:ext uri="{FF2B5EF4-FFF2-40B4-BE49-F238E27FC236}">
                <a16:creationId xmlns:a16="http://schemas.microsoft.com/office/drawing/2014/main" id="{7E328EED-CC5C-5447-DE6A-E893A1DEB14F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0254" name="Slide Number Placeholder 1">
            <a:extLst>
              <a:ext uri="{FF2B5EF4-FFF2-40B4-BE49-F238E27FC236}">
                <a16:creationId xmlns:a16="http://schemas.microsoft.com/office/drawing/2014/main" id="{1335D90A-5AF4-A56E-A90C-CAB26BDE0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026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026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7" name="Text Box 3">
            <a:extLst>
              <a:ext uri="{FF2B5EF4-FFF2-40B4-BE49-F238E27FC236}">
                <a16:creationId xmlns:a16="http://schemas.microsoft.com/office/drawing/2014/main" id="{AA13243F-D8E6-8FD0-63E9-047EB3B438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196" y="2721967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1268" name="Text Box 4">
            <a:extLst>
              <a:ext uri="{FF2B5EF4-FFF2-40B4-BE49-F238E27FC236}">
                <a16:creationId xmlns:a16="http://schemas.microsoft.com/office/drawing/2014/main" id="{8014C1A9-A2BB-6CB3-6F6E-9B338F83FF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472" y="2067762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1269" name="AutoShape 5">
            <a:extLst>
              <a:ext uri="{FF2B5EF4-FFF2-40B4-BE49-F238E27FC236}">
                <a16:creationId xmlns:a16="http://schemas.microsoft.com/office/drawing/2014/main" id="{199C0502-66C4-9232-5A27-C66F1AC4272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133" y="2132899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70" name="Line 6">
            <a:extLst>
              <a:ext uri="{FF2B5EF4-FFF2-40B4-BE49-F238E27FC236}">
                <a16:creationId xmlns:a16="http://schemas.microsoft.com/office/drawing/2014/main" id="{4B014D7E-F94F-7C4B-DA7F-7C3975F621A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82267" y="1954480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71" name="Line 7">
            <a:extLst>
              <a:ext uri="{FF2B5EF4-FFF2-40B4-BE49-F238E27FC236}">
                <a16:creationId xmlns:a16="http://schemas.microsoft.com/office/drawing/2014/main" id="{3D220F73-57E9-396F-E0BB-342C8AC14E5B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2267" y="2253262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72" name="Line 8">
            <a:extLst>
              <a:ext uri="{FF2B5EF4-FFF2-40B4-BE49-F238E27FC236}">
                <a16:creationId xmlns:a16="http://schemas.microsoft.com/office/drawing/2014/main" id="{0D41B0CB-237D-4E50-1EB0-3DA28CC4D5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82267" y="3415820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73" name="AutoShape 9">
            <a:extLst>
              <a:ext uri="{FF2B5EF4-FFF2-40B4-BE49-F238E27FC236}">
                <a16:creationId xmlns:a16="http://schemas.microsoft.com/office/drawing/2014/main" id="{D3513E75-842E-F915-5454-2BC88FE334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859" y="2729047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74" name="Line 10">
            <a:extLst>
              <a:ext uri="{FF2B5EF4-FFF2-40B4-BE49-F238E27FC236}">
                <a16:creationId xmlns:a16="http://schemas.microsoft.com/office/drawing/2014/main" id="{20C3931A-9DEB-4A08-E159-BE735739F129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3133" y="2699310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75" name="Line 11">
            <a:extLst>
              <a:ext uri="{FF2B5EF4-FFF2-40B4-BE49-F238E27FC236}">
                <a16:creationId xmlns:a16="http://schemas.microsoft.com/office/drawing/2014/main" id="{1F071E5C-F133-A5DA-8DC1-C9B9A360CDC1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5297" y="266957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76" name="Line 12">
            <a:extLst>
              <a:ext uri="{FF2B5EF4-FFF2-40B4-BE49-F238E27FC236}">
                <a16:creationId xmlns:a16="http://schemas.microsoft.com/office/drawing/2014/main" id="{4BD82AF6-10D1-312C-5190-14C46AADB8D2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2267" y="2699310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77" name="Oval 13">
            <a:extLst>
              <a:ext uri="{FF2B5EF4-FFF2-40B4-BE49-F238E27FC236}">
                <a16:creationId xmlns:a16="http://schemas.microsoft.com/office/drawing/2014/main" id="{7F56036E-8029-D1D5-0451-8CD8693E35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133" y="3295458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78" name="AutoShape 14">
            <a:extLst>
              <a:ext uri="{FF2B5EF4-FFF2-40B4-BE49-F238E27FC236}">
                <a16:creationId xmlns:a16="http://schemas.microsoft.com/office/drawing/2014/main" id="{982BFB91-A18B-E378-1901-79CBACCB0B0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5043" y="2770112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79" name="Text Box 15">
            <a:extLst>
              <a:ext uri="{FF2B5EF4-FFF2-40B4-BE49-F238E27FC236}">
                <a16:creationId xmlns:a16="http://schemas.microsoft.com/office/drawing/2014/main" id="{75C311D5-9645-A89B-90C0-E67084FA9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990" y="1627378"/>
            <a:ext cx="962899" cy="32710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1280" name="Group 16">
            <a:extLst>
              <a:ext uri="{FF2B5EF4-FFF2-40B4-BE49-F238E27FC236}">
                <a16:creationId xmlns:a16="http://schemas.microsoft.com/office/drawing/2014/main" id="{286E0F8F-DA42-DE0C-C3A1-7EC4A3DE2D7A}"/>
              </a:ext>
            </a:extLst>
          </p:cNvPr>
          <p:cNvGrpSpPr>
            <a:grpSpLocks/>
          </p:cNvGrpSpPr>
          <p:nvPr/>
        </p:nvGrpSpPr>
        <p:grpSpPr bwMode="auto">
          <a:xfrm>
            <a:off x="2425656" y="2362296"/>
            <a:ext cx="1019540" cy="1019540"/>
            <a:chOff x="720" y="1680"/>
            <a:chExt cx="1056" cy="1056"/>
          </a:xfrm>
        </p:grpSpPr>
        <p:sp>
          <p:nvSpPr>
            <p:cNvPr id="11323" name="Line 17">
              <a:extLst>
                <a:ext uri="{FF2B5EF4-FFF2-40B4-BE49-F238E27FC236}">
                  <a16:creationId xmlns:a16="http://schemas.microsoft.com/office/drawing/2014/main" id="{C4624FE2-98DB-5B48-2860-70BE4D6A71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24" name="Line 18">
              <a:extLst>
                <a:ext uri="{FF2B5EF4-FFF2-40B4-BE49-F238E27FC236}">
                  <a16:creationId xmlns:a16="http://schemas.microsoft.com/office/drawing/2014/main" id="{D6C14461-B4BE-F85B-97A5-1A7574E38EF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1281" name="Text Box 19">
            <a:extLst>
              <a:ext uri="{FF2B5EF4-FFF2-40B4-BE49-F238E27FC236}">
                <a16:creationId xmlns:a16="http://schemas.microsoft.com/office/drawing/2014/main" id="{E6CC6E6F-D661-6E75-E9E5-551548713E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908" y="2721967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1282" name="Text Box 20">
            <a:extLst>
              <a:ext uri="{FF2B5EF4-FFF2-40B4-BE49-F238E27FC236}">
                <a16:creationId xmlns:a16="http://schemas.microsoft.com/office/drawing/2014/main" id="{6C62B1F1-3951-A67B-7DC2-FCD443907F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540" y="3381836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1283" name="Group 21">
            <a:extLst>
              <a:ext uri="{FF2B5EF4-FFF2-40B4-BE49-F238E27FC236}">
                <a16:creationId xmlns:a16="http://schemas.microsoft.com/office/drawing/2014/main" id="{BEF9B30C-F207-76EE-5896-050ADB19C858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780789" y="2056434"/>
            <a:ext cx="679693" cy="1699233"/>
            <a:chOff x="2400" y="1008"/>
            <a:chExt cx="1056" cy="2736"/>
          </a:xfrm>
        </p:grpSpPr>
        <p:sp>
          <p:nvSpPr>
            <p:cNvPr id="11314" name="AutoShape 22">
              <a:extLst>
                <a:ext uri="{FF2B5EF4-FFF2-40B4-BE49-F238E27FC236}">
                  <a16:creationId xmlns:a16="http://schemas.microsoft.com/office/drawing/2014/main" id="{B20E863B-E66F-2F38-ECD3-5A211CC8A3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1315" name="Line 23">
              <a:extLst>
                <a:ext uri="{FF2B5EF4-FFF2-40B4-BE49-F238E27FC236}">
                  <a16:creationId xmlns:a16="http://schemas.microsoft.com/office/drawing/2014/main" id="{0627F41F-9AB9-6ADB-2D86-1B452F36269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16" name="Line 24">
              <a:extLst>
                <a:ext uri="{FF2B5EF4-FFF2-40B4-BE49-F238E27FC236}">
                  <a16:creationId xmlns:a16="http://schemas.microsoft.com/office/drawing/2014/main" id="{C728EA1F-4087-5FE1-7A31-4A479CE24F6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17" name="Line 25">
              <a:extLst>
                <a:ext uri="{FF2B5EF4-FFF2-40B4-BE49-F238E27FC236}">
                  <a16:creationId xmlns:a16="http://schemas.microsoft.com/office/drawing/2014/main" id="{193EDF95-E764-215F-2AD6-F4D1CC02251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18" name="AutoShape 26">
              <a:extLst>
                <a:ext uri="{FF2B5EF4-FFF2-40B4-BE49-F238E27FC236}">
                  <a16:creationId xmlns:a16="http://schemas.microsoft.com/office/drawing/2014/main" id="{3B50EBC2-A53F-D486-1EFE-908A78CC6CC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1319" name="Line 27">
              <a:extLst>
                <a:ext uri="{FF2B5EF4-FFF2-40B4-BE49-F238E27FC236}">
                  <a16:creationId xmlns:a16="http://schemas.microsoft.com/office/drawing/2014/main" id="{EB45E68B-2627-DAC4-E09C-3366C2E4A3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20" name="Line 28">
              <a:extLst>
                <a:ext uri="{FF2B5EF4-FFF2-40B4-BE49-F238E27FC236}">
                  <a16:creationId xmlns:a16="http://schemas.microsoft.com/office/drawing/2014/main" id="{2DC39EF2-3956-ACD2-BA32-A78DD8488B7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21" name="Line 29">
              <a:extLst>
                <a:ext uri="{FF2B5EF4-FFF2-40B4-BE49-F238E27FC236}">
                  <a16:creationId xmlns:a16="http://schemas.microsoft.com/office/drawing/2014/main" id="{251F0DF2-49D9-BF7E-3E4F-5CCC7C8B5A5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22" name="Oval 30">
              <a:extLst>
                <a:ext uri="{FF2B5EF4-FFF2-40B4-BE49-F238E27FC236}">
                  <a16:creationId xmlns:a16="http://schemas.microsoft.com/office/drawing/2014/main" id="{C1B486F4-5D23-D9C4-B0C8-722F59DB6C0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1284" name="AutoShape 31">
            <a:extLst>
              <a:ext uri="{FF2B5EF4-FFF2-40B4-BE49-F238E27FC236}">
                <a16:creationId xmlns:a16="http://schemas.microsoft.com/office/drawing/2014/main" id="{1387D64D-8E59-9F7B-78E8-F6459979384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3203" y="2770112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85" name="Text Box 32">
            <a:extLst>
              <a:ext uri="{FF2B5EF4-FFF2-40B4-BE49-F238E27FC236}">
                <a16:creationId xmlns:a16="http://schemas.microsoft.com/office/drawing/2014/main" id="{57F23660-36D1-2488-7D8E-3D1388BCA3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028" y="1627378"/>
            <a:ext cx="962899" cy="32710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</p:txBody>
      </p:sp>
      <p:grpSp>
        <p:nvGrpSpPr>
          <p:cNvPr id="11286" name="Group 33">
            <a:extLst>
              <a:ext uri="{FF2B5EF4-FFF2-40B4-BE49-F238E27FC236}">
                <a16:creationId xmlns:a16="http://schemas.microsoft.com/office/drawing/2014/main" id="{96FD9DA9-57F4-01FC-62BE-837E363F22E0}"/>
              </a:ext>
            </a:extLst>
          </p:cNvPr>
          <p:cNvGrpSpPr>
            <a:grpSpLocks/>
          </p:cNvGrpSpPr>
          <p:nvPr/>
        </p:nvGrpSpPr>
        <p:grpSpPr bwMode="auto">
          <a:xfrm>
            <a:off x="6707724" y="2362296"/>
            <a:ext cx="1019540" cy="1019540"/>
            <a:chOff x="720" y="1680"/>
            <a:chExt cx="1056" cy="1056"/>
          </a:xfrm>
        </p:grpSpPr>
        <p:sp>
          <p:nvSpPr>
            <p:cNvPr id="11312" name="Line 34">
              <a:extLst>
                <a:ext uri="{FF2B5EF4-FFF2-40B4-BE49-F238E27FC236}">
                  <a16:creationId xmlns:a16="http://schemas.microsoft.com/office/drawing/2014/main" id="{71F24EB9-200B-3787-9B66-5254B7EB077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13" name="Line 35">
              <a:extLst>
                <a:ext uri="{FF2B5EF4-FFF2-40B4-BE49-F238E27FC236}">
                  <a16:creationId xmlns:a16="http://schemas.microsoft.com/office/drawing/2014/main" id="{1438D363-4984-02DC-3CE5-A5EF1151D2F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1287" name="Text Box 37">
            <a:extLst>
              <a:ext uri="{FF2B5EF4-FFF2-40B4-BE49-F238E27FC236}">
                <a16:creationId xmlns:a16="http://schemas.microsoft.com/office/drawing/2014/main" id="{7AF63B03-C212-81DA-755D-0CBDAC10B24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3203" y="4197468"/>
            <a:ext cx="2099970" cy="84647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Angenommen</a:t>
            </a:r>
            <a:r>
              <a:rPr lang="en-US" altLang="en-US" sz="1070" dirty="0">
                <a:solidFill>
                  <a:schemeClr val="bg1"/>
                </a:solidFill>
              </a:rPr>
              <a:t>, Sie </a:t>
            </a:r>
            <a:r>
              <a:rPr lang="en-US" altLang="en-US" sz="1070" dirty="0" err="1">
                <a:solidFill>
                  <a:schemeClr val="bg1"/>
                </a:solidFill>
              </a:rPr>
              <a:t>haben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ein</a:t>
            </a:r>
            <a:r>
              <a:rPr lang="en-US" altLang="en-US" sz="1070" dirty="0">
                <a:solidFill>
                  <a:schemeClr val="bg1"/>
                </a:solidFill>
              </a:rPr>
              <a:t>e einzelne Linse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, die </a:t>
            </a:r>
            <a:r>
              <a:rPr lang="en-US" altLang="en-US" sz="1070" dirty="0" err="1">
                <a:solidFill>
                  <a:schemeClr val="bg1"/>
                </a:solidFill>
              </a:rPr>
              <a:t>zwei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Zylindern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entspricht</a:t>
            </a:r>
            <a:r>
              <a:rPr lang="en-US" altLang="en-US" sz="1070" dirty="0">
                <a:solidFill>
                  <a:schemeClr val="bg1"/>
                </a:solidFill>
              </a:rPr>
              <a:t> – </a:t>
            </a:r>
            <a:r>
              <a:rPr lang="en-US" altLang="en-US" sz="1070" dirty="0" err="1">
                <a:solidFill>
                  <a:schemeClr val="bg1"/>
                </a:solidFill>
              </a:rPr>
              <a:t>einem</a:t>
            </a:r>
            <a:r>
              <a:rPr lang="en-US" altLang="en-US" sz="1070" dirty="0">
                <a:solidFill>
                  <a:schemeClr val="bg1"/>
                </a:solidFill>
              </a:rPr>
              <a:t> +2x090 und </a:t>
            </a:r>
            <a:r>
              <a:rPr lang="en-US" altLang="en-US" sz="1070" dirty="0" err="1">
                <a:solidFill>
                  <a:schemeClr val="bg1"/>
                </a:solidFill>
              </a:rPr>
              <a:t>einem</a:t>
            </a:r>
            <a:r>
              <a:rPr lang="en-US" altLang="en-US" sz="1070" dirty="0">
                <a:solidFill>
                  <a:schemeClr val="bg1"/>
                </a:solidFill>
              </a:rPr>
              <a:t> +3x180</a:t>
            </a:r>
          </a:p>
        </p:txBody>
      </p:sp>
      <p:grpSp>
        <p:nvGrpSpPr>
          <p:cNvPr id="11288" name="Group 38">
            <a:extLst>
              <a:ext uri="{FF2B5EF4-FFF2-40B4-BE49-F238E27FC236}">
                <a16:creationId xmlns:a16="http://schemas.microsoft.com/office/drawing/2014/main" id="{50D18B25-28C8-D4EA-625E-CD8337AD2E1A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1303" name="AutoShape 39">
              <a:extLst>
                <a:ext uri="{FF2B5EF4-FFF2-40B4-BE49-F238E27FC236}">
                  <a16:creationId xmlns:a16="http://schemas.microsoft.com/office/drawing/2014/main" id="{4E9DB77C-8D7D-0ACF-3FEE-DB376710A8A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1304" name="Line 40">
              <a:extLst>
                <a:ext uri="{FF2B5EF4-FFF2-40B4-BE49-F238E27FC236}">
                  <a16:creationId xmlns:a16="http://schemas.microsoft.com/office/drawing/2014/main" id="{B521E7E5-85B6-D0CE-8FB3-89A0B79BC37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05" name="Line 41">
              <a:extLst>
                <a:ext uri="{FF2B5EF4-FFF2-40B4-BE49-F238E27FC236}">
                  <a16:creationId xmlns:a16="http://schemas.microsoft.com/office/drawing/2014/main" id="{C7F2FE5D-B3E5-16D3-3FA3-9AB107DD5B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06" name="Line 42">
              <a:extLst>
                <a:ext uri="{FF2B5EF4-FFF2-40B4-BE49-F238E27FC236}">
                  <a16:creationId xmlns:a16="http://schemas.microsoft.com/office/drawing/2014/main" id="{26FBDB34-3095-F89D-06E3-A3B9556DF3C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07" name="AutoShape 43">
              <a:extLst>
                <a:ext uri="{FF2B5EF4-FFF2-40B4-BE49-F238E27FC236}">
                  <a16:creationId xmlns:a16="http://schemas.microsoft.com/office/drawing/2014/main" id="{08C38535-F755-617C-AB90-E73C3B1C804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1308" name="Line 44">
              <a:extLst>
                <a:ext uri="{FF2B5EF4-FFF2-40B4-BE49-F238E27FC236}">
                  <a16:creationId xmlns:a16="http://schemas.microsoft.com/office/drawing/2014/main" id="{B84060F1-1DA4-ED28-2B0B-D79E9276A3B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09" name="Line 45">
              <a:extLst>
                <a:ext uri="{FF2B5EF4-FFF2-40B4-BE49-F238E27FC236}">
                  <a16:creationId xmlns:a16="http://schemas.microsoft.com/office/drawing/2014/main" id="{C1B7F87A-EEDB-F69E-1756-3653A47CAF1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10" name="Line 46">
              <a:extLst>
                <a:ext uri="{FF2B5EF4-FFF2-40B4-BE49-F238E27FC236}">
                  <a16:creationId xmlns:a16="http://schemas.microsoft.com/office/drawing/2014/main" id="{5532C5B7-F09E-E573-8B31-DBBEDE798A5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1311" name="Oval 47">
              <a:extLst>
                <a:ext uri="{FF2B5EF4-FFF2-40B4-BE49-F238E27FC236}">
                  <a16:creationId xmlns:a16="http://schemas.microsoft.com/office/drawing/2014/main" id="{BF982D7C-70F2-36CB-3E5E-918800CDEF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1289" name="AutoShape 48">
            <a:extLst>
              <a:ext uri="{FF2B5EF4-FFF2-40B4-BE49-F238E27FC236}">
                <a16:creationId xmlns:a16="http://schemas.microsoft.com/office/drawing/2014/main" id="{7DCADB76-0C7B-3A5C-9CCF-C694C34F01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90" name="Line 49">
            <a:extLst>
              <a:ext uri="{FF2B5EF4-FFF2-40B4-BE49-F238E27FC236}">
                <a16:creationId xmlns:a16="http://schemas.microsoft.com/office/drawing/2014/main" id="{71EFD608-6E8A-326B-BB10-FE5F245C7FF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91" name="Line 50">
            <a:extLst>
              <a:ext uri="{FF2B5EF4-FFF2-40B4-BE49-F238E27FC236}">
                <a16:creationId xmlns:a16="http://schemas.microsoft.com/office/drawing/2014/main" id="{714F5FF5-E5EE-7533-DA59-37595C3DFACC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92" name="Line 51">
            <a:extLst>
              <a:ext uri="{FF2B5EF4-FFF2-40B4-BE49-F238E27FC236}">
                <a16:creationId xmlns:a16="http://schemas.microsoft.com/office/drawing/2014/main" id="{7F00B621-676B-FC7C-5B89-35C5091C4B8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93" name="AutoShape 52">
            <a:extLst>
              <a:ext uri="{FF2B5EF4-FFF2-40B4-BE49-F238E27FC236}">
                <a16:creationId xmlns:a16="http://schemas.microsoft.com/office/drawing/2014/main" id="{3BC1ABD5-80FF-D9AE-64A5-13D5CACBFB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94" name="Line 53">
            <a:extLst>
              <a:ext uri="{FF2B5EF4-FFF2-40B4-BE49-F238E27FC236}">
                <a16:creationId xmlns:a16="http://schemas.microsoft.com/office/drawing/2014/main" id="{28162FA3-A51E-2458-7415-799F1DF4891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95" name="Line 54">
            <a:extLst>
              <a:ext uri="{FF2B5EF4-FFF2-40B4-BE49-F238E27FC236}">
                <a16:creationId xmlns:a16="http://schemas.microsoft.com/office/drawing/2014/main" id="{D2748F03-0132-1EE5-A9CF-642B77BE81A8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96" name="Line 55">
            <a:extLst>
              <a:ext uri="{FF2B5EF4-FFF2-40B4-BE49-F238E27FC236}">
                <a16:creationId xmlns:a16="http://schemas.microsoft.com/office/drawing/2014/main" id="{F919F88C-8EF5-A449-A0CF-583C8E37EB69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97" name="Oval 56">
            <a:extLst>
              <a:ext uri="{FF2B5EF4-FFF2-40B4-BE49-F238E27FC236}">
                <a16:creationId xmlns:a16="http://schemas.microsoft.com/office/drawing/2014/main" id="{75EAC469-F15C-D6AF-01A2-9C8B442CBD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1298" name="Line 57">
            <a:extLst>
              <a:ext uri="{FF2B5EF4-FFF2-40B4-BE49-F238E27FC236}">
                <a16:creationId xmlns:a16="http://schemas.microsoft.com/office/drawing/2014/main" id="{EAF72A22-7213-31CD-7732-4083A6443E21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0215" y="3313866"/>
            <a:ext cx="1563295" cy="1155479"/>
          </a:xfrm>
          <a:prstGeom prst="line">
            <a:avLst/>
          </a:prstGeom>
          <a:noFill/>
          <a:ln w="33985">
            <a:solidFill>
              <a:srgbClr val="CC00CC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299" name="Line 58">
            <a:extLst>
              <a:ext uri="{FF2B5EF4-FFF2-40B4-BE49-F238E27FC236}">
                <a16:creationId xmlns:a16="http://schemas.microsoft.com/office/drawing/2014/main" id="{0B23ADC4-8DAF-243B-AE55-1CBDE535D9E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9448" y="3313866"/>
            <a:ext cx="1427356" cy="1155479"/>
          </a:xfrm>
          <a:prstGeom prst="line">
            <a:avLst/>
          </a:prstGeom>
          <a:noFill/>
          <a:ln w="33985">
            <a:solidFill>
              <a:srgbClr val="CC00CC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1300" name="Text Box 60">
            <a:extLst>
              <a:ext uri="{FF2B5EF4-FFF2-40B4-BE49-F238E27FC236}">
                <a16:creationId xmlns:a16="http://schemas.microsoft.com/office/drawing/2014/main" id="{5D3AE3B3-C3BF-A2C4-2929-F0FAA0C7A86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491" y="1645785"/>
            <a:ext cx="2081561" cy="68175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Die </a:t>
            </a:r>
            <a:r>
              <a:rPr lang="en-US" altLang="en-US" sz="1070" dirty="0" err="1">
                <a:solidFill>
                  <a:schemeClr val="bg1"/>
                </a:solidFill>
              </a:rPr>
              <a:t>einzelnen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Zylinder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können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als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einzelne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Power-</a:t>
            </a:r>
            <a:r>
              <a:rPr lang="en-US" altLang="en-US" sz="1070" dirty="0" err="1">
                <a:solidFill>
                  <a:schemeClr val="bg1"/>
                </a:solidFill>
              </a:rPr>
              <a:t>Kreuze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geschrieben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werden</a:t>
            </a:r>
            <a:r>
              <a:rPr lang="en-US" altLang="en-US" sz="1070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1302" name="Text Box 67">
            <a:extLst>
              <a:ext uri="{FF2B5EF4-FFF2-40B4-BE49-F238E27FC236}">
                <a16:creationId xmlns:a16="http://schemas.microsoft.com/office/drawing/2014/main" id="{93461E49-EDFD-E3AC-8ECA-54D48A612F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930" y="663062"/>
            <a:ext cx="7142445" cy="517036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None/>
            </a:pPr>
            <a:r>
              <a:rPr lang="en-US" altLang="en-US" sz="1070" b="1" i="1" dirty="0" err="1">
                <a:solidFill>
                  <a:srgbClr val="3333FF"/>
                </a:solidFill>
              </a:rPr>
              <a:t>Zylinderkombinationen</a:t>
            </a:r>
            <a:r>
              <a:rPr lang="en-US" altLang="en-US" sz="1070" b="1" i="1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lassen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sich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ebenfalls</a:t>
            </a:r>
            <a:r>
              <a:rPr lang="en-US" altLang="en-US" sz="1070" dirty="0">
                <a:solidFill>
                  <a:srgbClr val="3333FF"/>
                </a:solidFill>
              </a:rPr>
              <a:t> auf </a:t>
            </a:r>
            <a:r>
              <a:rPr lang="en-US" altLang="en-US" sz="1070" dirty="0" err="1">
                <a:solidFill>
                  <a:srgbClr val="3333FF"/>
                </a:solidFill>
              </a:rPr>
              <a:t>einem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einzigen</a:t>
            </a:r>
            <a:r>
              <a:rPr lang="en-US" altLang="en-US" sz="1070" dirty="0">
                <a:solidFill>
                  <a:srgbClr val="3333FF"/>
                </a:solidFill>
              </a:rPr>
              <a:t>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darstellen</a:t>
            </a:r>
            <a:r>
              <a:rPr lang="en-US" altLang="en-US" sz="1070" dirty="0">
                <a:solidFill>
                  <a:srgbClr val="3333FF"/>
                </a:solidFill>
              </a:rPr>
              <a:t>. Wie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Fall </a:t>
            </a:r>
            <a:r>
              <a:rPr lang="en-US" altLang="en-US" sz="1070" dirty="0" err="1">
                <a:solidFill>
                  <a:srgbClr val="3333FF"/>
                </a:solidFill>
              </a:rPr>
              <a:t>eines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einzelnen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wird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die Brechkraft jedes Zylinders in seinem Meridian der Brechkraft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070" dirty="0" err="1">
                <a:solidFill>
                  <a:srgbClr val="3333FF"/>
                </a:solidFill>
              </a:rPr>
              <a:t>verzeichnet</a:t>
            </a:r>
            <a:r>
              <a:rPr lang="en-US" altLang="en-US" sz="1070" dirty="0">
                <a:solidFill>
                  <a:srgbClr val="3333FF"/>
                </a:solidFill>
              </a:rPr>
              <a:t>, der 90° von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entfernt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ist</a:t>
            </a:r>
            <a:r>
              <a:rPr lang="en-US" altLang="en-US" sz="1070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11266" name="ZZ_Kopfleiste">
            <a:extLst>
              <a:ext uri="{FF2B5EF4-FFF2-40B4-BE49-F238E27FC236}">
                <a16:creationId xmlns:a16="http://schemas.microsoft.com/office/drawing/2014/main" id="{F41990DB-FD54-BB95-3867-1F7919F769EC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1301" name="Slide Number Placeholder 1">
            <a:extLst>
              <a:ext uri="{FF2B5EF4-FFF2-40B4-BE49-F238E27FC236}">
                <a16:creationId xmlns:a16="http://schemas.microsoft.com/office/drawing/2014/main" id="{34AAA561-6444-BCF9-ACAA-DAE188F16E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132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132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1" name="Text Box 3">
            <a:extLst>
              <a:ext uri="{FF2B5EF4-FFF2-40B4-BE49-F238E27FC236}">
                <a16:creationId xmlns:a16="http://schemas.microsoft.com/office/drawing/2014/main" id="{293DB4C4-8854-A28B-9C89-37BB8572A9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45196" y="2721967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2292" name="Text Box 4">
            <a:extLst>
              <a:ext uri="{FF2B5EF4-FFF2-40B4-BE49-F238E27FC236}">
                <a16:creationId xmlns:a16="http://schemas.microsoft.com/office/drawing/2014/main" id="{CEBC48E7-753E-69E4-16EB-32174BDB1B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33472" y="2067762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2293" name="AutoShape 5">
            <a:extLst>
              <a:ext uri="{FF2B5EF4-FFF2-40B4-BE49-F238E27FC236}">
                <a16:creationId xmlns:a16="http://schemas.microsoft.com/office/drawing/2014/main" id="{14EC180E-7CD7-2795-7D47-E2E9CA344222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133" y="2132899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294" name="Line 6">
            <a:extLst>
              <a:ext uri="{FF2B5EF4-FFF2-40B4-BE49-F238E27FC236}">
                <a16:creationId xmlns:a16="http://schemas.microsoft.com/office/drawing/2014/main" id="{44393FF5-0408-DED0-BA89-774BB763FAD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82267" y="1954480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295" name="Line 7">
            <a:extLst>
              <a:ext uri="{FF2B5EF4-FFF2-40B4-BE49-F238E27FC236}">
                <a16:creationId xmlns:a16="http://schemas.microsoft.com/office/drawing/2014/main" id="{3E45A8DE-474F-4B05-CAEF-048203D5975E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2267" y="2253262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296" name="Line 8">
            <a:extLst>
              <a:ext uri="{FF2B5EF4-FFF2-40B4-BE49-F238E27FC236}">
                <a16:creationId xmlns:a16="http://schemas.microsoft.com/office/drawing/2014/main" id="{A33E6FE0-4450-8986-48F1-721C0553B72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4582267" y="3415820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297" name="AutoShape 9">
            <a:extLst>
              <a:ext uri="{FF2B5EF4-FFF2-40B4-BE49-F238E27FC236}">
                <a16:creationId xmlns:a16="http://schemas.microsoft.com/office/drawing/2014/main" id="{D2A6C4C1-B22C-A3B7-F8DF-87AD141D2F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92859" y="2729047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298" name="Line 10">
            <a:extLst>
              <a:ext uri="{FF2B5EF4-FFF2-40B4-BE49-F238E27FC236}">
                <a16:creationId xmlns:a16="http://schemas.microsoft.com/office/drawing/2014/main" id="{E1B450E9-3E73-F787-B439-A320DF98FC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23133" y="2699310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299" name="Line 11">
            <a:extLst>
              <a:ext uri="{FF2B5EF4-FFF2-40B4-BE49-F238E27FC236}">
                <a16:creationId xmlns:a16="http://schemas.microsoft.com/office/drawing/2014/main" id="{C460FC7B-0D69-67C2-406E-4AC8EE100DD9}"/>
              </a:ext>
            </a:extLst>
          </p:cNvPr>
          <p:cNvSpPr>
            <a:spLocks noChangeShapeType="1"/>
          </p:cNvSpPr>
          <p:nvPr/>
        </p:nvSpPr>
        <p:spPr bwMode="auto">
          <a:xfrm>
            <a:off x="4885297" y="266957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00" name="Line 12">
            <a:extLst>
              <a:ext uri="{FF2B5EF4-FFF2-40B4-BE49-F238E27FC236}">
                <a16:creationId xmlns:a16="http://schemas.microsoft.com/office/drawing/2014/main" id="{55D0178F-1987-EA28-B2BC-49853ED97D34}"/>
              </a:ext>
            </a:extLst>
          </p:cNvPr>
          <p:cNvSpPr>
            <a:spLocks noChangeShapeType="1"/>
          </p:cNvSpPr>
          <p:nvPr/>
        </p:nvSpPr>
        <p:spPr bwMode="auto">
          <a:xfrm>
            <a:off x="4582267" y="2699310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01" name="Oval 13">
            <a:extLst>
              <a:ext uri="{FF2B5EF4-FFF2-40B4-BE49-F238E27FC236}">
                <a16:creationId xmlns:a16="http://schemas.microsoft.com/office/drawing/2014/main" id="{57CB25F0-A815-6BF5-BD8B-FECA2DEDDA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23133" y="3295458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302" name="AutoShape 14">
            <a:extLst>
              <a:ext uri="{FF2B5EF4-FFF2-40B4-BE49-F238E27FC236}">
                <a16:creationId xmlns:a16="http://schemas.microsoft.com/office/drawing/2014/main" id="{BB65DDAC-75C6-E4B6-7C10-FB822806F0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85043" y="2770112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303" name="Text Box 15">
            <a:extLst>
              <a:ext uri="{FF2B5EF4-FFF2-40B4-BE49-F238E27FC236}">
                <a16:creationId xmlns:a16="http://schemas.microsoft.com/office/drawing/2014/main" id="{CE826151-B82D-5791-0470-E8554CDC8E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61990" y="1627378"/>
            <a:ext cx="962899" cy="32710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2304" name="Group 16">
            <a:extLst>
              <a:ext uri="{FF2B5EF4-FFF2-40B4-BE49-F238E27FC236}">
                <a16:creationId xmlns:a16="http://schemas.microsoft.com/office/drawing/2014/main" id="{CE6C3A7D-D607-5708-508F-4801D7E02324}"/>
              </a:ext>
            </a:extLst>
          </p:cNvPr>
          <p:cNvGrpSpPr>
            <a:grpSpLocks/>
          </p:cNvGrpSpPr>
          <p:nvPr/>
        </p:nvGrpSpPr>
        <p:grpSpPr bwMode="auto">
          <a:xfrm>
            <a:off x="2425656" y="2362296"/>
            <a:ext cx="1019540" cy="1019540"/>
            <a:chOff x="720" y="1680"/>
            <a:chExt cx="1056" cy="1056"/>
          </a:xfrm>
        </p:grpSpPr>
        <p:sp>
          <p:nvSpPr>
            <p:cNvPr id="12360" name="Line 17">
              <a:extLst>
                <a:ext uri="{FF2B5EF4-FFF2-40B4-BE49-F238E27FC236}">
                  <a16:creationId xmlns:a16="http://schemas.microsoft.com/office/drawing/2014/main" id="{576F16BE-4B63-AEEF-DD2A-96F6944CD97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61" name="Line 18">
              <a:extLst>
                <a:ext uri="{FF2B5EF4-FFF2-40B4-BE49-F238E27FC236}">
                  <a16:creationId xmlns:a16="http://schemas.microsoft.com/office/drawing/2014/main" id="{3959FD99-8085-6FCF-6F64-3464A42782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2305" name="Text Box 19">
            <a:extLst>
              <a:ext uri="{FF2B5EF4-FFF2-40B4-BE49-F238E27FC236}">
                <a16:creationId xmlns:a16="http://schemas.microsoft.com/office/drawing/2014/main" id="{5F36E167-F095-CF4B-B120-12454130E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99908" y="2721967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2306" name="Text Box 20">
            <a:extLst>
              <a:ext uri="{FF2B5EF4-FFF2-40B4-BE49-F238E27FC236}">
                <a16:creationId xmlns:a16="http://schemas.microsoft.com/office/drawing/2014/main" id="{1A12D95F-EFE5-0770-663A-CAB2CF45CC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15540" y="3381836"/>
            <a:ext cx="35785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2307" name="Group 21">
            <a:extLst>
              <a:ext uri="{FF2B5EF4-FFF2-40B4-BE49-F238E27FC236}">
                <a16:creationId xmlns:a16="http://schemas.microsoft.com/office/drawing/2014/main" id="{1011F248-B4E6-93BE-CDB8-2E67D1B434E2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8780789" y="2056434"/>
            <a:ext cx="679693" cy="1699233"/>
            <a:chOff x="2400" y="1008"/>
            <a:chExt cx="1056" cy="2736"/>
          </a:xfrm>
        </p:grpSpPr>
        <p:sp>
          <p:nvSpPr>
            <p:cNvPr id="12351" name="AutoShape 22">
              <a:extLst>
                <a:ext uri="{FF2B5EF4-FFF2-40B4-BE49-F238E27FC236}">
                  <a16:creationId xmlns:a16="http://schemas.microsoft.com/office/drawing/2014/main" id="{721638CA-75CC-F066-825E-91C713A0DC0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2352" name="Line 23">
              <a:extLst>
                <a:ext uri="{FF2B5EF4-FFF2-40B4-BE49-F238E27FC236}">
                  <a16:creationId xmlns:a16="http://schemas.microsoft.com/office/drawing/2014/main" id="{9B08D3C5-56C4-D22A-68EB-5D9750BBA469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53" name="Line 24">
              <a:extLst>
                <a:ext uri="{FF2B5EF4-FFF2-40B4-BE49-F238E27FC236}">
                  <a16:creationId xmlns:a16="http://schemas.microsoft.com/office/drawing/2014/main" id="{4C647F53-65E9-0D6E-CD64-DA5582FF807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54" name="Line 25">
              <a:extLst>
                <a:ext uri="{FF2B5EF4-FFF2-40B4-BE49-F238E27FC236}">
                  <a16:creationId xmlns:a16="http://schemas.microsoft.com/office/drawing/2014/main" id="{BF311539-4627-2F8F-CAE2-1339719267E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55" name="AutoShape 26">
              <a:extLst>
                <a:ext uri="{FF2B5EF4-FFF2-40B4-BE49-F238E27FC236}">
                  <a16:creationId xmlns:a16="http://schemas.microsoft.com/office/drawing/2014/main" id="{C3C242BA-28C0-0895-AC3C-B9EA3DB3928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2356" name="Line 27">
              <a:extLst>
                <a:ext uri="{FF2B5EF4-FFF2-40B4-BE49-F238E27FC236}">
                  <a16:creationId xmlns:a16="http://schemas.microsoft.com/office/drawing/2014/main" id="{FDCE3B52-0E71-2128-0634-83458E3DCC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57" name="Line 28">
              <a:extLst>
                <a:ext uri="{FF2B5EF4-FFF2-40B4-BE49-F238E27FC236}">
                  <a16:creationId xmlns:a16="http://schemas.microsoft.com/office/drawing/2014/main" id="{EBB75149-1370-87C5-833F-04E1D02B72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58" name="Line 29">
              <a:extLst>
                <a:ext uri="{FF2B5EF4-FFF2-40B4-BE49-F238E27FC236}">
                  <a16:creationId xmlns:a16="http://schemas.microsoft.com/office/drawing/2014/main" id="{1E9402A9-8965-382E-7F82-BA584492FA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59" name="Oval 30">
              <a:extLst>
                <a:ext uri="{FF2B5EF4-FFF2-40B4-BE49-F238E27FC236}">
                  <a16:creationId xmlns:a16="http://schemas.microsoft.com/office/drawing/2014/main" id="{971A92A1-EFF5-BA78-3A85-5CEDF665617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2308" name="AutoShape 31">
            <a:extLst>
              <a:ext uri="{FF2B5EF4-FFF2-40B4-BE49-F238E27FC236}">
                <a16:creationId xmlns:a16="http://schemas.microsoft.com/office/drawing/2014/main" id="{2A6BCDB9-CC11-8E8B-FF70-C5991FEB8DA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63203" y="2770112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309" name="Text Box 32">
            <a:extLst>
              <a:ext uri="{FF2B5EF4-FFF2-40B4-BE49-F238E27FC236}">
                <a16:creationId xmlns:a16="http://schemas.microsoft.com/office/drawing/2014/main" id="{B217EA71-1BED-7F73-A80A-239255A5D8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12028" y="1627378"/>
            <a:ext cx="962899" cy="327102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</p:txBody>
      </p:sp>
      <p:grpSp>
        <p:nvGrpSpPr>
          <p:cNvPr id="12310" name="Group 33">
            <a:extLst>
              <a:ext uri="{FF2B5EF4-FFF2-40B4-BE49-F238E27FC236}">
                <a16:creationId xmlns:a16="http://schemas.microsoft.com/office/drawing/2014/main" id="{ACFC8B12-A99C-5C48-5FA3-61B26BC40FB8}"/>
              </a:ext>
            </a:extLst>
          </p:cNvPr>
          <p:cNvGrpSpPr>
            <a:grpSpLocks/>
          </p:cNvGrpSpPr>
          <p:nvPr/>
        </p:nvGrpSpPr>
        <p:grpSpPr bwMode="auto">
          <a:xfrm>
            <a:off x="6707724" y="2362296"/>
            <a:ext cx="1019540" cy="1019540"/>
            <a:chOff x="720" y="1680"/>
            <a:chExt cx="1056" cy="1056"/>
          </a:xfrm>
        </p:grpSpPr>
        <p:sp>
          <p:nvSpPr>
            <p:cNvPr id="12349" name="Line 34">
              <a:extLst>
                <a:ext uri="{FF2B5EF4-FFF2-40B4-BE49-F238E27FC236}">
                  <a16:creationId xmlns:a16="http://schemas.microsoft.com/office/drawing/2014/main" id="{6D0D5A10-3D0F-9B9E-B60E-BCE9D6B5FF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50" name="Line 35">
              <a:extLst>
                <a:ext uri="{FF2B5EF4-FFF2-40B4-BE49-F238E27FC236}">
                  <a16:creationId xmlns:a16="http://schemas.microsoft.com/office/drawing/2014/main" id="{C88A1411-E9FF-69CD-4BB9-B4212BBE478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2311" name="Line 65">
            <a:extLst>
              <a:ext uri="{FF2B5EF4-FFF2-40B4-BE49-F238E27FC236}">
                <a16:creationId xmlns:a16="http://schemas.microsoft.com/office/drawing/2014/main" id="{323A6D3F-7E09-9D08-F98B-ED4F86432B8D}"/>
              </a:ext>
            </a:extLst>
          </p:cNvPr>
          <p:cNvSpPr>
            <a:spLocks noChangeShapeType="1"/>
          </p:cNvSpPr>
          <p:nvPr/>
        </p:nvSpPr>
        <p:spPr bwMode="auto">
          <a:xfrm>
            <a:off x="3581134" y="3381836"/>
            <a:ext cx="1563295" cy="951571"/>
          </a:xfrm>
          <a:prstGeom prst="line">
            <a:avLst/>
          </a:prstGeom>
          <a:noFill/>
          <a:ln w="3398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12" name="Line 66">
            <a:extLst>
              <a:ext uri="{FF2B5EF4-FFF2-40B4-BE49-F238E27FC236}">
                <a16:creationId xmlns:a16="http://schemas.microsoft.com/office/drawing/2014/main" id="{76ACB4DC-15C9-64AF-1706-CCF8CC392F21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280368" y="3381836"/>
            <a:ext cx="1427356" cy="951571"/>
          </a:xfrm>
          <a:prstGeom prst="line">
            <a:avLst/>
          </a:prstGeom>
          <a:noFill/>
          <a:ln w="33985">
            <a:solidFill>
              <a:srgbClr val="008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13" name="Text Box 67">
            <a:extLst>
              <a:ext uri="{FF2B5EF4-FFF2-40B4-BE49-F238E27FC236}">
                <a16:creationId xmlns:a16="http://schemas.microsoft.com/office/drawing/2014/main" id="{7BA6D285-A216-18EF-3456-1D4081696E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55930" y="663062"/>
            <a:ext cx="7142445" cy="517036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 err="1">
                <a:solidFill>
                  <a:srgbClr val="3333FF"/>
                </a:solidFill>
              </a:rPr>
              <a:t>Zylinderkombinationen</a:t>
            </a:r>
            <a:r>
              <a:rPr lang="en-US" altLang="en-US" sz="1070" b="1" i="1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lassen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sich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ebenfalls</a:t>
            </a:r>
            <a:r>
              <a:rPr lang="en-US" altLang="en-US" sz="1070" dirty="0">
                <a:solidFill>
                  <a:srgbClr val="3333FF"/>
                </a:solidFill>
              </a:rPr>
              <a:t> auf </a:t>
            </a:r>
            <a:r>
              <a:rPr lang="en-US" altLang="en-US" sz="1070" dirty="0" err="1">
                <a:solidFill>
                  <a:srgbClr val="3333FF"/>
                </a:solidFill>
              </a:rPr>
              <a:t>einem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einzigen</a:t>
            </a:r>
            <a:r>
              <a:rPr lang="en-US" altLang="en-US" sz="1070" dirty="0">
                <a:solidFill>
                  <a:srgbClr val="3333FF"/>
                </a:solidFill>
              </a:rPr>
              <a:t>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darstellen</a:t>
            </a:r>
            <a:r>
              <a:rPr lang="en-US" altLang="en-US" sz="1070" dirty="0">
                <a:solidFill>
                  <a:srgbClr val="3333FF"/>
                </a:solidFill>
              </a:rPr>
              <a:t>. Wie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Fall </a:t>
            </a:r>
            <a:r>
              <a:rPr lang="en-US" altLang="en-US" sz="1070" dirty="0" err="1">
                <a:solidFill>
                  <a:srgbClr val="3333FF"/>
                </a:solidFill>
              </a:rPr>
              <a:t>eines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einzelnen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wird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die Brechkraft jedes Zylinders in seinem Meridian der Brechkraft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070" dirty="0" err="1">
                <a:solidFill>
                  <a:srgbClr val="3333FF"/>
                </a:solidFill>
              </a:rPr>
              <a:t>verzeichnet</a:t>
            </a:r>
            <a:r>
              <a:rPr lang="en-US" altLang="en-US" sz="1070" dirty="0">
                <a:solidFill>
                  <a:srgbClr val="3333FF"/>
                </a:solidFill>
              </a:rPr>
              <a:t>, der 90° von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entfernt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ist</a:t>
            </a:r>
            <a:r>
              <a:rPr lang="en-US" altLang="en-US" sz="1070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12314" name="Text Box 68">
            <a:extLst>
              <a:ext uri="{FF2B5EF4-FFF2-40B4-BE49-F238E27FC236}">
                <a16:creationId xmlns:a16="http://schemas.microsoft.com/office/drawing/2014/main" id="{86E8477A-0AB8-3789-7B89-F8DB44538B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863203" y="4197468"/>
            <a:ext cx="2099970" cy="101119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Angenommen</a:t>
            </a:r>
            <a:r>
              <a:rPr lang="en-US" altLang="en-US" sz="1070" dirty="0">
                <a:solidFill>
                  <a:schemeClr val="bg1"/>
                </a:solidFill>
              </a:rPr>
              <a:t>, Sie </a:t>
            </a:r>
            <a:r>
              <a:rPr lang="en-US" altLang="en-US" sz="1070" dirty="0" err="1">
                <a:solidFill>
                  <a:schemeClr val="bg1"/>
                </a:solidFill>
              </a:rPr>
              <a:t>haben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eine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einzelne</a:t>
            </a:r>
            <a:r>
              <a:rPr lang="en-US" altLang="en-US" sz="1070" dirty="0">
                <a:solidFill>
                  <a:schemeClr val="bg1"/>
                </a:solidFill>
              </a:rPr>
              <a:t> Linse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, die </a:t>
            </a:r>
            <a:r>
              <a:rPr lang="en-US" altLang="en-US" sz="1070" dirty="0" err="1">
                <a:solidFill>
                  <a:schemeClr val="bg1"/>
                </a:solidFill>
              </a:rPr>
              <a:t>zwei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Zylindern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entspricht</a:t>
            </a:r>
            <a:r>
              <a:rPr lang="en-US" altLang="en-US" sz="1070" dirty="0">
                <a:solidFill>
                  <a:schemeClr val="bg1"/>
                </a:solidFill>
              </a:rPr>
              <a:t> – </a:t>
            </a:r>
            <a:r>
              <a:rPr lang="en-US" altLang="en-US" sz="1070" dirty="0" err="1">
                <a:solidFill>
                  <a:schemeClr val="bg1"/>
                </a:solidFill>
              </a:rPr>
              <a:t>einem</a:t>
            </a:r>
            <a:r>
              <a:rPr lang="en-US" altLang="en-US" sz="1070" dirty="0">
                <a:solidFill>
                  <a:schemeClr val="bg1"/>
                </a:solidFill>
              </a:rPr>
              <a:t> +2x090 und </a:t>
            </a:r>
            <a:r>
              <a:rPr lang="en-US" altLang="en-US" sz="1070" dirty="0" err="1">
                <a:solidFill>
                  <a:schemeClr val="bg1"/>
                </a:solidFill>
              </a:rPr>
              <a:t>einem</a:t>
            </a:r>
            <a:r>
              <a:rPr lang="en-US" altLang="en-US" sz="1070" dirty="0">
                <a:solidFill>
                  <a:schemeClr val="bg1"/>
                </a:solidFill>
              </a:rPr>
              <a:t> +3x180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. </a:t>
            </a:r>
          </a:p>
        </p:txBody>
      </p:sp>
      <p:sp>
        <p:nvSpPr>
          <p:cNvPr id="12315" name="Line 69">
            <a:extLst>
              <a:ext uri="{FF2B5EF4-FFF2-40B4-BE49-F238E27FC236}">
                <a16:creationId xmlns:a16="http://schemas.microsoft.com/office/drawing/2014/main" id="{9179599B-8C23-255B-8A18-6952416F2F1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20215" y="3313866"/>
            <a:ext cx="1563295" cy="1155479"/>
          </a:xfrm>
          <a:prstGeom prst="line">
            <a:avLst/>
          </a:prstGeom>
          <a:noFill/>
          <a:ln w="33985">
            <a:solidFill>
              <a:srgbClr val="CC00CC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16" name="Line 70">
            <a:extLst>
              <a:ext uri="{FF2B5EF4-FFF2-40B4-BE49-F238E27FC236}">
                <a16:creationId xmlns:a16="http://schemas.microsoft.com/office/drawing/2014/main" id="{4AC3C6EC-7752-E51D-36C4-D1DFAD6153A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7319448" y="3313866"/>
            <a:ext cx="1427356" cy="1155479"/>
          </a:xfrm>
          <a:prstGeom prst="line">
            <a:avLst/>
          </a:prstGeom>
          <a:noFill/>
          <a:ln w="33985">
            <a:solidFill>
              <a:srgbClr val="CC00CC"/>
            </a:solidFill>
            <a:round/>
            <a:headEnd type="triangle" w="med" len="med"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17" name="Text Box 71">
            <a:extLst>
              <a:ext uri="{FF2B5EF4-FFF2-40B4-BE49-F238E27FC236}">
                <a16:creationId xmlns:a16="http://schemas.microsoft.com/office/drawing/2014/main" id="{B9E62708-C623-5340-89EF-F7D2B5C5B6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2022" y="4129498"/>
            <a:ext cx="2046161" cy="1043613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…und die </a:t>
            </a:r>
            <a:r>
              <a:rPr lang="en-US" altLang="en-US" sz="1070" dirty="0" err="1">
                <a:solidFill>
                  <a:schemeClr val="bg1"/>
                </a:solidFill>
              </a:rPr>
              <a:t>einzelnen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Kreuze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lassen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sich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chemeClr val="bg1"/>
                </a:solidFill>
              </a:rPr>
              <a:t>zu einem einzigen Kreuz kombinieren</a:t>
            </a:r>
            <a:r>
              <a:rPr lang="en-US" altLang="en-US" sz="1070" dirty="0">
                <a:solidFill>
                  <a:schemeClr val="bg1"/>
                </a:solidFill>
              </a:rPr>
              <a:t>, das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die Linse in </a:t>
            </a:r>
            <a:r>
              <a:rPr lang="en-US" altLang="en-US" sz="1070" dirty="0" err="1">
                <a:solidFill>
                  <a:schemeClr val="bg1"/>
                </a:solidFill>
              </a:rPr>
              <a:t>ihrer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Gesamtheit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darstellt</a:t>
            </a:r>
            <a:r>
              <a:rPr lang="en-US" altLang="en-US" sz="107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12318" name="Text Box 72">
            <a:extLst>
              <a:ext uri="{FF2B5EF4-FFF2-40B4-BE49-F238E27FC236}">
                <a16:creationId xmlns:a16="http://schemas.microsoft.com/office/drawing/2014/main" id="{D7557AAB-38EF-4C0E-A0D7-0A76B10586D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2319" name="Text Box 73">
            <a:extLst>
              <a:ext uri="{FF2B5EF4-FFF2-40B4-BE49-F238E27FC236}">
                <a16:creationId xmlns:a16="http://schemas.microsoft.com/office/drawing/2014/main" id="{0F1656F3-F61D-DAC2-8440-E8E7EE8310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2320" name="Group 74">
            <a:extLst>
              <a:ext uri="{FF2B5EF4-FFF2-40B4-BE49-F238E27FC236}">
                <a16:creationId xmlns:a16="http://schemas.microsoft.com/office/drawing/2014/main" id="{C59CF740-D880-5D54-9126-D3A1686690FB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2347" name="Line 75">
              <a:extLst>
                <a:ext uri="{FF2B5EF4-FFF2-40B4-BE49-F238E27FC236}">
                  <a16:creationId xmlns:a16="http://schemas.microsoft.com/office/drawing/2014/main" id="{9ED4AC7A-3D3F-72DB-473F-02AF76BF19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48" name="Line 76">
              <a:extLst>
                <a:ext uri="{FF2B5EF4-FFF2-40B4-BE49-F238E27FC236}">
                  <a16:creationId xmlns:a16="http://schemas.microsoft.com/office/drawing/2014/main" id="{52FBB669-5650-B98A-58C9-81561F78222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2321" name="Text Box 77">
            <a:extLst>
              <a:ext uri="{FF2B5EF4-FFF2-40B4-BE49-F238E27FC236}">
                <a16:creationId xmlns:a16="http://schemas.microsoft.com/office/drawing/2014/main" id="{05F552D9-2D70-6729-1EEC-120DA70130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2322" name="Text Box 78">
            <a:extLst>
              <a:ext uri="{FF2B5EF4-FFF2-40B4-BE49-F238E27FC236}">
                <a16:creationId xmlns:a16="http://schemas.microsoft.com/office/drawing/2014/main" id="{8228B106-29EE-6ABB-F5FF-9B79B1FD97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2323" name="Text Box 79">
            <a:extLst>
              <a:ext uri="{FF2B5EF4-FFF2-40B4-BE49-F238E27FC236}">
                <a16:creationId xmlns:a16="http://schemas.microsoft.com/office/drawing/2014/main" id="{FB585219-226F-BF8E-5D43-3DC5E6E793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2324" name="Text Box 80">
            <a:extLst>
              <a:ext uri="{FF2B5EF4-FFF2-40B4-BE49-F238E27FC236}">
                <a16:creationId xmlns:a16="http://schemas.microsoft.com/office/drawing/2014/main" id="{580E8D55-044E-4D76-5073-C97A931C85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2325" name="Group 81">
            <a:extLst>
              <a:ext uri="{FF2B5EF4-FFF2-40B4-BE49-F238E27FC236}">
                <a16:creationId xmlns:a16="http://schemas.microsoft.com/office/drawing/2014/main" id="{5081268A-8D80-346A-A41F-F98D13B41415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2338" name="AutoShape 82">
              <a:extLst>
                <a:ext uri="{FF2B5EF4-FFF2-40B4-BE49-F238E27FC236}">
                  <a16:creationId xmlns:a16="http://schemas.microsoft.com/office/drawing/2014/main" id="{ABFBE8C3-A79E-7644-E5D6-028BD1881E9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2339" name="Line 83">
              <a:extLst>
                <a:ext uri="{FF2B5EF4-FFF2-40B4-BE49-F238E27FC236}">
                  <a16:creationId xmlns:a16="http://schemas.microsoft.com/office/drawing/2014/main" id="{3CCBAC30-9C4C-B628-FBA3-9C9B73542C8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40" name="Line 84">
              <a:extLst>
                <a:ext uri="{FF2B5EF4-FFF2-40B4-BE49-F238E27FC236}">
                  <a16:creationId xmlns:a16="http://schemas.microsoft.com/office/drawing/2014/main" id="{AFC16010-2B43-B4C2-A505-3EA86D7F3E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41" name="Line 85">
              <a:extLst>
                <a:ext uri="{FF2B5EF4-FFF2-40B4-BE49-F238E27FC236}">
                  <a16:creationId xmlns:a16="http://schemas.microsoft.com/office/drawing/2014/main" id="{1B7CAA4E-8A1C-4D02-0F03-38390DE7489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42" name="AutoShape 86">
              <a:extLst>
                <a:ext uri="{FF2B5EF4-FFF2-40B4-BE49-F238E27FC236}">
                  <a16:creationId xmlns:a16="http://schemas.microsoft.com/office/drawing/2014/main" id="{D57E737C-F536-4A33-9C51-DB33F2E7F00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2343" name="Line 87">
              <a:extLst>
                <a:ext uri="{FF2B5EF4-FFF2-40B4-BE49-F238E27FC236}">
                  <a16:creationId xmlns:a16="http://schemas.microsoft.com/office/drawing/2014/main" id="{AF771B6F-4050-EE3A-8E46-9926E16C6E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44" name="Line 88">
              <a:extLst>
                <a:ext uri="{FF2B5EF4-FFF2-40B4-BE49-F238E27FC236}">
                  <a16:creationId xmlns:a16="http://schemas.microsoft.com/office/drawing/2014/main" id="{813F3313-430E-592C-4A95-8D8A6B0270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45" name="Line 89">
              <a:extLst>
                <a:ext uri="{FF2B5EF4-FFF2-40B4-BE49-F238E27FC236}">
                  <a16:creationId xmlns:a16="http://schemas.microsoft.com/office/drawing/2014/main" id="{85388ED1-02AC-8AFE-5224-3F2DE39D5C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2346" name="Oval 90">
              <a:extLst>
                <a:ext uri="{FF2B5EF4-FFF2-40B4-BE49-F238E27FC236}">
                  <a16:creationId xmlns:a16="http://schemas.microsoft.com/office/drawing/2014/main" id="{A4DD7CA1-C415-360D-E09C-048C722B3F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2326" name="AutoShape 91">
            <a:extLst>
              <a:ext uri="{FF2B5EF4-FFF2-40B4-BE49-F238E27FC236}">
                <a16:creationId xmlns:a16="http://schemas.microsoft.com/office/drawing/2014/main" id="{21621C2B-8ED1-FCFF-7DF2-F0F63B84A60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327" name="Line 92">
            <a:extLst>
              <a:ext uri="{FF2B5EF4-FFF2-40B4-BE49-F238E27FC236}">
                <a16:creationId xmlns:a16="http://schemas.microsoft.com/office/drawing/2014/main" id="{E7C0A55E-E160-8666-0879-5807676BAF8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28" name="Line 93">
            <a:extLst>
              <a:ext uri="{FF2B5EF4-FFF2-40B4-BE49-F238E27FC236}">
                <a16:creationId xmlns:a16="http://schemas.microsoft.com/office/drawing/2014/main" id="{6302740E-A4C0-858D-600D-296D57DD03D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29" name="Line 94">
            <a:extLst>
              <a:ext uri="{FF2B5EF4-FFF2-40B4-BE49-F238E27FC236}">
                <a16:creationId xmlns:a16="http://schemas.microsoft.com/office/drawing/2014/main" id="{353F7983-C225-668D-251D-2A2BF9F1E32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30" name="AutoShape 95">
            <a:extLst>
              <a:ext uri="{FF2B5EF4-FFF2-40B4-BE49-F238E27FC236}">
                <a16:creationId xmlns:a16="http://schemas.microsoft.com/office/drawing/2014/main" id="{25DD8538-CCA6-0A7E-6240-C033313BCD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331" name="Line 96">
            <a:extLst>
              <a:ext uri="{FF2B5EF4-FFF2-40B4-BE49-F238E27FC236}">
                <a16:creationId xmlns:a16="http://schemas.microsoft.com/office/drawing/2014/main" id="{9930E6CC-B5FA-3C8A-0D3F-A9B8E059A4EF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32" name="Line 97">
            <a:extLst>
              <a:ext uri="{FF2B5EF4-FFF2-40B4-BE49-F238E27FC236}">
                <a16:creationId xmlns:a16="http://schemas.microsoft.com/office/drawing/2014/main" id="{8FCFC2C4-EE1D-8D1A-8693-FCDD80D2DF5C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33" name="Line 98">
            <a:extLst>
              <a:ext uri="{FF2B5EF4-FFF2-40B4-BE49-F238E27FC236}">
                <a16:creationId xmlns:a16="http://schemas.microsoft.com/office/drawing/2014/main" id="{CEB8ADCC-EBD5-2EB6-7EA0-DC74D734517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2334" name="Oval 99">
            <a:extLst>
              <a:ext uri="{FF2B5EF4-FFF2-40B4-BE49-F238E27FC236}">
                <a16:creationId xmlns:a16="http://schemas.microsoft.com/office/drawing/2014/main" id="{D794982C-88AC-E8D6-9B44-54A3C4405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335" name="AutoShape 100">
            <a:extLst>
              <a:ext uri="{FF2B5EF4-FFF2-40B4-BE49-F238E27FC236}">
                <a16:creationId xmlns:a16="http://schemas.microsoft.com/office/drawing/2014/main" id="{D360ED62-6A07-E618-D02C-B7FC75BDD85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2336" name="Text Box 102">
            <a:extLst>
              <a:ext uri="{FF2B5EF4-FFF2-40B4-BE49-F238E27FC236}">
                <a16:creationId xmlns:a16="http://schemas.microsoft.com/office/drawing/2014/main" id="{85857D83-3B9E-6339-C4C9-F4D7F5C87D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8491" y="1645785"/>
            <a:ext cx="2081561" cy="681756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Die </a:t>
            </a:r>
            <a:r>
              <a:rPr lang="en-US" altLang="en-US" sz="1070" dirty="0" err="1">
                <a:solidFill>
                  <a:schemeClr val="bg1"/>
                </a:solidFill>
              </a:rPr>
              <a:t>einzelnen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Zylinder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können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als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einzelne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Power-</a:t>
            </a:r>
            <a:r>
              <a:rPr lang="en-US" altLang="en-US" sz="1070" dirty="0" err="1">
                <a:solidFill>
                  <a:schemeClr val="bg1"/>
                </a:solidFill>
              </a:rPr>
              <a:t>Kreuze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geschrieben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werden</a:t>
            </a:r>
            <a:r>
              <a:rPr lang="en-US" altLang="en-US" sz="1070" dirty="0">
                <a:solidFill>
                  <a:schemeClr val="bg1"/>
                </a:solidFill>
              </a:rPr>
              <a:t>…</a:t>
            </a:r>
          </a:p>
        </p:txBody>
      </p:sp>
      <p:sp>
        <p:nvSpPr>
          <p:cNvPr id="12290" name="ZZ_Kopfleiste">
            <a:extLst>
              <a:ext uri="{FF2B5EF4-FFF2-40B4-BE49-F238E27FC236}">
                <a16:creationId xmlns:a16="http://schemas.microsoft.com/office/drawing/2014/main" id="{E54DF79E-2EE7-3026-D4F0-1B3C23168350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2337" name="Slide Number Placeholder 1">
            <a:extLst>
              <a:ext uri="{FF2B5EF4-FFF2-40B4-BE49-F238E27FC236}">
                <a16:creationId xmlns:a16="http://schemas.microsoft.com/office/drawing/2014/main" id="{CAEC7D99-3A38-D51A-368C-362CDEDDB4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236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236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5" name="Text Box 36">
            <a:extLst>
              <a:ext uri="{FF2B5EF4-FFF2-40B4-BE49-F238E27FC236}">
                <a16:creationId xmlns:a16="http://schemas.microsoft.com/office/drawing/2014/main" id="{85763DDE-F8E7-0047-B4F2-6DA584B60D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3316" name="Text Box 37">
            <a:extLst>
              <a:ext uri="{FF2B5EF4-FFF2-40B4-BE49-F238E27FC236}">
                <a16:creationId xmlns:a16="http://schemas.microsoft.com/office/drawing/2014/main" id="{79F534A3-4908-A8AD-1E98-EB5C181046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3317" name="Group 38">
            <a:extLst>
              <a:ext uri="{FF2B5EF4-FFF2-40B4-BE49-F238E27FC236}">
                <a16:creationId xmlns:a16="http://schemas.microsoft.com/office/drawing/2014/main" id="{AC5258B0-8958-9130-3411-07C66ADB5621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3344" name="Line 39">
              <a:extLst>
                <a:ext uri="{FF2B5EF4-FFF2-40B4-BE49-F238E27FC236}">
                  <a16:creationId xmlns:a16="http://schemas.microsoft.com/office/drawing/2014/main" id="{B0DCC957-1DF0-D602-8094-AF56C9DCCDF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3345" name="Line 40">
              <a:extLst>
                <a:ext uri="{FF2B5EF4-FFF2-40B4-BE49-F238E27FC236}">
                  <a16:creationId xmlns:a16="http://schemas.microsoft.com/office/drawing/2014/main" id="{5CC688ED-1493-F5CB-493D-C815545D9D8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3318" name="Text Box 41">
            <a:extLst>
              <a:ext uri="{FF2B5EF4-FFF2-40B4-BE49-F238E27FC236}">
                <a16:creationId xmlns:a16="http://schemas.microsoft.com/office/drawing/2014/main" id="{DDDB356E-02F6-CFFF-63B6-9B1DFD34DDB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3319" name="Text Box 42">
            <a:extLst>
              <a:ext uri="{FF2B5EF4-FFF2-40B4-BE49-F238E27FC236}">
                <a16:creationId xmlns:a16="http://schemas.microsoft.com/office/drawing/2014/main" id="{64E508FE-C631-7CEE-E03F-4127028449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3320" name="Text Box 43">
            <a:extLst>
              <a:ext uri="{FF2B5EF4-FFF2-40B4-BE49-F238E27FC236}">
                <a16:creationId xmlns:a16="http://schemas.microsoft.com/office/drawing/2014/main" id="{71A06463-2052-5A53-53A3-3FDC174F30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3321" name="Text Box 44">
            <a:extLst>
              <a:ext uri="{FF2B5EF4-FFF2-40B4-BE49-F238E27FC236}">
                <a16:creationId xmlns:a16="http://schemas.microsoft.com/office/drawing/2014/main" id="{75695885-B3A3-C273-87B3-7A78539B20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3322" name="Group 45">
            <a:extLst>
              <a:ext uri="{FF2B5EF4-FFF2-40B4-BE49-F238E27FC236}">
                <a16:creationId xmlns:a16="http://schemas.microsoft.com/office/drawing/2014/main" id="{9C24DFA3-B03E-8491-3E83-3CABB6F332A3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3335" name="AutoShape 46">
              <a:extLst>
                <a:ext uri="{FF2B5EF4-FFF2-40B4-BE49-F238E27FC236}">
                  <a16:creationId xmlns:a16="http://schemas.microsoft.com/office/drawing/2014/main" id="{D682A8B5-67E7-85EF-06BB-56921EEE56E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3336" name="Line 47">
              <a:extLst>
                <a:ext uri="{FF2B5EF4-FFF2-40B4-BE49-F238E27FC236}">
                  <a16:creationId xmlns:a16="http://schemas.microsoft.com/office/drawing/2014/main" id="{4E933B1D-615E-1CBF-A3A5-FB161606E00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3337" name="Line 48">
              <a:extLst>
                <a:ext uri="{FF2B5EF4-FFF2-40B4-BE49-F238E27FC236}">
                  <a16:creationId xmlns:a16="http://schemas.microsoft.com/office/drawing/2014/main" id="{113CE2A4-C06C-A7C0-871C-3626DBCF196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3338" name="Line 49">
              <a:extLst>
                <a:ext uri="{FF2B5EF4-FFF2-40B4-BE49-F238E27FC236}">
                  <a16:creationId xmlns:a16="http://schemas.microsoft.com/office/drawing/2014/main" id="{4A1D187C-8352-4DEE-254A-BB06EC0BD2C7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3339" name="AutoShape 50">
              <a:extLst>
                <a:ext uri="{FF2B5EF4-FFF2-40B4-BE49-F238E27FC236}">
                  <a16:creationId xmlns:a16="http://schemas.microsoft.com/office/drawing/2014/main" id="{8A332F8A-D5AF-DA26-DE2B-FC39B38363E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3340" name="Line 51">
              <a:extLst>
                <a:ext uri="{FF2B5EF4-FFF2-40B4-BE49-F238E27FC236}">
                  <a16:creationId xmlns:a16="http://schemas.microsoft.com/office/drawing/2014/main" id="{E3E97B4D-80FE-97B7-4F80-A7CB1C29DE3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3341" name="Line 52">
              <a:extLst>
                <a:ext uri="{FF2B5EF4-FFF2-40B4-BE49-F238E27FC236}">
                  <a16:creationId xmlns:a16="http://schemas.microsoft.com/office/drawing/2014/main" id="{FC12E08A-5131-61BB-4DAE-1EADF57FEFC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3342" name="Line 53">
              <a:extLst>
                <a:ext uri="{FF2B5EF4-FFF2-40B4-BE49-F238E27FC236}">
                  <a16:creationId xmlns:a16="http://schemas.microsoft.com/office/drawing/2014/main" id="{EB0FF432-6239-CB26-828E-F85862E882C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3343" name="Oval 54">
              <a:extLst>
                <a:ext uri="{FF2B5EF4-FFF2-40B4-BE49-F238E27FC236}">
                  <a16:creationId xmlns:a16="http://schemas.microsoft.com/office/drawing/2014/main" id="{1F535D16-41AF-6F61-8FBC-15C758FB81E5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3323" name="AutoShape 55">
            <a:extLst>
              <a:ext uri="{FF2B5EF4-FFF2-40B4-BE49-F238E27FC236}">
                <a16:creationId xmlns:a16="http://schemas.microsoft.com/office/drawing/2014/main" id="{4434FD53-C88B-371A-E921-AD63F15FEF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3324" name="Line 56">
            <a:extLst>
              <a:ext uri="{FF2B5EF4-FFF2-40B4-BE49-F238E27FC236}">
                <a16:creationId xmlns:a16="http://schemas.microsoft.com/office/drawing/2014/main" id="{7CD67987-3EBF-0FF1-42C5-D407838033B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3325" name="Line 57">
            <a:extLst>
              <a:ext uri="{FF2B5EF4-FFF2-40B4-BE49-F238E27FC236}">
                <a16:creationId xmlns:a16="http://schemas.microsoft.com/office/drawing/2014/main" id="{E0F33E00-5F92-B789-F3D0-8C0BB2703A33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3326" name="Line 58">
            <a:extLst>
              <a:ext uri="{FF2B5EF4-FFF2-40B4-BE49-F238E27FC236}">
                <a16:creationId xmlns:a16="http://schemas.microsoft.com/office/drawing/2014/main" id="{BDE7A81E-6471-96AA-D5D7-D623569C623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3327" name="AutoShape 59">
            <a:extLst>
              <a:ext uri="{FF2B5EF4-FFF2-40B4-BE49-F238E27FC236}">
                <a16:creationId xmlns:a16="http://schemas.microsoft.com/office/drawing/2014/main" id="{534174BD-7FD7-BA46-4DA9-2C83FAF9FE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3328" name="Line 60">
            <a:extLst>
              <a:ext uri="{FF2B5EF4-FFF2-40B4-BE49-F238E27FC236}">
                <a16:creationId xmlns:a16="http://schemas.microsoft.com/office/drawing/2014/main" id="{25E983BE-0AF7-E6A8-C0F6-C1A21ED5B91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3329" name="Line 61">
            <a:extLst>
              <a:ext uri="{FF2B5EF4-FFF2-40B4-BE49-F238E27FC236}">
                <a16:creationId xmlns:a16="http://schemas.microsoft.com/office/drawing/2014/main" id="{8E35D0AC-6814-C4DB-56FC-06149290977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3330" name="Line 62">
            <a:extLst>
              <a:ext uri="{FF2B5EF4-FFF2-40B4-BE49-F238E27FC236}">
                <a16:creationId xmlns:a16="http://schemas.microsoft.com/office/drawing/2014/main" id="{0EAAB447-C06D-63B7-71D6-29BE1FB9D81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3331" name="Oval 63">
            <a:extLst>
              <a:ext uri="{FF2B5EF4-FFF2-40B4-BE49-F238E27FC236}">
                <a16:creationId xmlns:a16="http://schemas.microsoft.com/office/drawing/2014/main" id="{CE5844BC-9F2E-F076-32D2-18CC7B86C6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3332" name="AutoShape 64">
            <a:extLst>
              <a:ext uri="{FF2B5EF4-FFF2-40B4-BE49-F238E27FC236}">
                <a16:creationId xmlns:a16="http://schemas.microsoft.com/office/drawing/2014/main" id="{A3076E8B-01FE-7061-59D9-959122904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3333" name="Text Box 70">
            <a:extLst>
              <a:ext uri="{FF2B5EF4-FFF2-40B4-BE49-F238E27FC236}">
                <a16:creationId xmlns:a16="http://schemas.microsoft.com/office/drawing/2014/main" id="{1DC4D157-93D7-4029-2A09-AB4825A9678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3333FF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i="1" dirty="0">
                <a:solidFill>
                  <a:srgbClr val="3333FF"/>
                </a:solidFill>
              </a:rPr>
              <a:t>Der </a:t>
            </a:r>
            <a:r>
              <a:rPr lang="en-US" altLang="en-US" sz="1070" i="1" dirty="0" err="1">
                <a:solidFill>
                  <a:srgbClr val="3333FF"/>
                </a:solidFill>
              </a:rPr>
              <a:t>häufigste</a:t>
            </a:r>
            <a:endParaRPr lang="en-US" altLang="en-US" sz="1070" i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3333FF"/>
                </a:solidFill>
              </a:rPr>
              <a:t>Fehler </a:t>
            </a:r>
            <a:r>
              <a:rPr lang="en-US" altLang="en-US" sz="1070" i="1" dirty="0" err="1">
                <a:solidFill>
                  <a:srgbClr val="3333FF"/>
                </a:solidFill>
              </a:rPr>
              <a:t>besteht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darin</a:t>
            </a:r>
            <a:r>
              <a:rPr lang="en-US" altLang="en-US" sz="1070" i="1" dirty="0">
                <a:solidFill>
                  <a:srgbClr val="3333FF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3333FF"/>
                </a:solidFill>
              </a:rPr>
              <a:t>wie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eine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Brillen</a:t>
            </a:r>
            <a:r>
              <a:rPr lang="en-US" altLang="en-US" sz="1070" i="1" dirty="0">
                <a:solidFill>
                  <a:srgbClr val="3333FF"/>
                </a:solidFill>
              </a:rPr>
              <a:t>-/</a:t>
            </a:r>
            <a:r>
              <a:rPr lang="en-US" altLang="en-US" sz="1070" i="1" dirty="0" err="1">
                <a:solidFill>
                  <a:srgbClr val="3333FF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zu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behandeln</a:t>
            </a: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vorliegenden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Beispiel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könnte</a:t>
            </a:r>
            <a:r>
              <a:rPr lang="en-US" altLang="en-US" sz="1070" dirty="0">
                <a:solidFill>
                  <a:srgbClr val="3333FF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3333FF"/>
                </a:solidFill>
              </a:rPr>
              <a:t>fälschlicherweise</a:t>
            </a:r>
            <a:r>
              <a:rPr lang="en-US" altLang="en-US" sz="1070" dirty="0">
                <a:solidFill>
                  <a:srgbClr val="3333FF"/>
                </a:solidFill>
              </a:rPr>
              <a:t>) so </a:t>
            </a:r>
            <a:r>
              <a:rPr lang="en-US" altLang="en-US" sz="1070" dirty="0" err="1">
                <a:solidFill>
                  <a:srgbClr val="3333FF"/>
                </a:solidFill>
              </a:rPr>
              <a:t>interpretiert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werden</a:t>
            </a:r>
            <a:r>
              <a:rPr lang="en-US" altLang="en-US" sz="1070" dirty="0">
                <a:solidFill>
                  <a:srgbClr val="3333FF"/>
                </a:solidFill>
              </a:rPr>
              <a:t>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es die </a:t>
            </a:r>
            <a:r>
              <a:rPr lang="en-US" altLang="en-US" sz="1070" dirty="0" err="1">
                <a:solidFill>
                  <a:srgbClr val="3333FF"/>
                </a:solidFill>
              </a:rPr>
              <a:t>Brillen-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korrektur +3 +2 x 090 oder vielleicht +2 +3 x 180 darstellt</a:t>
            </a:r>
            <a:r>
              <a:rPr lang="en-US" altLang="en-US" sz="1070" i="1" dirty="0">
                <a:solidFill>
                  <a:srgbClr val="3333FF"/>
                </a:solidFill>
              </a:rPr>
              <a:t>.</a:t>
            </a:r>
            <a:endParaRPr lang="en-US" altLang="en-US" sz="1606" dirty="0">
              <a:solidFill>
                <a:srgbClr val="3333FF"/>
              </a:solidFill>
            </a:endParaRPr>
          </a:p>
        </p:txBody>
      </p:sp>
      <p:sp>
        <p:nvSpPr>
          <p:cNvPr id="13314" name="ZZ_Kopfleiste">
            <a:extLst>
              <a:ext uri="{FF2B5EF4-FFF2-40B4-BE49-F238E27FC236}">
                <a16:creationId xmlns:a16="http://schemas.microsoft.com/office/drawing/2014/main" id="{C5DC6B58-BF89-51CA-A571-483EF6147C8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3334" name="Slide Number Placeholder 1">
            <a:extLst>
              <a:ext uri="{FF2B5EF4-FFF2-40B4-BE49-F238E27FC236}">
                <a16:creationId xmlns:a16="http://schemas.microsoft.com/office/drawing/2014/main" id="{CAB765D2-4804-B6C3-EA42-CADD0278C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334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334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Text Box 3">
            <a:extLst>
              <a:ext uri="{FF2B5EF4-FFF2-40B4-BE49-F238E27FC236}">
                <a16:creationId xmlns:a16="http://schemas.microsoft.com/office/drawing/2014/main" id="{F84F3FAC-8641-0F6C-69E5-42143FF08E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4340" name="Text Box 4">
            <a:extLst>
              <a:ext uri="{FF2B5EF4-FFF2-40B4-BE49-F238E27FC236}">
                <a16:creationId xmlns:a16="http://schemas.microsoft.com/office/drawing/2014/main" id="{32900727-8B61-5625-AF53-C50C96CFD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4341" name="Group 5">
            <a:extLst>
              <a:ext uri="{FF2B5EF4-FFF2-40B4-BE49-F238E27FC236}">
                <a16:creationId xmlns:a16="http://schemas.microsoft.com/office/drawing/2014/main" id="{08673784-2CB3-B6A7-DC68-74746B6C9334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4369" name="Line 6">
              <a:extLst>
                <a:ext uri="{FF2B5EF4-FFF2-40B4-BE49-F238E27FC236}">
                  <a16:creationId xmlns:a16="http://schemas.microsoft.com/office/drawing/2014/main" id="{53B40EF0-7BF5-3D41-25C1-14602B44CE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4370" name="Line 7">
              <a:extLst>
                <a:ext uri="{FF2B5EF4-FFF2-40B4-BE49-F238E27FC236}">
                  <a16:creationId xmlns:a16="http://schemas.microsoft.com/office/drawing/2014/main" id="{F1CE3873-BC81-D296-8716-1CB2BF5C60E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4342" name="Text Box 8">
            <a:extLst>
              <a:ext uri="{FF2B5EF4-FFF2-40B4-BE49-F238E27FC236}">
                <a16:creationId xmlns:a16="http://schemas.microsoft.com/office/drawing/2014/main" id="{1F5BF834-C6C3-624B-B7B8-2F06825D4C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4343" name="Text Box 9">
            <a:extLst>
              <a:ext uri="{FF2B5EF4-FFF2-40B4-BE49-F238E27FC236}">
                <a16:creationId xmlns:a16="http://schemas.microsoft.com/office/drawing/2014/main" id="{44E4CD1E-59FF-2DDD-3A65-DB1F5242BF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4344" name="Text Box 10">
            <a:extLst>
              <a:ext uri="{FF2B5EF4-FFF2-40B4-BE49-F238E27FC236}">
                <a16:creationId xmlns:a16="http://schemas.microsoft.com/office/drawing/2014/main" id="{82510926-B8A7-6452-AA8D-F2B18C3D5AF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4345" name="Text Box 11">
            <a:extLst>
              <a:ext uri="{FF2B5EF4-FFF2-40B4-BE49-F238E27FC236}">
                <a16:creationId xmlns:a16="http://schemas.microsoft.com/office/drawing/2014/main" id="{2123C86E-3DE2-6AF1-92E9-28ADA98FF1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4346" name="Group 12">
            <a:extLst>
              <a:ext uri="{FF2B5EF4-FFF2-40B4-BE49-F238E27FC236}">
                <a16:creationId xmlns:a16="http://schemas.microsoft.com/office/drawing/2014/main" id="{C3876B0D-7765-7E01-ABBC-1D7D7CBEC9E8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4360" name="AutoShape 13">
              <a:extLst>
                <a:ext uri="{FF2B5EF4-FFF2-40B4-BE49-F238E27FC236}">
                  <a16:creationId xmlns:a16="http://schemas.microsoft.com/office/drawing/2014/main" id="{59E1C808-CEB6-237D-9C09-6FC2A270C96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4361" name="Line 14">
              <a:extLst>
                <a:ext uri="{FF2B5EF4-FFF2-40B4-BE49-F238E27FC236}">
                  <a16:creationId xmlns:a16="http://schemas.microsoft.com/office/drawing/2014/main" id="{243150FE-2660-46F3-25A4-8698273098E4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4362" name="Line 15">
              <a:extLst>
                <a:ext uri="{FF2B5EF4-FFF2-40B4-BE49-F238E27FC236}">
                  <a16:creationId xmlns:a16="http://schemas.microsoft.com/office/drawing/2014/main" id="{4112E270-A112-3644-65B0-2331280FAC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4363" name="Line 16">
              <a:extLst>
                <a:ext uri="{FF2B5EF4-FFF2-40B4-BE49-F238E27FC236}">
                  <a16:creationId xmlns:a16="http://schemas.microsoft.com/office/drawing/2014/main" id="{7C9CF1F5-A285-3556-7BA5-D915DEA33F5E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4364" name="AutoShape 17">
              <a:extLst>
                <a:ext uri="{FF2B5EF4-FFF2-40B4-BE49-F238E27FC236}">
                  <a16:creationId xmlns:a16="http://schemas.microsoft.com/office/drawing/2014/main" id="{42075212-C3BD-3E57-19A6-DD890A4A19B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4365" name="Line 18">
              <a:extLst>
                <a:ext uri="{FF2B5EF4-FFF2-40B4-BE49-F238E27FC236}">
                  <a16:creationId xmlns:a16="http://schemas.microsoft.com/office/drawing/2014/main" id="{F1A0F122-2804-32F2-48FC-1BDB5A6E2B8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4366" name="Line 19">
              <a:extLst>
                <a:ext uri="{FF2B5EF4-FFF2-40B4-BE49-F238E27FC236}">
                  <a16:creationId xmlns:a16="http://schemas.microsoft.com/office/drawing/2014/main" id="{937077BA-9340-90C2-86C8-95D0D23C1F9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4367" name="Line 20">
              <a:extLst>
                <a:ext uri="{FF2B5EF4-FFF2-40B4-BE49-F238E27FC236}">
                  <a16:creationId xmlns:a16="http://schemas.microsoft.com/office/drawing/2014/main" id="{19C4CFF9-D896-80A1-8B54-5B880E92F8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4368" name="Oval 21">
              <a:extLst>
                <a:ext uri="{FF2B5EF4-FFF2-40B4-BE49-F238E27FC236}">
                  <a16:creationId xmlns:a16="http://schemas.microsoft.com/office/drawing/2014/main" id="{ED7B7E16-C293-A272-4E9D-E6E919200A1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4347" name="AutoShape 22">
            <a:extLst>
              <a:ext uri="{FF2B5EF4-FFF2-40B4-BE49-F238E27FC236}">
                <a16:creationId xmlns:a16="http://schemas.microsoft.com/office/drawing/2014/main" id="{7058A150-1AE1-C8FC-9B35-D1385C4A6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4348" name="Line 23">
            <a:extLst>
              <a:ext uri="{FF2B5EF4-FFF2-40B4-BE49-F238E27FC236}">
                <a16:creationId xmlns:a16="http://schemas.microsoft.com/office/drawing/2014/main" id="{C83A7AD5-59C3-135A-B542-F10FC23D7C6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4349" name="Line 24">
            <a:extLst>
              <a:ext uri="{FF2B5EF4-FFF2-40B4-BE49-F238E27FC236}">
                <a16:creationId xmlns:a16="http://schemas.microsoft.com/office/drawing/2014/main" id="{659A8A10-596F-52E5-E5CA-A31005BCAF7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4350" name="Line 25">
            <a:extLst>
              <a:ext uri="{FF2B5EF4-FFF2-40B4-BE49-F238E27FC236}">
                <a16:creationId xmlns:a16="http://schemas.microsoft.com/office/drawing/2014/main" id="{75D63F3C-C595-6B69-8D05-04DE4890BF3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4351" name="AutoShape 26">
            <a:extLst>
              <a:ext uri="{FF2B5EF4-FFF2-40B4-BE49-F238E27FC236}">
                <a16:creationId xmlns:a16="http://schemas.microsoft.com/office/drawing/2014/main" id="{20A5C1BA-139C-470A-4E0C-5A7C6AD7D1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4352" name="Line 27">
            <a:extLst>
              <a:ext uri="{FF2B5EF4-FFF2-40B4-BE49-F238E27FC236}">
                <a16:creationId xmlns:a16="http://schemas.microsoft.com/office/drawing/2014/main" id="{7A67C15B-7CB3-F382-4856-28F49A761C6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4353" name="Line 28">
            <a:extLst>
              <a:ext uri="{FF2B5EF4-FFF2-40B4-BE49-F238E27FC236}">
                <a16:creationId xmlns:a16="http://schemas.microsoft.com/office/drawing/2014/main" id="{DE63C90F-E4EC-97DE-DCC1-679ABFFB50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4354" name="Line 29">
            <a:extLst>
              <a:ext uri="{FF2B5EF4-FFF2-40B4-BE49-F238E27FC236}">
                <a16:creationId xmlns:a16="http://schemas.microsoft.com/office/drawing/2014/main" id="{034A06FC-40F0-E3B7-739B-8E89C224F19F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4355" name="Oval 30">
            <a:extLst>
              <a:ext uri="{FF2B5EF4-FFF2-40B4-BE49-F238E27FC236}">
                <a16:creationId xmlns:a16="http://schemas.microsoft.com/office/drawing/2014/main" id="{75E016B8-F0CB-2BC1-E067-A9F784CB5CD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4356" name="AutoShape 31">
            <a:extLst>
              <a:ext uri="{FF2B5EF4-FFF2-40B4-BE49-F238E27FC236}">
                <a16:creationId xmlns:a16="http://schemas.microsoft.com/office/drawing/2014/main" id="{A7B79BE2-A9A4-568A-450A-E2E620A2800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4357" name="Text Box 32">
            <a:extLst>
              <a:ext uri="{FF2B5EF4-FFF2-40B4-BE49-F238E27FC236}">
                <a16:creationId xmlns:a16="http://schemas.microsoft.com/office/drawing/2014/main" id="{B481D4BE-816E-C0F2-1D00-7C8A6DC5A4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3333FF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i="1" dirty="0">
                <a:solidFill>
                  <a:srgbClr val="3333FF"/>
                </a:solidFill>
              </a:rPr>
              <a:t>Der </a:t>
            </a:r>
            <a:r>
              <a:rPr lang="en-US" altLang="en-US" sz="1070" i="1" dirty="0" err="1">
                <a:solidFill>
                  <a:srgbClr val="3333FF"/>
                </a:solidFill>
              </a:rPr>
              <a:t>häufigste</a:t>
            </a:r>
            <a:endParaRPr lang="en-US" altLang="en-US" sz="1070" i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3333FF"/>
                </a:solidFill>
              </a:rPr>
              <a:t>Fehler </a:t>
            </a:r>
            <a:r>
              <a:rPr lang="en-US" altLang="en-US" sz="1070" i="1" dirty="0" err="1">
                <a:solidFill>
                  <a:srgbClr val="3333FF"/>
                </a:solidFill>
              </a:rPr>
              <a:t>besteht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darin</a:t>
            </a:r>
            <a:r>
              <a:rPr lang="en-US" altLang="en-US" sz="1070" i="1" dirty="0">
                <a:solidFill>
                  <a:srgbClr val="3333FF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3333FF"/>
                </a:solidFill>
              </a:rPr>
              <a:t>wie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eine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Brillen</a:t>
            </a:r>
            <a:r>
              <a:rPr lang="en-US" altLang="en-US" sz="1070" i="1" dirty="0">
                <a:solidFill>
                  <a:srgbClr val="3333FF"/>
                </a:solidFill>
              </a:rPr>
              <a:t>-/</a:t>
            </a:r>
            <a:r>
              <a:rPr lang="en-US" altLang="en-US" sz="1070" i="1" dirty="0" err="1">
                <a:solidFill>
                  <a:srgbClr val="3333FF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zu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behandeln</a:t>
            </a: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vorliegenden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Beispiel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könnte</a:t>
            </a:r>
            <a:r>
              <a:rPr lang="en-US" altLang="en-US" sz="1070" dirty="0">
                <a:solidFill>
                  <a:srgbClr val="3333FF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3333FF"/>
                </a:solidFill>
              </a:rPr>
              <a:t>fälschlicherweise</a:t>
            </a:r>
            <a:r>
              <a:rPr lang="en-US" altLang="en-US" sz="1070" dirty="0">
                <a:solidFill>
                  <a:srgbClr val="3333FF"/>
                </a:solidFill>
              </a:rPr>
              <a:t>) so </a:t>
            </a:r>
            <a:r>
              <a:rPr lang="en-US" altLang="en-US" sz="1070" dirty="0" err="1">
                <a:solidFill>
                  <a:srgbClr val="3333FF"/>
                </a:solidFill>
              </a:rPr>
              <a:t>interpretiert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werden</a:t>
            </a:r>
            <a:r>
              <a:rPr lang="en-US" altLang="en-US" sz="1070" dirty="0">
                <a:solidFill>
                  <a:srgbClr val="3333FF"/>
                </a:solidFill>
              </a:rPr>
              <a:t>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es die </a:t>
            </a:r>
            <a:r>
              <a:rPr lang="en-US" altLang="en-US" sz="1070" dirty="0" err="1">
                <a:solidFill>
                  <a:srgbClr val="3333FF"/>
                </a:solidFill>
              </a:rPr>
              <a:t>Brillen-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korrektur +3 +2 x 090 oder vielleicht +2 +3 x 180 darstellt</a:t>
            </a:r>
            <a:r>
              <a:rPr lang="en-US" altLang="en-US" sz="1070" i="1" dirty="0">
                <a:solidFill>
                  <a:srgbClr val="3333FF"/>
                </a:solidFill>
              </a:rPr>
              <a:t>.</a:t>
            </a:r>
            <a:endParaRPr lang="en-US" altLang="en-US" sz="1606" dirty="0">
              <a:solidFill>
                <a:srgbClr val="3333FF"/>
              </a:solidFill>
            </a:endParaRPr>
          </a:p>
        </p:txBody>
      </p:sp>
      <p:sp>
        <p:nvSpPr>
          <p:cNvPr id="14358" name="Text Box 33">
            <a:extLst>
              <a:ext uri="{FF2B5EF4-FFF2-40B4-BE49-F238E27FC236}">
                <a16:creationId xmlns:a16="http://schemas.microsoft.com/office/drawing/2014/main" id="{E695B2C5-A572-DA48-7687-E9DCCF1F69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42166" y="2781440"/>
            <a:ext cx="5899172" cy="1195128"/>
          </a:xfrm>
          <a:prstGeom prst="rect">
            <a:avLst/>
          </a:prstGeom>
          <a:solidFill>
            <a:srgbClr val="E2F6E6"/>
          </a:solidFill>
          <a:ln w="8496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Beachten Sie, dass </a:t>
            </a:r>
            <a:r>
              <a:rPr lang="en-US" altLang="en-US" sz="1070" i="1">
                <a:solidFill>
                  <a:srgbClr val="3333FF"/>
                </a:solidFill>
              </a:rPr>
              <a:t>+3 +2 x 090 </a:t>
            </a:r>
            <a:r>
              <a:rPr lang="en-US" altLang="en-US" sz="1070"/>
              <a:t>und </a:t>
            </a:r>
            <a:r>
              <a:rPr lang="en-US" altLang="en-US" sz="1070" i="1">
                <a:solidFill>
                  <a:srgbClr val="3333FF"/>
                </a:solidFill>
              </a:rPr>
              <a:t>+2 +3 x 180 </a:t>
            </a:r>
            <a:r>
              <a:rPr lang="en-US" altLang="en-US" sz="1070" b="1"/>
              <a:t>nicht </a:t>
            </a:r>
            <a:r>
              <a:rPr lang="en-US" altLang="en-US" sz="1070"/>
              <a:t>beide richtig sein können,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da es sich nicht um äquivalente Refraktionen handelt: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 b="1" i="1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+3 +2 x 090 </a:t>
            </a:r>
            <a:r>
              <a:rPr lang="en-US" altLang="en-US" sz="1070" i="1">
                <a:solidFill>
                  <a:srgbClr val="3333FF"/>
                </a:solidFill>
              </a:rPr>
              <a:t>ergibt +5 -2 x 180 (nicht </a:t>
            </a:r>
            <a:r>
              <a:rPr lang="en-US" altLang="en-US" sz="1070" b="1" i="1">
                <a:solidFill>
                  <a:srgbClr val="3333FF"/>
                </a:solidFill>
              </a:rPr>
              <a:t>+2 +3 x 180</a:t>
            </a:r>
            <a:r>
              <a:rPr lang="en-US" altLang="en-US" sz="1070" i="1">
                <a:solidFill>
                  <a:srgbClr val="3333FF"/>
                </a:solidFill>
              </a:rPr>
              <a:t>); ebenso</a:t>
            </a:r>
            <a:endParaRPr lang="en-US" altLang="en-US" sz="1606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+3 x 180 </a:t>
            </a:r>
            <a:r>
              <a:rPr lang="en-US" altLang="en-US" sz="1070" i="1">
                <a:solidFill>
                  <a:srgbClr val="3333FF"/>
                </a:solidFill>
              </a:rPr>
              <a:t>ergibt +5 -3 x 090 (nicht </a:t>
            </a:r>
            <a:r>
              <a:rPr lang="en-US" altLang="en-US" sz="1070" b="1" i="1">
                <a:solidFill>
                  <a:srgbClr val="3333FF"/>
                </a:solidFill>
              </a:rPr>
              <a:t>+3 +2 x 090</a:t>
            </a:r>
            <a:r>
              <a:rPr lang="en-US" altLang="en-US" sz="1070" i="1">
                <a:solidFill>
                  <a:srgbClr val="3333FF"/>
                </a:solidFill>
              </a:rPr>
              <a:t>)</a:t>
            </a:r>
          </a:p>
        </p:txBody>
      </p:sp>
      <p:sp>
        <p:nvSpPr>
          <p:cNvPr id="14338" name="ZZ_Kopfleiste">
            <a:extLst>
              <a:ext uri="{FF2B5EF4-FFF2-40B4-BE49-F238E27FC236}">
                <a16:creationId xmlns:a16="http://schemas.microsoft.com/office/drawing/2014/main" id="{EFBDE681-91E4-BF63-4E3B-4EDCB1D3C18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4359" name="Slide Number Placeholder 1">
            <a:extLst>
              <a:ext uri="{FF2B5EF4-FFF2-40B4-BE49-F238E27FC236}">
                <a16:creationId xmlns:a16="http://schemas.microsoft.com/office/drawing/2014/main" id="{C6582D83-16FB-44CC-0191-1D7FCCE3A3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437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437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 Box 3">
            <a:extLst>
              <a:ext uri="{FF2B5EF4-FFF2-40B4-BE49-F238E27FC236}">
                <a16:creationId xmlns:a16="http://schemas.microsoft.com/office/drawing/2014/main" id="{019073DB-4379-0D31-2C1B-AC7ADDBFD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5364" name="Text Box 4">
            <a:extLst>
              <a:ext uri="{FF2B5EF4-FFF2-40B4-BE49-F238E27FC236}">
                <a16:creationId xmlns:a16="http://schemas.microsoft.com/office/drawing/2014/main" id="{9DAD0624-6DEE-BFF8-9735-DAF32811BA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5365" name="Group 5">
            <a:extLst>
              <a:ext uri="{FF2B5EF4-FFF2-40B4-BE49-F238E27FC236}">
                <a16:creationId xmlns:a16="http://schemas.microsoft.com/office/drawing/2014/main" id="{EFB14984-73B7-A8D8-7335-9B30F08FFC61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5393" name="Line 6">
              <a:extLst>
                <a:ext uri="{FF2B5EF4-FFF2-40B4-BE49-F238E27FC236}">
                  <a16:creationId xmlns:a16="http://schemas.microsoft.com/office/drawing/2014/main" id="{63D57B8F-AAE5-4C32-5CB3-BE48A48E5ED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5394" name="Line 7">
              <a:extLst>
                <a:ext uri="{FF2B5EF4-FFF2-40B4-BE49-F238E27FC236}">
                  <a16:creationId xmlns:a16="http://schemas.microsoft.com/office/drawing/2014/main" id="{CD5E057B-5163-FCA3-B6CE-B6A18B6CF1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5366" name="Text Box 8">
            <a:extLst>
              <a:ext uri="{FF2B5EF4-FFF2-40B4-BE49-F238E27FC236}">
                <a16:creationId xmlns:a16="http://schemas.microsoft.com/office/drawing/2014/main" id="{804FB0D0-E51F-27E0-C585-38A506A27D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5367" name="Text Box 9">
            <a:extLst>
              <a:ext uri="{FF2B5EF4-FFF2-40B4-BE49-F238E27FC236}">
                <a16:creationId xmlns:a16="http://schemas.microsoft.com/office/drawing/2014/main" id="{3144ED29-EB57-5E59-B32B-D9FED98B96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5368" name="Text Box 10">
            <a:extLst>
              <a:ext uri="{FF2B5EF4-FFF2-40B4-BE49-F238E27FC236}">
                <a16:creationId xmlns:a16="http://schemas.microsoft.com/office/drawing/2014/main" id="{9426998B-0F2F-B7D0-968F-B0FBAF5FFE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5369" name="Text Box 11">
            <a:extLst>
              <a:ext uri="{FF2B5EF4-FFF2-40B4-BE49-F238E27FC236}">
                <a16:creationId xmlns:a16="http://schemas.microsoft.com/office/drawing/2014/main" id="{21875508-02BA-D71A-F744-78CE8CDD34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5370" name="Group 12">
            <a:extLst>
              <a:ext uri="{FF2B5EF4-FFF2-40B4-BE49-F238E27FC236}">
                <a16:creationId xmlns:a16="http://schemas.microsoft.com/office/drawing/2014/main" id="{35283153-8D24-2891-25B6-A31806E62C8E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5384" name="AutoShape 13">
              <a:extLst>
                <a:ext uri="{FF2B5EF4-FFF2-40B4-BE49-F238E27FC236}">
                  <a16:creationId xmlns:a16="http://schemas.microsoft.com/office/drawing/2014/main" id="{3288D5CD-5774-2E8A-72C7-E958CA23167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5385" name="Line 14">
              <a:extLst>
                <a:ext uri="{FF2B5EF4-FFF2-40B4-BE49-F238E27FC236}">
                  <a16:creationId xmlns:a16="http://schemas.microsoft.com/office/drawing/2014/main" id="{0093C9E9-6AB4-6E1C-7963-D28CE214E4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5386" name="Line 15">
              <a:extLst>
                <a:ext uri="{FF2B5EF4-FFF2-40B4-BE49-F238E27FC236}">
                  <a16:creationId xmlns:a16="http://schemas.microsoft.com/office/drawing/2014/main" id="{EB935791-668C-CB51-0A68-69E700AAFB9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5387" name="Line 16">
              <a:extLst>
                <a:ext uri="{FF2B5EF4-FFF2-40B4-BE49-F238E27FC236}">
                  <a16:creationId xmlns:a16="http://schemas.microsoft.com/office/drawing/2014/main" id="{185A3F89-8092-DB20-AA4A-858E12ABC4C0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5388" name="AutoShape 17">
              <a:extLst>
                <a:ext uri="{FF2B5EF4-FFF2-40B4-BE49-F238E27FC236}">
                  <a16:creationId xmlns:a16="http://schemas.microsoft.com/office/drawing/2014/main" id="{9033FCA5-214C-4655-929A-8636AE0016E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5389" name="Line 18">
              <a:extLst>
                <a:ext uri="{FF2B5EF4-FFF2-40B4-BE49-F238E27FC236}">
                  <a16:creationId xmlns:a16="http://schemas.microsoft.com/office/drawing/2014/main" id="{3F9F86FF-C541-4C0D-C8F2-910E1BE3E5A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5390" name="Line 19">
              <a:extLst>
                <a:ext uri="{FF2B5EF4-FFF2-40B4-BE49-F238E27FC236}">
                  <a16:creationId xmlns:a16="http://schemas.microsoft.com/office/drawing/2014/main" id="{4268971D-B8B2-1AB8-B0F6-87017F6747D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5391" name="Line 20">
              <a:extLst>
                <a:ext uri="{FF2B5EF4-FFF2-40B4-BE49-F238E27FC236}">
                  <a16:creationId xmlns:a16="http://schemas.microsoft.com/office/drawing/2014/main" id="{850DD706-08A2-7A78-2DFB-D8247D6981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5392" name="Oval 21">
              <a:extLst>
                <a:ext uri="{FF2B5EF4-FFF2-40B4-BE49-F238E27FC236}">
                  <a16:creationId xmlns:a16="http://schemas.microsoft.com/office/drawing/2014/main" id="{3D665D7A-32BA-8120-2D3A-975F9B0074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5371" name="AutoShape 22">
            <a:extLst>
              <a:ext uri="{FF2B5EF4-FFF2-40B4-BE49-F238E27FC236}">
                <a16:creationId xmlns:a16="http://schemas.microsoft.com/office/drawing/2014/main" id="{E9A02E2D-338D-71A5-DF03-C6DD0057CE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5372" name="Line 23">
            <a:extLst>
              <a:ext uri="{FF2B5EF4-FFF2-40B4-BE49-F238E27FC236}">
                <a16:creationId xmlns:a16="http://schemas.microsoft.com/office/drawing/2014/main" id="{B65728B5-E39C-97F3-75D5-99A2C6784E59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5373" name="Line 24">
            <a:extLst>
              <a:ext uri="{FF2B5EF4-FFF2-40B4-BE49-F238E27FC236}">
                <a16:creationId xmlns:a16="http://schemas.microsoft.com/office/drawing/2014/main" id="{5E86FFB9-3264-3EB5-151F-D53286A5AC96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5374" name="Line 25">
            <a:extLst>
              <a:ext uri="{FF2B5EF4-FFF2-40B4-BE49-F238E27FC236}">
                <a16:creationId xmlns:a16="http://schemas.microsoft.com/office/drawing/2014/main" id="{9BAD1F60-F0BD-E9BF-7851-14AFD1B4BA0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5375" name="AutoShape 26">
            <a:extLst>
              <a:ext uri="{FF2B5EF4-FFF2-40B4-BE49-F238E27FC236}">
                <a16:creationId xmlns:a16="http://schemas.microsoft.com/office/drawing/2014/main" id="{7C452660-D1C6-0711-9FDD-96EB60631278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5376" name="Line 27">
            <a:extLst>
              <a:ext uri="{FF2B5EF4-FFF2-40B4-BE49-F238E27FC236}">
                <a16:creationId xmlns:a16="http://schemas.microsoft.com/office/drawing/2014/main" id="{FDBFBB1F-B5CE-3662-F2D1-E5A30978C154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5377" name="Line 28">
            <a:extLst>
              <a:ext uri="{FF2B5EF4-FFF2-40B4-BE49-F238E27FC236}">
                <a16:creationId xmlns:a16="http://schemas.microsoft.com/office/drawing/2014/main" id="{9B6E5E24-177B-6F70-10C4-40C856FCB950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5378" name="Line 29">
            <a:extLst>
              <a:ext uri="{FF2B5EF4-FFF2-40B4-BE49-F238E27FC236}">
                <a16:creationId xmlns:a16="http://schemas.microsoft.com/office/drawing/2014/main" id="{DBEAAEBF-EFB4-F691-4260-194A3BD9DE0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5379" name="Oval 30">
            <a:extLst>
              <a:ext uri="{FF2B5EF4-FFF2-40B4-BE49-F238E27FC236}">
                <a16:creationId xmlns:a16="http://schemas.microsoft.com/office/drawing/2014/main" id="{05BB76BD-EA01-CBFD-6221-209699827E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5380" name="AutoShape 31">
            <a:extLst>
              <a:ext uri="{FF2B5EF4-FFF2-40B4-BE49-F238E27FC236}">
                <a16:creationId xmlns:a16="http://schemas.microsoft.com/office/drawing/2014/main" id="{738A1560-DC3C-08E4-4CFB-1166F415A0B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5381" name="Text Box 32">
            <a:extLst>
              <a:ext uri="{FF2B5EF4-FFF2-40B4-BE49-F238E27FC236}">
                <a16:creationId xmlns:a16="http://schemas.microsoft.com/office/drawing/2014/main" id="{F451D92D-F5A6-E109-537F-FD4FCC55B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i="1" dirty="0">
                <a:solidFill>
                  <a:srgbClr val="B8C0CA"/>
                </a:solidFill>
              </a:rPr>
              <a:t>Der </a:t>
            </a:r>
            <a:r>
              <a:rPr lang="en-US" altLang="en-US" sz="1070" i="1" dirty="0" err="1">
                <a:solidFill>
                  <a:srgbClr val="B8C0CA"/>
                </a:solidFill>
              </a:rPr>
              <a:t>häufigste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Fehler </a:t>
            </a:r>
            <a:r>
              <a:rPr lang="en-US" altLang="en-US" sz="1070" i="1" dirty="0" err="1">
                <a:solidFill>
                  <a:srgbClr val="B8C0CA"/>
                </a:solidFill>
              </a:rPr>
              <a:t>besteht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darin</a:t>
            </a:r>
            <a:r>
              <a:rPr lang="en-US" altLang="en-US" sz="1070" i="1" dirty="0">
                <a:solidFill>
                  <a:srgbClr val="B8C0CA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B8C0CA"/>
                </a:solidFill>
              </a:rPr>
              <a:t>wie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Brillen</a:t>
            </a:r>
            <a:r>
              <a:rPr lang="en-US" altLang="en-US" sz="1070" i="1" dirty="0">
                <a:solidFill>
                  <a:srgbClr val="B8C0CA"/>
                </a:solidFill>
              </a:rPr>
              <a:t>-/</a:t>
            </a:r>
            <a:r>
              <a:rPr lang="en-US" altLang="en-US" sz="1070" i="1" dirty="0" err="1">
                <a:solidFill>
                  <a:srgbClr val="B8C0CA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behandeln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vorliegenden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</a:t>
            </a:r>
            <a:r>
              <a:rPr lang="en-US" altLang="en-US" sz="1070" dirty="0">
                <a:solidFill>
                  <a:srgbClr val="B8C0CA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B8C0CA"/>
                </a:solidFill>
              </a:rPr>
              <a:t>fälschlicherweise</a:t>
            </a:r>
            <a:r>
              <a:rPr lang="en-US" altLang="en-US" sz="1070" dirty="0">
                <a:solidFill>
                  <a:srgbClr val="B8C0CA"/>
                </a:solidFill>
              </a:rPr>
              <a:t>) so </a:t>
            </a:r>
            <a:r>
              <a:rPr lang="en-US" altLang="en-US" sz="1070" dirty="0" err="1">
                <a:solidFill>
                  <a:srgbClr val="B8C0CA"/>
                </a:solidFill>
              </a:rPr>
              <a:t>interpretiert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werden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es die </a:t>
            </a:r>
            <a:r>
              <a:rPr lang="en-US" altLang="en-US" sz="1070" dirty="0" err="1">
                <a:solidFill>
                  <a:srgbClr val="B8C0CA"/>
                </a:solidFill>
              </a:rPr>
              <a:t>Brillen-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korrektur +3 +2 x 090 oder vielleicht +2 +3 x 180 darstellt</a:t>
            </a:r>
            <a:r>
              <a:rPr lang="en-US" altLang="en-US" sz="1070" i="1" dirty="0">
                <a:solidFill>
                  <a:srgbClr val="B8C0CA"/>
                </a:solidFill>
              </a:rPr>
              <a:t>.</a:t>
            </a:r>
            <a:endParaRPr lang="en-US" altLang="en-US" sz="1606" dirty="0">
              <a:solidFill>
                <a:srgbClr val="B8C0CA"/>
              </a:solidFill>
            </a:endParaRPr>
          </a:p>
        </p:txBody>
      </p:sp>
      <p:sp>
        <p:nvSpPr>
          <p:cNvPr id="15382" name="Text Box 33">
            <a:extLst>
              <a:ext uri="{FF2B5EF4-FFF2-40B4-BE49-F238E27FC236}">
                <a16:creationId xmlns:a16="http://schemas.microsoft.com/office/drawing/2014/main" id="{E772DF5C-3D23-E9FA-FB65-EF1C3AE110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06709" y="2838081"/>
            <a:ext cx="7708856" cy="91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Was </a:t>
            </a:r>
            <a:r>
              <a:rPr lang="en-US" altLang="en-US" sz="1070" dirty="0" err="1">
                <a:solidFill>
                  <a:srgbClr val="3333FF"/>
                </a:solidFill>
              </a:rPr>
              <a:t>ist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Unterschied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zwischen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einem</a:t>
            </a:r>
            <a:r>
              <a:rPr lang="en-US" altLang="en-US" sz="1070" dirty="0">
                <a:solidFill>
                  <a:srgbClr val="3333FF"/>
                </a:solidFill>
              </a:rPr>
              <a:t> Power-Kreuz und </a:t>
            </a:r>
            <a:r>
              <a:rPr lang="en-US" altLang="en-US" sz="1070" dirty="0" err="1">
                <a:solidFill>
                  <a:srgbClr val="3333FF"/>
                </a:solidFill>
              </a:rPr>
              <a:t>einer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Refraktion</a:t>
            </a:r>
            <a:r>
              <a:rPr lang="en-US" altLang="en-US" sz="1070" dirty="0">
                <a:solidFill>
                  <a:srgbClr val="3333FF"/>
                </a:solidFill>
              </a:rPr>
              <a:t>? </a:t>
            </a:r>
            <a:r>
              <a:rPr lang="en-US" altLang="en-US" sz="1070" i="1" dirty="0"/>
              <a:t>Eine </a:t>
            </a:r>
            <a:r>
              <a:rPr lang="en-US" altLang="en-US" sz="1070" i="1" dirty="0" err="1"/>
              <a:t>Refraktion</a:t>
            </a:r>
            <a:endParaRPr lang="en-US" altLang="en-US" sz="1070" i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/>
              <a:t>wird</a:t>
            </a:r>
            <a:r>
              <a:rPr lang="en-US" altLang="en-US" sz="1070" i="1" dirty="0"/>
              <a:t> in </a:t>
            </a:r>
            <a:r>
              <a:rPr lang="en-US" altLang="en-US" sz="1070" b="1" i="1" dirty="0" err="1"/>
              <a:t>sphärozylindrischer</a:t>
            </a:r>
            <a:r>
              <a:rPr lang="en-US" altLang="en-US" sz="1070" b="1" i="1" dirty="0"/>
              <a:t> </a:t>
            </a:r>
            <a:r>
              <a:rPr lang="en-US" altLang="en-US" sz="1070" i="1" dirty="0"/>
              <a:t>Form </a:t>
            </a:r>
            <a:r>
              <a:rPr lang="en-US" altLang="en-US" sz="1070" i="1" dirty="0" err="1"/>
              <a:t>geschrieben</a:t>
            </a:r>
            <a:r>
              <a:rPr lang="en-US" altLang="en-US" sz="1070" dirty="0"/>
              <a:t>, </a:t>
            </a:r>
            <a:r>
              <a:rPr lang="de-DE" altLang="en-US" sz="1070" i="1" dirty="0"/>
              <a:t>während ein Power-Kreuz nur in Zylinderform geschrieben wird</a:t>
            </a:r>
            <a:endParaRPr lang="en-US" altLang="en-US" sz="1070" b="1" i="1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. </a:t>
            </a:r>
            <a:r>
              <a:rPr lang="en-US" altLang="en-US" sz="1070" dirty="0">
                <a:solidFill>
                  <a:srgbClr val="3333FF"/>
                </a:solidFill>
              </a:rPr>
              <a:t>Wenn man das Wort „</a:t>
            </a:r>
            <a:r>
              <a:rPr lang="en-US" altLang="en-US" sz="1070" dirty="0" err="1">
                <a:solidFill>
                  <a:srgbClr val="3333FF"/>
                </a:solidFill>
              </a:rPr>
              <a:t>sphärozylindrisch</a:t>
            </a:r>
            <a:r>
              <a:rPr lang="en-US" altLang="en-US" sz="1070" dirty="0">
                <a:solidFill>
                  <a:srgbClr val="3333FF"/>
                </a:solidFill>
              </a:rPr>
              <a:t>“ </a:t>
            </a:r>
            <a:r>
              <a:rPr lang="en-US" altLang="en-US" sz="1070" dirty="0" err="1">
                <a:solidFill>
                  <a:srgbClr val="3333FF"/>
                </a:solidFill>
              </a:rPr>
              <a:t>zerlegt</a:t>
            </a:r>
            <a:r>
              <a:rPr lang="en-US" altLang="en-US" sz="1070" dirty="0">
                <a:solidFill>
                  <a:srgbClr val="3333FF"/>
                </a:solidFill>
              </a:rPr>
              <a:t>, </a:t>
            </a:r>
            <a:r>
              <a:rPr lang="en-US" altLang="en-US" sz="1070" dirty="0" err="1">
                <a:solidFill>
                  <a:srgbClr val="3333FF"/>
                </a:solidFill>
              </a:rPr>
              <a:t>sieht</a:t>
            </a:r>
            <a:r>
              <a:rPr lang="en-US" altLang="en-US" sz="1070" dirty="0">
                <a:solidFill>
                  <a:srgbClr val="3333FF"/>
                </a:solidFill>
              </a:rPr>
              <a:t> man,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Refraktion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aus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Sphärenstärke</a:t>
            </a:r>
            <a:r>
              <a:rPr lang="en-US" altLang="en-US" sz="1070" dirty="0">
                <a:solidFill>
                  <a:srgbClr val="3333FF"/>
                </a:solidFill>
              </a:rPr>
              <a:t> (der </a:t>
            </a:r>
            <a:r>
              <a:rPr lang="en-US" altLang="en-US" sz="1070" dirty="0" err="1">
                <a:solidFill>
                  <a:srgbClr val="3333FF"/>
                </a:solidFill>
              </a:rPr>
              <a:t>ersten</a:t>
            </a:r>
            <a:r>
              <a:rPr lang="en-US" altLang="en-US" sz="1070" dirty="0">
                <a:solidFill>
                  <a:srgbClr val="3333FF"/>
                </a:solidFill>
              </a:rPr>
              <a:t> Zahl) und </a:t>
            </a:r>
            <a:r>
              <a:rPr lang="en-US" altLang="en-US" sz="1070" dirty="0" err="1">
                <a:solidFill>
                  <a:srgbClr val="3333FF"/>
                </a:solidFill>
              </a:rPr>
              <a:t>einer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(der </a:t>
            </a:r>
            <a:r>
              <a:rPr lang="en-US" altLang="en-US" sz="1070" dirty="0" err="1">
                <a:solidFill>
                  <a:srgbClr val="3333FF"/>
                </a:solidFill>
              </a:rPr>
              <a:t>zweiten</a:t>
            </a:r>
            <a:r>
              <a:rPr lang="en-US" altLang="en-US" sz="1070" dirty="0">
                <a:solidFill>
                  <a:srgbClr val="3333FF"/>
                </a:solidFill>
              </a:rPr>
              <a:t> Zahl und </a:t>
            </a:r>
            <a:r>
              <a:rPr lang="en-US" altLang="en-US" sz="1070" dirty="0" err="1">
                <a:solidFill>
                  <a:srgbClr val="3333FF"/>
                </a:solidFill>
              </a:rPr>
              <a:t>deren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) </a:t>
            </a:r>
            <a:r>
              <a:rPr lang="en-US" altLang="en-US" sz="1070" dirty="0" err="1">
                <a:solidFill>
                  <a:srgbClr val="3333FF"/>
                </a:solidFill>
              </a:rPr>
              <a:t>besteht</a:t>
            </a: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Gegensatz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dazu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gibt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</a:t>
            </a:r>
            <a:r>
              <a:rPr lang="en-US" altLang="en-US" sz="1070" dirty="0">
                <a:solidFill>
                  <a:srgbClr val="3333FF"/>
                </a:solidFill>
              </a:rPr>
              <a:t>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lediglich</a:t>
            </a:r>
            <a:r>
              <a:rPr lang="en-US" altLang="en-US" sz="1070" dirty="0">
                <a:solidFill>
                  <a:srgbClr val="3333FF"/>
                </a:solidFill>
              </a:rPr>
              <a:t> die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Stärke</a:t>
            </a:r>
            <a:r>
              <a:rPr lang="en-US" altLang="en-US" sz="1070" dirty="0">
                <a:solidFill>
                  <a:srgbClr val="3333FF"/>
                </a:solidFill>
              </a:rPr>
              <a:t> und die </a:t>
            </a:r>
            <a:r>
              <a:rPr lang="en-US" altLang="en-US" sz="1070" dirty="0" err="1">
                <a:solidFill>
                  <a:srgbClr val="3333FF"/>
                </a:solidFill>
              </a:rPr>
              <a:t>Achsen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zweier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</a:t>
            </a:r>
            <a:r>
              <a:rPr lang="en-US" altLang="en-US" sz="1070" dirty="0">
                <a:solidFill>
                  <a:srgbClr val="3333FF"/>
                </a:solidFill>
              </a:rPr>
              <a:t> an –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Sphärenstärke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ist</a:t>
            </a:r>
            <a:r>
              <a:rPr lang="en-US" altLang="en-US" sz="1070" dirty="0">
                <a:solidFill>
                  <a:srgbClr val="3333FF"/>
                </a:solidFill>
              </a:rPr>
              <a:t> nicht </a:t>
            </a:r>
            <a:r>
              <a:rPr lang="en-US" altLang="en-US" sz="1070" dirty="0" err="1">
                <a:solidFill>
                  <a:srgbClr val="3333FF"/>
                </a:solidFill>
              </a:rPr>
              <a:t>enthalten</a:t>
            </a:r>
            <a:r>
              <a:rPr lang="en-US" altLang="en-US" sz="1070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15362" name="ZZ_Kopfleiste">
            <a:extLst>
              <a:ext uri="{FF2B5EF4-FFF2-40B4-BE49-F238E27FC236}">
                <a16:creationId xmlns:a16="http://schemas.microsoft.com/office/drawing/2014/main" id="{C4CB54A4-8D58-F39B-089C-48E4732BE26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5383" name="Slide Number Placeholder 1">
            <a:extLst>
              <a:ext uri="{FF2B5EF4-FFF2-40B4-BE49-F238E27FC236}">
                <a16:creationId xmlns:a16="http://schemas.microsoft.com/office/drawing/2014/main" id="{048E79FF-4E6F-353F-46B5-904C798239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539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539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Text Box 3">
            <a:extLst>
              <a:ext uri="{FF2B5EF4-FFF2-40B4-BE49-F238E27FC236}">
                <a16:creationId xmlns:a16="http://schemas.microsoft.com/office/drawing/2014/main" id="{1E7FAB5D-63B1-D0F4-8B91-6C1B3CBCC8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6388" name="Text Box 4">
            <a:extLst>
              <a:ext uri="{FF2B5EF4-FFF2-40B4-BE49-F238E27FC236}">
                <a16:creationId xmlns:a16="http://schemas.microsoft.com/office/drawing/2014/main" id="{F889E825-399F-F70B-F710-058811BC40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6389" name="Group 5">
            <a:extLst>
              <a:ext uri="{FF2B5EF4-FFF2-40B4-BE49-F238E27FC236}">
                <a16:creationId xmlns:a16="http://schemas.microsoft.com/office/drawing/2014/main" id="{D84A4E1E-0BBB-5B4B-61B7-B4196A138471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6420" name="Line 6">
              <a:extLst>
                <a:ext uri="{FF2B5EF4-FFF2-40B4-BE49-F238E27FC236}">
                  <a16:creationId xmlns:a16="http://schemas.microsoft.com/office/drawing/2014/main" id="{02D2475B-15D3-5F86-C0DF-7261AA0F5A0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6421" name="Line 7">
              <a:extLst>
                <a:ext uri="{FF2B5EF4-FFF2-40B4-BE49-F238E27FC236}">
                  <a16:creationId xmlns:a16="http://schemas.microsoft.com/office/drawing/2014/main" id="{C600D79A-5036-334B-8F45-EF62EF4CBAF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6390" name="Text Box 8">
            <a:extLst>
              <a:ext uri="{FF2B5EF4-FFF2-40B4-BE49-F238E27FC236}">
                <a16:creationId xmlns:a16="http://schemas.microsoft.com/office/drawing/2014/main" id="{5B152AF5-004A-2BCF-F192-D3E00F5585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6391" name="Text Box 9">
            <a:extLst>
              <a:ext uri="{FF2B5EF4-FFF2-40B4-BE49-F238E27FC236}">
                <a16:creationId xmlns:a16="http://schemas.microsoft.com/office/drawing/2014/main" id="{D662F5E8-50D9-242C-D569-F67880F9E8A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6392" name="Text Box 10">
            <a:extLst>
              <a:ext uri="{FF2B5EF4-FFF2-40B4-BE49-F238E27FC236}">
                <a16:creationId xmlns:a16="http://schemas.microsoft.com/office/drawing/2014/main" id="{2FFABA65-F8D0-5599-9FB7-3C2E94154D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6393" name="Text Box 11">
            <a:extLst>
              <a:ext uri="{FF2B5EF4-FFF2-40B4-BE49-F238E27FC236}">
                <a16:creationId xmlns:a16="http://schemas.microsoft.com/office/drawing/2014/main" id="{679EAABE-1699-D397-404E-8CD921EFE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6394" name="Group 12">
            <a:extLst>
              <a:ext uri="{FF2B5EF4-FFF2-40B4-BE49-F238E27FC236}">
                <a16:creationId xmlns:a16="http://schemas.microsoft.com/office/drawing/2014/main" id="{16A3A6F7-2450-3845-478F-7BCCEC056BF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6411" name="AutoShape 13">
              <a:extLst>
                <a:ext uri="{FF2B5EF4-FFF2-40B4-BE49-F238E27FC236}">
                  <a16:creationId xmlns:a16="http://schemas.microsoft.com/office/drawing/2014/main" id="{A6783EFF-3076-88A4-B4A5-6191422FB4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6412" name="Line 14">
              <a:extLst>
                <a:ext uri="{FF2B5EF4-FFF2-40B4-BE49-F238E27FC236}">
                  <a16:creationId xmlns:a16="http://schemas.microsoft.com/office/drawing/2014/main" id="{C7DF210A-1EB1-56D1-C37C-B51B850EC15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6413" name="Line 15">
              <a:extLst>
                <a:ext uri="{FF2B5EF4-FFF2-40B4-BE49-F238E27FC236}">
                  <a16:creationId xmlns:a16="http://schemas.microsoft.com/office/drawing/2014/main" id="{0698BB62-07EA-71C0-DF34-918104097E8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6414" name="Line 16">
              <a:extLst>
                <a:ext uri="{FF2B5EF4-FFF2-40B4-BE49-F238E27FC236}">
                  <a16:creationId xmlns:a16="http://schemas.microsoft.com/office/drawing/2014/main" id="{BF5A220B-11B5-0580-C06A-42B7097141A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6415" name="AutoShape 17">
              <a:extLst>
                <a:ext uri="{FF2B5EF4-FFF2-40B4-BE49-F238E27FC236}">
                  <a16:creationId xmlns:a16="http://schemas.microsoft.com/office/drawing/2014/main" id="{E9E8DFA9-3055-095F-38A4-B25FD1E69948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6416" name="Line 18">
              <a:extLst>
                <a:ext uri="{FF2B5EF4-FFF2-40B4-BE49-F238E27FC236}">
                  <a16:creationId xmlns:a16="http://schemas.microsoft.com/office/drawing/2014/main" id="{27235571-BF39-604D-4F38-5075D5A162C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6417" name="Line 19">
              <a:extLst>
                <a:ext uri="{FF2B5EF4-FFF2-40B4-BE49-F238E27FC236}">
                  <a16:creationId xmlns:a16="http://schemas.microsoft.com/office/drawing/2014/main" id="{22E2A02A-A06F-A592-0669-29D9A3BDC1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6418" name="Line 20">
              <a:extLst>
                <a:ext uri="{FF2B5EF4-FFF2-40B4-BE49-F238E27FC236}">
                  <a16:creationId xmlns:a16="http://schemas.microsoft.com/office/drawing/2014/main" id="{7128582B-0F24-4D63-00B9-6E4E20FC47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6419" name="Oval 21">
              <a:extLst>
                <a:ext uri="{FF2B5EF4-FFF2-40B4-BE49-F238E27FC236}">
                  <a16:creationId xmlns:a16="http://schemas.microsoft.com/office/drawing/2014/main" id="{7EDD0DB4-B506-69C0-FDF4-A1190FE216C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6395" name="AutoShape 22">
            <a:extLst>
              <a:ext uri="{FF2B5EF4-FFF2-40B4-BE49-F238E27FC236}">
                <a16:creationId xmlns:a16="http://schemas.microsoft.com/office/drawing/2014/main" id="{388E82FC-DE03-8842-06E0-BFF873ED341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6396" name="Line 23">
            <a:extLst>
              <a:ext uri="{FF2B5EF4-FFF2-40B4-BE49-F238E27FC236}">
                <a16:creationId xmlns:a16="http://schemas.microsoft.com/office/drawing/2014/main" id="{BE46F7AE-CFCE-2D95-B050-47C52704230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6397" name="Line 24">
            <a:extLst>
              <a:ext uri="{FF2B5EF4-FFF2-40B4-BE49-F238E27FC236}">
                <a16:creationId xmlns:a16="http://schemas.microsoft.com/office/drawing/2014/main" id="{0622A5E1-8515-8625-095E-F71CD767BF4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6398" name="Line 25">
            <a:extLst>
              <a:ext uri="{FF2B5EF4-FFF2-40B4-BE49-F238E27FC236}">
                <a16:creationId xmlns:a16="http://schemas.microsoft.com/office/drawing/2014/main" id="{FE6265DE-2D74-1D27-21B5-47EF89C22C2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6399" name="AutoShape 26">
            <a:extLst>
              <a:ext uri="{FF2B5EF4-FFF2-40B4-BE49-F238E27FC236}">
                <a16:creationId xmlns:a16="http://schemas.microsoft.com/office/drawing/2014/main" id="{165E9416-2796-CC51-34E9-E335D9F3E6E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6400" name="Line 27">
            <a:extLst>
              <a:ext uri="{FF2B5EF4-FFF2-40B4-BE49-F238E27FC236}">
                <a16:creationId xmlns:a16="http://schemas.microsoft.com/office/drawing/2014/main" id="{98333C50-FAC2-6D5C-7493-0D062FA57B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6401" name="Line 28">
            <a:extLst>
              <a:ext uri="{FF2B5EF4-FFF2-40B4-BE49-F238E27FC236}">
                <a16:creationId xmlns:a16="http://schemas.microsoft.com/office/drawing/2014/main" id="{648596CA-08B1-51C8-4AE1-48A1C67C0B64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6402" name="Line 29">
            <a:extLst>
              <a:ext uri="{FF2B5EF4-FFF2-40B4-BE49-F238E27FC236}">
                <a16:creationId xmlns:a16="http://schemas.microsoft.com/office/drawing/2014/main" id="{CFC4068E-63FA-0883-6164-F4D8F3C806C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6403" name="Oval 30">
            <a:extLst>
              <a:ext uri="{FF2B5EF4-FFF2-40B4-BE49-F238E27FC236}">
                <a16:creationId xmlns:a16="http://schemas.microsoft.com/office/drawing/2014/main" id="{544C7E38-66B7-A088-67D2-E4EF52922A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6404" name="AutoShape 31">
            <a:extLst>
              <a:ext uri="{FF2B5EF4-FFF2-40B4-BE49-F238E27FC236}">
                <a16:creationId xmlns:a16="http://schemas.microsoft.com/office/drawing/2014/main" id="{F1627EB4-3FFA-C0FD-C8A3-127B8912E77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6405" name="Text Box 32">
            <a:extLst>
              <a:ext uri="{FF2B5EF4-FFF2-40B4-BE49-F238E27FC236}">
                <a16:creationId xmlns:a16="http://schemas.microsoft.com/office/drawing/2014/main" id="{8BA20CA1-EB13-AF91-B39D-B75E9D211B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i="1" dirty="0">
                <a:solidFill>
                  <a:srgbClr val="B8C0CA"/>
                </a:solidFill>
              </a:rPr>
              <a:t>Der </a:t>
            </a:r>
            <a:r>
              <a:rPr lang="en-US" altLang="en-US" sz="1070" i="1" dirty="0" err="1">
                <a:solidFill>
                  <a:srgbClr val="B8C0CA"/>
                </a:solidFill>
              </a:rPr>
              <a:t>häufigste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Fehler </a:t>
            </a:r>
            <a:r>
              <a:rPr lang="en-US" altLang="en-US" sz="1070" i="1" dirty="0" err="1">
                <a:solidFill>
                  <a:srgbClr val="B8C0CA"/>
                </a:solidFill>
              </a:rPr>
              <a:t>besteht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darin</a:t>
            </a:r>
            <a:r>
              <a:rPr lang="en-US" altLang="en-US" sz="1070" i="1" dirty="0">
                <a:solidFill>
                  <a:srgbClr val="B8C0CA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B8C0CA"/>
                </a:solidFill>
              </a:rPr>
              <a:t>wie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Brillen</a:t>
            </a:r>
            <a:r>
              <a:rPr lang="en-US" altLang="en-US" sz="1070" i="1" dirty="0">
                <a:solidFill>
                  <a:srgbClr val="B8C0CA"/>
                </a:solidFill>
              </a:rPr>
              <a:t>-/</a:t>
            </a:r>
            <a:r>
              <a:rPr lang="en-US" altLang="en-US" sz="1070" i="1" dirty="0" err="1">
                <a:solidFill>
                  <a:srgbClr val="B8C0CA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behandeln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vorliegenden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</a:t>
            </a:r>
            <a:r>
              <a:rPr lang="en-US" altLang="en-US" sz="1070" dirty="0">
                <a:solidFill>
                  <a:srgbClr val="B8C0CA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B8C0CA"/>
                </a:solidFill>
              </a:rPr>
              <a:t>fälschlicherweise</a:t>
            </a:r>
            <a:r>
              <a:rPr lang="en-US" altLang="en-US" sz="1070" dirty="0">
                <a:solidFill>
                  <a:srgbClr val="B8C0CA"/>
                </a:solidFill>
              </a:rPr>
              <a:t>) so </a:t>
            </a:r>
            <a:r>
              <a:rPr lang="en-US" altLang="en-US" sz="1070" dirty="0" err="1">
                <a:solidFill>
                  <a:srgbClr val="B8C0CA"/>
                </a:solidFill>
              </a:rPr>
              <a:t>interpretiert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werden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es die </a:t>
            </a:r>
            <a:r>
              <a:rPr lang="en-US" altLang="en-US" sz="1070" dirty="0" err="1">
                <a:solidFill>
                  <a:srgbClr val="B8C0CA"/>
                </a:solidFill>
              </a:rPr>
              <a:t>Brillen-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korrektur +3 +2 x 090 oder vielleicht +2 +3 x 180 darstellt</a:t>
            </a:r>
            <a:r>
              <a:rPr lang="en-US" altLang="en-US" sz="1070" i="1" dirty="0">
                <a:solidFill>
                  <a:srgbClr val="B8C0CA"/>
                </a:solidFill>
              </a:rPr>
              <a:t>.</a:t>
            </a:r>
            <a:endParaRPr lang="en-US" altLang="en-US" sz="1606" dirty="0">
              <a:solidFill>
                <a:srgbClr val="B8C0CA"/>
              </a:solidFill>
            </a:endParaRPr>
          </a:p>
        </p:txBody>
      </p:sp>
      <p:sp>
        <p:nvSpPr>
          <p:cNvPr id="16406" name="Text Box 33">
            <a:extLst>
              <a:ext uri="{FF2B5EF4-FFF2-40B4-BE49-F238E27FC236}">
                <a16:creationId xmlns:a16="http://schemas.microsoft.com/office/drawing/2014/main" id="{B51404D1-71B4-A26D-E94E-397482B0F3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2838081"/>
            <a:ext cx="7595574" cy="91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Was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der </a:t>
            </a:r>
            <a:r>
              <a:rPr lang="en-US" altLang="en-US" sz="1070" dirty="0" err="1">
                <a:solidFill>
                  <a:srgbClr val="B8C0CA"/>
                </a:solidFill>
              </a:rPr>
              <a:t>Unterschied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zwischen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einem</a:t>
            </a:r>
            <a:r>
              <a:rPr lang="en-US" altLang="en-US" sz="1070" dirty="0">
                <a:solidFill>
                  <a:srgbClr val="B8C0CA"/>
                </a:solidFill>
              </a:rPr>
              <a:t> Power-Kreuz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? 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Eine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Refraktion</a:t>
            </a:r>
            <a:endParaRPr lang="en-US" altLang="en-US" sz="1070" b="1" i="1" u="sng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u="sng" dirty="0" err="1">
                <a:solidFill>
                  <a:srgbClr val="3333FF"/>
                </a:solidFill>
              </a:rPr>
              <a:t>wird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 in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sphärozylindrischer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 Form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geschrieben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de-DE" altLang="en-US" sz="1070" i="1" dirty="0">
                <a:solidFill>
                  <a:srgbClr val="B8C0CA"/>
                </a:solidFill>
              </a:rPr>
              <a:t>während ein Power-Kreuz nur in Zylinderform geschrieben wird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. Wenn man dieses Wort </a:t>
            </a:r>
            <a:r>
              <a:rPr lang="en-US" altLang="en-US" sz="1070" dirty="0" err="1">
                <a:solidFill>
                  <a:srgbClr val="B8C0CA"/>
                </a:solidFill>
              </a:rPr>
              <a:t>zerlegt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sieht</a:t>
            </a:r>
            <a:r>
              <a:rPr lang="en-US" altLang="en-US" sz="1070" dirty="0">
                <a:solidFill>
                  <a:srgbClr val="B8C0CA"/>
                </a:solidFill>
              </a:rPr>
              <a:t> man,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aus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ersten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)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Zylinderstärke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zweiten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und </a:t>
            </a:r>
            <a:r>
              <a:rPr lang="en-US" altLang="en-US" sz="1070" dirty="0" err="1">
                <a:solidFill>
                  <a:srgbClr val="B8C0CA"/>
                </a:solidFill>
              </a:rPr>
              <a:t>deren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) </a:t>
            </a:r>
            <a:r>
              <a:rPr lang="en-US" altLang="en-US" sz="1070" dirty="0" err="1">
                <a:solidFill>
                  <a:srgbClr val="B8C0CA"/>
                </a:solidFill>
              </a:rPr>
              <a:t>besteht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Gegensatz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dazu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gibt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</a:t>
            </a:r>
            <a:r>
              <a:rPr lang="en-US" altLang="en-US" sz="1070" dirty="0">
                <a:solidFill>
                  <a:srgbClr val="B8C0CA"/>
                </a:solidFill>
              </a:rPr>
              <a:t> Power-Kreuz </a:t>
            </a:r>
            <a:r>
              <a:rPr lang="en-US" altLang="en-US" sz="1070" dirty="0" err="1">
                <a:solidFill>
                  <a:srgbClr val="B8C0CA"/>
                </a:solidFill>
              </a:rPr>
              <a:t>lediglich</a:t>
            </a:r>
            <a:r>
              <a:rPr lang="en-US" altLang="en-US" sz="1070" dirty="0">
                <a:solidFill>
                  <a:srgbClr val="B8C0CA"/>
                </a:solidFill>
              </a:rPr>
              <a:t> die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zweier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Zylinder</a:t>
            </a:r>
            <a:r>
              <a:rPr lang="en-US" altLang="en-US" sz="1070" dirty="0">
                <a:solidFill>
                  <a:srgbClr val="B8C0CA"/>
                </a:solidFill>
              </a:rPr>
              <a:t> an –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nicht </a:t>
            </a:r>
            <a:r>
              <a:rPr lang="en-US" altLang="en-US" sz="1070" dirty="0" err="1">
                <a:solidFill>
                  <a:srgbClr val="B8C0CA"/>
                </a:solidFill>
              </a:rPr>
              <a:t>enthalten</a:t>
            </a:r>
            <a:r>
              <a:rPr lang="en-US" altLang="en-US" sz="1070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16407" name="Line 35">
            <a:extLst>
              <a:ext uri="{FF2B5EF4-FFF2-40B4-BE49-F238E27FC236}">
                <a16:creationId xmlns:a16="http://schemas.microsoft.com/office/drawing/2014/main" id="{545A4B33-59C5-15FA-4B6B-5B2D04084E5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0828" y="1546664"/>
            <a:ext cx="475785" cy="572516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6408" name="Oval 36">
            <a:extLst>
              <a:ext uri="{FF2B5EF4-FFF2-40B4-BE49-F238E27FC236}">
                <a16:creationId xmlns:a16="http://schemas.microsoft.com/office/drawing/2014/main" id="{5A6C0990-D1D6-E624-92E3-4A98C73F8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61594" y="1990972"/>
            <a:ext cx="1699233" cy="407816"/>
          </a:xfrm>
          <a:prstGeom prst="ellipse">
            <a:avLst/>
          </a:prstGeom>
          <a:noFill/>
          <a:ln w="25489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6409" name="Text Box 34">
            <a:extLst>
              <a:ext uri="{FF2B5EF4-FFF2-40B4-BE49-F238E27FC236}">
                <a16:creationId xmlns:a16="http://schemas.microsoft.com/office/drawing/2014/main" id="{D34BDDCB-5A50-2B9D-F6C3-A2388C7B4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373" y="1070878"/>
            <a:ext cx="7077307" cy="467620"/>
          </a:xfrm>
          <a:prstGeom prst="rect">
            <a:avLst/>
          </a:prstGeom>
          <a:solidFill>
            <a:srgbClr val="E2F6E6"/>
          </a:solidFill>
          <a:ln w="25489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Dies </a:t>
            </a:r>
            <a:r>
              <a:rPr lang="en-US" altLang="en-US" sz="1070" dirty="0" err="1">
                <a:solidFill>
                  <a:srgbClr val="3333FF"/>
                </a:solidFill>
              </a:rPr>
              <a:t>besagt</a:t>
            </a:r>
            <a:r>
              <a:rPr lang="en-US" altLang="en-US" sz="1070" dirty="0">
                <a:solidFill>
                  <a:srgbClr val="3333FF"/>
                </a:solidFill>
              </a:rPr>
              <a:t>: „Die </a:t>
            </a:r>
            <a:r>
              <a:rPr lang="en-US" altLang="en-US" sz="1070" dirty="0" err="1">
                <a:solidFill>
                  <a:srgbClr val="3333FF"/>
                </a:solidFill>
              </a:rPr>
              <a:t>gesamte</a:t>
            </a:r>
            <a:r>
              <a:rPr lang="en-US" altLang="en-US" sz="1070" dirty="0">
                <a:solidFill>
                  <a:srgbClr val="3333FF"/>
                </a:solidFill>
              </a:rPr>
              <a:t> Linse hat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von +3, und es wurde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+2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mit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090 </a:t>
            </a:r>
            <a:r>
              <a:rPr lang="en-US" altLang="en-US" sz="1070" dirty="0" err="1">
                <a:solidFill>
                  <a:srgbClr val="3333FF"/>
                </a:solidFill>
              </a:rPr>
              <a:t/>
            </a:r>
            <a:r>
              <a:rPr lang="en-US" altLang="en-US" sz="1070" dirty="0" err="1">
                <a:solidFill>
                  <a:srgbClr val="3333FF"/>
                </a:solidFill>
              </a:rPr>
              <a:t>hinzugefügt</a:t>
            </a:r>
            <a:r>
              <a:rPr lang="en-US" altLang="en-US" sz="1070" dirty="0">
                <a:solidFill>
                  <a:srgbClr val="3333FF"/>
                </a:solidFill>
              </a:rPr>
              <a:t>.“ (</a:t>
            </a:r>
            <a:r>
              <a:rPr lang="en-US" altLang="en-US" sz="1070" dirty="0" err="1">
                <a:solidFill>
                  <a:srgbClr val="3333FF"/>
                </a:solidFill>
              </a:rPr>
              <a:t>Beachten</a:t>
            </a:r>
            <a:r>
              <a:rPr lang="en-US" altLang="en-US" sz="1070" dirty="0">
                <a:solidFill>
                  <a:srgbClr val="3333FF"/>
                </a:solidFill>
              </a:rPr>
              <a:t> Sie,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dies </a:t>
            </a:r>
            <a:r>
              <a:rPr lang="en-US" altLang="en-US" sz="1070" dirty="0" err="1">
                <a:solidFill>
                  <a:srgbClr val="3333FF"/>
                </a:solidFill>
              </a:rPr>
              <a:t>bedeutet</a:t>
            </a:r>
            <a:r>
              <a:rPr lang="en-US" altLang="en-US" sz="1070" dirty="0">
                <a:solidFill>
                  <a:srgbClr val="3333FF"/>
                </a:solidFill>
              </a:rPr>
              <a:t>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die Linse </a:t>
            </a:r>
            <a:r>
              <a:rPr lang="en-US" altLang="en-US" sz="1070" dirty="0" err="1">
                <a:solidFill>
                  <a:srgbClr val="3333FF"/>
                </a:solidFill>
              </a:rPr>
              <a:t>insgesamt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+5 dpt bei der Achse 090 hat</a:t>
            </a:r>
            <a:r>
              <a:rPr lang="en-US" altLang="en-US" sz="1070" dirty="0">
                <a:solidFill>
                  <a:srgbClr val="3333FF"/>
                </a:solidFill>
              </a:rPr>
              <a:t> – die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> von +3 plus die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+2.)</a:t>
            </a:r>
          </a:p>
        </p:txBody>
      </p:sp>
      <p:sp>
        <p:nvSpPr>
          <p:cNvPr id="16386" name="ZZ_Kopfleiste">
            <a:extLst>
              <a:ext uri="{FF2B5EF4-FFF2-40B4-BE49-F238E27FC236}">
                <a16:creationId xmlns:a16="http://schemas.microsoft.com/office/drawing/2014/main" id="{D71D0DF4-7345-377B-9E6D-11D5FF4F330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6410" name="Slide Number Placeholder 1">
            <a:extLst>
              <a:ext uri="{FF2B5EF4-FFF2-40B4-BE49-F238E27FC236}">
                <a16:creationId xmlns:a16="http://schemas.microsoft.com/office/drawing/2014/main" id="{C84BB5C8-AB60-FB9F-6688-D7810C14F4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642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642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1" name="Text Box 3">
            <a:extLst>
              <a:ext uri="{FF2B5EF4-FFF2-40B4-BE49-F238E27FC236}">
                <a16:creationId xmlns:a16="http://schemas.microsoft.com/office/drawing/2014/main" id="{104627D8-2354-618E-E18C-C7D9C2E5F6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7412" name="Text Box 4">
            <a:extLst>
              <a:ext uri="{FF2B5EF4-FFF2-40B4-BE49-F238E27FC236}">
                <a16:creationId xmlns:a16="http://schemas.microsoft.com/office/drawing/2014/main" id="{90E63874-F175-45C6-EBF8-4E6D08F6A5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7413" name="Group 5">
            <a:extLst>
              <a:ext uri="{FF2B5EF4-FFF2-40B4-BE49-F238E27FC236}">
                <a16:creationId xmlns:a16="http://schemas.microsoft.com/office/drawing/2014/main" id="{A7BA6208-E2A2-E558-A765-FA8D64D40F31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7447" name="Line 6">
              <a:extLst>
                <a:ext uri="{FF2B5EF4-FFF2-40B4-BE49-F238E27FC236}">
                  <a16:creationId xmlns:a16="http://schemas.microsoft.com/office/drawing/2014/main" id="{E4529BB9-7FB3-178F-76B0-DC0D36A93C6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7448" name="Line 7">
              <a:extLst>
                <a:ext uri="{FF2B5EF4-FFF2-40B4-BE49-F238E27FC236}">
                  <a16:creationId xmlns:a16="http://schemas.microsoft.com/office/drawing/2014/main" id="{A27BD416-ABD6-6A02-46E7-0F2AFAC1BA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7414" name="Text Box 8">
            <a:extLst>
              <a:ext uri="{FF2B5EF4-FFF2-40B4-BE49-F238E27FC236}">
                <a16:creationId xmlns:a16="http://schemas.microsoft.com/office/drawing/2014/main" id="{AB95B1DE-D771-641A-2227-32455BFDE5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7415" name="Text Box 9">
            <a:extLst>
              <a:ext uri="{FF2B5EF4-FFF2-40B4-BE49-F238E27FC236}">
                <a16:creationId xmlns:a16="http://schemas.microsoft.com/office/drawing/2014/main" id="{256E9E12-7030-9151-1EFC-E1D2363E88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7416" name="Text Box 10">
            <a:extLst>
              <a:ext uri="{FF2B5EF4-FFF2-40B4-BE49-F238E27FC236}">
                <a16:creationId xmlns:a16="http://schemas.microsoft.com/office/drawing/2014/main" id="{C11877EB-B883-C17C-5F4A-1926E4D3CFD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7417" name="Text Box 11">
            <a:extLst>
              <a:ext uri="{FF2B5EF4-FFF2-40B4-BE49-F238E27FC236}">
                <a16:creationId xmlns:a16="http://schemas.microsoft.com/office/drawing/2014/main" id="{B4C7A48E-B1AA-2265-CE25-9F388A2E2B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7418" name="Group 12">
            <a:extLst>
              <a:ext uri="{FF2B5EF4-FFF2-40B4-BE49-F238E27FC236}">
                <a16:creationId xmlns:a16="http://schemas.microsoft.com/office/drawing/2014/main" id="{5D5845C7-ED39-B582-AABC-2858FD8643CC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7438" name="AutoShape 13">
              <a:extLst>
                <a:ext uri="{FF2B5EF4-FFF2-40B4-BE49-F238E27FC236}">
                  <a16:creationId xmlns:a16="http://schemas.microsoft.com/office/drawing/2014/main" id="{56BF1F8A-56AF-CEF6-2E75-2C6CFAC717F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7439" name="Line 14">
              <a:extLst>
                <a:ext uri="{FF2B5EF4-FFF2-40B4-BE49-F238E27FC236}">
                  <a16:creationId xmlns:a16="http://schemas.microsoft.com/office/drawing/2014/main" id="{6B8DD532-42C8-28A3-6B29-E9B1F9A3401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7440" name="Line 15">
              <a:extLst>
                <a:ext uri="{FF2B5EF4-FFF2-40B4-BE49-F238E27FC236}">
                  <a16:creationId xmlns:a16="http://schemas.microsoft.com/office/drawing/2014/main" id="{C23DCDF5-01FA-3F5C-96F9-B9982F5E03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7441" name="Line 16">
              <a:extLst>
                <a:ext uri="{FF2B5EF4-FFF2-40B4-BE49-F238E27FC236}">
                  <a16:creationId xmlns:a16="http://schemas.microsoft.com/office/drawing/2014/main" id="{EF533454-BF37-A6D4-57C1-11A799F997B1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7442" name="AutoShape 17">
              <a:extLst>
                <a:ext uri="{FF2B5EF4-FFF2-40B4-BE49-F238E27FC236}">
                  <a16:creationId xmlns:a16="http://schemas.microsoft.com/office/drawing/2014/main" id="{8A8606BA-F847-F8B6-C0DA-5333ECB60EB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7443" name="Line 18">
              <a:extLst>
                <a:ext uri="{FF2B5EF4-FFF2-40B4-BE49-F238E27FC236}">
                  <a16:creationId xmlns:a16="http://schemas.microsoft.com/office/drawing/2014/main" id="{69CE6C48-B349-2B6B-50B0-21C10344868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7444" name="Line 19">
              <a:extLst>
                <a:ext uri="{FF2B5EF4-FFF2-40B4-BE49-F238E27FC236}">
                  <a16:creationId xmlns:a16="http://schemas.microsoft.com/office/drawing/2014/main" id="{9E58D6A3-F457-B942-872F-23020FBB83A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7445" name="Line 20">
              <a:extLst>
                <a:ext uri="{FF2B5EF4-FFF2-40B4-BE49-F238E27FC236}">
                  <a16:creationId xmlns:a16="http://schemas.microsoft.com/office/drawing/2014/main" id="{BDA18C02-254B-A1A3-9D9E-2062D944EDB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7446" name="Oval 21">
              <a:extLst>
                <a:ext uri="{FF2B5EF4-FFF2-40B4-BE49-F238E27FC236}">
                  <a16:creationId xmlns:a16="http://schemas.microsoft.com/office/drawing/2014/main" id="{A6AF9533-130E-5E19-EB14-DC3EC786D12F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7419" name="AutoShape 22">
            <a:extLst>
              <a:ext uri="{FF2B5EF4-FFF2-40B4-BE49-F238E27FC236}">
                <a16:creationId xmlns:a16="http://schemas.microsoft.com/office/drawing/2014/main" id="{E3978D70-5C92-2771-B5FD-D0CBCE70411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7420" name="Line 23">
            <a:extLst>
              <a:ext uri="{FF2B5EF4-FFF2-40B4-BE49-F238E27FC236}">
                <a16:creationId xmlns:a16="http://schemas.microsoft.com/office/drawing/2014/main" id="{28800E9C-9806-1752-E08D-61B8F6D592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21" name="Line 24">
            <a:extLst>
              <a:ext uri="{FF2B5EF4-FFF2-40B4-BE49-F238E27FC236}">
                <a16:creationId xmlns:a16="http://schemas.microsoft.com/office/drawing/2014/main" id="{1A5B19CC-F4DD-FE27-2514-34CF3B9BDCAA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22" name="Line 25">
            <a:extLst>
              <a:ext uri="{FF2B5EF4-FFF2-40B4-BE49-F238E27FC236}">
                <a16:creationId xmlns:a16="http://schemas.microsoft.com/office/drawing/2014/main" id="{202629A8-C44A-732F-4AED-79DD73AC837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23" name="AutoShape 26">
            <a:extLst>
              <a:ext uri="{FF2B5EF4-FFF2-40B4-BE49-F238E27FC236}">
                <a16:creationId xmlns:a16="http://schemas.microsoft.com/office/drawing/2014/main" id="{618C6315-FAB3-88E8-4823-9E50B208E42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7424" name="Line 27">
            <a:extLst>
              <a:ext uri="{FF2B5EF4-FFF2-40B4-BE49-F238E27FC236}">
                <a16:creationId xmlns:a16="http://schemas.microsoft.com/office/drawing/2014/main" id="{2278BFCE-AFCB-4DCD-8AB6-A9181BA1786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25" name="Line 28">
            <a:extLst>
              <a:ext uri="{FF2B5EF4-FFF2-40B4-BE49-F238E27FC236}">
                <a16:creationId xmlns:a16="http://schemas.microsoft.com/office/drawing/2014/main" id="{1EAB5BD9-76E1-403F-43EB-5406C8BD0432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26" name="Line 29">
            <a:extLst>
              <a:ext uri="{FF2B5EF4-FFF2-40B4-BE49-F238E27FC236}">
                <a16:creationId xmlns:a16="http://schemas.microsoft.com/office/drawing/2014/main" id="{B41CA4B3-04E1-DAB8-4BE9-60667AB6004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27" name="Oval 30">
            <a:extLst>
              <a:ext uri="{FF2B5EF4-FFF2-40B4-BE49-F238E27FC236}">
                <a16:creationId xmlns:a16="http://schemas.microsoft.com/office/drawing/2014/main" id="{1068B537-DE86-991C-D118-EAF139357E3B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7428" name="AutoShape 31">
            <a:extLst>
              <a:ext uri="{FF2B5EF4-FFF2-40B4-BE49-F238E27FC236}">
                <a16:creationId xmlns:a16="http://schemas.microsoft.com/office/drawing/2014/main" id="{E401B1C8-CF92-6AC9-1BBD-9EF15AEF6635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7429" name="Text Box 32">
            <a:extLst>
              <a:ext uri="{FF2B5EF4-FFF2-40B4-BE49-F238E27FC236}">
                <a16:creationId xmlns:a16="http://schemas.microsoft.com/office/drawing/2014/main" id="{FFEB7A4E-DD16-F514-DCD3-608C34F8BB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i="1" dirty="0">
                <a:solidFill>
                  <a:srgbClr val="B8C0CA"/>
                </a:solidFill>
              </a:rPr>
              <a:t>Der </a:t>
            </a:r>
            <a:r>
              <a:rPr lang="en-US" altLang="en-US" sz="1070" i="1" dirty="0" err="1">
                <a:solidFill>
                  <a:srgbClr val="B8C0CA"/>
                </a:solidFill>
              </a:rPr>
              <a:t>häufigste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Fehler </a:t>
            </a:r>
            <a:r>
              <a:rPr lang="en-US" altLang="en-US" sz="1070" i="1" dirty="0" err="1">
                <a:solidFill>
                  <a:srgbClr val="B8C0CA"/>
                </a:solidFill>
              </a:rPr>
              <a:t>besteht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darin</a:t>
            </a:r>
            <a:r>
              <a:rPr lang="en-US" altLang="en-US" sz="1070" i="1" dirty="0">
                <a:solidFill>
                  <a:srgbClr val="B8C0CA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B8C0CA"/>
                </a:solidFill>
              </a:rPr>
              <a:t>wie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Brillen</a:t>
            </a:r>
            <a:r>
              <a:rPr lang="en-US" altLang="en-US" sz="1070" i="1" dirty="0">
                <a:solidFill>
                  <a:srgbClr val="B8C0CA"/>
                </a:solidFill>
              </a:rPr>
              <a:t>-/</a:t>
            </a:r>
            <a:r>
              <a:rPr lang="en-US" altLang="en-US" sz="1070" i="1" dirty="0" err="1">
                <a:solidFill>
                  <a:srgbClr val="B8C0CA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behandeln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vorliegenden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</a:t>
            </a:r>
            <a:r>
              <a:rPr lang="en-US" altLang="en-US" sz="1070" dirty="0">
                <a:solidFill>
                  <a:srgbClr val="B8C0CA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B8C0CA"/>
                </a:solidFill>
              </a:rPr>
              <a:t>fälschlicherweise</a:t>
            </a:r>
            <a:r>
              <a:rPr lang="en-US" altLang="en-US" sz="1070" dirty="0">
                <a:solidFill>
                  <a:srgbClr val="B8C0CA"/>
                </a:solidFill>
              </a:rPr>
              <a:t>) so </a:t>
            </a:r>
            <a:r>
              <a:rPr lang="en-US" altLang="en-US" sz="1070" dirty="0" err="1">
                <a:solidFill>
                  <a:srgbClr val="B8C0CA"/>
                </a:solidFill>
              </a:rPr>
              <a:t>interpretiert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werden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es die </a:t>
            </a:r>
            <a:r>
              <a:rPr lang="en-US" altLang="en-US" sz="1070" dirty="0" err="1">
                <a:solidFill>
                  <a:srgbClr val="B8C0CA"/>
                </a:solidFill>
              </a:rPr>
              <a:t>Brillen-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korrektur +3 +2 x 090 oder vielleicht +2 +3 x 180 darstellt</a:t>
            </a:r>
            <a:r>
              <a:rPr lang="en-US" altLang="en-US" sz="1070" b="1" i="1" dirty="0">
                <a:solidFill>
                  <a:srgbClr val="3333FF"/>
                </a:solidFill>
              </a:rPr>
              <a:t>.</a:t>
            </a:r>
            <a:endParaRPr lang="en-US" altLang="en-US" sz="1606" b="1" dirty="0">
              <a:solidFill>
                <a:srgbClr val="3333FF"/>
              </a:solidFill>
            </a:endParaRPr>
          </a:p>
        </p:txBody>
      </p:sp>
      <p:sp>
        <p:nvSpPr>
          <p:cNvPr id="17430" name="Text Box 33">
            <a:extLst>
              <a:ext uri="{FF2B5EF4-FFF2-40B4-BE49-F238E27FC236}">
                <a16:creationId xmlns:a16="http://schemas.microsoft.com/office/drawing/2014/main" id="{ACBD770A-EB41-83E5-D15D-5EEBA2F90B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2838081"/>
            <a:ext cx="7595574" cy="91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Was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der </a:t>
            </a:r>
            <a:r>
              <a:rPr lang="en-US" altLang="en-US" sz="1070" dirty="0" err="1">
                <a:solidFill>
                  <a:srgbClr val="B8C0CA"/>
                </a:solidFill>
              </a:rPr>
              <a:t>Unterschied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zwischen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einem</a:t>
            </a:r>
            <a:r>
              <a:rPr lang="en-US" altLang="en-US" sz="1070" dirty="0">
                <a:solidFill>
                  <a:srgbClr val="B8C0CA"/>
                </a:solidFill>
              </a:rPr>
              <a:t> Power-Kreuz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? 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Eine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Refraktion</a:t>
            </a:r>
            <a:endParaRPr lang="en-US" altLang="en-US" sz="1070" b="1" i="1" u="sng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u="sng" dirty="0" err="1">
                <a:solidFill>
                  <a:srgbClr val="3333FF"/>
                </a:solidFill>
              </a:rPr>
              <a:t>wird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 in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sphärozylindrischer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 Form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geschrieben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de-DE" altLang="en-US" sz="1070" i="1" dirty="0">
                <a:solidFill>
                  <a:srgbClr val="B8C0CA"/>
                </a:solidFill>
              </a:rPr>
              <a:t>während ein Power-Kreuz nur in Zylinderform geschrieben wird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. Wenn man dieses Wort </a:t>
            </a:r>
            <a:r>
              <a:rPr lang="en-US" altLang="en-US" sz="1070" dirty="0" err="1">
                <a:solidFill>
                  <a:srgbClr val="B8C0CA"/>
                </a:solidFill>
              </a:rPr>
              <a:t>zerlegt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sieht</a:t>
            </a:r>
            <a:r>
              <a:rPr lang="en-US" altLang="en-US" sz="1070" dirty="0">
                <a:solidFill>
                  <a:srgbClr val="B8C0CA"/>
                </a:solidFill>
              </a:rPr>
              <a:t> man,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aus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ersten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)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Zylinderstärke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zweiten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und </a:t>
            </a:r>
            <a:r>
              <a:rPr lang="en-US" altLang="en-US" sz="1070" dirty="0" err="1">
                <a:solidFill>
                  <a:srgbClr val="B8C0CA"/>
                </a:solidFill>
              </a:rPr>
              <a:t>deren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).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Gegensatz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dazu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gibt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</a:t>
            </a:r>
            <a:r>
              <a:rPr lang="en-US" altLang="en-US" sz="1070" dirty="0">
                <a:solidFill>
                  <a:srgbClr val="B8C0CA"/>
                </a:solidFill>
              </a:rPr>
              <a:t> Power-Kreuz </a:t>
            </a:r>
            <a:r>
              <a:rPr lang="en-US" altLang="en-US" sz="1070" dirty="0" err="1">
                <a:solidFill>
                  <a:srgbClr val="B8C0CA"/>
                </a:solidFill>
              </a:rPr>
              <a:t>lediglich</a:t>
            </a:r>
            <a:r>
              <a:rPr lang="en-US" altLang="en-US" sz="1070" dirty="0">
                <a:solidFill>
                  <a:srgbClr val="B8C0CA"/>
                </a:solidFill>
              </a:rPr>
              <a:t> die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zweier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Zylinder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an</a:t>
            </a:r>
            <a:r>
              <a:rPr lang="en-US" altLang="en-US" sz="1070" dirty="0">
                <a:solidFill>
                  <a:srgbClr val="B8C0CA"/>
                </a:solidFill>
              </a:rPr>
              <a:t> –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nicht </a:t>
            </a:r>
            <a:r>
              <a:rPr lang="en-US" altLang="en-US" sz="1070" dirty="0" err="1">
                <a:solidFill>
                  <a:srgbClr val="B8C0CA"/>
                </a:solidFill>
              </a:rPr>
              <a:t>enthalten</a:t>
            </a:r>
            <a:r>
              <a:rPr lang="en-US" altLang="en-US" sz="1070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17431" name="Line 34">
            <a:extLst>
              <a:ext uri="{FF2B5EF4-FFF2-40B4-BE49-F238E27FC236}">
                <a16:creationId xmlns:a16="http://schemas.microsoft.com/office/drawing/2014/main" id="{123F3285-3153-DFE2-3167-E8BE9CB0FF95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260828" y="1546664"/>
            <a:ext cx="475785" cy="747663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32" name="Oval 35">
            <a:extLst>
              <a:ext uri="{FF2B5EF4-FFF2-40B4-BE49-F238E27FC236}">
                <a16:creationId xmlns:a16="http://schemas.microsoft.com/office/drawing/2014/main" id="{62127EE2-5B7C-637A-48B0-6A1803804A1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472291" y="2011286"/>
            <a:ext cx="1699233" cy="407816"/>
          </a:xfrm>
          <a:prstGeom prst="ellipse">
            <a:avLst/>
          </a:prstGeom>
          <a:noFill/>
          <a:ln w="25489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7433" name="Text Box 36">
            <a:extLst>
              <a:ext uri="{FF2B5EF4-FFF2-40B4-BE49-F238E27FC236}">
                <a16:creationId xmlns:a16="http://schemas.microsoft.com/office/drawing/2014/main" id="{CAA585E5-61AB-18F9-C4A6-19412062159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373" y="1070878"/>
            <a:ext cx="7077307" cy="467620"/>
          </a:xfrm>
          <a:prstGeom prst="rect">
            <a:avLst/>
          </a:prstGeom>
          <a:solidFill>
            <a:srgbClr val="E2F6E6"/>
          </a:solidFill>
          <a:ln w="25489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Dies </a:t>
            </a:r>
            <a:r>
              <a:rPr lang="en-US" altLang="en-US" sz="1070" dirty="0" err="1">
                <a:solidFill>
                  <a:srgbClr val="3333FF"/>
                </a:solidFill>
              </a:rPr>
              <a:t>besagt</a:t>
            </a:r>
            <a:r>
              <a:rPr lang="en-US" altLang="en-US" sz="1070" dirty="0">
                <a:solidFill>
                  <a:srgbClr val="3333FF"/>
                </a:solidFill>
              </a:rPr>
              <a:t>: „Die </a:t>
            </a:r>
            <a:r>
              <a:rPr lang="en-US" altLang="en-US" sz="1070" dirty="0" err="1">
                <a:solidFill>
                  <a:srgbClr val="3333FF"/>
                </a:solidFill>
              </a:rPr>
              <a:t>gesamte</a:t>
            </a:r>
            <a:r>
              <a:rPr lang="en-US" altLang="en-US" sz="1070" dirty="0">
                <a:solidFill>
                  <a:srgbClr val="3333FF"/>
                </a:solidFill>
              </a:rPr>
              <a:t> Linse hat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von +3, und es wurde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+2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mit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090 </a:t>
            </a:r>
            <a:r>
              <a:rPr lang="en-US" altLang="en-US" sz="1070" dirty="0" err="1">
                <a:solidFill>
                  <a:srgbClr val="3333FF"/>
                </a:solidFill>
              </a:rPr>
              <a:t/>
            </a:r>
            <a:r>
              <a:rPr lang="en-US" altLang="en-US" sz="1070" dirty="0" err="1">
                <a:solidFill>
                  <a:srgbClr val="3333FF"/>
                </a:solidFill>
              </a:rPr>
              <a:t>hinzugefügt</a:t>
            </a:r>
            <a:r>
              <a:rPr lang="en-US" altLang="en-US" sz="1070" dirty="0">
                <a:solidFill>
                  <a:srgbClr val="3333FF"/>
                </a:solidFill>
              </a:rPr>
              <a:t>.“ (</a:t>
            </a:r>
            <a:r>
              <a:rPr lang="en-US" altLang="en-US" sz="1070" dirty="0" err="1">
                <a:solidFill>
                  <a:srgbClr val="3333FF"/>
                </a:solidFill>
              </a:rPr>
              <a:t>Beachten</a:t>
            </a:r>
            <a:r>
              <a:rPr lang="en-US" altLang="en-US" sz="1070" dirty="0">
                <a:solidFill>
                  <a:srgbClr val="3333FF"/>
                </a:solidFill>
              </a:rPr>
              <a:t> Sie,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dies </a:t>
            </a:r>
            <a:r>
              <a:rPr lang="en-US" altLang="en-US" sz="1070" dirty="0" err="1">
                <a:solidFill>
                  <a:srgbClr val="3333FF"/>
                </a:solidFill>
              </a:rPr>
              <a:t>bedeutet</a:t>
            </a:r>
            <a:r>
              <a:rPr lang="en-US" altLang="en-US" sz="1070" dirty="0">
                <a:solidFill>
                  <a:srgbClr val="3333FF"/>
                </a:solidFill>
              </a:rPr>
              <a:t>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die Linse </a:t>
            </a:r>
            <a:r>
              <a:rPr lang="en-US" altLang="en-US" sz="1070" dirty="0" err="1">
                <a:solidFill>
                  <a:srgbClr val="3333FF"/>
                </a:solidFill>
              </a:rPr>
              <a:t>insgesamt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+5 dpt bei der Achse 090 hat</a:t>
            </a:r>
            <a:r>
              <a:rPr lang="en-US" altLang="en-US" sz="1070" dirty="0">
                <a:solidFill>
                  <a:srgbClr val="3333FF"/>
                </a:solidFill>
              </a:rPr>
              <a:t> – die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> von +3 plus die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+2.)</a:t>
            </a:r>
          </a:p>
        </p:txBody>
      </p:sp>
      <p:sp>
        <p:nvSpPr>
          <p:cNvPr id="17434" name="Oval 37">
            <a:extLst>
              <a:ext uri="{FF2B5EF4-FFF2-40B4-BE49-F238E27FC236}">
                <a16:creationId xmlns:a16="http://schemas.microsoft.com/office/drawing/2014/main" id="{3A3864E8-0FFB-4485-9BDE-F77C9846711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15931" y="1997020"/>
            <a:ext cx="1699233" cy="407816"/>
          </a:xfrm>
          <a:prstGeom prst="ellipse">
            <a:avLst/>
          </a:prstGeom>
          <a:noFill/>
          <a:ln w="25489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7435" name="Line 38">
            <a:extLst>
              <a:ext uri="{FF2B5EF4-FFF2-40B4-BE49-F238E27FC236}">
                <a16:creationId xmlns:a16="http://schemas.microsoft.com/office/drawing/2014/main" id="{096AADA0-2408-CA4E-A1C6-42CF4BB4A57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5892092" y="2497522"/>
            <a:ext cx="747663" cy="1360099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7436" name="Text Box 39">
            <a:extLst>
              <a:ext uri="{FF2B5EF4-FFF2-40B4-BE49-F238E27FC236}">
                <a16:creationId xmlns:a16="http://schemas.microsoft.com/office/drawing/2014/main" id="{1C25F597-FA1F-7FC9-93CA-F287B5D48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2517" y="3580080"/>
            <a:ext cx="6794102" cy="467620"/>
          </a:xfrm>
          <a:prstGeom prst="rect">
            <a:avLst/>
          </a:prstGeom>
          <a:solidFill>
            <a:srgbClr val="E2F6E6"/>
          </a:solidFill>
          <a:ln w="25489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Dies </a:t>
            </a:r>
            <a:r>
              <a:rPr lang="en-US" altLang="en-US" sz="1070" dirty="0" err="1">
                <a:solidFill>
                  <a:srgbClr val="3333FF"/>
                </a:solidFill>
              </a:rPr>
              <a:t>besagt</a:t>
            </a:r>
            <a:r>
              <a:rPr lang="en-US" altLang="en-US" sz="1070" dirty="0">
                <a:solidFill>
                  <a:srgbClr val="3333FF"/>
                </a:solidFill>
              </a:rPr>
              <a:t>: „Die </a:t>
            </a:r>
            <a:r>
              <a:rPr lang="en-US" altLang="en-US" sz="1070" dirty="0" err="1">
                <a:solidFill>
                  <a:srgbClr val="3333FF"/>
                </a:solidFill>
              </a:rPr>
              <a:t>gesamte</a:t>
            </a:r>
            <a:r>
              <a:rPr lang="en-US" altLang="en-US" sz="1070" dirty="0">
                <a:solidFill>
                  <a:srgbClr val="3333FF"/>
                </a:solidFill>
              </a:rPr>
              <a:t> Linse hat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> von +2, und es </a:t>
            </a:r>
            <a:r>
              <a:rPr lang="en-US" altLang="en-US" sz="1070" dirty="0" err="1">
                <a:solidFill>
                  <a:srgbClr val="3333FF"/>
                </a:solidFill>
              </a:rPr>
              <a:t>wurde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+3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mit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von 180 </a:t>
            </a:r>
            <a:r>
              <a:rPr lang="en-US" altLang="en-US" sz="1070" dirty="0" err="1">
                <a:solidFill>
                  <a:srgbClr val="3333FF"/>
                </a:solidFill>
              </a:rPr>
              <a:t>hinzugefügt</a:t>
            </a:r>
            <a:r>
              <a:rPr lang="en-US" altLang="en-US" sz="1070" dirty="0">
                <a:solidFill>
                  <a:srgbClr val="3333FF"/>
                </a:solidFill>
              </a:rPr>
              <a:t>.“ In </a:t>
            </a:r>
            <a:r>
              <a:rPr lang="en-US" altLang="en-US" sz="1070" dirty="0" err="1">
                <a:solidFill>
                  <a:srgbClr val="3333FF"/>
                </a:solidFill>
              </a:rPr>
              <a:t>dieser</a:t>
            </a:r>
            <a:r>
              <a:rPr lang="en-US" altLang="en-US" sz="1070" dirty="0">
                <a:solidFill>
                  <a:srgbClr val="3333FF"/>
                </a:solidFill>
              </a:rPr>
              <a:t> Version hat die Linse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Gesamtstärke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 xml:space="preserve">von +5 dpt </a:t>
            </a:r>
            <a:r>
              <a:rPr lang="en-US" altLang="en-US" sz="1070" dirty="0" err="1">
                <a:solidFill>
                  <a:srgbClr val="3333FF"/>
                </a:solidFill>
              </a:rPr>
              <a:t>bei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b="1" dirty="0">
                <a:solidFill>
                  <a:srgbClr val="3333FF"/>
                </a:solidFill>
              </a:rPr>
              <a:t> 180 </a:t>
            </a:r>
            <a:r>
              <a:rPr lang="en-US" altLang="en-US" sz="1070" dirty="0">
                <a:solidFill>
                  <a:srgbClr val="3333FF"/>
                </a:solidFill>
              </a:rPr>
              <a:t>(die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> +2 plus die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+3).</a:t>
            </a:r>
          </a:p>
        </p:txBody>
      </p:sp>
      <p:sp>
        <p:nvSpPr>
          <p:cNvPr id="17410" name="ZZ_Kopfleiste">
            <a:extLst>
              <a:ext uri="{FF2B5EF4-FFF2-40B4-BE49-F238E27FC236}">
                <a16:creationId xmlns:a16="http://schemas.microsoft.com/office/drawing/2014/main" id="{7EC99EE4-8263-E14F-E54E-260678A36E4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7437" name="Slide Number Placeholder 1">
            <a:extLst>
              <a:ext uri="{FF2B5EF4-FFF2-40B4-BE49-F238E27FC236}">
                <a16:creationId xmlns:a16="http://schemas.microsoft.com/office/drawing/2014/main" id="{ECB0DC47-6AD5-7BC7-7EDF-D73BD8DBE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744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745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5" name="Text Box 3">
            <a:extLst>
              <a:ext uri="{FF2B5EF4-FFF2-40B4-BE49-F238E27FC236}">
                <a16:creationId xmlns:a16="http://schemas.microsoft.com/office/drawing/2014/main" id="{5AF6FEAE-1DC0-26E7-91D6-93570FB26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8436" name="Text Box 4">
            <a:extLst>
              <a:ext uri="{FF2B5EF4-FFF2-40B4-BE49-F238E27FC236}">
                <a16:creationId xmlns:a16="http://schemas.microsoft.com/office/drawing/2014/main" id="{545BFC70-1444-B9F3-0A5F-33F8A371C3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8437" name="Group 5">
            <a:extLst>
              <a:ext uri="{FF2B5EF4-FFF2-40B4-BE49-F238E27FC236}">
                <a16:creationId xmlns:a16="http://schemas.microsoft.com/office/drawing/2014/main" id="{579CD07D-633B-4772-CAFD-3B6822A14C9A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8473" name="Line 6">
              <a:extLst>
                <a:ext uri="{FF2B5EF4-FFF2-40B4-BE49-F238E27FC236}">
                  <a16:creationId xmlns:a16="http://schemas.microsoft.com/office/drawing/2014/main" id="{403454EA-6813-F87F-2E62-6252882ACB8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8474" name="Line 7">
              <a:extLst>
                <a:ext uri="{FF2B5EF4-FFF2-40B4-BE49-F238E27FC236}">
                  <a16:creationId xmlns:a16="http://schemas.microsoft.com/office/drawing/2014/main" id="{79963A12-8DDC-63B5-6009-135C56D8B84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8438" name="Text Box 8">
            <a:extLst>
              <a:ext uri="{FF2B5EF4-FFF2-40B4-BE49-F238E27FC236}">
                <a16:creationId xmlns:a16="http://schemas.microsoft.com/office/drawing/2014/main" id="{61F4B2FC-EC29-87DE-2544-C02784C0BC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8439" name="Text Box 9">
            <a:extLst>
              <a:ext uri="{FF2B5EF4-FFF2-40B4-BE49-F238E27FC236}">
                <a16:creationId xmlns:a16="http://schemas.microsoft.com/office/drawing/2014/main" id="{56678B26-D8B5-2D80-F787-FAB06D6B1F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8440" name="Text Box 10">
            <a:extLst>
              <a:ext uri="{FF2B5EF4-FFF2-40B4-BE49-F238E27FC236}">
                <a16:creationId xmlns:a16="http://schemas.microsoft.com/office/drawing/2014/main" id="{C39CA14D-0893-B59A-A5C5-E1C0624185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8441" name="Text Box 11">
            <a:extLst>
              <a:ext uri="{FF2B5EF4-FFF2-40B4-BE49-F238E27FC236}">
                <a16:creationId xmlns:a16="http://schemas.microsoft.com/office/drawing/2014/main" id="{AF3143E5-24EE-FF43-0A35-5C0D7E2B58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8442" name="Group 12">
            <a:extLst>
              <a:ext uri="{FF2B5EF4-FFF2-40B4-BE49-F238E27FC236}">
                <a16:creationId xmlns:a16="http://schemas.microsoft.com/office/drawing/2014/main" id="{FB0E3F4E-DAA4-6AB6-EE9A-019998603B5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8464" name="AutoShape 13">
              <a:extLst>
                <a:ext uri="{FF2B5EF4-FFF2-40B4-BE49-F238E27FC236}">
                  <a16:creationId xmlns:a16="http://schemas.microsoft.com/office/drawing/2014/main" id="{1228B3B9-D9AC-D926-CBBC-C273BC5A95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8465" name="Line 14">
              <a:extLst>
                <a:ext uri="{FF2B5EF4-FFF2-40B4-BE49-F238E27FC236}">
                  <a16:creationId xmlns:a16="http://schemas.microsoft.com/office/drawing/2014/main" id="{F0FCD28A-0495-AD43-8A38-FEB979723DF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8466" name="Line 15">
              <a:extLst>
                <a:ext uri="{FF2B5EF4-FFF2-40B4-BE49-F238E27FC236}">
                  <a16:creationId xmlns:a16="http://schemas.microsoft.com/office/drawing/2014/main" id="{27987E5D-6EE6-A5F9-2DFE-21A9F61719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8467" name="Line 16">
              <a:extLst>
                <a:ext uri="{FF2B5EF4-FFF2-40B4-BE49-F238E27FC236}">
                  <a16:creationId xmlns:a16="http://schemas.microsoft.com/office/drawing/2014/main" id="{0109F3F4-1AD9-6C82-9FB3-D847AD3CC5BF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8468" name="AutoShape 17">
              <a:extLst>
                <a:ext uri="{FF2B5EF4-FFF2-40B4-BE49-F238E27FC236}">
                  <a16:creationId xmlns:a16="http://schemas.microsoft.com/office/drawing/2014/main" id="{0BF804BE-8C4B-C424-DA3E-AF516B1C470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8469" name="Line 18">
              <a:extLst>
                <a:ext uri="{FF2B5EF4-FFF2-40B4-BE49-F238E27FC236}">
                  <a16:creationId xmlns:a16="http://schemas.microsoft.com/office/drawing/2014/main" id="{E1802B1D-3A90-6F0A-66F6-E705E4A99B3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8470" name="Line 19">
              <a:extLst>
                <a:ext uri="{FF2B5EF4-FFF2-40B4-BE49-F238E27FC236}">
                  <a16:creationId xmlns:a16="http://schemas.microsoft.com/office/drawing/2014/main" id="{55188041-D868-6CCF-94C3-CCC5EC74252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8471" name="Line 20">
              <a:extLst>
                <a:ext uri="{FF2B5EF4-FFF2-40B4-BE49-F238E27FC236}">
                  <a16:creationId xmlns:a16="http://schemas.microsoft.com/office/drawing/2014/main" id="{2D4F205A-5B53-F7B3-C1C0-A34234658C8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8472" name="Oval 21">
              <a:extLst>
                <a:ext uri="{FF2B5EF4-FFF2-40B4-BE49-F238E27FC236}">
                  <a16:creationId xmlns:a16="http://schemas.microsoft.com/office/drawing/2014/main" id="{A1189BB0-4257-75D7-9A95-BC987F42A38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8443" name="AutoShape 22">
            <a:extLst>
              <a:ext uri="{FF2B5EF4-FFF2-40B4-BE49-F238E27FC236}">
                <a16:creationId xmlns:a16="http://schemas.microsoft.com/office/drawing/2014/main" id="{1AA57C16-0F12-F8A8-DFDF-4752E3DFBFA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8444" name="Line 23">
            <a:extLst>
              <a:ext uri="{FF2B5EF4-FFF2-40B4-BE49-F238E27FC236}">
                <a16:creationId xmlns:a16="http://schemas.microsoft.com/office/drawing/2014/main" id="{965FE35C-D432-81D8-8A7F-0006D33B148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8445" name="Line 24">
            <a:extLst>
              <a:ext uri="{FF2B5EF4-FFF2-40B4-BE49-F238E27FC236}">
                <a16:creationId xmlns:a16="http://schemas.microsoft.com/office/drawing/2014/main" id="{39BA38FC-F342-BA2C-F7E9-BD0928D974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8446" name="Line 25">
            <a:extLst>
              <a:ext uri="{FF2B5EF4-FFF2-40B4-BE49-F238E27FC236}">
                <a16:creationId xmlns:a16="http://schemas.microsoft.com/office/drawing/2014/main" id="{36F1259B-AB27-F84C-8E6B-9DC6413B468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8447" name="AutoShape 26">
            <a:extLst>
              <a:ext uri="{FF2B5EF4-FFF2-40B4-BE49-F238E27FC236}">
                <a16:creationId xmlns:a16="http://schemas.microsoft.com/office/drawing/2014/main" id="{21B1659B-0724-1DA6-7575-583F08FAF0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8448" name="Line 27">
            <a:extLst>
              <a:ext uri="{FF2B5EF4-FFF2-40B4-BE49-F238E27FC236}">
                <a16:creationId xmlns:a16="http://schemas.microsoft.com/office/drawing/2014/main" id="{7D3800F4-16E0-B9E6-B59D-8EA4D80DA092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8449" name="Line 28">
            <a:extLst>
              <a:ext uri="{FF2B5EF4-FFF2-40B4-BE49-F238E27FC236}">
                <a16:creationId xmlns:a16="http://schemas.microsoft.com/office/drawing/2014/main" id="{8C232779-FAA5-A5C4-48D5-FE28331F01C5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8450" name="Line 29">
            <a:extLst>
              <a:ext uri="{FF2B5EF4-FFF2-40B4-BE49-F238E27FC236}">
                <a16:creationId xmlns:a16="http://schemas.microsoft.com/office/drawing/2014/main" id="{045C9A78-A8E3-2D00-04BD-73A636A9788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8451" name="Oval 30">
            <a:extLst>
              <a:ext uri="{FF2B5EF4-FFF2-40B4-BE49-F238E27FC236}">
                <a16:creationId xmlns:a16="http://schemas.microsoft.com/office/drawing/2014/main" id="{39FD6A2B-3C98-7F6B-5B79-E128F1D5ABA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8452" name="AutoShape 31">
            <a:extLst>
              <a:ext uri="{FF2B5EF4-FFF2-40B4-BE49-F238E27FC236}">
                <a16:creationId xmlns:a16="http://schemas.microsoft.com/office/drawing/2014/main" id="{0269B012-8EC6-60CE-AE42-35AEF2BE40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8453" name="Text Box 32">
            <a:extLst>
              <a:ext uri="{FF2B5EF4-FFF2-40B4-BE49-F238E27FC236}">
                <a16:creationId xmlns:a16="http://schemas.microsoft.com/office/drawing/2014/main" id="{5F9C9B2B-BC62-16E2-A7C1-E4F22B7840E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i="1" dirty="0">
                <a:solidFill>
                  <a:srgbClr val="B8C0CA"/>
                </a:solidFill>
              </a:rPr>
              <a:t>Der </a:t>
            </a:r>
            <a:r>
              <a:rPr lang="en-US" altLang="en-US" sz="1070" i="1" dirty="0" err="1">
                <a:solidFill>
                  <a:srgbClr val="B8C0CA"/>
                </a:solidFill>
              </a:rPr>
              <a:t>häufigste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Fehler </a:t>
            </a:r>
            <a:r>
              <a:rPr lang="en-US" altLang="en-US" sz="1070" i="1" dirty="0" err="1">
                <a:solidFill>
                  <a:srgbClr val="B8C0CA"/>
                </a:solidFill>
              </a:rPr>
              <a:t>besteht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darin</a:t>
            </a:r>
            <a:r>
              <a:rPr lang="en-US" altLang="en-US" sz="1070" i="1" dirty="0">
                <a:solidFill>
                  <a:srgbClr val="B8C0CA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B8C0CA"/>
                </a:solidFill>
              </a:rPr>
              <a:t>wie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Brillen</a:t>
            </a:r>
            <a:r>
              <a:rPr lang="en-US" altLang="en-US" sz="1070" i="1" dirty="0">
                <a:solidFill>
                  <a:srgbClr val="B8C0CA"/>
                </a:solidFill>
              </a:rPr>
              <a:t>-/</a:t>
            </a:r>
            <a:r>
              <a:rPr lang="en-US" altLang="en-US" sz="1070" i="1" dirty="0" err="1">
                <a:solidFill>
                  <a:srgbClr val="B8C0CA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behandeln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vorliegenden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</a:t>
            </a:r>
            <a:r>
              <a:rPr lang="en-US" altLang="en-US" sz="1070" dirty="0">
                <a:solidFill>
                  <a:srgbClr val="B8C0CA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B8C0CA"/>
                </a:solidFill>
              </a:rPr>
              <a:t>fälschlicherweise</a:t>
            </a:r>
            <a:r>
              <a:rPr lang="en-US" altLang="en-US" sz="1070" dirty="0">
                <a:solidFill>
                  <a:srgbClr val="B8C0CA"/>
                </a:solidFill>
              </a:rPr>
              <a:t>) so </a:t>
            </a:r>
            <a:r>
              <a:rPr lang="en-US" altLang="en-US" sz="1070" dirty="0" err="1">
                <a:solidFill>
                  <a:srgbClr val="B8C0CA"/>
                </a:solidFill>
              </a:rPr>
              <a:t>interpretiert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werden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es die </a:t>
            </a:r>
            <a:r>
              <a:rPr lang="en-US" altLang="en-US" sz="1070" dirty="0" err="1">
                <a:solidFill>
                  <a:srgbClr val="B8C0CA"/>
                </a:solidFill>
              </a:rPr>
              <a:t>Brillen-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korrektur +3 +2 x 090 oder vielleicht +2 +3 x 180 darstellt</a:t>
            </a:r>
            <a:r>
              <a:rPr lang="en-US" altLang="en-US" sz="1070" b="1" i="1" dirty="0">
                <a:solidFill>
                  <a:srgbClr val="3333FF"/>
                </a:solidFill>
              </a:rPr>
              <a:t>.</a:t>
            </a:r>
            <a:endParaRPr lang="en-US" altLang="en-US" sz="1606" b="1" dirty="0">
              <a:solidFill>
                <a:srgbClr val="3333FF"/>
              </a:solidFill>
            </a:endParaRPr>
          </a:p>
        </p:txBody>
      </p:sp>
      <p:sp>
        <p:nvSpPr>
          <p:cNvPr id="18454" name="Text Box 33">
            <a:extLst>
              <a:ext uri="{FF2B5EF4-FFF2-40B4-BE49-F238E27FC236}">
                <a16:creationId xmlns:a16="http://schemas.microsoft.com/office/drawing/2014/main" id="{666EA680-924A-FAFD-9AD8-E8590FAD5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2838081"/>
            <a:ext cx="7595574" cy="91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Was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der </a:t>
            </a:r>
            <a:r>
              <a:rPr lang="en-US" altLang="en-US" sz="1070" dirty="0" err="1">
                <a:solidFill>
                  <a:srgbClr val="B8C0CA"/>
                </a:solidFill>
              </a:rPr>
              <a:t>Unterschied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zwischen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einem</a:t>
            </a:r>
            <a:r>
              <a:rPr lang="en-US" altLang="en-US" sz="1070" dirty="0">
                <a:solidFill>
                  <a:srgbClr val="B8C0CA"/>
                </a:solidFill>
              </a:rPr>
              <a:t> Power-Kreuz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? 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Eine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Refraktion</a:t>
            </a:r>
            <a:endParaRPr lang="en-US" altLang="en-US" sz="1070" b="1" i="1" u="sng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u="sng" dirty="0" err="1">
                <a:solidFill>
                  <a:srgbClr val="3333FF"/>
                </a:solidFill>
              </a:rPr>
              <a:t>wird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 in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sphärozylindrischer</a:t>
            </a:r>
            <a:r>
              <a:rPr lang="en-US" altLang="en-US" sz="1070" b="1" i="1" u="sng" dirty="0">
                <a:solidFill>
                  <a:srgbClr val="3333FF"/>
                </a:solidFill>
              </a:rPr>
              <a:t> Form </a:t>
            </a:r>
            <a:r>
              <a:rPr lang="en-US" altLang="en-US" sz="1070" b="1" i="1" u="sng" dirty="0" err="1">
                <a:solidFill>
                  <a:srgbClr val="3333FF"/>
                </a:solidFill>
              </a:rPr>
              <a:t>geschrieben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de-DE" altLang="en-US" sz="1070" i="1" dirty="0">
                <a:solidFill>
                  <a:srgbClr val="B8C0CA"/>
                </a:solidFill>
              </a:rPr>
              <a:t>während ein Power-Kreuz nur in Zylinderform geschrieben wird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. Wenn man dieses Wort </a:t>
            </a:r>
            <a:r>
              <a:rPr lang="en-US" altLang="en-US" sz="1070" dirty="0" err="1">
                <a:solidFill>
                  <a:srgbClr val="B8C0CA"/>
                </a:solidFill>
              </a:rPr>
              <a:t>zerlegt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sieht</a:t>
            </a:r>
            <a:r>
              <a:rPr lang="en-US" altLang="en-US" sz="1070" dirty="0">
                <a:solidFill>
                  <a:srgbClr val="B8C0CA"/>
                </a:solidFill>
              </a:rPr>
              <a:t> man,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aus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ersten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)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Zylinderstärke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zweiten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und </a:t>
            </a:r>
            <a:r>
              <a:rPr lang="en-US" altLang="en-US" sz="1070" dirty="0" err="1">
                <a:solidFill>
                  <a:srgbClr val="B8C0CA"/>
                </a:solidFill>
              </a:rPr>
              <a:t>deren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).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Gegensatz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dazu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gibt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</a:t>
            </a:r>
            <a:r>
              <a:rPr lang="en-US" altLang="en-US" sz="1070" dirty="0">
                <a:solidFill>
                  <a:srgbClr val="B8C0CA"/>
                </a:solidFill>
              </a:rPr>
              <a:t> Power-Kreuz </a:t>
            </a:r>
            <a:r>
              <a:rPr lang="en-US" altLang="en-US" sz="1070" dirty="0" err="1">
                <a:solidFill>
                  <a:srgbClr val="B8C0CA"/>
                </a:solidFill>
              </a:rPr>
              <a:t>lediglich</a:t>
            </a:r>
            <a:r>
              <a:rPr lang="en-US" altLang="en-US" sz="1070" dirty="0">
                <a:solidFill>
                  <a:srgbClr val="B8C0CA"/>
                </a:solidFill>
              </a:rPr>
              <a:t> die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zweier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Zylinder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an</a:t>
            </a:r>
            <a:r>
              <a:rPr lang="en-US" altLang="en-US" sz="1070" dirty="0">
                <a:solidFill>
                  <a:srgbClr val="B8C0CA"/>
                </a:solidFill>
              </a:rPr>
              <a:t> –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nicht </a:t>
            </a:r>
            <a:r>
              <a:rPr lang="en-US" altLang="en-US" sz="1070" dirty="0" err="1">
                <a:solidFill>
                  <a:srgbClr val="B8C0CA"/>
                </a:solidFill>
              </a:rPr>
              <a:t>enthalten</a:t>
            </a:r>
            <a:r>
              <a:rPr lang="en-US" altLang="en-US" sz="1070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18457" name="Text Box 36">
            <a:extLst>
              <a:ext uri="{FF2B5EF4-FFF2-40B4-BE49-F238E27FC236}">
                <a16:creationId xmlns:a16="http://schemas.microsoft.com/office/drawing/2014/main" id="{7F1C719C-7E4C-038D-92DE-32457473B8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83373" y="1070878"/>
            <a:ext cx="7077307" cy="467620"/>
          </a:xfrm>
          <a:prstGeom prst="rect">
            <a:avLst/>
          </a:prstGeom>
          <a:solidFill>
            <a:srgbClr val="E2F6E6"/>
          </a:solidFill>
          <a:ln w="25489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Dies </a:t>
            </a:r>
            <a:r>
              <a:rPr lang="en-US" altLang="en-US" sz="1070" dirty="0" err="1">
                <a:solidFill>
                  <a:srgbClr val="3333FF"/>
                </a:solidFill>
              </a:rPr>
              <a:t>besagt</a:t>
            </a:r>
            <a:r>
              <a:rPr lang="en-US" altLang="en-US" sz="1070" dirty="0">
                <a:solidFill>
                  <a:srgbClr val="3333FF"/>
                </a:solidFill>
              </a:rPr>
              <a:t>: „Die </a:t>
            </a:r>
            <a:r>
              <a:rPr lang="en-US" altLang="en-US" sz="1070" dirty="0" err="1">
                <a:solidFill>
                  <a:srgbClr val="3333FF"/>
                </a:solidFill>
              </a:rPr>
              <a:t>gesamte</a:t>
            </a:r>
            <a:r>
              <a:rPr lang="en-US" altLang="en-US" sz="1070" dirty="0">
                <a:solidFill>
                  <a:srgbClr val="3333FF"/>
                </a:solidFill>
              </a:rPr>
              <a:t> Linse hat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von +3, und es wurde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+2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mit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090 </a:t>
            </a:r>
            <a:r>
              <a:rPr lang="en-US" altLang="en-US" sz="1070" dirty="0" err="1">
                <a:solidFill>
                  <a:srgbClr val="3333FF"/>
                </a:solidFill>
              </a:rPr>
              <a:t/>
            </a:r>
            <a:r>
              <a:rPr lang="en-US" altLang="en-US" sz="1070" dirty="0" err="1">
                <a:solidFill>
                  <a:srgbClr val="3333FF"/>
                </a:solidFill>
              </a:rPr>
              <a:t>hinzugefügt</a:t>
            </a:r>
            <a:r>
              <a:rPr lang="en-US" altLang="en-US" sz="1070" dirty="0">
                <a:solidFill>
                  <a:srgbClr val="3333FF"/>
                </a:solidFill>
              </a:rPr>
              <a:t>.“ (</a:t>
            </a:r>
            <a:r>
              <a:rPr lang="en-US" altLang="en-US" sz="1070" dirty="0" err="1">
                <a:solidFill>
                  <a:srgbClr val="3333FF"/>
                </a:solidFill>
              </a:rPr>
              <a:t>Beachten</a:t>
            </a:r>
            <a:r>
              <a:rPr lang="en-US" altLang="en-US" sz="1070" dirty="0">
                <a:solidFill>
                  <a:srgbClr val="3333FF"/>
                </a:solidFill>
              </a:rPr>
              <a:t> Sie,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dies </a:t>
            </a:r>
            <a:r>
              <a:rPr lang="en-US" altLang="en-US" sz="1070" dirty="0" err="1">
                <a:solidFill>
                  <a:srgbClr val="3333FF"/>
                </a:solidFill>
              </a:rPr>
              <a:t>bedeutet</a:t>
            </a:r>
            <a:r>
              <a:rPr lang="en-US" altLang="en-US" sz="1070" dirty="0">
                <a:solidFill>
                  <a:srgbClr val="3333FF"/>
                </a:solidFill>
              </a:rPr>
              <a:t>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die Linse </a:t>
            </a:r>
            <a:r>
              <a:rPr lang="en-US" altLang="en-US" sz="1070" dirty="0" err="1">
                <a:solidFill>
                  <a:srgbClr val="3333FF"/>
                </a:solidFill>
              </a:rPr>
              <a:t>insgesamt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+5 dpt bei der Achse 090 hat</a:t>
            </a:r>
            <a:r>
              <a:rPr lang="en-US" altLang="en-US" sz="1070" dirty="0">
                <a:solidFill>
                  <a:srgbClr val="3333FF"/>
                </a:solidFill>
              </a:rPr>
              <a:t> – die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> von +3 plus die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+2.)</a:t>
            </a:r>
          </a:p>
        </p:txBody>
      </p:sp>
      <p:sp>
        <p:nvSpPr>
          <p:cNvPr id="18460" name="Text Box 39">
            <a:extLst>
              <a:ext uri="{FF2B5EF4-FFF2-40B4-BE49-F238E27FC236}">
                <a16:creationId xmlns:a16="http://schemas.microsoft.com/office/drawing/2014/main" id="{9A833E61-B57B-DEF7-C3C9-88B69FB049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2517" y="3580080"/>
            <a:ext cx="6794102" cy="467620"/>
          </a:xfrm>
          <a:prstGeom prst="rect">
            <a:avLst/>
          </a:prstGeom>
          <a:solidFill>
            <a:srgbClr val="E2F6E6"/>
          </a:solidFill>
          <a:ln w="25489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Dies </a:t>
            </a:r>
            <a:r>
              <a:rPr lang="en-US" altLang="en-US" sz="1070" dirty="0" err="1">
                <a:solidFill>
                  <a:srgbClr val="3333FF"/>
                </a:solidFill>
              </a:rPr>
              <a:t>besagt</a:t>
            </a:r>
            <a:r>
              <a:rPr lang="en-US" altLang="en-US" sz="1070" dirty="0">
                <a:solidFill>
                  <a:srgbClr val="3333FF"/>
                </a:solidFill>
              </a:rPr>
              <a:t>: „Die </a:t>
            </a:r>
            <a:r>
              <a:rPr lang="en-US" altLang="en-US" sz="1070" dirty="0" err="1">
                <a:solidFill>
                  <a:srgbClr val="3333FF"/>
                </a:solidFill>
              </a:rPr>
              <a:t>gesamte</a:t>
            </a:r>
            <a:r>
              <a:rPr lang="en-US" altLang="en-US" sz="1070" dirty="0">
                <a:solidFill>
                  <a:srgbClr val="3333FF"/>
                </a:solidFill>
              </a:rPr>
              <a:t> Linse hat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> von +2, und es </a:t>
            </a:r>
            <a:r>
              <a:rPr lang="en-US" altLang="en-US" sz="1070" dirty="0" err="1">
                <a:solidFill>
                  <a:srgbClr val="3333FF"/>
                </a:solidFill>
              </a:rPr>
              <a:t>wurde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von +3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mit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einer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von 180 </a:t>
            </a:r>
            <a:r>
              <a:rPr lang="en-US" altLang="en-US" sz="1070" dirty="0" err="1">
                <a:solidFill>
                  <a:srgbClr val="3333FF"/>
                </a:solidFill>
              </a:rPr>
              <a:t>hinzugefügt</a:t>
            </a:r>
            <a:r>
              <a:rPr lang="en-US" altLang="en-US" sz="1070" dirty="0">
                <a:solidFill>
                  <a:srgbClr val="3333FF"/>
                </a:solidFill>
              </a:rPr>
              <a:t>.“ In </a:t>
            </a:r>
            <a:r>
              <a:rPr lang="en-US" altLang="en-US" sz="1070" dirty="0" err="1">
                <a:solidFill>
                  <a:srgbClr val="3333FF"/>
                </a:solidFill>
              </a:rPr>
              <a:t>dieser</a:t>
            </a:r>
            <a:r>
              <a:rPr lang="en-US" altLang="en-US" sz="1070" dirty="0">
                <a:solidFill>
                  <a:srgbClr val="3333FF"/>
                </a:solidFill>
              </a:rPr>
              <a:t> Version hat die Linse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Gesamtstärke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 xml:space="preserve">von +5 dpt </a:t>
            </a:r>
            <a:r>
              <a:rPr lang="en-US" altLang="en-US" sz="1070" dirty="0" err="1">
                <a:solidFill>
                  <a:srgbClr val="3333FF"/>
                </a:solidFill>
              </a:rPr>
              <a:t>bei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b="1" dirty="0">
                <a:solidFill>
                  <a:srgbClr val="3333FF"/>
                </a:solidFill>
              </a:rPr>
              <a:t> 180 </a:t>
            </a:r>
            <a:r>
              <a:rPr lang="en-US" altLang="en-US" sz="1070" dirty="0">
                <a:solidFill>
                  <a:srgbClr val="3333FF"/>
                </a:solidFill>
              </a:rPr>
              <a:t>(die </a:t>
            </a:r>
            <a:r>
              <a:rPr lang="en-US" altLang="en-US" sz="1070" dirty="0" err="1">
                <a:solidFill>
                  <a:srgbClr val="3333FF"/>
                </a:solidFill>
              </a:rPr>
              <a:t>Basisstärke</a:t>
            </a:r>
            <a:r>
              <a:rPr lang="en-US" altLang="en-US" sz="1070" dirty="0">
                <a:solidFill>
                  <a:srgbClr val="3333FF"/>
                </a:solidFill>
              </a:rPr>
              <a:t> +2 plus die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Zylinderstärke</a:t>
            </a:r>
            <a:r>
              <a:rPr lang="en-US" altLang="en-US" sz="1070" dirty="0">
                <a:solidFill>
                  <a:srgbClr val="3333FF"/>
                </a:solidFill>
              </a:rPr>
              <a:t> +3).</a:t>
            </a:r>
          </a:p>
        </p:txBody>
      </p:sp>
      <p:sp>
        <p:nvSpPr>
          <p:cNvPr id="18461" name="Line 41">
            <a:extLst>
              <a:ext uri="{FF2B5EF4-FFF2-40B4-BE49-F238E27FC236}">
                <a16:creationId xmlns:a16="http://schemas.microsoft.com/office/drawing/2014/main" id="{70C09D50-D6AF-D0F6-FE10-D7BDD4229E4D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896" y="1818541"/>
            <a:ext cx="67969" cy="1767203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8462" name="Text Box 40">
            <a:extLst>
              <a:ext uri="{FF2B5EF4-FFF2-40B4-BE49-F238E27FC236}">
                <a16:creationId xmlns:a16="http://schemas.microsoft.com/office/drawing/2014/main" id="{E430F3E0-C179-D296-EF64-0A6809DD7B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33949" y="2437346"/>
            <a:ext cx="2836303" cy="615867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/>
              <a:t>Sie </a:t>
            </a:r>
            <a:r>
              <a:rPr lang="en-US" altLang="en-US" sz="1070" b="1" dirty="0" err="1"/>
              <a:t>sehen</a:t>
            </a:r>
            <a:r>
              <a:rPr lang="en-US" altLang="en-US" sz="1070" b="1" dirty="0"/>
              <a:t>, </a:t>
            </a:r>
            <a:r>
              <a:rPr lang="en-US" altLang="en-US" sz="1070" b="1" dirty="0" err="1"/>
              <a:t>dass</a:t>
            </a:r>
            <a:r>
              <a:rPr lang="en-US" altLang="en-US" sz="1070" b="1" dirty="0"/>
              <a:t> </a:t>
            </a:r>
            <a:r>
              <a:rPr lang="en-US" altLang="en-US" sz="1070" b="1" dirty="0" err="1"/>
              <a:t>keine</a:t>
            </a:r>
            <a:r>
              <a:rPr lang="en-US" altLang="en-US" sz="1070" b="1" dirty="0"/>
              <a:t> der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 err="1"/>
              <a:t>beiden</a:t>
            </a:r>
            <a:r>
              <a:rPr lang="en-US" altLang="en-US" sz="1070" b="1" dirty="0"/>
              <a:t> </a:t>
            </a:r>
            <a:r>
              <a:rPr lang="en-US" altLang="en-US" sz="1070" b="1" dirty="0" err="1"/>
              <a:t>eine</a:t>
            </a:r>
            <a:r>
              <a:rPr lang="en-US" altLang="en-US" sz="1070" b="1" dirty="0"/>
              <a:t> </a:t>
            </a:r>
            <a:r>
              <a:rPr lang="en-US" altLang="en-US" sz="1070" b="1" dirty="0" err="1"/>
              <a:t>korrekte</a:t>
            </a:r>
            <a:r>
              <a:rPr lang="en-US" altLang="en-US" sz="1070" b="1" dirty="0"/>
              <a:t> Interpretation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/>
              <a:t>des </a:t>
            </a:r>
            <a:r>
              <a:rPr lang="en-US" altLang="en-US" sz="1070" b="1" dirty="0" err="1"/>
              <a:t>untenstehenden</a:t>
            </a:r>
            <a:r>
              <a:rPr lang="en-US" altLang="en-US" sz="1070" b="1" dirty="0"/>
              <a:t> Power-</a:t>
            </a:r>
            <a:r>
              <a:rPr lang="en-US" altLang="en-US" sz="1070" b="1" dirty="0" err="1"/>
              <a:t>Kreuzes</a:t>
            </a:r>
            <a:r>
              <a:rPr lang="en-US" altLang="en-US" sz="1070" b="1" dirty="0"/>
              <a:t> </a:t>
            </a:r>
            <a:r>
              <a:rPr lang="en-US" altLang="en-US" sz="1070" b="1" dirty="0" err="1"/>
              <a:t>darstellt</a:t>
            </a:r>
            <a:endParaRPr lang="en-US" altLang="en-US" sz="1070" b="1" dirty="0"/>
          </a:p>
        </p:txBody>
      </p:sp>
      <p:sp>
        <p:nvSpPr>
          <p:cNvPr id="18434" name="ZZ_Kopfleiste">
            <a:extLst>
              <a:ext uri="{FF2B5EF4-FFF2-40B4-BE49-F238E27FC236}">
                <a16:creationId xmlns:a16="http://schemas.microsoft.com/office/drawing/2014/main" id="{82FB8A31-C6FF-4E0F-3616-C905430160B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8463" name="Slide Number Placeholder 1">
            <a:extLst>
              <a:ext uri="{FF2B5EF4-FFF2-40B4-BE49-F238E27FC236}">
                <a16:creationId xmlns:a16="http://schemas.microsoft.com/office/drawing/2014/main" id="{92651409-869A-19CD-DE32-07FACC947C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847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847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9" name="Text Box 3">
            <a:extLst>
              <a:ext uri="{FF2B5EF4-FFF2-40B4-BE49-F238E27FC236}">
                <a16:creationId xmlns:a16="http://schemas.microsoft.com/office/drawing/2014/main" id="{C55DAB9F-CB7A-AB10-5C9B-8EE4EC546C7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19460" name="Text Box 4">
            <a:extLst>
              <a:ext uri="{FF2B5EF4-FFF2-40B4-BE49-F238E27FC236}">
                <a16:creationId xmlns:a16="http://schemas.microsoft.com/office/drawing/2014/main" id="{2682EE90-F1CA-4712-D250-60C4BB1268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19461" name="Group 5">
            <a:extLst>
              <a:ext uri="{FF2B5EF4-FFF2-40B4-BE49-F238E27FC236}">
                <a16:creationId xmlns:a16="http://schemas.microsoft.com/office/drawing/2014/main" id="{BFEF85FF-BC62-C85F-D6BD-3C6598181A7E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19492" name="Line 6">
              <a:extLst>
                <a:ext uri="{FF2B5EF4-FFF2-40B4-BE49-F238E27FC236}">
                  <a16:creationId xmlns:a16="http://schemas.microsoft.com/office/drawing/2014/main" id="{6B3A3343-8F5B-157C-7CFC-473D46A91D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9493" name="Line 7">
              <a:extLst>
                <a:ext uri="{FF2B5EF4-FFF2-40B4-BE49-F238E27FC236}">
                  <a16:creationId xmlns:a16="http://schemas.microsoft.com/office/drawing/2014/main" id="{9E302ABC-2913-7D4E-7297-B3941D189B9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19462" name="Text Box 8">
            <a:extLst>
              <a:ext uri="{FF2B5EF4-FFF2-40B4-BE49-F238E27FC236}">
                <a16:creationId xmlns:a16="http://schemas.microsoft.com/office/drawing/2014/main" id="{B4CB492C-CD9C-3B15-56E0-E6D16C1C2D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19463" name="Text Box 9">
            <a:extLst>
              <a:ext uri="{FF2B5EF4-FFF2-40B4-BE49-F238E27FC236}">
                <a16:creationId xmlns:a16="http://schemas.microsoft.com/office/drawing/2014/main" id="{0FD26643-0F56-E82C-1B73-BA13E70151B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19464" name="Text Box 10">
            <a:extLst>
              <a:ext uri="{FF2B5EF4-FFF2-40B4-BE49-F238E27FC236}">
                <a16:creationId xmlns:a16="http://schemas.microsoft.com/office/drawing/2014/main" id="{91287872-F4E5-3E8E-16AE-E5BDE491D7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19465" name="Text Box 11">
            <a:extLst>
              <a:ext uri="{FF2B5EF4-FFF2-40B4-BE49-F238E27FC236}">
                <a16:creationId xmlns:a16="http://schemas.microsoft.com/office/drawing/2014/main" id="{714E1F17-0109-B32C-E59F-4927FFD031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19466" name="Group 12">
            <a:extLst>
              <a:ext uri="{FF2B5EF4-FFF2-40B4-BE49-F238E27FC236}">
                <a16:creationId xmlns:a16="http://schemas.microsoft.com/office/drawing/2014/main" id="{E97A87CD-DFF9-A085-D4CC-52ED9BAF5271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19483" name="AutoShape 13">
              <a:extLst>
                <a:ext uri="{FF2B5EF4-FFF2-40B4-BE49-F238E27FC236}">
                  <a16:creationId xmlns:a16="http://schemas.microsoft.com/office/drawing/2014/main" id="{1DE2274C-FDC2-189D-7EC7-D9A5B02557F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9484" name="Line 14">
              <a:extLst>
                <a:ext uri="{FF2B5EF4-FFF2-40B4-BE49-F238E27FC236}">
                  <a16:creationId xmlns:a16="http://schemas.microsoft.com/office/drawing/2014/main" id="{48D94B03-E119-5AF5-01A0-EA3B2499D44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9485" name="Line 15">
              <a:extLst>
                <a:ext uri="{FF2B5EF4-FFF2-40B4-BE49-F238E27FC236}">
                  <a16:creationId xmlns:a16="http://schemas.microsoft.com/office/drawing/2014/main" id="{8CEC5A23-1206-7F60-318C-8FBAFD002B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9486" name="Line 16">
              <a:extLst>
                <a:ext uri="{FF2B5EF4-FFF2-40B4-BE49-F238E27FC236}">
                  <a16:creationId xmlns:a16="http://schemas.microsoft.com/office/drawing/2014/main" id="{E67E64CA-CA40-3B19-6AE7-662D3276A173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9487" name="AutoShape 17">
              <a:extLst>
                <a:ext uri="{FF2B5EF4-FFF2-40B4-BE49-F238E27FC236}">
                  <a16:creationId xmlns:a16="http://schemas.microsoft.com/office/drawing/2014/main" id="{46FC05F6-54A0-5C95-C15C-43191C87AB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19488" name="Line 18">
              <a:extLst>
                <a:ext uri="{FF2B5EF4-FFF2-40B4-BE49-F238E27FC236}">
                  <a16:creationId xmlns:a16="http://schemas.microsoft.com/office/drawing/2014/main" id="{77703853-DDBD-CF8C-D12B-08EF1D06B80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9489" name="Line 19">
              <a:extLst>
                <a:ext uri="{FF2B5EF4-FFF2-40B4-BE49-F238E27FC236}">
                  <a16:creationId xmlns:a16="http://schemas.microsoft.com/office/drawing/2014/main" id="{E54F4F24-B09F-E2FF-E0EC-5F06E9B486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9490" name="Line 20">
              <a:extLst>
                <a:ext uri="{FF2B5EF4-FFF2-40B4-BE49-F238E27FC236}">
                  <a16:creationId xmlns:a16="http://schemas.microsoft.com/office/drawing/2014/main" id="{D0A25228-E93C-91B5-3980-745AB2F76F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19491" name="Oval 21">
              <a:extLst>
                <a:ext uri="{FF2B5EF4-FFF2-40B4-BE49-F238E27FC236}">
                  <a16:creationId xmlns:a16="http://schemas.microsoft.com/office/drawing/2014/main" id="{A81A4BE4-5190-6E57-94DB-904E5E938E9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19467" name="AutoShape 22">
            <a:extLst>
              <a:ext uri="{FF2B5EF4-FFF2-40B4-BE49-F238E27FC236}">
                <a16:creationId xmlns:a16="http://schemas.microsoft.com/office/drawing/2014/main" id="{07553865-2527-1568-4284-2A91AC05B52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9468" name="Line 23">
            <a:extLst>
              <a:ext uri="{FF2B5EF4-FFF2-40B4-BE49-F238E27FC236}">
                <a16:creationId xmlns:a16="http://schemas.microsoft.com/office/drawing/2014/main" id="{658F78A2-4758-43CF-63C4-26A6B21D6BC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9469" name="Line 24">
            <a:extLst>
              <a:ext uri="{FF2B5EF4-FFF2-40B4-BE49-F238E27FC236}">
                <a16:creationId xmlns:a16="http://schemas.microsoft.com/office/drawing/2014/main" id="{1D57FED2-C790-36A9-7497-01D1DE5728D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9470" name="Line 25">
            <a:extLst>
              <a:ext uri="{FF2B5EF4-FFF2-40B4-BE49-F238E27FC236}">
                <a16:creationId xmlns:a16="http://schemas.microsoft.com/office/drawing/2014/main" id="{27D7F7CD-FD2C-8FA0-805F-9747866E370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9471" name="AutoShape 26">
            <a:extLst>
              <a:ext uri="{FF2B5EF4-FFF2-40B4-BE49-F238E27FC236}">
                <a16:creationId xmlns:a16="http://schemas.microsoft.com/office/drawing/2014/main" id="{765B2E89-B7E1-2370-9B3D-C8B74AC70C6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9472" name="Line 27">
            <a:extLst>
              <a:ext uri="{FF2B5EF4-FFF2-40B4-BE49-F238E27FC236}">
                <a16:creationId xmlns:a16="http://schemas.microsoft.com/office/drawing/2014/main" id="{95148AF2-2D9B-CFE8-0380-096D1256E04E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9473" name="Line 28">
            <a:extLst>
              <a:ext uri="{FF2B5EF4-FFF2-40B4-BE49-F238E27FC236}">
                <a16:creationId xmlns:a16="http://schemas.microsoft.com/office/drawing/2014/main" id="{5C14CD90-7355-6B89-7EA1-F0EF9CE50263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9474" name="Line 29">
            <a:extLst>
              <a:ext uri="{FF2B5EF4-FFF2-40B4-BE49-F238E27FC236}">
                <a16:creationId xmlns:a16="http://schemas.microsoft.com/office/drawing/2014/main" id="{4AC90B62-A16B-E295-F65F-BAF672D8FEF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9475" name="Oval 30">
            <a:extLst>
              <a:ext uri="{FF2B5EF4-FFF2-40B4-BE49-F238E27FC236}">
                <a16:creationId xmlns:a16="http://schemas.microsoft.com/office/drawing/2014/main" id="{10F91335-4C7B-7F50-BFD6-A32EEEA7286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9476" name="AutoShape 31">
            <a:extLst>
              <a:ext uri="{FF2B5EF4-FFF2-40B4-BE49-F238E27FC236}">
                <a16:creationId xmlns:a16="http://schemas.microsoft.com/office/drawing/2014/main" id="{1F801F20-01D9-1C35-CF28-2A3371D18F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9477" name="Text Box 32">
            <a:extLst>
              <a:ext uri="{FF2B5EF4-FFF2-40B4-BE49-F238E27FC236}">
                <a16:creationId xmlns:a16="http://schemas.microsoft.com/office/drawing/2014/main" id="{03E01F34-3F62-F4C2-7B0D-D1AEC35AEC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i="1" dirty="0">
                <a:solidFill>
                  <a:srgbClr val="B8C0CA"/>
                </a:solidFill>
              </a:rPr>
              <a:t>Der </a:t>
            </a:r>
            <a:r>
              <a:rPr lang="en-US" altLang="en-US" sz="1070" i="1" dirty="0" err="1">
                <a:solidFill>
                  <a:srgbClr val="B8C0CA"/>
                </a:solidFill>
              </a:rPr>
              <a:t>häufigste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Fehler </a:t>
            </a:r>
            <a:r>
              <a:rPr lang="en-US" altLang="en-US" sz="1070" i="1" dirty="0" err="1">
                <a:solidFill>
                  <a:srgbClr val="B8C0CA"/>
                </a:solidFill>
              </a:rPr>
              <a:t>besteht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darin</a:t>
            </a:r>
            <a:r>
              <a:rPr lang="en-US" altLang="en-US" sz="1070" i="1" dirty="0">
                <a:solidFill>
                  <a:srgbClr val="B8C0CA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B8C0CA"/>
                </a:solidFill>
              </a:rPr>
              <a:t>wie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Brillen</a:t>
            </a:r>
            <a:r>
              <a:rPr lang="en-US" altLang="en-US" sz="1070" i="1" dirty="0">
                <a:solidFill>
                  <a:srgbClr val="B8C0CA"/>
                </a:solidFill>
              </a:rPr>
              <a:t>-/</a:t>
            </a:r>
            <a:r>
              <a:rPr lang="en-US" altLang="en-US" sz="1070" i="1" dirty="0" err="1">
                <a:solidFill>
                  <a:srgbClr val="B8C0CA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behandeln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vorliegenden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</a:t>
            </a:r>
            <a:r>
              <a:rPr lang="en-US" altLang="en-US" sz="1070" dirty="0">
                <a:solidFill>
                  <a:srgbClr val="B8C0CA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B8C0CA"/>
                </a:solidFill>
              </a:rPr>
              <a:t>fälschlicherweise</a:t>
            </a:r>
            <a:r>
              <a:rPr lang="en-US" altLang="en-US" sz="1070" dirty="0">
                <a:solidFill>
                  <a:srgbClr val="B8C0CA"/>
                </a:solidFill>
              </a:rPr>
              <a:t>) so </a:t>
            </a:r>
            <a:r>
              <a:rPr lang="en-US" altLang="en-US" sz="1070" dirty="0" err="1">
                <a:solidFill>
                  <a:srgbClr val="B8C0CA"/>
                </a:solidFill>
              </a:rPr>
              <a:t>interpretiert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werden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es die </a:t>
            </a:r>
            <a:r>
              <a:rPr lang="en-US" altLang="en-US" sz="1070" dirty="0" err="1">
                <a:solidFill>
                  <a:srgbClr val="B8C0CA"/>
                </a:solidFill>
              </a:rPr>
              <a:t>Brillen-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korrektur +3 +2 x 090 oder vielleicht +2 +3 x 180 darstellt</a:t>
            </a:r>
            <a:r>
              <a:rPr lang="en-US" altLang="en-US" sz="1070" i="1" dirty="0">
                <a:solidFill>
                  <a:srgbClr val="B8C0CA"/>
                </a:solidFill>
              </a:rPr>
              <a:t>.</a:t>
            </a:r>
            <a:endParaRPr lang="en-US" altLang="en-US" sz="1606" dirty="0">
              <a:solidFill>
                <a:srgbClr val="B8C0CA"/>
              </a:solidFill>
            </a:endParaRPr>
          </a:p>
        </p:txBody>
      </p:sp>
      <p:sp>
        <p:nvSpPr>
          <p:cNvPr id="19478" name="Text Box 33">
            <a:extLst>
              <a:ext uri="{FF2B5EF4-FFF2-40B4-BE49-F238E27FC236}">
                <a16:creationId xmlns:a16="http://schemas.microsoft.com/office/drawing/2014/main" id="{EBC7F10E-5585-CE60-6C78-883D53AA30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2838081"/>
            <a:ext cx="7561589" cy="91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Was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der </a:t>
            </a:r>
            <a:r>
              <a:rPr lang="en-US" altLang="en-US" sz="1070" dirty="0" err="1">
                <a:solidFill>
                  <a:srgbClr val="B8C0CA"/>
                </a:solidFill>
              </a:rPr>
              <a:t>Unterschied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zwischen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einem</a:t>
            </a:r>
            <a:r>
              <a:rPr lang="en-US" altLang="en-US" sz="1070" dirty="0">
                <a:solidFill>
                  <a:srgbClr val="B8C0CA"/>
                </a:solidFill>
              </a:rPr>
              <a:t> Power-Kreuz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? </a:t>
            </a:r>
            <a:r>
              <a:rPr lang="en-US" altLang="en-US" sz="1070" i="1" dirty="0">
                <a:solidFill>
                  <a:srgbClr val="B8C0CA"/>
                </a:solidFill>
              </a:rPr>
              <a:t>Eine </a:t>
            </a:r>
            <a:r>
              <a:rPr lang="en-US" altLang="en-US" sz="1070" i="1" dirty="0" err="1">
                <a:solidFill>
                  <a:srgbClr val="B8C0CA"/>
                </a:solidFill>
              </a:rPr>
              <a:t>Refraktion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>
                <a:solidFill>
                  <a:srgbClr val="B8C0CA"/>
                </a:solidFill>
              </a:rPr>
              <a:t>wird</a:t>
            </a:r>
            <a:r>
              <a:rPr lang="en-US" altLang="en-US" sz="1070" i="1" dirty="0">
                <a:solidFill>
                  <a:srgbClr val="B8C0CA"/>
                </a:solidFill>
              </a:rPr>
              <a:t> in </a:t>
            </a:r>
            <a:r>
              <a:rPr lang="en-US" altLang="en-US" sz="1070" i="1" dirty="0" err="1">
                <a:solidFill>
                  <a:srgbClr val="B8C0CA"/>
                </a:solidFill>
              </a:rPr>
              <a:t>sphärozylindrischer</a:t>
            </a:r>
            <a:r>
              <a:rPr lang="en-US" altLang="en-US" sz="1070" i="1" dirty="0">
                <a:solidFill>
                  <a:srgbClr val="B8C0CA"/>
                </a:solidFill>
              </a:rPr>
              <a:t> Form </a:t>
            </a:r>
            <a:r>
              <a:rPr lang="en-US" altLang="en-US" sz="1070" i="1" dirty="0" err="1">
                <a:solidFill>
                  <a:srgbClr val="B8C0CA"/>
                </a:solidFill>
              </a:rPr>
              <a:t>geschrieben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de-DE" altLang="en-US" sz="1070" i="1" dirty="0">
                <a:solidFill>
                  <a:srgbClr val="B8C0CA"/>
                </a:solidFill>
              </a:rPr>
              <a:t>während ein Power-Kreuz nur in Zylinderform geschrieben wird</a:t>
            </a:r>
            <a:endParaRPr lang="en-US" altLang="en-US" sz="1070" b="1" i="1" u="sng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dirty="0">
                <a:solidFill>
                  <a:srgbClr val="B8C0CA"/>
                </a:solidFill>
              </a:rPr>
              <a:t>Wenn man dieses Wort </a:t>
            </a:r>
            <a:r>
              <a:rPr lang="en-US" altLang="en-US" sz="1070" dirty="0" err="1">
                <a:solidFill>
                  <a:srgbClr val="B8C0CA"/>
                </a:solidFill>
              </a:rPr>
              <a:t>zerlegt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sieht</a:t>
            </a:r>
            <a:r>
              <a:rPr lang="en-US" altLang="en-US" sz="1070" dirty="0">
                <a:solidFill>
                  <a:srgbClr val="B8C0CA"/>
                </a:solidFill>
              </a:rPr>
              <a:t> man,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aus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ersten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)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Zylinderstärke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zweiten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und </a:t>
            </a:r>
            <a:r>
              <a:rPr lang="en-US" altLang="en-US" sz="1070" dirty="0" err="1">
                <a:solidFill>
                  <a:srgbClr val="B8C0CA"/>
                </a:solidFill>
              </a:rPr>
              <a:t>deren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).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Gegensatz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dazu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gibt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</a:t>
            </a:r>
            <a:r>
              <a:rPr lang="en-US" altLang="en-US" sz="1070" dirty="0">
                <a:solidFill>
                  <a:srgbClr val="B8C0CA"/>
                </a:solidFill>
              </a:rPr>
              <a:t> Power-Kreuz </a:t>
            </a:r>
            <a:r>
              <a:rPr lang="en-US" altLang="en-US" sz="1070" dirty="0" err="1">
                <a:solidFill>
                  <a:srgbClr val="B8C0CA"/>
                </a:solidFill>
              </a:rPr>
              <a:t>lediglich</a:t>
            </a:r>
            <a:r>
              <a:rPr lang="en-US" altLang="en-US" sz="1070" dirty="0">
                <a:solidFill>
                  <a:srgbClr val="B8C0CA"/>
                </a:solidFill>
              </a:rPr>
              <a:t> die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zweier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Zylinder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an</a:t>
            </a:r>
            <a:r>
              <a:rPr lang="en-US" altLang="en-US" sz="1070" dirty="0">
                <a:solidFill>
                  <a:srgbClr val="B8C0CA"/>
                </a:solidFill>
              </a:rPr>
              <a:t> –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nicht </a:t>
            </a:r>
            <a:r>
              <a:rPr lang="en-US" altLang="en-US" sz="1070" dirty="0" err="1">
                <a:solidFill>
                  <a:srgbClr val="B8C0CA"/>
                </a:solidFill>
              </a:rPr>
              <a:t>enthalten</a:t>
            </a:r>
            <a:r>
              <a:rPr lang="en-US" altLang="en-US" sz="1070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19479" name="Oval 34">
            <a:extLst>
              <a:ext uri="{FF2B5EF4-FFF2-40B4-BE49-F238E27FC236}">
                <a16:creationId xmlns:a16="http://schemas.microsoft.com/office/drawing/2014/main" id="{D9F372CA-63EF-F65B-EC38-AA6C416CA10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4197468"/>
            <a:ext cx="3194559" cy="2310957"/>
          </a:xfrm>
          <a:prstGeom prst="ellipse">
            <a:avLst/>
          </a:prstGeom>
          <a:noFill/>
          <a:ln w="25489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19480" name="Line 36">
            <a:extLst>
              <a:ext uri="{FF2B5EF4-FFF2-40B4-BE49-F238E27FC236}">
                <a16:creationId xmlns:a16="http://schemas.microsoft.com/office/drawing/2014/main" id="{8733BDBE-BFE7-91EE-157D-25035FB5784D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24123" y="3721682"/>
            <a:ext cx="747663" cy="883601"/>
          </a:xfrm>
          <a:prstGeom prst="line">
            <a:avLst/>
          </a:prstGeom>
          <a:noFill/>
          <a:ln w="25489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19481" name="Text Box 35">
            <a:extLst>
              <a:ext uri="{FF2B5EF4-FFF2-40B4-BE49-F238E27FC236}">
                <a16:creationId xmlns:a16="http://schemas.microsoft.com/office/drawing/2014/main" id="{68EB7550-23D8-CF5E-4442-C6804A885C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325" y="3449805"/>
            <a:ext cx="6607186" cy="319373"/>
          </a:xfrm>
          <a:prstGeom prst="rect">
            <a:avLst/>
          </a:prstGeom>
          <a:solidFill>
            <a:srgbClr val="E2F6E6"/>
          </a:solidFill>
          <a:ln w="25489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Gegensatz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dazu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besagt</a:t>
            </a:r>
            <a:r>
              <a:rPr lang="en-US" altLang="en-US" sz="1070" dirty="0">
                <a:solidFill>
                  <a:srgbClr val="3333FF"/>
                </a:solidFill>
              </a:rPr>
              <a:t> dies </a:t>
            </a:r>
            <a:r>
              <a:rPr lang="en-US" altLang="en-US" sz="1070" dirty="0" err="1">
                <a:solidFill>
                  <a:srgbClr val="3333FF"/>
                </a:solidFill>
              </a:rPr>
              <a:t>lediglich</a:t>
            </a:r>
            <a:r>
              <a:rPr lang="en-US" altLang="en-US" sz="1070" dirty="0">
                <a:solidFill>
                  <a:srgbClr val="3333FF"/>
                </a:solidFill>
              </a:rPr>
              <a:t>: „Die Linse hat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Stärke</a:t>
            </a:r>
            <a:r>
              <a:rPr lang="en-US" altLang="en-US" sz="1070" dirty="0">
                <a:solidFill>
                  <a:srgbClr val="3333FF"/>
                </a:solidFill>
              </a:rPr>
              <a:t> von +2 </a:t>
            </a:r>
            <a:r>
              <a:rPr lang="de-DE" altLang="en-US" sz="1070" dirty="0">
                <a:solidFill>
                  <a:srgbClr val="3333FF"/>
                </a:solidFill>
              </a:rPr>
              <a:t>bei der Achse 090 und 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 xml:space="preserve">+3 </a:t>
            </a:r>
            <a:r>
              <a:rPr lang="en-US" altLang="en-US" sz="1070" dirty="0" err="1">
                <a:solidFill>
                  <a:srgbClr val="3333FF"/>
                </a:solidFill>
              </a:rPr>
              <a:t>bei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180.“ </a:t>
            </a:r>
          </a:p>
        </p:txBody>
      </p:sp>
      <p:sp>
        <p:nvSpPr>
          <p:cNvPr id="19458" name="ZZ_Kopfleiste">
            <a:extLst>
              <a:ext uri="{FF2B5EF4-FFF2-40B4-BE49-F238E27FC236}">
                <a16:creationId xmlns:a16="http://schemas.microsoft.com/office/drawing/2014/main" id="{521E04CD-CC6C-BF99-F9E2-C6CEC33E2908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19482" name="Slide Number Placeholder 1">
            <a:extLst>
              <a:ext uri="{FF2B5EF4-FFF2-40B4-BE49-F238E27FC236}">
                <a16:creationId xmlns:a16="http://schemas.microsoft.com/office/drawing/2014/main" id="{65261012-DAC0-7DA9-ED52-900F97632C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1949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1949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3" name="Text Box 3">
            <a:extLst>
              <a:ext uri="{FF2B5EF4-FFF2-40B4-BE49-F238E27FC236}">
                <a16:creationId xmlns:a16="http://schemas.microsoft.com/office/drawing/2014/main" id="{2D29FB80-3B6F-72EC-E5E7-821682221F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20484" name="Text Box 4">
            <a:extLst>
              <a:ext uri="{FF2B5EF4-FFF2-40B4-BE49-F238E27FC236}">
                <a16:creationId xmlns:a16="http://schemas.microsoft.com/office/drawing/2014/main" id="{3D28D7B4-9806-B608-2D30-87D5FF7548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20485" name="Group 5">
            <a:extLst>
              <a:ext uri="{FF2B5EF4-FFF2-40B4-BE49-F238E27FC236}">
                <a16:creationId xmlns:a16="http://schemas.microsoft.com/office/drawing/2014/main" id="{1A89F1C5-BF14-3BEB-2192-797AE54E0C7C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20522" name="Line 6">
              <a:extLst>
                <a:ext uri="{FF2B5EF4-FFF2-40B4-BE49-F238E27FC236}">
                  <a16:creationId xmlns:a16="http://schemas.microsoft.com/office/drawing/2014/main" id="{37619599-5FE2-6306-F5AB-D90D0E5E78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0523" name="Line 7">
              <a:extLst>
                <a:ext uri="{FF2B5EF4-FFF2-40B4-BE49-F238E27FC236}">
                  <a16:creationId xmlns:a16="http://schemas.microsoft.com/office/drawing/2014/main" id="{7D26E7DD-9AEE-4279-427C-162A1B0AD2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0486" name="Text Box 8">
            <a:extLst>
              <a:ext uri="{FF2B5EF4-FFF2-40B4-BE49-F238E27FC236}">
                <a16:creationId xmlns:a16="http://schemas.microsoft.com/office/drawing/2014/main" id="{D2D333B8-1FAA-10DC-2FA7-B951E52CF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20487" name="Text Box 9">
            <a:extLst>
              <a:ext uri="{FF2B5EF4-FFF2-40B4-BE49-F238E27FC236}">
                <a16:creationId xmlns:a16="http://schemas.microsoft.com/office/drawing/2014/main" id="{609AE875-250D-5D46-2428-6DE8B3EED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20488" name="Text Box 10">
            <a:extLst>
              <a:ext uri="{FF2B5EF4-FFF2-40B4-BE49-F238E27FC236}">
                <a16:creationId xmlns:a16="http://schemas.microsoft.com/office/drawing/2014/main" id="{D4EEF1D7-34EA-6DE1-3723-28DD608399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20489" name="Text Box 11">
            <a:extLst>
              <a:ext uri="{FF2B5EF4-FFF2-40B4-BE49-F238E27FC236}">
                <a16:creationId xmlns:a16="http://schemas.microsoft.com/office/drawing/2014/main" id="{C9249A52-2DFC-954A-2389-E5E5EF437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20490" name="Group 12">
            <a:extLst>
              <a:ext uri="{FF2B5EF4-FFF2-40B4-BE49-F238E27FC236}">
                <a16:creationId xmlns:a16="http://schemas.microsoft.com/office/drawing/2014/main" id="{5BC4B278-7370-676C-AF1D-4165A16C155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20513" name="AutoShape 13">
              <a:extLst>
                <a:ext uri="{FF2B5EF4-FFF2-40B4-BE49-F238E27FC236}">
                  <a16:creationId xmlns:a16="http://schemas.microsoft.com/office/drawing/2014/main" id="{6AB65C4B-3611-B0A0-D802-9D2F134ADBC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0514" name="Line 14">
              <a:extLst>
                <a:ext uri="{FF2B5EF4-FFF2-40B4-BE49-F238E27FC236}">
                  <a16:creationId xmlns:a16="http://schemas.microsoft.com/office/drawing/2014/main" id="{0D585829-6F08-E0EC-D01A-0B3B4629AF9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0515" name="Line 15">
              <a:extLst>
                <a:ext uri="{FF2B5EF4-FFF2-40B4-BE49-F238E27FC236}">
                  <a16:creationId xmlns:a16="http://schemas.microsoft.com/office/drawing/2014/main" id="{2928A3F0-49B6-BA9B-C978-E85AA48A62A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0516" name="Line 16">
              <a:extLst>
                <a:ext uri="{FF2B5EF4-FFF2-40B4-BE49-F238E27FC236}">
                  <a16:creationId xmlns:a16="http://schemas.microsoft.com/office/drawing/2014/main" id="{0FA67178-FAAF-D4C6-166E-1214E94678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0517" name="AutoShape 17">
              <a:extLst>
                <a:ext uri="{FF2B5EF4-FFF2-40B4-BE49-F238E27FC236}">
                  <a16:creationId xmlns:a16="http://schemas.microsoft.com/office/drawing/2014/main" id="{B62E608A-8DDF-4FE7-E185-6E07A3D612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0518" name="Line 18">
              <a:extLst>
                <a:ext uri="{FF2B5EF4-FFF2-40B4-BE49-F238E27FC236}">
                  <a16:creationId xmlns:a16="http://schemas.microsoft.com/office/drawing/2014/main" id="{0C701621-BABD-F5AC-31C4-F32693D0BB8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0519" name="Line 19">
              <a:extLst>
                <a:ext uri="{FF2B5EF4-FFF2-40B4-BE49-F238E27FC236}">
                  <a16:creationId xmlns:a16="http://schemas.microsoft.com/office/drawing/2014/main" id="{25D99CD9-E3D4-2AA7-408E-2A45EAED2E4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0520" name="Line 20">
              <a:extLst>
                <a:ext uri="{FF2B5EF4-FFF2-40B4-BE49-F238E27FC236}">
                  <a16:creationId xmlns:a16="http://schemas.microsoft.com/office/drawing/2014/main" id="{02668020-FA02-59D3-D4CE-524934AA56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0521" name="Oval 21">
              <a:extLst>
                <a:ext uri="{FF2B5EF4-FFF2-40B4-BE49-F238E27FC236}">
                  <a16:creationId xmlns:a16="http://schemas.microsoft.com/office/drawing/2014/main" id="{E32F0943-C7E9-F253-314E-A34B24F7B759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20491" name="AutoShape 22">
            <a:extLst>
              <a:ext uri="{FF2B5EF4-FFF2-40B4-BE49-F238E27FC236}">
                <a16:creationId xmlns:a16="http://schemas.microsoft.com/office/drawing/2014/main" id="{DFA31954-CAFA-38B9-3DFA-04330EF18671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0492" name="Line 23">
            <a:extLst>
              <a:ext uri="{FF2B5EF4-FFF2-40B4-BE49-F238E27FC236}">
                <a16:creationId xmlns:a16="http://schemas.microsoft.com/office/drawing/2014/main" id="{C8A969D5-AB64-0918-A1FF-A29138C77D1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493" name="Line 24">
            <a:extLst>
              <a:ext uri="{FF2B5EF4-FFF2-40B4-BE49-F238E27FC236}">
                <a16:creationId xmlns:a16="http://schemas.microsoft.com/office/drawing/2014/main" id="{16A4BBD6-6463-34BA-1C68-ED28FE461C4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494" name="Line 25">
            <a:extLst>
              <a:ext uri="{FF2B5EF4-FFF2-40B4-BE49-F238E27FC236}">
                <a16:creationId xmlns:a16="http://schemas.microsoft.com/office/drawing/2014/main" id="{70A201A9-9A3F-7C3D-1FF1-FFBA807FB104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495" name="AutoShape 26">
            <a:extLst>
              <a:ext uri="{FF2B5EF4-FFF2-40B4-BE49-F238E27FC236}">
                <a16:creationId xmlns:a16="http://schemas.microsoft.com/office/drawing/2014/main" id="{6A98134A-6E95-5FDF-10EB-1C9BFA2C2C7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0496" name="Line 27">
            <a:extLst>
              <a:ext uri="{FF2B5EF4-FFF2-40B4-BE49-F238E27FC236}">
                <a16:creationId xmlns:a16="http://schemas.microsoft.com/office/drawing/2014/main" id="{842F4DCB-7BD3-7A66-B92C-1F54D74F7176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497" name="Line 28">
            <a:extLst>
              <a:ext uri="{FF2B5EF4-FFF2-40B4-BE49-F238E27FC236}">
                <a16:creationId xmlns:a16="http://schemas.microsoft.com/office/drawing/2014/main" id="{09C8328E-E9CA-AE73-5010-EF76FAF2165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498" name="Line 29">
            <a:extLst>
              <a:ext uri="{FF2B5EF4-FFF2-40B4-BE49-F238E27FC236}">
                <a16:creationId xmlns:a16="http://schemas.microsoft.com/office/drawing/2014/main" id="{4C57F3A5-C1B8-6823-BB29-A4919069D87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499" name="Oval 30">
            <a:extLst>
              <a:ext uri="{FF2B5EF4-FFF2-40B4-BE49-F238E27FC236}">
                <a16:creationId xmlns:a16="http://schemas.microsoft.com/office/drawing/2014/main" id="{CD832675-630B-6245-8E15-5CD678BA8E12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0500" name="AutoShape 31">
            <a:extLst>
              <a:ext uri="{FF2B5EF4-FFF2-40B4-BE49-F238E27FC236}">
                <a16:creationId xmlns:a16="http://schemas.microsoft.com/office/drawing/2014/main" id="{93337A1B-EAA5-3933-A7F7-C568136E42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0501" name="Text Box 32">
            <a:extLst>
              <a:ext uri="{FF2B5EF4-FFF2-40B4-BE49-F238E27FC236}">
                <a16:creationId xmlns:a16="http://schemas.microsoft.com/office/drawing/2014/main" id="{A949F275-6306-5573-1F01-454E674D5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43526" y="1682602"/>
            <a:ext cx="7516276" cy="615867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An dieser Stelle schleicht sich Verwirrung bezüglich des Power-Kreuzes ein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i="1" dirty="0">
                <a:solidFill>
                  <a:srgbClr val="B8C0CA"/>
                </a:solidFill>
              </a:rPr>
              <a:t>Der </a:t>
            </a:r>
            <a:r>
              <a:rPr lang="en-US" altLang="en-US" sz="1070" i="1" dirty="0" err="1">
                <a:solidFill>
                  <a:srgbClr val="B8C0CA"/>
                </a:solidFill>
              </a:rPr>
              <a:t>häufigste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Fehler </a:t>
            </a:r>
            <a:r>
              <a:rPr lang="en-US" altLang="en-US" sz="1070" i="1" dirty="0" err="1">
                <a:solidFill>
                  <a:srgbClr val="B8C0CA"/>
                </a:solidFill>
              </a:rPr>
              <a:t>besteht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darin</a:t>
            </a:r>
            <a:r>
              <a:rPr lang="en-US" altLang="en-US" sz="1070" i="1" dirty="0">
                <a:solidFill>
                  <a:srgbClr val="B8C0CA"/>
                </a:solidFill>
              </a:rPr>
              <a:t>, das Power-Kreuz </a:t>
            </a:r>
            <a:r>
              <a:rPr lang="en-US" altLang="en-US" sz="1070" i="1" dirty="0" err="1">
                <a:solidFill>
                  <a:srgbClr val="B8C0CA"/>
                </a:solidFill>
              </a:rPr>
              <a:t>wie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Brillen</a:t>
            </a:r>
            <a:r>
              <a:rPr lang="en-US" altLang="en-US" sz="1070" i="1" dirty="0">
                <a:solidFill>
                  <a:srgbClr val="B8C0CA"/>
                </a:solidFill>
              </a:rPr>
              <a:t>-/</a:t>
            </a:r>
            <a:r>
              <a:rPr lang="en-US" altLang="en-US" sz="1070" i="1" dirty="0" err="1">
                <a:solidFill>
                  <a:srgbClr val="B8C0CA"/>
                </a:solidFill>
              </a:rPr>
              <a:t>Kontaktlinsenverordnung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behandeln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vorliegenden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</a:t>
            </a:r>
            <a:r>
              <a:rPr lang="en-US" altLang="en-US" sz="1070" dirty="0">
                <a:solidFill>
                  <a:srgbClr val="B8C0CA"/>
                </a:solidFill>
              </a:rPr>
              <a:t> das Power-Kreuz (</a:t>
            </a:r>
            <a:r>
              <a:rPr lang="en-US" altLang="en-US" sz="1070" dirty="0" err="1">
                <a:solidFill>
                  <a:srgbClr val="B8C0CA"/>
                </a:solidFill>
              </a:rPr>
              <a:t>fälschlicherweise</a:t>
            </a:r>
            <a:r>
              <a:rPr lang="en-US" altLang="en-US" sz="1070" dirty="0">
                <a:solidFill>
                  <a:srgbClr val="B8C0CA"/>
                </a:solidFill>
              </a:rPr>
              <a:t>) so </a:t>
            </a:r>
            <a:r>
              <a:rPr lang="en-US" altLang="en-US" sz="1070" dirty="0" err="1">
                <a:solidFill>
                  <a:srgbClr val="B8C0CA"/>
                </a:solidFill>
              </a:rPr>
              <a:t>interpretiert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werden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es die </a:t>
            </a:r>
            <a:r>
              <a:rPr lang="en-US" altLang="en-US" sz="1070" dirty="0" err="1">
                <a:solidFill>
                  <a:srgbClr val="B8C0CA"/>
                </a:solidFill>
              </a:rPr>
              <a:t>Brillen-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korrektur +3 +2 x 090 oder vielleicht +2 +3 x 180 darstellt</a:t>
            </a:r>
            <a:r>
              <a:rPr lang="en-US" altLang="en-US" sz="1070" i="1" dirty="0">
                <a:solidFill>
                  <a:srgbClr val="B8C0CA"/>
                </a:solidFill>
              </a:rPr>
              <a:t>.</a:t>
            </a:r>
            <a:endParaRPr lang="en-US" altLang="en-US" sz="1606" dirty="0">
              <a:solidFill>
                <a:srgbClr val="B8C0CA"/>
              </a:solidFill>
            </a:endParaRPr>
          </a:p>
        </p:txBody>
      </p:sp>
      <p:sp>
        <p:nvSpPr>
          <p:cNvPr id="20502" name="Text Box 33">
            <a:extLst>
              <a:ext uri="{FF2B5EF4-FFF2-40B4-BE49-F238E27FC236}">
                <a16:creationId xmlns:a16="http://schemas.microsoft.com/office/drawing/2014/main" id="{80B41AA1-D6AA-CF53-B428-89D710E6DF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2838081"/>
            <a:ext cx="7561589" cy="9123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Was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der </a:t>
            </a:r>
            <a:r>
              <a:rPr lang="en-US" altLang="en-US" sz="1070" dirty="0" err="1">
                <a:solidFill>
                  <a:srgbClr val="B8C0CA"/>
                </a:solidFill>
              </a:rPr>
              <a:t>Unterschied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zwischen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einem</a:t>
            </a:r>
            <a:r>
              <a:rPr lang="en-US" altLang="en-US" sz="1070" dirty="0">
                <a:solidFill>
                  <a:srgbClr val="B8C0CA"/>
                </a:solidFill>
              </a:rPr>
              <a:t> Power-Kreuz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? </a:t>
            </a:r>
            <a:r>
              <a:rPr lang="en-US" altLang="en-US" sz="1070" i="1" dirty="0">
                <a:solidFill>
                  <a:srgbClr val="B8C0CA"/>
                </a:solidFill>
              </a:rPr>
              <a:t>Eine </a:t>
            </a:r>
            <a:r>
              <a:rPr lang="en-US" altLang="en-US" sz="1070" i="1" dirty="0" err="1">
                <a:solidFill>
                  <a:srgbClr val="B8C0CA"/>
                </a:solidFill>
              </a:rPr>
              <a:t>Refraktion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>
                <a:solidFill>
                  <a:srgbClr val="B8C0CA"/>
                </a:solidFill>
              </a:rPr>
              <a:t>wird</a:t>
            </a:r>
            <a:r>
              <a:rPr lang="en-US" altLang="en-US" sz="1070" i="1" dirty="0">
                <a:solidFill>
                  <a:srgbClr val="B8C0CA"/>
                </a:solidFill>
              </a:rPr>
              <a:t> in </a:t>
            </a:r>
            <a:r>
              <a:rPr lang="en-US" altLang="en-US" sz="1070" i="1" dirty="0" err="1">
                <a:solidFill>
                  <a:srgbClr val="B8C0CA"/>
                </a:solidFill>
              </a:rPr>
              <a:t>sphärozylindrischer</a:t>
            </a:r>
            <a:r>
              <a:rPr lang="en-US" altLang="en-US" sz="1070" i="1" dirty="0">
                <a:solidFill>
                  <a:srgbClr val="B8C0CA"/>
                </a:solidFill>
              </a:rPr>
              <a:t> Form </a:t>
            </a:r>
            <a:r>
              <a:rPr lang="en-US" altLang="en-US" sz="1070" i="1" dirty="0" err="1">
                <a:solidFill>
                  <a:srgbClr val="B8C0CA"/>
                </a:solidFill>
              </a:rPr>
              <a:t>geschrieben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de-DE" altLang="en-US" sz="1070" i="1" dirty="0">
                <a:solidFill>
                  <a:srgbClr val="B8C0CA"/>
                </a:solidFill>
              </a:rPr>
              <a:t>während ein Power-Kreuz nur in Zylinderform geschrieben wird</a:t>
            </a:r>
            <a:endParaRPr lang="en-US" altLang="en-US" sz="1070" b="1" i="1" u="sng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. </a:t>
            </a:r>
            <a:r>
              <a:rPr lang="en-US" altLang="en-US" sz="1070" dirty="0">
                <a:solidFill>
                  <a:srgbClr val="B8C0CA"/>
                </a:solidFill>
              </a:rPr>
              <a:t>Wenn man dieses Wort </a:t>
            </a:r>
            <a:r>
              <a:rPr lang="en-US" altLang="en-US" sz="1070" dirty="0" err="1">
                <a:solidFill>
                  <a:srgbClr val="B8C0CA"/>
                </a:solidFill>
              </a:rPr>
              <a:t>zerlegt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sieht</a:t>
            </a:r>
            <a:r>
              <a:rPr lang="en-US" altLang="en-US" sz="1070" dirty="0">
                <a:solidFill>
                  <a:srgbClr val="B8C0CA"/>
                </a:solidFill>
              </a:rPr>
              <a:t> man,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aus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ersten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) und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Zylinderstärke</a:t>
            </a:r>
            <a:r>
              <a:rPr lang="en-US" altLang="en-US" sz="1070" dirty="0">
                <a:solidFill>
                  <a:srgbClr val="B8C0CA"/>
                </a:solidFill>
              </a:rPr>
              <a:t> (der </a:t>
            </a:r>
            <a:r>
              <a:rPr lang="en-US" altLang="en-US" sz="1070" dirty="0" err="1">
                <a:solidFill>
                  <a:srgbClr val="B8C0CA"/>
                </a:solidFill>
              </a:rPr>
              <a:t>zweiten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und </a:t>
            </a:r>
            <a:r>
              <a:rPr lang="en-US" altLang="en-US" sz="1070" dirty="0" err="1">
                <a:solidFill>
                  <a:srgbClr val="B8C0CA"/>
                </a:solidFill>
              </a:rPr>
              <a:t>deren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). </a:t>
            </a:r>
            <a:r>
              <a:rPr lang="en-US" altLang="en-US" sz="1070" dirty="0" err="1">
                <a:solidFill>
                  <a:srgbClr val="B8C0CA"/>
                </a:solidFill>
              </a:rPr>
              <a:t>Im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Gegensatz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dazu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gibt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</a:t>
            </a:r>
            <a:r>
              <a:rPr lang="en-US" altLang="en-US" sz="1070" dirty="0">
                <a:solidFill>
                  <a:srgbClr val="B8C0CA"/>
                </a:solidFill>
              </a:rPr>
              <a:t> Power-Kreuz </a:t>
            </a:r>
            <a:r>
              <a:rPr lang="en-US" altLang="en-US" sz="1070" dirty="0" err="1">
                <a:solidFill>
                  <a:srgbClr val="B8C0CA"/>
                </a:solidFill>
              </a:rPr>
              <a:t>lediglich</a:t>
            </a:r>
            <a:r>
              <a:rPr lang="en-US" altLang="en-US" sz="1070" dirty="0">
                <a:solidFill>
                  <a:srgbClr val="B8C0CA"/>
                </a:solidFill>
              </a:rPr>
              <a:t> die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zweier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Zylinder an</a:t>
            </a:r>
            <a:r>
              <a:rPr lang="en-US" altLang="en-US" sz="1070" dirty="0">
                <a:solidFill>
                  <a:srgbClr val="B8C0CA"/>
                </a:solidFill>
              </a:rPr>
              <a:t> –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Sphärenstärke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nicht </a:t>
            </a:r>
            <a:r>
              <a:rPr lang="en-US" altLang="en-US" sz="1070" dirty="0" err="1">
                <a:solidFill>
                  <a:srgbClr val="B8C0CA"/>
                </a:solidFill>
              </a:rPr>
              <a:t>enthalten</a:t>
            </a:r>
            <a:r>
              <a:rPr lang="en-US" altLang="en-US" sz="1070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20503" name="Oval 34">
            <a:extLst>
              <a:ext uri="{FF2B5EF4-FFF2-40B4-BE49-F238E27FC236}">
                <a16:creationId xmlns:a16="http://schemas.microsoft.com/office/drawing/2014/main" id="{793F173F-9DF0-9B45-9AA9-7C3A20B197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4197468"/>
            <a:ext cx="3194559" cy="2310957"/>
          </a:xfrm>
          <a:prstGeom prst="ellipse">
            <a:avLst/>
          </a:prstGeom>
          <a:noFill/>
          <a:ln w="25489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0504" name="Line 35">
            <a:extLst>
              <a:ext uri="{FF2B5EF4-FFF2-40B4-BE49-F238E27FC236}">
                <a16:creationId xmlns:a16="http://schemas.microsoft.com/office/drawing/2014/main" id="{8FAA7EF0-9B38-0575-8A4A-05EFB0DA2E66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5824123" y="3721682"/>
            <a:ext cx="747663" cy="883601"/>
          </a:xfrm>
          <a:prstGeom prst="line">
            <a:avLst/>
          </a:prstGeom>
          <a:noFill/>
          <a:ln w="25489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505" name="Oval 36">
            <a:extLst>
              <a:ext uri="{FF2B5EF4-FFF2-40B4-BE49-F238E27FC236}">
                <a16:creationId xmlns:a16="http://schemas.microsoft.com/office/drawing/2014/main" id="{415D98BB-4C26-43A2-DD99-424103A687D6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916728" y="4775207"/>
            <a:ext cx="883601" cy="1495325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0506" name="Freeform 37">
            <a:extLst>
              <a:ext uri="{FF2B5EF4-FFF2-40B4-BE49-F238E27FC236}">
                <a16:creationId xmlns:a16="http://schemas.microsoft.com/office/drawing/2014/main" id="{DEEC7656-067D-B45E-0525-481E15976B25}"/>
              </a:ext>
            </a:extLst>
          </p:cNvPr>
          <p:cNvSpPr>
            <a:spLocks/>
          </p:cNvSpPr>
          <p:nvPr/>
        </p:nvSpPr>
        <p:spPr bwMode="auto">
          <a:xfrm rot="5400000">
            <a:off x="9188605" y="4673253"/>
            <a:ext cx="339847" cy="1495325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507" name="Freeform 38">
            <a:extLst>
              <a:ext uri="{FF2B5EF4-FFF2-40B4-BE49-F238E27FC236}">
                <a16:creationId xmlns:a16="http://schemas.microsoft.com/office/drawing/2014/main" id="{29E504DC-9C46-FB4F-2521-C8D497EFF7A9}"/>
              </a:ext>
            </a:extLst>
          </p:cNvPr>
          <p:cNvSpPr>
            <a:spLocks/>
          </p:cNvSpPr>
          <p:nvPr/>
        </p:nvSpPr>
        <p:spPr bwMode="auto">
          <a:xfrm rot="5400000">
            <a:off x="8942216" y="5321794"/>
            <a:ext cx="826960" cy="413480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508" name="AutoShape 39">
            <a:extLst>
              <a:ext uri="{FF2B5EF4-FFF2-40B4-BE49-F238E27FC236}">
                <a16:creationId xmlns:a16="http://schemas.microsoft.com/office/drawing/2014/main" id="{75179549-44F5-A9A3-30FE-39B8682029A2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3049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0509" name="Line 40">
            <a:extLst>
              <a:ext uri="{FF2B5EF4-FFF2-40B4-BE49-F238E27FC236}">
                <a16:creationId xmlns:a16="http://schemas.microsoft.com/office/drawing/2014/main" id="{C9CB5AE0-1A69-85B9-6AD8-5B301808682E}"/>
              </a:ext>
            </a:extLst>
          </p:cNvPr>
          <p:cNvSpPr>
            <a:spLocks noChangeShapeType="1"/>
          </p:cNvSpPr>
          <p:nvPr/>
        </p:nvSpPr>
        <p:spPr bwMode="auto">
          <a:xfrm>
            <a:off x="6571785" y="3789652"/>
            <a:ext cx="2310957" cy="1223448"/>
          </a:xfrm>
          <a:prstGeom prst="line">
            <a:avLst/>
          </a:prstGeom>
          <a:noFill/>
          <a:ln w="25489">
            <a:solidFill>
              <a:srgbClr val="CC00CC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0510" name="Text Box 41">
            <a:extLst>
              <a:ext uri="{FF2B5EF4-FFF2-40B4-BE49-F238E27FC236}">
                <a16:creationId xmlns:a16="http://schemas.microsoft.com/office/drawing/2014/main" id="{6560A77F-555D-86A7-CE69-27D22DB290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27325" y="3449805"/>
            <a:ext cx="6607186" cy="319373"/>
          </a:xfrm>
          <a:prstGeom prst="rect">
            <a:avLst/>
          </a:prstGeom>
          <a:solidFill>
            <a:srgbClr val="E2F6E6"/>
          </a:solidFill>
          <a:ln w="25489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Gegensatz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dazu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besagt</a:t>
            </a:r>
            <a:r>
              <a:rPr lang="en-US" altLang="en-US" sz="1070" dirty="0">
                <a:solidFill>
                  <a:srgbClr val="3333FF"/>
                </a:solidFill>
              </a:rPr>
              <a:t> dies </a:t>
            </a:r>
            <a:r>
              <a:rPr lang="en-US" altLang="en-US" sz="1070" dirty="0" err="1">
                <a:solidFill>
                  <a:srgbClr val="3333FF"/>
                </a:solidFill>
              </a:rPr>
              <a:t>lediglich</a:t>
            </a:r>
            <a:r>
              <a:rPr lang="en-US" altLang="en-US" sz="1070" dirty="0">
                <a:solidFill>
                  <a:srgbClr val="3333FF"/>
                </a:solidFill>
              </a:rPr>
              <a:t>: „Die Linse hat </a:t>
            </a:r>
            <a:r>
              <a:rPr lang="en-US" altLang="en-US" sz="1070" dirty="0" err="1">
                <a:solidFill>
                  <a:srgbClr val="3333FF"/>
                </a:solidFill>
              </a:rPr>
              <a:t>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Stärke</a:t>
            </a:r>
            <a:r>
              <a:rPr lang="en-US" altLang="en-US" sz="1070" dirty="0">
                <a:solidFill>
                  <a:srgbClr val="3333FF"/>
                </a:solidFill>
              </a:rPr>
              <a:t> von +2 </a:t>
            </a:r>
            <a:r>
              <a:rPr lang="de-DE" altLang="en-US" sz="1070" dirty="0">
                <a:solidFill>
                  <a:srgbClr val="3333FF"/>
                </a:solidFill>
              </a:rPr>
              <a:t>bei der Achse 090</a:t>
            </a:r>
            <a:endParaRPr lang="en-US" altLang="en-US" sz="1070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und +3 </a:t>
            </a:r>
            <a:r>
              <a:rPr lang="en-US" altLang="en-US" sz="1070" dirty="0" err="1">
                <a:solidFill>
                  <a:srgbClr val="3333FF"/>
                </a:solidFill>
              </a:rPr>
              <a:t>bei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Achse</a:t>
            </a:r>
            <a:r>
              <a:rPr lang="en-US" altLang="en-US" sz="1070" dirty="0">
                <a:solidFill>
                  <a:srgbClr val="3333FF"/>
                </a:solidFill>
              </a:rPr>
              <a:t> 180“. </a:t>
            </a:r>
          </a:p>
        </p:txBody>
      </p:sp>
      <p:sp>
        <p:nvSpPr>
          <p:cNvPr id="20511" name="Text Box 42">
            <a:extLst>
              <a:ext uri="{FF2B5EF4-FFF2-40B4-BE49-F238E27FC236}">
                <a16:creationId xmlns:a16="http://schemas.microsoft.com/office/drawing/2014/main" id="{C09F0CDE-1117-29C7-9922-ADDBC6CBC2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047571" y="4265437"/>
            <a:ext cx="3009060" cy="681756"/>
          </a:xfrm>
          <a:prstGeom prst="rect">
            <a:avLst/>
          </a:prstGeom>
          <a:solidFill>
            <a:srgbClr val="F3EAF7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Dies gilt </a:t>
            </a:r>
            <a:r>
              <a:rPr lang="en-US" altLang="en-US" sz="1070" dirty="0" err="1"/>
              <a:t>auch</a:t>
            </a:r>
            <a:r>
              <a:rPr lang="en-US" altLang="en-US" sz="1070" dirty="0"/>
              <a:t> </a:t>
            </a:r>
            <a:r>
              <a:rPr lang="en-US" altLang="en-US" sz="1070" dirty="0" err="1"/>
              <a:t>dann</a:t>
            </a:r>
            <a:r>
              <a:rPr lang="en-US" altLang="en-US" sz="1070" dirty="0"/>
              <a:t>, </a:t>
            </a:r>
            <a:r>
              <a:rPr lang="en-US" altLang="en-US" sz="1070" dirty="0" err="1"/>
              <a:t>wenn</a:t>
            </a:r>
            <a:r>
              <a:rPr lang="en-US" altLang="en-US" sz="1070" dirty="0"/>
              <a:t> das Power-Kreuz-Format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zur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Beschreibung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einer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sphärozylindrischen</a:t>
            </a:r>
            <a:r>
              <a:rPr lang="en-US" altLang="en-US" sz="1070" dirty="0"/>
              <a:t> Linse </a:t>
            </a:r>
            <a:r>
              <a:rPr lang="en-US" altLang="en-US" sz="1070" dirty="0" err="1"/>
              <a:t>verwendet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wird</a:t>
            </a:r>
            <a:r>
              <a:rPr lang="en-US" altLang="en-US" sz="1070" dirty="0"/>
              <a:t>!</a:t>
            </a:r>
          </a:p>
        </p:txBody>
      </p:sp>
      <p:sp>
        <p:nvSpPr>
          <p:cNvPr id="20482" name="ZZ_Kopfleiste">
            <a:extLst>
              <a:ext uri="{FF2B5EF4-FFF2-40B4-BE49-F238E27FC236}">
                <a16:creationId xmlns:a16="http://schemas.microsoft.com/office/drawing/2014/main" id="{404F4690-5C72-A130-0099-235FBA5993A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0512" name="Slide Number Placeholder 1">
            <a:extLst>
              <a:ext uri="{FF2B5EF4-FFF2-40B4-BE49-F238E27FC236}">
                <a16:creationId xmlns:a16="http://schemas.microsoft.com/office/drawing/2014/main" id="{09AE5ABD-795F-7899-8BA0-9BFA3B9338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052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052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7" name="Text Box 3">
            <a:extLst>
              <a:ext uri="{FF2B5EF4-FFF2-40B4-BE49-F238E27FC236}">
                <a16:creationId xmlns:a16="http://schemas.microsoft.com/office/drawing/2014/main" id="{F54CF716-D362-132E-803E-373EFC105BD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21508" name="Text Box 4">
            <a:extLst>
              <a:ext uri="{FF2B5EF4-FFF2-40B4-BE49-F238E27FC236}">
                <a16:creationId xmlns:a16="http://schemas.microsoft.com/office/drawing/2014/main" id="{01586834-DB41-EA78-C765-7B4A4FA1BD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21509" name="Group 5">
            <a:extLst>
              <a:ext uri="{FF2B5EF4-FFF2-40B4-BE49-F238E27FC236}">
                <a16:creationId xmlns:a16="http://schemas.microsoft.com/office/drawing/2014/main" id="{91C092BD-BB64-7B88-5ADB-18C87A652AED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21540" name="Line 6">
              <a:extLst>
                <a:ext uri="{FF2B5EF4-FFF2-40B4-BE49-F238E27FC236}">
                  <a16:creationId xmlns:a16="http://schemas.microsoft.com/office/drawing/2014/main" id="{1312294B-703D-7104-0404-B6271A778A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1541" name="Line 7">
              <a:extLst>
                <a:ext uri="{FF2B5EF4-FFF2-40B4-BE49-F238E27FC236}">
                  <a16:creationId xmlns:a16="http://schemas.microsoft.com/office/drawing/2014/main" id="{050C1525-B9C3-E478-E483-14882D2630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1510" name="Text Box 8">
            <a:extLst>
              <a:ext uri="{FF2B5EF4-FFF2-40B4-BE49-F238E27FC236}">
                <a16:creationId xmlns:a16="http://schemas.microsoft.com/office/drawing/2014/main" id="{075DAF4D-E006-81C1-6C2F-8EC79FA23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21511" name="Text Box 9">
            <a:extLst>
              <a:ext uri="{FF2B5EF4-FFF2-40B4-BE49-F238E27FC236}">
                <a16:creationId xmlns:a16="http://schemas.microsoft.com/office/drawing/2014/main" id="{642A347F-79CF-0C30-0F28-F158BDB218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21512" name="Text Box 10">
            <a:extLst>
              <a:ext uri="{FF2B5EF4-FFF2-40B4-BE49-F238E27FC236}">
                <a16:creationId xmlns:a16="http://schemas.microsoft.com/office/drawing/2014/main" id="{1B5EC1DF-9EED-6DED-BD49-FA244739BF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21513" name="Text Box 11">
            <a:extLst>
              <a:ext uri="{FF2B5EF4-FFF2-40B4-BE49-F238E27FC236}">
                <a16:creationId xmlns:a16="http://schemas.microsoft.com/office/drawing/2014/main" id="{542E7AB7-52C8-80C8-F276-92316E4DB9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21514" name="Group 12">
            <a:extLst>
              <a:ext uri="{FF2B5EF4-FFF2-40B4-BE49-F238E27FC236}">
                <a16:creationId xmlns:a16="http://schemas.microsoft.com/office/drawing/2014/main" id="{3CA2BBD8-7001-471D-0BAE-9DCC4FB9BDA6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21531" name="AutoShape 13">
              <a:extLst>
                <a:ext uri="{FF2B5EF4-FFF2-40B4-BE49-F238E27FC236}">
                  <a16:creationId xmlns:a16="http://schemas.microsoft.com/office/drawing/2014/main" id="{22744B2B-6E49-5BB4-B868-4621149892A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1532" name="Line 14">
              <a:extLst>
                <a:ext uri="{FF2B5EF4-FFF2-40B4-BE49-F238E27FC236}">
                  <a16:creationId xmlns:a16="http://schemas.microsoft.com/office/drawing/2014/main" id="{2AA8A6D6-2F6E-36E2-6718-14305399CF3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1533" name="Line 15">
              <a:extLst>
                <a:ext uri="{FF2B5EF4-FFF2-40B4-BE49-F238E27FC236}">
                  <a16:creationId xmlns:a16="http://schemas.microsoft.com/office/drawing/2014/main" id="{412E3496-633A-4963-A67D-AD8F65D3C2B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1534" name="Line 16">
              <a:extLst>
                <a:ext uri="{FF2B5EF4-FFF2-40B4-BE49-F238E27FC236}">
                  <a16:creationId xmlns:a16="http://schemas.microsoft.com/office/drawing/2014/main" id="{8719BEE4-EC3F-9ADA-49C2-DAFAF10160B5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1535" name="AutoShape 17">
              <a:extLst>
                <a:ext uri="{FF2B5EF4-FFF2-40B4-BE49-F238E27FC236}">
                  <a16:creationId xmlns:a16="http://schemas.microsoft.com/office/drawing/2014/main" id="{73777BBE-2DEA-3F09-EBBE-74BAC4505430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1536" name="Line 18">
              <a:extLst>
                <a:ext uri="{FF2B5EF4-FFF2-40B4-BE49-F238E27FC236}">
                  <a16:creationId xmlns:a16="http://schemas.microsoft.com/office/drawing/2014/main" id="{138EB790-870E-9F63-BB57-F55BDDD7AD7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1537" name="Line 19">
              <a:extLst>
                <a:ext uri="{FF2B5EF4-FFF2-40B4-BE49-F238E27FC236}">
                  <a16:creationId xmlns:a16="http://schemas.microsoft.com/office/drawing/2014/main" id="{3AFEA9B9-B9ED-9C33-CECF-E9AAD8FE49C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1538" name="Line 20">
              <a:extLst>
                <a:ext uri="{FF2B5EF4-FFF2-40B4-BE49-F238E27FC236}">
                  <a16:creationId xmlns:a16="http://schemas.microsoft.com/office/drawing/2014/main" id="{0DD37E4E-05D3-B1C9-85FE-2FE4CB5620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1539" name="Oval 21">
              <a:extLst>
                <a:ext uri="{FF2B5EF4-FFF2-40B4-BE49-F238E27FC236}">
                  <a16:creationId xmlns:a16="http://schemas.microsoft.com/office/drawing/2014/main" id="{F6C36070-67A0-72F5-6BE5-4D52CD4BAC9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21515" name="AutoShape 22">
            <a:extLst>
              <a:ext uri="{FF2B5EF4-FFF2-40B4-BE49-F238E27FC236}">
                <a16:creationId xmlns:a16="http://schemas.microsoft.com/office/drawing/2014/main" id="{BCE9DED6-3946-7F09-7828-288D300225D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1516" name="Line 23">
            <a:extLst>
              <a:ext uri="{FF2B5EF4-FFF2-40B4-BE49-F238E27FC236}">
                <a16:creationId xmlns:a16="http://schemas.microsoft.com/office/drawing/2014/main" id="{67407C1E-8EA6-33C5-DE1E-CBB94AA285C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17" name="Line 24">
            <a:extLst>
              <a:ext uri="{FF2B5EF4-FFF2-40B4-BE49-F238E27FC236}">
                <a16:creationId xmlns:a16="http://schemas.microsoft.com/office/drawing/2014/main" id="{632481D3-3D39-D7C0-E700-D3F7EAECD70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18" name="Line 25">
            <a:extLst>
              <a:ext uri="{FF2B5EF4-FFF2-40B4-BE49-F238E27FC236}">
                <a16:creationId xmlns:a16="http://schemas.microsoft.com/office/drawing/2014/main" id="{779A059C-A64F-8F9A-5BED-E4095FC9C39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19" name="AutoShape 26">
            <a:extLst>
              <a:ext uri="{FF2B5EF4-FFF2-40B4-BE49-F238E27FC236}">
                <a16:creationId xmlns:a16="http://schemas.microsoft.com/office/drawing/2014/main" id="{ED8E5379-6564-F277-0AB5-93DCB37B34A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1520" name="Line 27">
            <a:extLst>
              <a:ext uri="{FF2B5EF4-FFF2-40B4-BE49-F238E27FC236}">
                <a16:creationId xmlns:a16="http://schemas.microsoft.com/office/drawing/2014/main" id="{A6081A8F-5674-2605-4F84-A51AEC4AAD1B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21" name="Line 28">
            <a:extLst>
              <a:ext uri="{FF2B5EF4-FFF2-40B4-BE49-F238E27FC236}">
                <a16:creationId xmlns:a16="http://schemas.microsoft.com/office/drawing/2014/main" id="{0BCB0A96-4C1E-03BA-E34A-00FFCE89D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22" name="Line 29">
            <a:extLst>
              <a:ext uri="{FF2B5EF4-FFF2-40B4-BE49-F238E27FC236}">
                <a16:creationId xmlns:a16="http://schemas.microsoft.com/office/drawing/2014/main" id="{6DF4EDC4-7C1A-8198-D232-8A24334220DE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23" name="Oval 30">
            <a:extLst>
              <a:ext uri="{FF2B5EF4-FFF2-40B4-BE49-F238E27FC236}">
                <a16:creationId xmlns:a16="http://schemas.microsoft.com/office/drawing/2014/main" id="{C5A5A2BF-C51A-C219-32DE-99DAF5AC88CE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1524" name="AutoShape 31">
            <a:extLst>
              <a:ext uri="{FF2B5EF4-FFF2-40B4-BE49-F238E27FC236}">
                <a16:creationId xmlns:a16="http://schemas.microsoft.com/office/drawing/2014/main" id="{4A4503E9-F57C-BDD3-A106-01D330CF8096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1525" name="Text Box 37">
            <a:extLst>
              <a:ext uri="{FF2B5EF4-FFF2-40B4-BE49-F238E27FC236}">
                <a16:creationId xmlns:a16="http://schemas.microsoft.com/office/drawing/2014/main" id="{B7F42C37-E9BD-06A8-B817-BAF1A5177DC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1478694"/>
            <a:ext cx="7425650" cy="4676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Ein Power-Kreuz </a:t>
            </a:r>
            <a:r>
              <a:rPr lang="en-US" altLang="en-US" sz="1070" dirty="0" err="1">
                <a:solidFill>
                  <a:srgbClr val="3333FF"/>
                </a:solidFill>
              </a:rPr>
              <a:t>lässt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sich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leicht</a:t>
            </a:r>
            <a:r>
              <a:rPr lang="en-US" altLang="en-US" sz="1070" dirty="0">
                <a:solidFill>
                  <a:srgbClr val="3333FF"/>
                </a:solidFill>
              </a:rPr>
              <a:t> in sein </a:t>
            </a:r>
            <a:r>
              <a:rPr lang="en-US" altLang="en-US" sz="1070" dirty="0" err="1">
                <a:solidFill>
                  <a:srgbClr val="3333FF"/>
                </a:solidFill>
              </a:rPr>
              <a:t>sphärozylindrisches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Äquivalent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umwandeln</a:t>
            </a:r>
            <a:r>
              <a:rPr lang="en-US" altLang="en-US" sz="1070" dirty="0">
                <a:solidFill>
                  <a:srgbClr val="3333FF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Wählen</a:t>
            </a:r>
            <a:r>
              <a:rPr lang="en-US" altLang="en-US" sz="1070" dirty="0">
                <a:solidFill>
                  <a:srgbClr val="3333FF"/>
                </a:solidFill>
              </a:rPr>
              <a:t> Sie </a:t>
            </a:r>
            <a:r>
              <a:rPr lang="en-US" altLang="en-US" sz="1070" dirty="0" err="1">
                <a:solidFill>
                  <a:srgbClr val="3333FF"/>
                </a:solidFill>
              </a:rPr>
              <a:t>einen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  <a:r>
              <a:rPr lang="en-US" altLang="en-US" sz="1070" dirty="0" err="1">
                <a:solidFill>
                  <a:srgbClr val="3333FF"/>
                </a:solidFill>
              </a:rPr>
              <a:t>Zylinder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als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Grundlage</a:t>
            </a:r>
            <a:r>
              <a:rPr lang="en-US" altLang="en-US" sz="1070" dirty="0">
                <a:solidFill>
                  <a:srgbClr val="3333FF"/>
                </a:solidFill>
              </a:rPr>
              <a:t> für die </a:t>
            </a:r>
            <a:r>
              <a:rPr lang="en-US" altLang="en-US" sz="1070" dirty="0" err="1">
                <a:solidFill>
                  <a:srgbClr val="3333FF"/>
                </a:solidFill>
              </a:rPr>
              <a:t>sphärische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Komponente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aus</a:t>
            </a:r>
            <a:r>
              <a:rPr lang="en-US" altLang="en-US" sz="1070" dirty="0">
                <a:solidFill>
                  <a:srgbClr val="3333FF"/>
                </a:solidFill>
              </a:rPr>
              <a:t> 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passen</a:t>
            </a:r>
            <a:r>
              <a:rPr lang="en-US" altLang="en-US" sz="1070" dirty="0">
                <a:solidFill>
                  <a:srgbClr val="3333FF"/>
                </a:solidFill>
              </a:rPr>
              <a:t> Sie die </a:t>
            </a:r>
            <a:r>
              <a:rPr lang="en-US" altLang="en-US" sz="1070" dirty="0" err="1">
                <a:solidFill>
                  <a:srgbClr val="3333FF"/>
                </a:solidFill>
              </a:rPr>
              <a:t>Stärke</a:t>
            </a:r>
            <a:r>
              <a:rPr lang="en-US" altLang="en-US" sz="1070" dirty="0">
                <a:solidFill>
                  <a:srgbClr val="3333FF"/>
                </a:solidFill>
              </a:rPr>
              <a:t> des </a:t>
            </a:r>
            <a:r>
              <a:rPr lang="en-US" altLang="en-US" sz="1070" dirty="0" err="1">
                <a:solidFill>
                  <a:srgbClr val="3333FF"/>
                </a:solidFill>
              </a:rPr>
              <a:t>anderen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nach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Bedarf</a:t>
            </a:r>
            <a:r>
              <a:rPr lang="en-US" altLang="en-US" sz="1070" dirty="0">
                <a:solidFill>
                  <a:srgbClr val="3333FF"/>
                </a:solidFill>
              </a:rPr>
              <a:t> an. </a:t>
            </a:r>
            <a:endParaRPr lang="en-US" altLang="en-US" sz="1606" i="1" dirty="0">
              <a:solidFill>
                <a:srgbClr val="3333FF"/>
              </a:solidFill>
            </a:endParaRPr>
          </a:p>
        </p:txBody>
      </p:sp>
      <p:sp>
        <p:nvSpPr>
          <p:cNvPr id="21526" name="Oval 38">
            <a:extLst>
              <a:ext uri="{FF2B5EF4-FFF2-40B4-BE49-F238E27FC236}">
                <a16:creationId xmlns:a16="http://schemas.microsoft.com/office/drawing/2014/main" id="{BA4BB82D-D1A7-16CA-8415-DDAEAD5CB751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916728" y="4775207"/>
            <a:ext cx="883601" cy="1495325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1527" name="Freeform 39">
            <a:extLst>
              <a:ext uri="{FF2B5EF4-FFF2-40B4-BE49-F238E27FC236}">
                <a16:creationId xmlns:a16="http://schemas.microsoft.com/office/drawing/2014/main" id="{AEAAFB9F-B7EE-E5B4-6443-C5CF7EFD96DD}"/>
              </a:ext>
            </a:extLst>
          </p:cNvPr>
          <p:cNvSpPr>
            <a:spLocks/>
          </p:cNvSpPr>
          <p:nvPr/>
        </p:nvSpPr>
        <p:spPr bwMode="auto">
          <a:xfrm rot="5400000">
            <a:off x="9188605" y="4673253"/>
            <a:ext cx="339847" cy="1495325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28" name="Freeform 40">
            <a:extLst>
              <a:ext uri="{FF2B5EF4-FFF2-40B4-BE49-F238E27FC236}">
                <a16:creationId xmlns:a16="http://schemas.microsoft.com/office/drawing/2014/main" id="{F64777D6-60DE-A2A3-8C04-07EDD931BB3F}"/>
              </a:ext>
            </a:extLst>
          </p:cNvPr>
          <p:cNvSpPr>
            <a:spLocks/>
          </p:cNvSpPr>
          <p:nvPr/>
        </p:nvSpPr>
        <p:spPr bwMode="auto">
          <a:xfrm rot="5400000">
            <a:off x="8942216" y="5321794"/>
            <a:ext cx="826960" cy="413480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1529" name="AutoShape 42">
            <a:extLst>
              <a:ext uri="{FF2B5EF4-FFF2-40B4-BE49-F238E27FC236}">
                <a16:creationId xmlns:a16="http://schemas.microsoft.com/office/drawing/2014/main" id="{326EE738-99C3-6E75-AE24-472CC07A37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3049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1506" name="ZZ_Kopfleiste">
            <a:extLst>
              <a:ext uri="{FF2B5EF4-FFF2-40B4-BE49-F238E27FC236}">
                <a16:creationId xmlns:a16="http://schemas.microsoft.com/office/drawing/2014/main" id="{383160E6-F791-6C24-A4D6-D8715B9ECD0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1530" name="Slide Number Placeholder 1">
            <a:extLst>
              <a:ext uri="{FF2B5EF4-FFF2-40B4-BE49-F238E27FC236}">
                <a16:creationId xmlns:a16="http://schemas.microsoft.com/office/drawing/2014/main" id="{CEF99F42-3B8B-C1EF-E3FE-D44247BBFE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154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154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1" name="Text Box 3">
            <a:extLst>
              <a:ext uri="{FF2B5EF4-FFF2-40B4-BE49-F238E27FC236}">
                <a16:creationId xmlns:a16="http://schemas.microsoft.com/office/drawing/2014/main" id="{2B5F3A7B-EB76-2F30-F30F-466D06DDAF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22532" name="Text Box 4">
            <a:extLst>
              <a:ext uri="{FF2B5EF4-FFF2-40B4-BE49-F238E27FC236}">
                <a16:creationId xmlns:a16="http://schemas.microsoft.com/office/drawing/2014/main" id="{841FCB65-65B2-BEDA-0186-A929CCA452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22533" name="Group 5">
            <a:extLst>
              <a:ext uri="{FF2B5EF4-FFF2-40B4-BE49-F238E27FC236}">
                <a16:creationId xmlns:a16="http://schemas.microsoft.com/office/drawing/2014/main" id="{71DC9CC6-9F2D-F0F1-9EC4-03F817A13045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22565" name="Line 6">
              <a:extLst>
                <a:ext uri="{FF2B5EF4-FFF2-40B4-BE49-F238E27FC236}">
                  <a16:creationId xmlns:a16="http://schemas.microsoft.com/office/drawing/2014/main" id="{7B7E4F7D-960C-E6B8-960E-85488C9B97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2566" name="Line 7">
              <a:extLst>
                <a:ext uri="{FF2B5EF4-FFF2-40B4-BE49-F238E27FC236}">
                  <a16:creationId xmlns:a16="http://schemas.microsoft.com/office/drawing/2014/main" id="{12326279-F9EC-8F55-1251-DB8E02D6DC0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2534" name="Text Box 8">
            <a:extLst>
              <a:ext uri="{FF2B5EF4-FFF2-40B4-BE49-F238E27FC236}">
                <a16:creationId xmlns:a16="http://schemas.microsoft.com/office/drawing/2014/main" id="{509EE4F8-2FC5-9953-5BA5-68864840E8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22535" name="Text Box 9">
            <a:extLst>
              <a:ext uri="{FF2B5EF4-FFF2-40B4-BE49-F238E27FC236}">
                <a16:creationId xmlns:a16="http://schemas.microsoft.com/office/drawing/2014/main" id="{61D3D3AB-CFBE-C5AE-C44C-F7338F509A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22536" name="Text Box 10">
            <a:extLst>
              <a:ext uri="{FF2B5EF4-FFF2-40B4-BE49-F238E27FC236}">
                <a16:creationId xmlns:a16="http://schemas.microsoft.com/office/drawing/2014/main" id="{A7C11304-4C22-EA67-08F4-0EF5C393D4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22537" name="Text Box 11">
            <a:extLst>
              <a:ext uri="{FF2B5EF4-FFF2-40B4-BE49-F238E27FC236}">
                <a16:creationId xmlns:a16="http://schemas.microsoft.com/office/drawing/2014/main" id="{6A1FAC63-1171-6B0B-EF1A-21358F2118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22538" name="Group 12">
            <a:extLst>
              <a:ext uri="{FF2B5EF4-FFF2-40B4-BE49-F238E27FC236}">
                <a16:creationId xmlns:a16="http://schemas.microsoft.com/office/drawing/2014/main" id="{859207EE-5BE3-5022-532C-35839A563ED9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22556" name="AutoShape 13">
              <a:extLst>
                <a:ext uri="{FF2B5EF4-FFF2-40B4-BE49-F238E27FC236}">
                  <a16:creationId xmlns:a16="http://schemas.microsoft.com/office/drawing/2014/main" id="{B26A669F-3A92-C9EB-90C5-2A08EC97A6A7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2557" name="Line 14">
              <a:extLst>
                <a:ext uri="{FF2B5EF4-FFF2-40B4-BE49-F238E27FC236}">
                  <a16:creationId xmlns:a16="http://schemas.microsoft.com/office/drawing/2014/main" id="{1ED51B99-C530-D254-FFAB-164791E7CA5A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2558" name="Line 15">
              <a:extLst>
                <a:ext uri="{FF2B5EF4-FFF2-40B4-BE49-F238E27FC236}">
                  <a16:creationId xmlns:a16="http://schemas.microsoft.com/office/drawing/2014/main" id="{9324C080-4D2E-D49A-CAB9-5C84BF1A36D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2559" name="Line 16">
              <a:extLst>
                <a:ext uri="{FF2B5EF4-FFF2-40B4-BE49-F238E27FC236}">
                  <a16:creationId xmlns:a16="http://schemas.microsoft.com/office/drawing/2014/main" id="{B98EBB8B-39FA-BC43-573D-6806FD32F8CD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2560" name="AutoShape 17">
              <a:extLst>
                <a:ext uri="{FF2B5EF4-FFF2-40B4-BE49-F238E27FC236}">
                  <a16:creationId xmlns:a16="http://schemas.microsoft.com/office/drawing/2014/main" id="{96CC1625-5018-736B-5777-D40251F3FB2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2561" name="Line 18">
              <a:extLst>
                <a:ext uri="{FF2B5EF4-FFF2-40B4-BE49-F238E27FC236}">
                  <a16:creationId xmlns:a16="http://schemas.microsoft.com/office/drawing/2014/main" id="{FB88DBD8-178C-4FC2-6FEF-1C4AD287987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2562" name="Line 19">
              <a:extLst>
                <a:ext uri="{FF2B5EF4-FFF2-40B4-BE49-F238E27FC236}">
                  <a16:creationId xmlns:a16="http://schemas.microsoft.com/office/drawing/2014/main" id="{020F36C5-97F6-09EB-D478-FB2F9407D6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2563" name="Line 20">
              <a:extLst>
                <a:ext uri="{FF2B5EF4-FFF2-40B4-BE49-F238E27FC236}">
                  <a16:creationId xmlns:a16="http://schemas.microsoft.com/office/drawing/2014/main" id="{8B7457D6-4E7C-4A2D-0416-A34BBEFF183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2564" name="Oval 21">
              <a:extLst>
                <a:ext uri="{FF2B5EF4-FFF2-40B4-BE49-F238E27FC236}">
                  <a16:creationId xmlns:a16="http://schemas.microsoft.com/office/drawing/2014/main" id="{448E1F98-E68C-9FB8-3FC9-CCDEF06C45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22539" name="AutoShape 22">
            <a:extLst>
              <a:ext uri="{FF2B5EF4-FFF2-40B4-BE49-F238E27FC236}">
                <a16:creationId xmlns:a16="http://schemas.microsoft.com/office/drawing/2014/main" id="{D66B7B84-B951-8ECA-CC51-D2111F0EFB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2540" name="Line 23">
            <a:extLst>
              <a:ext uri="{FF2B5EF4-FFF2-40B4-BE49-F238E27FC236}">
                <a16:creationId xmlns:a16="http://schemas.microsoft.com/office/drawing/2014/main" id="{1148B24D-0FA3-66B0-CCF1-77215081F95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41" name="Line 24">
            <a:extLst>
              <a:ext uri="{FF2B5EF4-FFF2-40B4-BE49-F238E27FC236}">
                <a16:creationId xmlns:a16="http://schemas.microsoft.com/office/drawing/2014/main" id="{8F12A909-53EE-B05D-F556-8D2149E06DE8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42" name="Line 25">
            <a:extLst>
              <a:ext uri="{FF2B5EF4-FFF2-40B4-BE49-F238E27FC236}">
                <a16:creationId xmlns:a16="http://schemas.microsoft.com/office/drawing/2014/main" id="{F5EFB1CA-FD1B-534A-2F76-9770675F64E3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43" name="AutoShape 26">
            <a:extLst>
              <a:ext uri="{FF2B5EF4-FFF2-40B4-BE49-F238E27FC236}">
                <a16:creationId xmlns:a16="http://schemas.microsoft.com/office/drawing/2014/main" id="{637E661D-462A-D0FC-86B2-DCEB1DC852B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2544" name="Line 27">
            <a:extLst>
              <a:ext uri="{FF2B5EF4-FFF2-40B4-BE49-F238E27FC236}">
                <a16:creationId xmlns:a16="http://schemas.microsoft.com/office/drawing/2014/main" id="{776047D4-47ED-7CD6-30D0-5961D105CAA9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45" name="Line 28">
            <a:extLst>
              <a:ext uri="{FF2B5EF4-FFF2-40B4-BE49-F238E27FC236}">
                <a16:creationId xmlns:a16="http://schemas.microsoft.com/office/drawing/2014/main" id="{5054FB32-CC24-97EB-6A0B-A63C91D1A4CA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46" name="Line 29">
            <a:extLst>
              <a:ext uri="{FF2B5EF4-FFF2-40B4-BE49-F238E27FC236}">
                <a16:creationId xmlns:a16="http://schemas.microsoft.com/office/drawing/2014/main" id="{BD7282A9-F4D5-23D5-C924-96F2836EBF77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47" name="Oval 30">
            <a:extLst>
              <a:ext uri="{FF2B5EF4-FFF2-40B4-BE49-F238E27FC236}">
                <a16:creationId xmlns:a16="http://schemas.microsoft.com/office/drawing/2014/main" id="{6632A639-F22E-851F-724B-FF0FA4E3673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2548" name="AutoShape 31">
            <a:extLst>
              <a:ext uri="{FF2B5EF4-FFF2-40B4-BE49-F238E27FC236}">
                <a16:creationId xmlns:a16="http://schemas.microsoft.com/office/drawing/2014/main" id="{69EB0F3D-7E11-4635-712B-2C8F2E1D0C1F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2549" name="Text Box 32">
            <a:extLst>
              <a:ext uri="{FF2B5EF4-FFF2-40B4-BE49-F238E27FC236}">
                <a16:creationId xmlns:a16="http://schemas.microsoft.com/office/drawing/2014/main" id="{DDDE10F0-E18C-BB2C-82BC-48B60EEE4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1478694"/>
            <a:ext cx="7425650" cy="13571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Ein Power-Kreuz </a:t>
            </a:r>
            <a:r>
              <a:rPr lang="en-US" altLang="en-US" sz="1070" dirty="0" err="1">
                <a:solidFill>
                  <a:srgbClr val="B8C0CA"/>
                </a:solidFill>
              </a:rPr>
              <a:t>lässt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sich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leicht</a:t>
            </a:r>
            <a:r>
              <a:rPr lang="en-US" altLang="en-US" sz="1070" dirty="0">
                <a:solidFill>
                  <a:srgbClr val="B8C0CA"/>
                </a:solidFill>
              </a:rPr>
              <a:t> in sein </a:t>
            </a:r>
            <a:r>
              <a:rPr lang="en-US" altLang="en-US" sz="1070" dirty="0" err="1">
                <a:solidFill>
                  <a:srgbClr val="B8C0CA"/>
                </a:solidFill>
              </a:rPr>
              <a:t>sphärozylindrisches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Äquivalent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umwandeln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u="sng" dirty="0" err="1">
                <a:solidFill>
                  <a:srgbClr val="3333FF"/>
                </a:solidFill>
              </a:rPr>
              <a:t>Wählen</a:t>
            </a:r>
            <a:r>
              <a:rPr lang="en-US" altLang="en-US" sz="1070" i="1" u="sng" dirty="0">
                <a:solidFill>
                  <a:srgbClr val="3333FF"/>
                </a:solidFill>
              </a:rPr>
              <a:t> Sie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einen</a:t>
            </a:r>
            <a:r>
              <a:rPr lang="en-US" altLang="en-US" sz="1070" i="1" u="sng" dirty="0">
                <a:solidFill>
                  <a:srgbClr val="3333FF"/>
                </a:solidFill>
              </a:rPr>
              <a:t> der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Zylinder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als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Grundlage</a:t>
            </a:r>
            <a:r>
              <a:rPr lang="en-US" altLang="en-US" sz="1070" i="1" u="sng" dirty="0">
                <a:solidFill>
                  <a:srgbClr val="3333FF"/>
                </a:solidFill>
              </a:rPr>
              <a:t> für die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sphärische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Komponente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aus</a:t>
            </a:r>
            <a:r>
              <a:rPr lang="en-US" altLang="en-US" sz="1070" i="1" u="sng" dirty="0">
                <a:solidFill>
                  <a:srgbClr val="3333FF"/>
                </a:solidFill>
              </a:rPr>
              <a:t> 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u="sng" dirty="0" err="1">
                <a:solidFill>
                  <a:srgbClr val="3333FF"/>
                </a:solidFill>
              </a:rPr>
              <a:t>passen</a:t>
            </a:r>
            <a:r>
              <a:rPr lang="en-US" altLang="en-US" sz="1070" i="1" u="sng" dirty="0">
                <a:solidFill>
                  <a:srgbClr val="3333FF"/>
                </a:solidFill>
              </a:rPr>
              <a:t> Sie die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Stärke</a:t>
            </a:r>
            <a:r>
              <a:rPr lang="en-US" altLang="en-US" sz="1070" i="1" u="sng" dirty="0">
                <a:solidFill>
                  <a:srgbClr val="3333FF"/>
                </a:solidFill>
              </a:rPr>
              <a:t> des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anderen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nach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Bedarf</a:t>
            </a:r>
            <a:r>
              <a:rPr lang="en-US" altLang="en-US" sz="1070" i="1" u="sng" dirty="0">
                <a:solidFill>
                  <a:srgbClr val="3333FF"/>
                </a:solidFill>
              </a:rPr>
              <a:t> an</a:t>
            </a:r>
            <a:r>
              <a:rPr lang="en-US" altLang="en-US" sz="1070" dirty="0"/>
              <a:t>. In </a:t>
            </a:r>
            <a:r>
              <a:rPr lang="en-US" altLang="en-US" sz="1070" dirty="0" err="1"/>
              <a:t>unserem</a:t>
            </a:r>
            <a:r>
              <a:rPr lang="en-US" altLang="en-US" sz="1070" dirty="0"/>
              <a:t> </a:t>
            </a:r>
            <a:r>
              <a:rPr lang="en-US" altLang="en-US" sz="1070" dirty="0" err="1"/>
              <a:t>aktuellen</a:t>
            </a:r>
            <a:r>
              <a:rPr lang="en-US" altLang="en-US" sz="1070" dirty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Beispiel</a:t>
            </a:r>
            <a:r>
              <a:rPr lang="en-US" altLang="en-US" sz="1070" dirty="0"/>
              <a:t> </a:t>
            </a:r>
            <a:r>
              <a:rPr lang="en-US" altLang="en-US" sz="1070" dirty="0" err="1"/>
              <a:t>könnten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wir</a:t>
            </a:r>
            <a:r>
              <a:rPr lang="en-US" altLang="en-US" sz="1070" dirty="0"/>
              <a:t xml:space="preserve"> +2 dpt </a:t>
            </a:r>
            <a:r>
              <a:rPr lang="en-US" altLang="en-US" sz="1070" dirty="0" err="1"/>
              <a:t>als</a:t>
            </a:r>
            <a:r>
              <a:rPr lang="en-US" altLang="en-US" sz="1070" dirty="0"/>
              <a:t> </a:t>
            </a:r>
            <a:r>
              <a:rPr lang="en-US" altLang="en-US" sz="1070" dirty="0" err="1"/>
              <a:t>unsere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Basissphäre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verwenden</a:t>
            </a:r>
            <a:r>
              <a:rPr lang="en-US" altLang="en-US" sz="1070" dirty="0"/>
              <a:t>. Die </a:t>
            </a:r>
            <a:r>
              <a:rPr lang="en-US" altLang="en-US" sz="1070" dirty="0" err="1"/>
              <a:t>erforderliche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Stärke</a:t>
            </a:r>
            <a:r>
              <a:rPr lang="en-US" altLang="en-US" sz="1070" dirty="0"/>
              <a:t> </a:t>
            </a:r>
            <a:r>
              <a:rPr lang="de-DE" altLang="en-US" sz="1070" dirty="0"/>
              <a:t>bei der Achse 090</a:t>
            </a:r>
            <a:endParaRPr lang="en-US" altLang="en-US" sz="107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ist</a:t>
            </a:r>
            <a:r>
              <a:rPr lang="en-US" altLang="en-US" sz="1070" dirty="0"/>
              <a:t> nun </a:t>
            </a:r>
            <a:r>
              <a:rPr lang="en-US" altLang="en-US" sz="1070" dirty="0" err="1"/>
              <a:t>vorhanden</a:t>
            </a:r>
            <a:r>
              <a:rPr lang="en-US" altLang="en-US" sz="1070" dirty="0"/>
              <a:t>. Wie </a:t>
            </a:r>
            <a:r>
              <a:rPr lang="en-US" altLang="en-US" sz="1070" dirty="0" err="1"/>
              <a:t>sieht</a:t>
            </a:r>
            <a:r>
              <a:rPr lang="en-US" altLang="en-US" sz="1070" dirty="0"/>
              <a:t> es </a:t>
            </a:r>
            <a:r>
              <a:rPr lang="en-US" altLang="en-US" sz="1070" dirty="0" err="1"/>
              <a:t>bei</a:t>
            </a:r>
            <a:r>
              <a:rPr lang="en-US" altLang="en-US" sz="1070" dirty="0"/>
              <a:t> 180 </a:t>
            </a:r>
            <a:r>
              <a:rPr lang="en-US" altLang="en-US" sz="1070" dirty="0" err="1"/>
              <a:t>aus</a:t>
            </a:r>
            <a:r>
              <a:rPr lang="en-US" altLang="en-US" sz="1070" dirty="0"/>
              <a:t>? Da </a:t>
            </a:r>
            <a:r>
              <a:rPr lang="en-US" altLang="en-US" sz="1070" dirty="0" err="1"/>
              <a:t>dort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bereits</a:t>
            </a:r>
            <a:r>
              <a:rPr lang="en-US" altLang="en-US" sz="1070" dirty="0"/>
              <a:t xml:space="preserve"> +2 dpt </a:t>
            </a:r>
            <a:r>
              <a:rPr lang="en-US" altLang="en-US" sz="1070" dirty="0" err="1"/>
              <a:t>vorhanden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ist</a:t>
            </a:r>
            <a:r>
              <a:rPr lang="en-US" altLang="en-US" sz="1070" dirty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(dank </a:t>
            </a:r>
            <a:r>
              <a:rPr lang="en-US" altLang="en-US" sz="1070" dirty="0" err="1"/>
              <a:t>unserer</a:t>
            </a:r>
            <a:r>
              <a:rPr lang="en-US" altLang="en-US" sz="1070" dirty="0"/>
              <a:t xml:space="preserve"> +2-dpt-Basissphäre), </a:t>
            </a:r>
            <a:r>
              <a:rPr lang="en-US" altLang="en-US" sz="1070" dirty="0" err="1"/>
              <a:t>benötigen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wir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zusätzlich</a:t>
            </a:r>
            <a:r>
              <a:rPr lang="en-US" altLang="en-US" sz="1070" dirty="0"/>
              <a:t> </a:t>
            </a:r>
            <a:r>
              <a:rPr lang="en-US" altLang="en-US" sz="1070" i="1" dirty="0"/>
              <a:t>+1 x 180, </a:t>
            </a:r>
            <a:r>
              <a:rPr lang="en-US" altLang="en-US" sz="1070" dirty="0"/>
              <a:t>um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die in </a:t>
            </a:r>
            <a:r>
              <a:rPr lang="en-US" altLang="en-US" sz="1070" dirty="0" err="1"/>
              <a:t>dieser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Achse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benötigte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Stärke</a:t>
            </a:r>
            <a:r>
              <a:rPr lang="en-US" altLang="en-US" sz="1070" dirty="0"/>
              <a:t xml:space="preserve"> von +3 dpt </a:t>
            </a:r>
            <a:r>
              <a:rPr lang="en-US" altLang="en-US" sz="1070" dirty="0" err="1"/>
              <a:t>zu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erzeugen</a:t>
            </a:r>
            <a:r>
              <a:rPr lang="en-US" altLang="en-US" sz="1070" dirty="0"/>
              <a:t>. Wenn Sie also </a:t>
            </a:r>
            <a:r>
              <a:rPr lang="en-US" altLang="en-US" sz="1070" dirty="0" err="1"/>
              <a:t>eine</a:t>
            </a:r>
            <a:r>
              <a:rPr lang="en-US" altLang="en-US" sz="1070" dirty="0"/>
              <a:t> Linse </a:t>
            </a:r>
            <a:r>
              <a:rPr lang="en-US" altLang="en-US" sz="1070" dirty="0" err="1"/>
              <a:t>mit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einer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Basissphäre</a:t>
            </a:r>
            <a:r>
              <a:rPr lang="en-US" altLang="en-US" sz="1070" dirty="0"/>
              <a:t xml:space="preserve"> von +2 dpt </a:t>
            </a:r>
            <a:r>
              <a:rPr lang="en-US" altLang="en-US" sz="1070" dirty="0" err="1"/>
              <a:t>verwenden</a:t>
            </a:r>
            <a:r>
              <a:rPr lang="en-US" altLang="en-US" sz="1070" dirty="0"/>
              <a:t>, </a:t>
            </a:r>
            <a:r>
              <a:rPr lang="en-US" altLang="en-US" sz="1070" dirty="0" err="1"/>
              <a:t>beträgt</a:t>
            </a:r>
            <a:r>
              <a:rPr lang="en-US" altLang="en-US" sz="1070" dirty="0"/>
              <a:t> das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sphärozylindrische</a:t>
            </a:r>
            <a:r>
              <a:rPr lang="en-US" altLang="en-US" sz="1070" dirty="0"/>
              <a:t> (</a:t>
            </a:r>
            <a:r>
              <a:rPr lang="en-US" altLang="en-US" sz="1070" dirty="0" err="1"/>
              <a:t>Refraktions</a:t>
            </a:r>
            <a:r>
              <a:rPr lang="en-US" altLang="en-US" sz="1070" dirty="0"/>
              <a:t>-)</a:t>
            </a:r>
            <a:r>
              <a:rPr lang="en-US" altLang="en-US" sz="1070" dirty="0" err="1"/>
              <a:t>Äquivalent</a:t>
            </a:r>
            <a:r>
              <a:rPr lang="en-US" altLang="en-US" sz="1070" dirty="0"/>
              <a:t>  </a:t>
            </a:r>
            <a:r>
              <a:rPr lang="en-US" altLang="en-US" sz="1070" dirty="0" err="1"/>
              <a:t>unseres</a:t>
            </a:r>
            <a:r>
              <a:rPr lang="en-US" altLang="en-US" sz="1070" dirty="0"/>
              <a:t> Power-</a:t>
            </a:r>
            <a:r>
              <a:rPr lang="en-US" altLang="en-US" sz="1070" dirty="0" err="1"/>
              <a:t>Kreuzes</a:t>
            </a:r>
            <a:r>
              <a:rPr lang="en-US" altLang="en-US" sz="1070" dirty="0"/>
              <a:t> </a:t>
            </a:r>
            <a:r>
              <a:rPr lang="en-US" altLang="en-US" sz="1070" i="1" dirty="0"/>
              <a:t>+2 +1 x 180.</a:t>
            </a:r>
          </a:p>
        </p:txBody>
      </p:sp>
      <p:sp>
        <p:nvSpPr>
          <p:cNvPr id="22550" name="Oval 33">
            <a:extLst>
              <a:ext uri="{FF2B5EF4-FFF2-40B4-BE49-F238E27FC236}">
                <a16:creationId xmlns:a16="http://schemas.microsoft.com/office/drawing/2014/main" id="{D9FEF3AB-40E0-2D5F-BDD5-DBE500B34E8A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916728" y="4775207"/>
            <a:ext cx="883601" cy="1495325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2551" name="Freeform 34">
            <a:extLst>
              <a:ext uri="{FF2B5EF4-FFF2-40B4-BE49-F238E27FC236}">
                <a16:creationId xmlns:a16="http://schemas.microsoft.com/office/drawing/2014/main" id="{EADA47A5-9ABB-993F-F2C6-C5C68910C48D}"/>
              </a:ext>
            </a:extLst>
          </p:cNvPr>
          <p:cNvSpPr>
            <a:spLocks/>
          </p:cNvSpPr>
          <p:nvPr/>
        </p:nvSpPr>
        <p:spPr bwMode="auto">
          <a:xfrm rot="5400000">
            <a:off x="9188605" y="4673253"/>
            <a:ext cx="339847" cy="1495325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52" name="Freeform 35">
            <a:extLst>
              <a:ext uri="{FF2B5EF4-FFF2-40B4-BE49-F238E27FC236}">
                <a16:creationId xmlns:a16="http://schemas.microsoft.com/office/drawing/2014/main" id="{DCFFFC3D-1565-5664-22F7-2A579E68CAC3}"/>
              </a:ext>
            </a:extLst>
          </p:cNvPr>
          <p:cNvSpPr>
            <a:spLocks/>
          </p:cNvSpPr>
          <p:nvPr/>
        </p:nvSpPr>
        <p:spPr bwMode="auto">
          <a:xfrm rot="5400000">
            <a:off x="8942216" y="5321794"/>
            <a:ext cx="826960" cy="413480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2553" name="AutoShape 36">
            <a:extLst>
              <a:ext uri="{FF2B5EF4-FFF2-40B4-BE49-F238E27FC236}">
                <a16:creationId xmlns:a16="http://schemas.microsoft.com/office/drawing/2014/main" id="{66897E0D-7DB6-D0A2-2280-E596FB3C7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3049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2554" name="Text Box 37">
            <a:extLst>
              <a:ext uri="{FF2B5EF4-FFF2-40B4-BE49-F238E27FC236}">
                <a16:creationId xmlns:a16="http://schemas.microsoft.com/office/drawing/2014/main" id="{57484244-2CF1-92B0-7ABC-B012618E3C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0613" y="4673253"/>
            <a:ext cx="1251769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+1 x 180</a:t>
            </a:r>
          </a:p>
        </p:txBody>
      </p:sp>
      <p:sp>
        <p:nvSpPr>
          <p:cNvPr id="22530" name="ZZ_Kopfleiste">
            <a:extLst>
              <a:ext uri="{FF2B5EF4-FFF2-40B4-BE49-F238E27FC236}">
                <a16:creationId xmlns:a16="http://schemas.microsoft.com/office/drawing/2014/main" id="{EB78FE51-05A9-58FC-91EE-C6841FE2AA0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2555" name="Slide Number Placeholder 1">
            <a:extLst>
              <a:ext uri="{FF2B5EF4-FFF2-40B4-BE49-F238E27FC236}">
                <a16:creationId xmlns:a16="http://schemas.microsoft.com/office/drawing/2014/main" id="{AB6B32F0-DF24-D02B-B7E1-A79B214D578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256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256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Text Box 3">
            <a:extLst>
              <a:ext uri="{FF2B5EF4-FFF2-40B4-BE49-F238E27FC236}">
                <a16:creationId xmlns:a16="http://schemas.microsoft.com/office/drawing/2014/main" id="{D3BE8D27-DC2C-4334-3926-04F8EC5A56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23556" name="Text Box 4">
            <a:extLst>
              <a:ext uri="{FF2B5EF4-FFF2-40B4-BE49-F238E27FC236}">
                <a16:creationId xmlns:a16="http://schemas.microsoft.com/office/drawing/2014/main" id="{4D7B6218-7BCC-9956-8414-AE55C512C5C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23557" name="Group 5">
            <a:extLst>
              <a:ext uri="{FF2B5EF4-FFF2-40B4-BE49-F238E27FC236}">
                <a16:creationId xmlns:a16="http://schemas.microsoft.com/office/drawing/2014/main" id="{35E356E7-7529-616E-5DA2-5081ABBC8B22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23593" name="Line 6">
              <a:extLst>
                <a:ext uri="{FF2B5EF4-FFF2-40B4-BE49-F238E27FC236}">
                  <a16:creationId xmlns:a16="http://schemas.microsoft.com/office/drawing/2014/main" id="{96F98A06-382E-628F-3C53-DA78374A89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3594" name="Line 7">
              <a:extLst>
                <a:ext uri="{FF2B5EF4-FFF2-40B4-BE49-F238E27FC236}">
                  <a16:creationId xmlns:a16="http://schemas.microsoft.com/office/drawing/2014/main" id="{BB5FF45F-B432-ABD9-08D2-40540B5B510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3558" name="Text Box 8">
            <a:extLst>
              <a:ext uri="{FF2B5EF4-FFF2-40B4-BE49-F238E27FC236}">
                <a16:creationId xmlns:a16="http://schemas.microsoft.com/office/drawing/2014/main" id="{FAD2BDEE-2696-00A3-A506-63A8FB2C77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23559" name="Text Box 9">
            <a:extLst>
              <a:ext uri="{FF2B5EF4-FFF2-40B4-BE49-F238E27FC236}">
                <a16:creationId xmlns:a16="http://schemas.microsoft.com/office/drawing/2014/main" id="{88C4DD31-F2DF-B690-B56D-CBF05B9AEE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23560" name="Text Box 10">
            <a:extLst>
              <a:ext uri="{FF2B5EF4-FFF2-40B4-BE49-F238E27FC236}">
                <a16:creationId xmlns:a16="http://schemas.microsoft.com/office/drawing/2014/main" id="{2F699611-3BAF-B680-C748-ECF8463227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23561" name="Text Box 11">
            <a:extLst>
              <a:ext uri="{FF2B5EF4-FFF2-40B4-BE49-F238E27FC236}">
                <a16:creationId xmlns:a16="http://schemas.microsoft.com/office/drawing/2014/main" id="{188F2C9F-46BC-F31F-1B01-BE2C2792F0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23562" name="Group 12">
            <a:extLst>
              <a:ext uri="{FF2B5EF4-FFF2-40B4-BE49-F238E27FC236}">
                <a16:creationId xmlns:a16="http://schemas.microsoft.com/office/drawing/2014/main" id="{7D3C36AB-E324-D7F8-D258-91B3C5EFFBD4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23584" name="AutoShape 13">
              <a:extLst>
                <a:ext uri="{FF2B5EF4-FFF2-40B4-BE49-F238E27FC236}">
                  <a16:creationId xmlns:a16="http://schemas.microsoft.com/office/drawing/2014/main" id="{422D2694-F7BE-69D4-2BC1-46212BAC6DA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3585" name="Line 14">
              <a:extLst>
                <a:ext uri="{FF2B5EF4-FFF2-40B4-BE49-F238E27FC236}">
                  <a16:creationId xmlns:a16="http://schemas.microsoft.com/office/drawing/2014/main" id="{1667EF9D-DF08-15FA-3CD2-2DC9C8AFE0A8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3586" name="Line 15">
              <a:extLst>
                <a:ext uri="{FF2B5EF4-FFF2-40B4-BE49-F238E27FC236}">
                  <a16:creationId xmlns:a16="http://schemas.microsoft.com/office/drawing/2014/main" id="{196820CA-C041-8972-BFD7-E686E339C4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3587" name="Line 16">
              <a:extLst>
                <a:ext uri="{FF2B5EF4-FFF2-40B4-BE49-F238E27FC236}">
                  <a16:creationId xmlns:a16="http://schemas.microsoft.com/office/drawing/2014/main" id="{CDE5DB87-0B43-6280-82A5-43555A60CE76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3588" name="AutoShape 17">
              <a:extLst>
                <a:ext uri="{FF2B5EF4-FFF2-40B4-BE49-F238E27FC236}">
                  <a16:creationId xmlns:a16="http://schemas.microsoft.com/office/drawing/2014/main" id="{0AD738BB-58B1-BB5E-B75E-D3D1C341C86E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3589" name="Line 18">
              <a:extLst>
                <a:ext uri="{FF2B5EF4-FFF2-40B4-BE49-F238E27FC236}">
                  <a16:creationId xmlns:a16="http://schemas.microsoft.com/office/drawing/2014/main" id="{C1C85B9F-4C64-FDB7-5A1E-BCEF9AA10A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3590" name="Line 19">
              <a:extLst>
                <a:ext uri="{FF2B5EF4-FFF2-40B4-BE49-F238E27FC236}">
                  <a16:creationId xmlns:a16="http://schemas.microsoft.com/office/drawing/2014/main" id="{AD13C070-B444-B900-970C-568F172650F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3591" name="Line 20">
              <a:extLst>
                <a:ext uri="{FF2B5EF4-FFF2-40B4-BE49-F238E27FC236}">
                  <a16:creationId xmlns:a16="http://schemas.microsoft.com/office/drawing/2014/main" id="{77E765DB-C229-5342-97B5-E9285669B93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3592" name="Oval 21">
              <a:extLst>
                <a:ext uri="{FF2B5EF4-FFF2-40B4-BE49-F238E27FC236}">
                  <a16:creationId xmlns:a16="http://schemas.microsoft.com/office/drawing/2014/main" id="{13B44382-5991-A192-0C25-125CE314D75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23563" name="AutoShape 22">
            <a:extLst>
              <a:ext uri="{FF2B5EF4-FFF2-40B4-BE49-F238E27FC236}">
                <a16:creationId xmlns:a16="http://schemas.microsoft.com/office/drawing/2014/main" id="{622B7C87-9AA1-293D-468A-84E12B0FB2F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3564" name="Line 23">
            <a:extLst>
              <a:ext uri="{FF2B5EF4-FFF2-40B4-BE49-F238E27FC236}">
                <a16:creationId xmlns:a16="http://schemas.microsoft.com/office/drawing/2014/main" id="{C8FD80CE-9A4A-7992-1183-A84D2FB1FA3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65" name="Line 24">
            <a:extLst>
              <a:ext uri="{FF2B5EF4-FFF2-40B4-BE49-F238E27FC236}">
                <a16:creationId xmlns:a16="http://schemas.microsoft.com/office/drawing/2014/main" id="{9159C756-51A8-DE72-660B-1CD5308F53C1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66" name="Line 25">
            <a:extLst>
              <a:ext uri="{FF2B5EF4-FFF2-40B4-BE49-F238E27FC236}">
                <a16:creationId xmlns:a16="http://schemas.microsoft.com/office/drawing/2014/main" id="{F0E9DF78-54C9-C7D6-1821-1D4327A26D1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67" name="AutoShape 26">
            <a:extLst>
              <a:ext uri="{FF2B5EF4-FFF2-40B4-BE49-F238E27FC236}">
                <a16:creationId xmlns:a16="http://schemas.microsoft.com/office/drawing/2014/main" id="{6CAD1FEC-4D57-1E89-143F-622C872CA23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3568" name="Line 27">
            <a:extLst>
              <a:ext uri="{FF2B5EF4-FFF2-40B4-BE49-F238E27FC236}">
                <a16:creationId xmlns:a16="http://schemas.microsoft.com/office/drawing/2014/main" id="{3B2699D8-40CF-E01A-8D32-343C40F42CF9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69" name="Line 28">
            <a:extLst>
              <a:ext uri="{FF2B5EF4-FFF2-40B4-BE49-F238E27FC236}">
                <a16:creationId xmlns:a16="http://schemas.microsoft.com/office/drawing/2014/main" id="{1238B25C-AFA0-D9FF-BDA5-1F0BC25F8711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70" name="Line 29">
            <a:extLst>
              <a:ext uri="{FF2B5EF4-FFF2-40B4-BE49-F238E27FC236}">
                <a16:creationId xmlns:a16="http://schemas.microsoft.com/office/drawing/2014/main" id="{75F38CAC-21F1-B801-EBBD-AB02D65C7FF2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71" name="Oval 30">
            <a:extLst>
              <a:ext uri="{FF2B5EF4-FFF2-40B4-BE49-F238E27FC236}">
                <a16:creationId xmlns:a16="http://schemas.microsoft.com/office/drawing/2014/main" id="{2032C423-5D24-F61C-628D-F20E8D7510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3572" name="AutoShape 31">
            <a:extLst>
              <a:ext uri="{FF2B5EF4-FFF2-40B4-BE49-F238E27FC236}">
                <a16:creationId xmlns:a16="http://schemas.microsoft.com/office/drawing/2014/main" id="{DBA71A37-E7D9-1CFA-9402-A8CE9E5055C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3573" name="Text Box 32">
            <a:extLst>
              <a:ext uri="{FF2B5EF4-FFF2-40B4-BE49-F238E27FC236}">
                <a16:creationId xmlns:a16="http://schemas.microsoft.com/office/drawing/2014/main" id="{BABC8B39-A5B1-690A-ECA7-92F7878211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435645"/>
            <a:ext cx="7748505" cy="61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Oder </a:t>
            </a:r>
            <a:r>
              <a:rPr lang="en-US" altLang="en-US" sz="1070" dirty="0" err="1"/>
              <a:t>wir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könnten</a:t>
            </a:r>
            <a:r>
              <a:rPr lang="en-US" altLang="en-US" sz="1070" dirty="0"/>
              <a:t xml:space="preserve"> den +3-dpt-Zylinder </a:t>
            </a:r>
            <a:r>
              <a:rPr lang="en-US" altLang="en-US" sz="1070" dirty="0" err="1"/>
              <a:t>verwenden</a:t>
            </a:r>
            <a:r>
              <a:rPr lang="en-US" altLang="en-US" sz="1070" dirty="0"/>
              <a:t>, um </a:t>
            </a:r>
            <a:r>
              <a:rPr lang="en-US" altLang="en-US" sz="1070" dirty="0" err="1"/>
              <a:t>unsere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Basissphäre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zu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erstellen</a:t>
            </a:r>
            <a:r>
              <a:rPr lang="en-US" altLang="en-US" sz="1070" dirty="0"/>
              <a:t>. </a:t>
            </a:r>
            <a:r>
              <a:rPr lang="en-US" altLang="en-US" sz="1070" dirty="0" err="1"/>
              <a:t>Beachten</a:t>
            </a:r>
            <a:r>
              <a:rPr lang="en-US" altLang="en-US" sz="1070" dirty="0"/>
              <a:t> Sie, </a:t>
            </a:r>
            <a:r>
              <a:rPr lang="en-US" altLang="en-US" sz="1070" dirty="0" err="1"/>
              <a:t>dass</a:t>
            </a:r>
            <a:r>
              <a:rPr lang="en-US" altLang="en-US" sz="1070" dirty="0"/>
              <a:t> dies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/>
              <a:t>1 dpt mehr gibt als an der Achse 090 benötigt wird</a:t>
            </a:r>
            <a:r>
              <a:rPr lang="en-US" altLang="en-US" sz="1070" dirty="0"/>
              <a:t>. Um </a:t>
            </a:r>
            <a:r>
              <a:rPr lang="en-US" altLang="en-US" sz="1070" dirty="0" err="1"/>
              <a:t>diesen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Überschuss</a:t>
            </a:r>
            <a:r>
              <a:rPr lang="en-US" altLang="en-US" sz="1070" dirty="0"/>
              <a:t> </a:t>
            </a:r>
            <a:r>
              <a:rPr lang="en-US" altLang="en-US" sz="1070" dirty="0" err="1"/>
              <a:t>auszugleichen</a:t>
            </a:r>
            <a:r>
              <a:rPr lang="en-US" altLang="en-US" sz="1070" dirty="0"/>
              <a:t>, </a:t>
            </a:r>
            <a:r>
              <a:rPr lang="en-US" altLang="en-US" sz="1070" dirty="0" err="1"/>
              <a:t>benötigen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wir</a:t>
            </a:r>
            <a:endParaRPr lang="en-US" altLang="en-US" sz="107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/>
              <a:t>-1 x 090, </a:t>
            </a:r>
            <a:r>
              <a:rPr lang="en-US" altLang="en-US" sz="1070" dirty="0"/>
              <a:t>um die in </a:t>
            </a:r>
            <a:r>
              <a:rPr lang="en-US" altLang="en-US" sz="1070" dirty="0" err="1"/>
              <a:t>dieser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Achse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benötigte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Stärke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zu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erzeugen</a:t>
            </a:r>
            <a:r>
              <a:rPr lang="en-US" altLang="en-US" sz="1070" dirty="0"/>
              <a:t>. Somit </a:t>
            </a:r>
            <a:r>
              <a:rPr lang="en-US" altLang="en-US" sz="1070" dirty="0" err="1"/>
              <a:t>beträgt</a:t>
            </a:r>
            <a:r>
              <a:rPr lang="en-US" altLang="en-US" sz="1070" dirty="0"/>
              <a:t> das </a:t>
            </a:r>
            <a:r>
              <a:rPr lang="en-US" altLang="en-US" sz="1070" dirty="0" err="1"/>
              <a:t>sphärozylindrische</a:t>
            </a:r>
            <a:r>
              <a:rPr lang="en-US" altLang="en-US" sz="1070" dirty="0"/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Äquivalent (Refraktion) +3 -1 x 090</a:t>
            </a:r>
            <a:r>
              <a:rPr lang="en-US" altLang="en-US" sz="1070" i="1" dirty="0"/>
              <a:t>.</a:t>
            </a:r>
          </a:p>
        </p:txBody>
      </p:sp>
      <p:sp>
        <p:nvSpPr>
          <p:cNvPr id="23574" name="Oval 35">
            <a:extLst>
              <a:ext uri="{FF2B5EF4-FFF2-40B4-BE49-F238E27FC236}">
                <a16:creationId xmlns:a16="http://schemas.microsoft.com/office/drawing/2014/main" id="{55D1F0FB-442F-69A3-5A0D-8DDBE33AF922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916728" y="4775207"/>
            <a:ext cx="883601" cy="1495325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3575" name="Freeform 36">
            <a:extLst>
              <a:ext uri="{FF2B5EF4-FFF2-40B4-BE49-F238E27FC236}">
                <a16:creationId xmlns:a16="http://schemas.microsoft.com/office/drawing/2014/main" id="{7D5AF76C-F8A5-2008-7DDB-7AF39753DC39}"/>
              </a:ext>
            </a:extLst>
          </p:cNvPr>
          <p:cNvSpPr>
            <a:spLocks/>
          </p:cNvSpPr>
          <p:nvPr/>
        </p:nvSpPr>
        <p:spPr bwMode="auto">
          <a:xfrm rot="5400000">
            <a:off x="9188605" y="4673253"/>
            <a:ext cx="339847" cy="1495325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76" name="Freeform 37">
            <a:extLst>
              <a:ext uri="{FF2B5EF4-FFF2-40B4-BE49-F238E27FC236}">
                <a16:creationId xmlns:a16="http://schemas.microsoft.com/office/drawing/2014/main" id="{FDDE1C89-5D25-1DBA-0B48-D95B75C65250}"/>
              </a:ext>
            </a:extLst>
          </p:cNvPr>
          <p:cNvSpPr>
            <a:spLocks/>
          </p:cNvSpPr>
          <p:nvPr/>
        </p:nvSpPr>
        <p:spPr bwMode="auto">
          <a:xfrm rot="5400000">
            <a:off x="8942216" y="5321794"/>
            <a:ext cx="826960" cy="413480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77" name="AutoShape 38">
            <a:extLst>
              <a:ext uri="{FF2B5EF4-FFF2-40B4-BE49-F238E27FC236}">
                <a16:creationId xmlns:a16="http://schemas.microsoft.com/office/drawing/2014/main" id="{1C523E25-2AA3-3561-D139-99ED694FB490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3049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3578" name="Text Box 39">
            <a:extLst>
              <a:ext uri="{FF2B5EF4-FFF2-40B4-BE49-F238E27FC236}">
                <a16:creationId xmlns:a16="http://schemas.microsoft.com/office/drawing/2014/main" id="{8D2F46D3-46F1-D16F-6258-A4433BBF9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0613" y="4673253"/>
            <a:ext cx="1240440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+2 +1 x 180</a:t>
            </a:r>
          </a:p>
        </p:txBody>
      </p:sp>
      <p:sp>
        <p:nvSpPr>
          <p:cNvPr id="23579" name="Text Box 43">
            <a:extLst>
              <a:ext uri="{FF2B5EF4-FFF2-40B4-BE49-F238E27FC236}">
                <a16:creationId xmlns:a16="http://schemas.microsoft.com/office/drawing/2014/main" id="{96D917BF-A145-2C00-D23E-DC69532F3D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7781" y="4210212"/>
            <a:ext cx="1200792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+3 -1 x 090</a:t>
            </a:r>
          </a:p>
        </p:txBody>
      </p:sp>
      <p:sp>
        <p:nvSpPr>
          <p:cNvPr id="23580" name="Line 46">
            <a:extLst>
              <a:ext uri="{FF2B5EF4-FFF2-40B4-BE49-F238E27FC236}">
                <a16:creationId xmlns:a16="http://schemas.microsoft.com/office/drawing/2014/main" id="{B492B397-202F-6C54-7E4B-58485E0C83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542896" y="4537314"/>
            <a:ext cx="1563295" cy="611724"/>
          </a:xfrm>
          <a:prstGeom prst="line">
            <a:avLst/>
          </a:prstGeom>
          <a:noFill/>
          <a:ln w="2548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81" name="Line 47">
            <a:extLst>
              <a:ext uri="{FF2B5EF4-FFF2-40B4-BE49-F238E27FC236}">
                <a16:creationId xmlns:a16="http://schemas.microsoft.com/office/drawing/2014/main" id="{691113C4-A1D3-AA7A-7C8E-F58A6C061566}"/>
              </a:ext>
            </a:extLst>
          </p:cNvPr>
          <p:cNvSpPr>
            <a:spLocks noChangeShapeType="1"/>
          </p:cNvSpPr>
          <p:nvPr/>
        </p:nvSpPr>
        <p:spPr bwMode="auto">
          <a:xfrm>
            <a:off x="8542896" y="4537314"/>
            <a:ext cx="1563295" cy="611724"/>
          </a:xfrm>
          <a:prstGeom prst="line">
            <a:avLst/>
          </a:prstGeom>
          <a:noFill/>
          <a:ln w="25489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3582" name="Text Box 49">
            <a:extLst>
              <a:ext uri="{FF2B5EF4-FFF2-40B4-BE49-F238E27FC236}">
                <a16:creationId xmlns:a16="http://schemas.microsoft.com/office/drawing/2014/main" id="{513DE483-8A64-F4B1-1A86-F8C8C2E721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1478694"/>
            <a:ext cx="7425650" cy="13571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Ein Power-Kreuz lässt sich leicht in sein </a:t>
            </a:r>
            <a:r>
              <a:rPr lang="de-DE" altLang="en-US" sz="1070" dirty="0" err="1">
                <a:solidFill>
                  <a:srgbClr val="B8C0CA"/>
                </a:solidFill>
              </a:rPr>
              <a:t>sphärozylindrisches</a:t>
            </a:r>
            <a:r>
              <a:rPr lang="de-DE" altLang="en-US" sz="1070" dirty="0">
                <a:solidFill>
                  <a:srgbClr val="B8C0CA"/>
                </a:solidFill>
              </a:rPr>
              <a:t> Äquivalent umwandeln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u="sng" dirty="0" err="1">
                <a:solidFill>
                  <a:srgbClr val="3333FF"/>
                </a:solidFill>
              </a:rPr>
              <a:t>Wählen</a:t>
            </a:r>
            <a:r>
              <a:rPr lang="en-US" altLang="en-US" sz="1070" i="1" u="sng" dirty="0">
                <a:solidFill>
                  <a:srgbClr val="3333FF"/>
                </a:solidFill>
              </a:rPr>
              <a:t> Sie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einen</a:t>
            </a:r>
            <a:r>
              <a:rPr lang="en-US" altLang="en-US" sz="1070" i="1" u="sng" dirty="0">
                <a:solidFill>
                  <a:srgbClr val="3333FF"/>
                </a:solidFill>
              </a:rPr>
              <a:t> der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Zylinder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als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Grundlage</a:t>
            </a:r>
            <a:r>
              <a:rPr lang="en-US" altLang="en-US" sz="1070" i="1" u="sng" dirty="0">
                <a:solidFill>
                  <a:srgbClr val="3333FF"/>
                </a:solidFill>
              </a:rPr>
              <a:t> für die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sphärische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Komponente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aus</a:t>
            </a:r>
            <a:r>
              <a:rPr lang="en-US" altLang="en-US" sz="1070" i="1" u="sng" dirty="0">
                <a:solidFill>
                  <a:srgbClr val="3333FF"/>
                </a:solidFill>
              </a:rPr>
              <a:t> 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u="sng" dirty="0" err="1">
                <a:solidFill>
                  <a:srgbClr val="3333FF"/>
                </a:solidFill>
              </a:rPr>
              <a:t>passen</a:t>
            </a:r>
            <a:r>
              <a:rPr lang="en-US" altLang="en-US" sz="1070" i="1" u="sng" dirty="0">
                <a:solidFill>
                  <a:srgbClr val="3333FF"/>
                </a:solidFill>
              </a:rPr>
              <a:t> Sie die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Stärke</a:t>
            </a:r>
            <a:r>
              <a:rPr lang="en-US" altLang="en-US" sz="1070" i="1" u="sng" dirty="0">
                <a:solidFill>
                  <a:srgbClr val="3333FF"/>
                </a:solidFill>
              </a:rPr>
              <a:t> des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anderen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Zylinders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nach</a:t>
            </a:r>
            <a:r>
              <a:rPr lang="en-US" altLang="en-US" sz="1070" i="1" u="sng" dirty="0">
                <a:solidFill>
                  <a:srgbClr val="3333FF"/>
                </a:solidFill>
              </a:rPr>
              <a:t> </a:t>
            </a:r>
            <a:r>
              <a:rPr lang="en-US" altLang="en-US" sz="1070" i="1" u="sng" dirty="0" err="1">
                <a:solidFill>
                  <a:srgbClr val="3333FF"/>
                </a:solidFill>
              </a:rPr>
              <a:t>Bedarf</a:t>
            </a:r>
            <a:r>
              <a:rPr lang="en-US" altLang="en-US" sz="1070" i="1" u="sng" dirty="0">
                <a:solidFill>
                  <a:srgbClr val="3333FF"/>
                </a:solidFill>
              </a:rPr>
              <a:t> an</a:t>
            </a:r>
            <a:r>
              <a:rPr lang="en-US" altLang="en-US" sz="1070" dirty="0">
                <a:solidFill>
                  <a:srgbClr val="B8C0CA"/>
                </a:solidFill>
              </a:rPr>
              <a:t>. In </a:t>
            </a:r>
            <a:r>
              <a:rPr lang="en-US" altLang="en-US" sz="1070" dirty="0" err="1">
                <a:solidFill>
                  <a:srgbClr val="B8C0CA"/>
                </a:solidFill>
              </a:rPr>
              <a:t>unserem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aktuellen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wir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+2 dpt </a:t>
            </a:r>
            <a:r>
              <a:rPr lang="en-US" altLang="en-US" sz="1070" dirty="0" err="1">
                <a:solidFill>
                  <a:srgbClr val="B8C0CA"/>
                </a:solidFill>
              </a:rPr>
              <a:t>als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unsere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Basissphäre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verwenden</a:t>
            </a:r>
            <a:r>
              <a:rPr lang="en-US" altLang="en-US" sz="1070" dirty="0">
                <a:solidFill>
                  <a:srgbClr val="B8C0CA"/>
                </a:solidFill>
              </a:rPr>
              <a:t>. Die </a:t>
            </a:r>
            <a:r>
              <a:rPr lang="en-US" altLang="en-US" sz="1070" dirty="0" err="1">
                <a:solidFill>
                  <a:srgbClr val="B8C0CA"/>
                </a:solidFill>
              </a:rPr>
              <a:t>erforderliche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de-DE" altLang="en-US" sz="1070" dirty="0">
                <a:solidFill>
                  <a:srgbClr val="B8C0CA"/>
                </a:solidFill>
              </a:rPr>
              <a:t>bei der Achse 090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nun </a:t>
            </a:r>
            <a:r>
              <a:rPr lang="en-US" altLang="en-US" sz="1070" dirty="0" err="1">
                <a:solidFill>
                  <a:srgbClr val="B8C0CA"/>
                </a:solidFill>
              </a:rPr>
              <a:t>vorhanden</a:t>
            </a:r>
            <a:r>
              <a:rPr lang="en-US" altLang="en-US" sz="1070" dirty="0">
                <a:solidFill>
                  <a:srgbClr val="B8C0CA"/>
                </a:solidFill>
              </a:rPr>
              <a:t>. Wie </a:t>
            </a:r>
            <a:r>
              <a:rPr lang="en-US" altLang="en-US" sz="1070" dirty="0" err="1">
                <a:solidFill>
                  <a:srgbClr val="B8C0CA"/>
                </a:solidFill>
              </a:rPr>
              <a:t>sieht</a:t>
            </a:r>
            <a:r>
              <a:rPr lang="en-US" altLang="en-US" sz="1070" dirty="0">
                <a:solidFill>
                  <a:srgbClr val="B8C0CA"/>
                </a:solidFill>
              </a:rPr>
              <a:t> es </a:t>
            </a:r>
            <a:r>
              <a:rPr lang="en-US" altLang="en-US" sz="1070" dirty="0" err="1">
                <a:solidFill>
                  <a:srgbClr val="B8C0CA"/>
                </a:solidFill>
              </a:rPr>
              <a:t>bei</a:t>
            </a:r>
            <a:r>
              <a:rPr lang="en-US" altLang="en-US" sz="1070" dirty="0">
                <a:solidFill>
                  <a:srgbClr val="B8C0CA"/>
                </a:solidFill>
              </a:rPr>
              <a:t> 180 </a:t>
            </a:r>
            <a:r>
              <a:rPr lang="en-US" altLang="en-US" sz="1070" dirty="0" err="1">
                <a:solidFill>
                  <a:srgbClr val="B8C0CA"/>
                </a:solidFill>
              </a:rPr>
              <a:t>aus</a:t>
            </a:r>
            <a:r>
              <a:rPr lang="en-US" altLang="en-US" sz="1070" dirty="0">
                <a:solidFill>
                  <a:srgbClr val="B8C0CA"/>
                </a:solidFill>
              </a:rPr>
              <a:t>? Da </a:t>
            </a:r>
            <a:r>
              <a:rPr lang="en-US" altLang="en-US" sz="1070" dirty="0" err="1">
                <a:solidFill>
                  <a:srgbClr val="B8C0CA"/>
                </a:solidFill>
              </a:rPr>
              <a:t>dort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bereits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+2 dpt </a:t>
            </a:r>
            <a:r>
              <a:rPr lang="en-US" altLang="en-US" sz="1070" dirty="0" err="1">
                <a:solidFill>
                  <a:srgbClr val="B8C0CA"/>
                </a:solidFill>
              </a:rPr>
              <a:t>vorhanden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(dank </a:t>
            </a:r>
            <a:r>
              <a:rPr lang="en-US" altLang="en-US" sz="1070" dirty="0" err="1">
                <a:solidFill>
                  <a:srgbClr val="B8C0CA"/>
                </a:solidFill>
              </a:rPr>
              <a:t>unserer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+2-dpt-Basissphäre), </a:t>
            </a:r>
            <a:r>
              <a:rPr lang="en-US" altLang="en-US" sz="1070" dirty="0" err="1">
                <a:solidFill>
                  <a:srgbClr val="B8C0CA"/>
                </a:solidFill>
              </a:rPr>
              <a:t>benötigen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wir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zusätzlich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>
                <a:solidFill>
                  <a:srgbClr val="B8C0CA"/>
                </a:solidFill>
              </a:rPr>
              <a:t>+1 x 180, </a:t>
            </a:r>
            <a:r>
              <a:rPr lang="en-US" altLang="en-US" sz="1070" dirty="0">
                <a:solidFill>
                  <a:srgbClr val="B8C0CA"/>
                </a:solidFill>
              </a:rPr>
              <a:t>um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die in </a:t>
            </a:r>
            <a:r>
              <a:rPr lang="en-US" altLang="en-US" sz="1070" dirty="0" err="1">
                <a:solidFill>
                  <a:srgbClr val="B8C0CA"/>
                </a:solidFill>
              </a:rPr>
              <a:t>dieser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benötigte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von +3 dpt </a:t>
            </a:r>
            <a:r>
              <a:rPr lang="en-US" altLang="en-US" sz="1070" dirty="0" err="1">
                <a:solidFill>
                  <a:srgbClr val="B8C0CA"/>
                </a:solidFill>
              </a:rPr>
              <a:t>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erzeugen</a:t>
            </a:r>
            <a:r>
              <a:rPr lang="en-US" altLang="en-US" sz="1070" dirty="0">
                <a:solidFill>
                  <a:srgbClr val="B8C0CA"/>
                </a:solidFill>
              </a:rPr>
              <a:t>. Wenn Sie also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Linse </a:t>
            </a:r>
            <a:r>
              <a:rPr lang="en-US" altLang="en-US" sz="1070" dirty="0" err="1">
                <a:solidFill>
                  <a:srgbClr val="B8C0CA"/>
                </a:solidFill>
              </a:rPr>
              <a:t>mit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Basissphäre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von +2 dpt </a:t>
            </a:r>
            <a:r>
              <a:rPr lang="en-US" altLang="en-US" sz="1070" dirty="0" err="1">
                <a:solidFill>
                  <a:srgbClr val="B8C0CA"/>
                </a:solidFill>
              </a:rPr>
              <a:t>verwenden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beträgt</a:t>
            </a:r>
            <a:r>
              <a:rPr lang="en-US" altLang="en-US" sz="1070" dirty="0">
                <a:solidFill>
                  <a:srgbClr val="B8C0CA"/>
                </a:solidFill>
              </a:rPr>
              <a:t> das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sphärozylindrische</a:t>
            </a:r>
            <a:r>
              <a:rPr lang="en-US" altLang="en-US" sz="1070" dirty="0">
                <a:solidFill>
                  <a:srgbClr val="B8C0CA"/>
                </a:solidFill>
              </a:rPr>
              <a:t> (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Refraktions</a:t>
            </a:r>
            <a:r>
              <a:rPr lang="en-US" altLang="en-US" sz="1070" dirty="0">
                <a:solidFill>
                  <a:srgbClr val="B8C0CA"/>
                </a:solidFill>
              </a:rPr>
              <a:t>-)</a:t>
            </a:r>
            <a:r>
              <a:rPr lang="en-US" altLang="en-US" sz="1070" dirty="0" err="1">
                <a:solidFill>
                  <a:srgbClr val="B8C0CA"/>
                </a:solidFill>
              </a:rPr>
              <a:t>Äquivalent</a:t>
            </a:r>
            <a:r>
              <a:rPr lang="en-US" altLang="en-US" sz="1070" dirty="0">
                <a:solidFill>
                  <a:srgbClr val="B8C0CA"/>
                </a:solidFill>
              </a:rPr>
              <a:t>  </a:t>
            </a:r>
            <a:r>
              <a:rPr lang="en-US" altLang="en-US" sz="1070" dirty="0" err="1">
                <a:solidFill>
                  <a:srgbClr val="B8C0CA"/>
                </a:solidFill>
              </a:rPr>
              <a:t>unseres</a:t>
            </a:r>
            <a:r>
              <a:rPr lang="en-US" altLang="en-US" sz="1070" dirty="0">
                <a:solidFill>
                  <a:srgbClr val="B8C0CA"/>
                </a:solidFill>
              </a:rPr>
              <a:t> Power-</a:t>
            </a:r>
            <a:r>
              <a:rPr lang="en-US" altLang="en-US" sz="1070" dirty="0" err="1">
                <a:solidFill>
                  <a:srgbClr val="B8C0CA"/>
                </a:solidFill>
              </a:rPr>
              <a:t>Kreuzes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>
                <a:solidFill>
                  <a:srgbClr val="B8C0CA"/>
                </a:solidFill>
              </a:rPr>
              <a:t>+2 +1 x 180.</a:t>
            </a:r>
          </a:p>
        </p:txBody>
      </p:sp>
      <p:sp>
        <p:nvSpPr>
          <p:cNvPr id="23554" name="ZZ_Kopfleiste">
            <a:extLst>
              <a:ext uri="{FF2B5EF4-FFF2-40B4-BE49-F238E27FC236}">
                <a16:creationId xmlns:a16="http://schemas.microsoft.com/office/drawing/2014/main" id="{E98CD4A5-0DF3-606A-0E23-93876EB6234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3583" name="Slide Number Placeholder 1">
            <a:extLst>
              <a:ext uri="{FF2B5EF4-FFF2-40B4-BE49-F238E27FC236}">
                <a16:creationId xmlns:a16="http://schemas.microsoft.com/office/drawing/2014/main" id="{7232A679-3109-0376-7EE5-0F133ECC4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359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359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ext Box 53">
            <a:extLst>
              <a:ext uri="{FF2B5EF4-FFF2-40B4-BE49-F238E27FC236}">
                <a16:creationId xmlns:a16="http://schemas.microsoft.com/office/drawing/2014/main" id="{735A205E-356B-F687-9600-5BA128E76E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1478694"/>
            <a:ext cx="7425650" cy="135710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Ein Power-Kreuz </a:t>
            </a:r>
            <a:r>
              <a:rPr lang="en-US" altLang="en-US" sz="1070" dirty="0" err="1">
                <a:solidFill>
                  <a:srgbClr val="B8C0CA"/>
                </a:solidFill>
              </a:rPr>
              <a:t>lässt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sich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leicht</a:t>
            </a:r>
            <a:r>
              <a:rPr lang="en-US" altLang="en-US" sz="1070" dirty="0">
                <a:solidFill>
                  <a:srgbClr val="B8C0CA"/>
                </a:solidFill>
              </a:rPr>
              <a:t> in sein </a:t>
            </a:r>
            <a:r>
              <a:rPr lang="en-US" altLang="en-US" sz="1070" dirty="0" err="1">
                <a:solidFill>
                  <a:srgbClr val="B8C0CA"/>
                </a:solidFill>
              </a:rPr>
              <a:t>sphärozylindrisches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Äquivalent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umwandeln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u="sng" dirty="0" err="1">
                <a:solidFill>
                  <a:srgbClr val="B8C0CA"/>
                </a:solidFill>
              </a:rPr>
              <a:t>Wählen</a:t>
            </a:r>
            <a:r>
              <a:rPr lang="en-US" altLang="en-US" sz="1070" i="1" u="sng" dirty="0">
                <a:solidFill>
                  <a:srgbClr val="B8C0CA"/>
                </a:solidFill>
              </a:rPr>
              <a:t> Sie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einen</a:t>
            </a:r>
            <a:r>
              <a:rPr lang="en-US" altLang="en-US" sz="1070" i="1" u="sng" dirty="0">
                <a:solidFill>
                  <a:srgbClr val="B8C0CA"/>
                </a:solidFill>
              </a:rPr>
              <a:t> der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Zylinder</a:t>
            </a:r>
            <a:r>
              <a:rPr lang="en-US" altLang="en-US" sz="1070" i="1" u="sng" dirty="0">
                <a:solidFill>
                  <a:srgbClr val="B8C0CA"/>
                </a:solidFill>
              </a:rPr>
              <a:t>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als</a:t>
            </a:r>
            <a:r>
              <a:rPr lang="en-US" altLang="en-US" sz="1070" i="1" u="sng" dirty="0">
                <a:solidFill>
                  <a:srgbClr val="B8C0CA"/>
                </a:solidFill>
              </a:rPr>
              <a:t>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Grundlage</a:t>
            </a:r>
            <a:r>
              <a:rPr lang="en-US" altLang="en-US" sz="1070" i="1" u="sng" dirty="0">
                <a:solidFill>
                  <a:srgbClr val="B8C0CA"/>
                </a:solidFill>
              </a:rPr>
              <a:t> für die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sphärische</a:t>
            </a:r>
            <a:r>
              <a:rPr lang="en-US" altLang="en-US" sz="1070" i="1" u="sng" dirty="0">
                <a:solidFill>
                  <a:srgbClr val="B8C0CA"/>
                </a:solidFill>
              </a:rPr>
              <a:t>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Komponente</a:t>
            </a:r>
            <a:r>
              <a:rPr lang="en-US" altLang="en-US" sz="1070" i="1" u="sng" dirty="0">
                <a:solidFill>
                  <a:srgbClr val="B8C0CA"/>
                </a:solidFill>
              </a:rPr>
              <a:t>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aus</a:t>
            </a:r>
            <a:r>
              <a:rPr lang="en-US" altLang="en-US" sz="1070" i="1" u="sng" dirty="0">
                <a:solidFill>
                  <a:srgbClr val="B8C0CA"/>
                </a:solidFill>
              </a:rPr>
              <a:t> und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u="sng" dirty="0" err="1">
                <a:solidFill>
                  <a:srgbClr val="B8C0CA"/>
                </a:solidFill>
              </a:rPr>
              <a:t>passen</a:t>
            </a:r>
            <a:r>
              <a:rPr lang="en-US" altLang="en-US" sz="1070" i="1" u="sng" dirty="0">
                <a:solidFill>
                  <a:srgbClr val="B8C0CA"/>
                </a:solidFill>
              </a:rPr>
              <a:t> Sie die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Stärke</a:t>
            </a:r>
            <a:r>
              <a:rPr lang="en-US" altLang="en-US" sz="1070" i="1" u="sng" dirty="0">
                <a:solidFill>
                  <a:srgbClr val="B8C0CA"/>
                </a:solidFill>
              </a:rPr>
              <a:t> des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anderen</a:t>
            </a:r>
            <a:r>
              <a:rPr lang="en-US" altLang="en-US" sz="1070" i="1" u="sng" dirty="0">
                <a:solidFill>
                  <a:srgbClr val="B8C0CA"/>
                </a:solidFill>
              </a:rPr>
              <a:t>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Zylinders</a:t>
            </a:r>
            <a:r>
              <a:rPr lang="en-US" altLang="en-US" sz="1070" i="1" u="sng" dirty="0">
                <a:solidFill>
                  <a:srgbClr val="B8C0CA"/>
                </a:solidFill>
              </a:rPr>
              <a:t>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nach</a:t>
            </a:r>
            <a:r>
              <a:rPr lang="en-US" altLang="en-US" sz="1070" i="1" u="sng" dirty="0">
                <a:solidFill>
                  <a:srgbClr val="B8C0CA"/>
                </a:solidFill>
              </a:rPr>
              <a:t> </a:t>
            </a:r>
            <a:r>
              <a:rPr lang="en-US" altLang="en-US" sz="1070" i="1" u="sng" dirty="0" err="1">
                <a:solidFill>
                  <a:srgbClr val="B8C0CA"/>
                </a:solidFill>
              </a:rPr>
              <a:t>Bedarf</a:t>
            </a:r>
            <a:r>
              <a:rPr lang="en-US" altLang="en-US" sz="1070" i="1" u="sng" dirty="0">
                <a:solidFill>
                  <a:srgbClr val="B8C0CA"/>
                </a:solidFill>
              </a:rPr>
              <a:t> an</a:t>
            </a:r>
            <a:r>
              <a:rPr lang="en-US" altLang="en-US" sz="1070" dirty="0">
                <a:solidFill>
                  <a:srgbClr val="B8C0CA"/>
                </a:solidFill>
              </a:rPr>
              <a:t>. In </a:t>
            </a:r>
            <a:r>
              <a:rPr lang="en-US" altLang="en-US" sz="1070" dirty="0" err="1">
                <a:solidFill>
                  <a:srgbClr val="B8C0CA"/>
                </a:solidFill>
              </a:rPr>
              <a:t>unserem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vorliegenden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Beispiel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wir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+2 dpt </a:t>
            </a:r>
            <a:r>
              <a:rPr lang="en-US" altLang="en-US" sz="1070" dirty="0" err="1">
                <a:solidFill>
                  <a:srgbClr val="B8C0CA"/>
                </a:solidFill>
              </a:rPr>
              <a:t>als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unsere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Basissphäre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verwenden</a:t>
            </a:r>
            <a:r>
              <a:rPr lang="en-US" altLang="en-US" sz="1070" dirty="0">
                <a:solidFill>
                  <a:srgbClr val="B8C0CA"/>
                </a:solidFill>
              </a:rPr>
              <a:t>. Die an der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 090 </a:t>
            </a:r>
            <a:r>
              <a:rPr lang="en-US" altLang="en-US" sz="1070" dirty="0" err="1">
                <a:solidFill>
                  <a:srgbClr val="B8C0CA"/>
                </a:solidFill>
              </a:rPr>
              <a:t>benötigte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nun </a:t>
            </a:r>
            <a:r>
              <a:rPr lang="en-US" altLang="en-US" sz="1070" dirty="0" err="1">
                <a:solidFill>
                  <a:srgbClr val="B8C0CA"/>
                </a:solidFill>
              </a:rPr>
              <a:t>vorhanden</a:t>
            </a:r>
            <a:r>
              <a:rPr lang="en-US" altLang="en-US" sz="1070" dirty="0">
                <a:solidFill>
                  <a:srgbClr val="B8C0CA"/>
                </a:solidFill>
              </a:rPr>
              <a:t>. Wie </a:t>
            </a:r>
            <a:r>
              <a:rPr lang="en-US" altLang="en-US" sz="1070" dirty="0" err="1">
                <a:solidFill>
                  <a:srgbClr val="B8C0CA"/>
                </a:solidFill>
              </a:rPr>
              <a:t>sieht</a:t>
            </a:r>
            <a:r>
              <a:rPr lang="en-US" altLang="en-US" sz="1070" dirty="0">
                <a:solidFill>
                  <a:srgbClr val="B8C0CA"/>
                </a:solidFill>
              </a:rPr>
              <a:t> es </a:t>
            </a:r>
            <a:r>
              <a:rPr lang="en-US" altLang="en-US" sz="1070" dirty="0" err="1">
                <a:solidFill>
                  <a:srgbClr val="B8C0CA"/>
                </a:solidFill>
              </a:rPr>
              <a:t>bei</a:t>
            </a:r>
            <a:r>
              <a:rPr lang="en-US" altLang="en-US" sz="1070" dirty="0">
                <a:solidFill>
                  <a:srgbClr val="B8C0CA"/>
                </a:solidFill>
              </a:rPr>
              <a:t> 180 </a:t>
            </a:r>
            <a:r>
              <a:rPr lang="en-US" altLang="en-US" sz="1070" dirty="0" err="1">
                <a:solidFill>
                  <a:srgbClr val="B8C0CA"/>
                </a:solidFill>
              </a:rPr>
              <a:t>aus</a:t>
            </a:r>
            <a:r>
              <a:rPr lang="en-US" altLang="en-US" sz="1070" dirty="0">
                <a:solidFill>
                  <a:srgbClr val="B8C0CA"/>
                </a:solidFill>
              </a:rPr>
              <a:t>? Da </a:t>
            </a:r>
            <a:r>
              <a:rPr lang="en-US" altLang="en-US" sz="1070" dirty="0" err="1">
                <a:solidFill>
                  <a:srgbClr val="B8C0CA"/>
                </a:solidFill>
              </a:rPr>
              <a:t>dort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bereits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+2 dpt </a:t>
            </a:r>
            <a:r>
              <a:rPr lang="en-US" altLang="en-US" sz="1070" dirty="0" err="1">
                <a:solidFill>
                  <a:srgbClr val="B8C0CA"/>
                </a:solidFill>
              </a:rPr>
              <a:t>vorhanden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ist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(dank </a:t>
            </a:r>
            <a:r>
              <a:rPr lang="en-US" altLang="en-US" sz="1070" dirty="0" err="1">
                <a:solidFill>
                  <a:srgbClr val="B8C0CA"/>
                </a:solidFill>
              </a:rPr>
              <a:t>unserer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+2-dpt-Basissphäre), </a:t>
            </a:r>
            <a:r>
              <a:rPr lang="en-US" altLang="en-US" sz="1070" dirty="0" err="1">
                <a:solidFill>
                  <a:srgbClr val="B8C0CA"/>
                </a:solidFill>
              </a:rPr>
              <a:t>benötigen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wir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zusätzlich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>
                <a:solidFill>
                  <a:srgbClr val="B8C0CA"/>
                </a:solidFill>
              </a:rPr>
              <a:t>+1 x 180, </a:t>
            </a:r>
            <a:r>
              <a:rPr lang="en-US" altLang="en-US" sz="1070" dirty="0">
                <a:solidFill>
                  <a:srgbClr val="B8C0CA"/>
                </a:solidFill>
              </a:rPr>
              <a:t>um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die in </a:t>
            </a:r>
            <a:r>
              <a:rPr lang="en-US" altLang="en-US" sz="1070" dirty="0" err="1">
                <a:solidFill>
                  <a:srgbClr val="B8C0CA"/>
                </a:solidFill>
              </a:rPr>
              <a:t>dieser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benötigte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von +3 dpt </a:t>
            </a:r>
            <a:r>
              <a:rPr lang="en-US" altLang="en-US" sz="1070" dirty="0" err="1">
                <a:solidFill>
                  <a:srgbClr val="B8C0CA"/>
                </a:solidFill>
              </a:rPr>
              <a:t>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erzeugen</a:t>
            </a:r>
            <a:r>
              <a:rPr lang="en-US" altLang="en-US" sz="1070" dirty="0">
                <a:solidFill>
                  <a:srgbClr val="B8C0CA"/>
                </a:solidFill>
              </a:rPr>
              <a:t>. Wenn Sie also </a:t>
            </a:r>
            <a:r>
              <a:rPr lang="en-US" altLang="en-US" sz="1070" dirty="0" err="1">
                <a:solidFill>
                  <a:srgbClr val="B8C0CA"/>
                </a:solidFill>
              </a:rPr>
              <a:t>eine</a:t>
            </a:r>
            <a:r>
              <a:rPr lang="en-US" altLang="en-US" sz="1070" dirty="0">
                <a:solidFill>
                  <a:srgbClr val="B8C0CA"/>
                </a:solidFill>
              </a:rPr>
              <a:t> Linse </a:t>
            </a:r>
            <a:r>
              <a:rPr lang="en-US" altLang="en-US" sz="1070" dirty="0" err="1">
                <a:solidFill>
                  <a:srgbClr val="B8C0CA"/>
                </a:solidFill>
              </a:rPr>
              <a:t>mit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einer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Basissphäre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von +2 dpt </a:t>
            </a:r>
            <a:r>
              <a:rPr lang="en-US" altLang="en-US" sz="1070" dirty="0" err="1">
                <a:solidFill>
                  <a:srgbClr val="B8C0CA"/>
                </a:solidFill>
              </a:rPr>
              <a:t>verwenden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beträgt</a:t>
            </a:r>
            <a:r>
              <a:rPr lang="en-US" altLang="en-US" sz="1070" dirty="0">
                <a:solidFill>
                  <a:srgbClr val="B8C0CA"/>
                </a:solidFill>
              </a:rPr>
              <a:t> das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B8C0CA"/>
                </a:solidFill>
              </a:rPr>
              <a:t>sphärozylindrische</a:t>
            </a:r>
            <a:r>
              <a:rPr lang="en-US" altLang="en-US" sz="1070" dirty="0">
                <a:solidFill>
                  <a:srgbClr val="B8C0CA"/>
                </a:solidFill>
              </a:rPr>
              <a:t> (</a:t>
            </a:r>
            <a:r>
              <a:rPr lang="en-US" altLang="en-US" sz="1070" dirty="0" err="1">
                <a:solidFill>
                  <a:srgbClr val="B8C0CA"/>
                </a:solidFill>
              </a:rPr>
              <a:t>Refraktions</a:t>
            </a:r>
            <a:r>
              <a:rPr lang="en-US" altLang="en-US" sz="1070" dirty="0">
                <a:solidFill>
                  <a:srgbClr val="B8C0CA"/>
                </a:solidFill>
              </a:rPr>
              <a:t>-)</a:t>
            </a:r>
            <a:r>
              <a:rPr lang="en-US" altLang="en-US" sz="1070" dirty="0" err="1">
                <a:solidFill>
                  <a:srgbClr val="B8C0CA"/>
                </a:solidFill>
              </a:rPr>
              <a:t>Äquivalent</a:t>
            </a:r>
            <a:r>
              <a:rPr lang="en-US" altLang="en-US" sz="1070" dirty="0">
                <a:solidFill>
                  <a:srgbClr val="B8C0CA"/>
                </a:solidFill>
              </a:rPr>
              <a:t>  </a:t>
            </a:r>
            <a:r>
              <a:rPr lang="en-US" altLang="en-US" sz="1070" dirty="0" err="1">
                <a:solidFill>
                  <a:srgbClr val="B8C0CA"/>
                </a:solidFill>
              </a:rPr>
              <a:t>unseres</a:t>
            </a:r>
            <a:r>
              <a:rPr lang="en-US" altLang="en-US" sz="1070" dirty="0">
                <a:solidFill>
                  <a:srgbClr val="B8C0CA"/>
                </a:solidFill>
              </a:rPr>
              <a:t> Power-</a:t>
            </a:r>
            <a:r>
              <a:rPr lang="en-US" altLang="en-US" sz="1070" dirty="0" err="1">
                <a:solidFill>
                  <a:srgbClr val="B8C0CA"/>
                </a:solidFill>
              </a:rPr>
              <a:t>Kreuzes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b="1" i="1" dirty="0">
                <a:solidFill>
                  <a:srgbClr val="1A5FB4"/>
                </a:solidFill>
              </a:rPr>
              <a:t>+2 +1 x 180</a:t>
            </a:r>
            <a:r>
              <a:rPr lang="en-US" altLang="en-US" sz="1070" i="1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24580" name="Text Box 3">
            <a:extLst>
              <a:ext uri="{FF2B5EF4-FFF2-40B4-BE49-F238E27FC236}">
                <a16:creationId xmlns:a16="http://schemas.microsoft.com/office/drawing/2014/main" id="{7C828112-8D31-AB7E-5E93-170CBD2262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15967" y="5420916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24581" name="Text Box 4">
            <a:extLst>
              <a:ext uri="{FF2B5EF4-FFF2-40B4-BE49-F238E27FC236}">
                <a16:creationId xmlns:a16="http://schemas.microsoft.com/office/drawing/2014/main" id="{B33440C6-374F-94BF-994A-5EC056DFBC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04243" y="6032640"/>
            <a:ext cx="357857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24582" name="Group 5">
            <a:extLst>
              <a:ext uri="{FF2B5EF4-FFF2-40B4-BE49-F238E27FC236}">
                <a16:creationId xmlns:a16="http://schemas.microsoft.com/office/drawing/2014/main" id="{2DFDA30C-4E59-4DB2-BE75-805C5EC2BACB}"/>
              </a:ext>
            </a:extLst>
          </p:cNvPr>
          <p:cNvGrpSpPr>
            <a:grpSpLocks/>
          </p:cNvGrpSpPr>
          <p:nvPr/>
        </p:nvGrpSpPr>
        <p:grpSpPr bwMode="auto">
          <a:xfrm>
            <a:off x="4559610" y="4977700"/>
            <a:ext cx="1127158" cy="1067685"/>
            <a:chOff x="720" y="1680"/>
            <a:chExt cx="1056" cy="1056"/>
          </a:xfrm>
        </p:grpSpPr>
        <p:sp>
          <p:nvSpPr>
            <p:cNvPr id="24621" name="Line 6">
              <a:extLst>
                <a:ext uri="{FF2B5EF4-FFF2-40B4-BE49-F238E27FC236}">
                  <a16:creationId xmlns:a16="http://schemas.microsoft.com/office/drawing/2014/main" id="{259E0B3F-6C22-B3DB-27E0-664B2334C5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4622" name="Line 7">
              <a:extLst>
                <a:ext uri="{FF2B5EF4-FFF2-40B4-BE49-F238E27FC236}">
                  <a16:creationId xmlns:a16="http://schemas.microsoft.com/office/drawing/2014/main" id="{4B3F28F2-D984-C86D-C0A5-99F984AAD9C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4583" name="Text Box 8">
            <a:extLst>
              <a:ext uri="{FF2B5EF4-FFF2-40B4-BE49-F238E27FC236}">
                <a16:creationId xmlns:a16="http://schemas.microsoft.com/office/drawing/2014/main" id="{ADA6E446-27B5-4E06-1AEA-D2A3F2CCB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33979" y="4721398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24584" name="Text Box 9">
            <a:extLst>
              <a:ext uri="{FF2B5EF4-FFF2-40B4-BE49-F238E27FC236}">
                <a16:creationId xmlns:a16="http://schemas.microsoft.com/office/drawing/2014/main" id="{3B561C2D-4AD0-3D72-ED23-5878813C64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50378" y="5401091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24585" name="Text Box 10">
            <a:extLst>
              <a:ext uri="{FF2B5EF4-FFF2-40B4-BE49-F238E27FC236}">
                <a16:creationId xmlns:a16="http://schemas.microsoft.com/office/drawing/2014/main" id="{51D23394-0C2C-E799-8FCB-8082810D2E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13419" y="4469345"/>
            <a:ext cx="1178134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/>
              <a:t>Power-Kreuz</a:t>
            </a:r>
          </a:p>
        </p:txBody>
      </p:sp>
      <p:sp>
        <p:nvSpPr>
          <p:cNvPr id="24586" name="Text Box 11">
            <a:extLst>
              <a:ext uri="{FF2B5EF4-FFF2-40B4-BE49-F238E27FC236}">
                <a16:creationId xmlns:a16="http://schemas.microsoft.com/office/drawing/2014/main" id="{454985AD-99F4-A3BF-3EB5-13B0F82B08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01101" y="5217008"/>
            <a:ext cx="962899" cy="572075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+3 x 180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x 090</a:t>
            </a:r>
          </a:p>
        </p:txBody>
      </p:sp>
      <p:grpSp>
        <p:nvGrpSpPr>
          <p:cNvPr id="24587" name="Group 12">
            <a:extLst>
              <a:ext uri="{FF2B5EF4-FFF2-40B4-BE49-F238E27FC236}">
                <a16:creationId xmlns:a16="http://schemas.microsoft.com/office/drawing/2014/main" id="{D23E53A8-3A5F-BA43-B4F7-C4E8D267D63A}"/>
              </a:ext>
            </a:extLst>
          </p:cNvPr>
          <p:cNvGrpSpPr>
            <a:grpSpLocks/>
          </p:cNvGrpSpPr>
          <p:nvPr/>
        </p:nvGrpSpPr>
        <p:grpSpPr bwMode="auto">
          <a:xfrm rot="5400000">
            <a:off x="6911632" y="4673253"/>
            <a:ext cx="679693" cy="1767203"/>
            <a:chOff x="2400" y="1008"/>
            <a:chExt cx="1056" cy="2736"/>
          </a:xfrm>
        </p:grpSpPr>
        <p:sp>
          <p:nvSpPr>
            <p:cNvPr id="24612" name="AutoShape 13">
              <a:extLst>
                <a:ext uri="{FF2B5EF4-FFF2-40B4-BE49-F238E27FC236}">
                  <a16:creationId xmlns:a16="http://schemas.microsoft.com/office/drawing/2014/main" id="{08963869-6EA2-5089-71F9-AF3DBFA02C6C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1296"/>
              <a:ext cx="624" cy="2064"/>
            </a:xfrm>
            <a:prstGeom prst="can">
              <a:avLst>
                <a:gd name="adj" fmla="val 30443"/>
              </a:avLst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4613" name="Line 14">
              <a:extLst>
                <a:ext uri="{FF2B5EF4-FFF2-40B4-BE49-F238E27FC236}">
                  <a16:creationId xmlns:a16="http://schemas.microsoft.com/office/drawing/2014/main" id="{85A7CF0F-0227-E5E8-72C4-E7C9D0C63AAC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1008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4614" name="Line 15">
              <a:extLst>
                <a:ext uri="{FF2B5EF4-FFF2-40B4-BE49-F238E27FC236}">
                  <a16:creationId xmlns:a16="http://schemas.microsoft.com/office/drawing/2014/main" id="{9681310D-9619-4E4C-E396-AF6A4D56DD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1488"/>
              <a:ext cx="0" cy="1872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4615" name="Line 16">
              <a:extLst>
                <a:ext uri="{FF2B5EF4-FFF2-40B4-BE49-F238E27FC236}">
                  <a16:creationId xmlns:a16="http://schemas.microsoft.com/office/drawing/2014/main" id="{2910C0C5-BFC7-B6FE-3CCC-2B25D5E40422}"/>
                </a:ext>
              </a:extLst>
            </p:cNvPr>
            <p:cNvSpPr>
              <a:spLocks noChangeShapeType="1"/>
            </p:cNvSpPr>
            <p:nvPr/>
          </p:nvSpPr>
          <p:spPr bwMode="auto">
            <a:xfrm flipV="1">
              <a:off x="2832" y="3360"/>
              <a:ext cx="0" cy="384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4616" name="AutoShape 17">
              <a:extLst>
                <a:ext uri="{FF2B5EF4-FFF2-40B4-BE49-F238E27FC236}">
                  <a16:creationId xmlns:a16="http://schemas.microsoft.com/office/drawing/2014/main" id="{AEC98B10-02DC-0A5C-036B-A9293A4C4FFD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400" y="2256"/>
              <a:ext cx="1056" cy="432"/>
            </a:xfrm>
            <a:prstGeom prst="curvedRightArrow">
              <a:avLst>
                <a:gd name="adj1" fmla="val 20000"/>
                <a:gd name="adj2" fmla="val 40000"/>
                <a:gd name="adj3" fmla="val 81481"/>
              </a:avLst>
            </a:prstGeom>
            <a:solidFill>
              <a:schemeClr val="accent1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4617" name="Line 18">
              <a:extLst>
                <a:ext uri="{FF2B5EF4-FFF2-40B4-BE49-F238E27FC236}">
                  <a16:creationId xmlns:a16="http://schemas.microsoft.com/office/drawing/2014/main" id="{8D788A6A-BC33-518D-CA05-10D114457EE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544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4618" name="Line 19">
              <a:extLst>
                <a:ext uri="{FF2B5EF4-FFF2-40B4-BE49-F238E27FC236}">
                  <a16:creationId xmlns:a16="http://schemas.microsoft.com/office/drawing/2014/main" id="{5C7B97B3-58DA-D53C-D933-1F26210FB36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68" y="2160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4619" name="Line 20">
              <a:extLst>
                <a:ext uri="{FF2B5EF4-FFF2-40B4-BE49-F238E27FC236}">
                  <a16:creationId xmlns:a16="http://schemas.microsoft.com/office/drawing/2014/main" id="{D9B1558E-58A6-B4E9-2BC5-21D56E7514A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832" y="2208"/>
              <a:ext cx="0" cy="24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4620" name="Oval 21">
              <a:extLst>
                <a:ext uri="{FF2B5EF4-FFF2-40B4-BE49-F238E27FC236}">
                  <a16:creationId xmlns:a16="http://schemas.microsoft.com/office/drawing/2014/main" id="{0F35AAA1-AA0D-5DBC-3348-BFB8B1ABA8F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544" y="3168"/>
              <a:ext cx="624" cy="192"/>
            </a:xfrm>
            <a:prstGeom prst="ellipse">
              <a:avLst/>
            </a:prstGeom>
            <a:noFill/>
            <a:ln w="8496">
              <a:solidFill>
                <a:schemeClr val="tx1"/>
              </a:solidFill>
              <a:prstDash val="dash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24588" name="AutoShape 22">
            <a:extLst>
              <a:ext uri="{FF2B5EF4-FFF2-40B4-BE49-F238E27FC236}">
                <a16:creationId xmlns:a16="http://schemas.microsoft.com/office/drawing/2014/main" id="{AB6998C3-AB15-F76E-EE63-C2B1387579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4851673"/>
            <a:ext cx="562164" cy="1282921"/>
          </a:xfrm>
          <a:prstGeom prst="can">
            <a:avLst>
              <a:gd name="adj" fmla="val 21004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589" name="Line 23">
            <a:extLst>
              <a:ext uri="{FF2B5EF4-FFF2-40B4-BE49-F238E27FC236}">
                <a16:creationId xmlns:a16="http://schemas.microsoft.com/office/drawing/2014/main" id="{092F51A8-6763-75DE-31CC-A9114F3A9F4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4673253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590" name="Line 24">
            <a:extLst>
              <a:ext uri="{FF2B5EF4-FFF2-40B4-BE49-F238E27FC236}">
                <a16:creationId xmlns:a16="http://schemas.microsoft.com/office/drawing/2014/main" id="{16BCDFB8-925B-831A-43EB-DBF098BA0084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4972035"/>
            <a:ext cx="0" cy="1162558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591" name="Line 25">
            <a:extLst>
              <a:ext uri="{FF2B5EF4-FFF2-40B4-BE49-F238E27FC236}">
                <a16:creationId xmlns:a16="http://schemas.microsoft.com/office/drawing/2014/main" id="{58BA7EAE-C344-EBC3-396F-C091B49FCD2C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7233071" y="6134594"/>
            <a:ext cx="0" cy="237893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592" name="AutoShape 26">
            <a:extLst>
              <a:ext uri="{FF2B5EF4-FFF2-40B4-BE49-F238E27FC236}">
                <a16:creationId xmlns:a16="http://schemas.microsoft.com/office/drawing/2014/main" id="{1193B39C-0FCE-51A1-128B-FE54CB783B3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843663" y="5447821"/>
            <a:ext cx="951571" cy="269045"/>
          </a:xfrm>
          <a:prstGeom prst="curvedRightArrow">
            <a:avLst>
              <a:gd name="adj1" fmla="val 20000"/>
              <a:gd name="adj2" fmla="val 40000"/>
              <a:gd name="adj3" fmla="val 117895"/>
            </a:avLst>
          </a:prstGeom>
          <a:solidFill>
            <a:srgbClr val="3333FF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593" name="Line 27">
            <a:extLst>
              <a:ext uri="{FF2B5EF4-FFF2-40B4-BE49-F238E27FC236}">
                <a16:creationId xmlns:a16="http://schemas.microsoft.com/office/drawing/2014/main" id="{BD460B75-82D8-DD34-4887-26B3AAB9B46A}"/>
              </a:ext>
            </a:extLst>
          </p:cNvPr>
          <p:cNvSpPr>
            <a:spLocks noChangeShapeType="1"/>
          </p:cNvSpPr>
          <p:nvPr/>
        </p:nvSpPr>
        <p:spPr bwMode="auto">
          <a:xfrm>
            <a:off x="6973937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594" name="Line 28">
            <a:extLst>
              <a:ext uri="{FF2B5EF4-FFF2-40B4-BE49-F238E27FC236}">
                <a16:creationId xmlns:a16="http://schemas.microsoft.com/office/drawing/2014/main" id="{CD2E2825-661D-BD42-213D-2686E606941F}"/>
              </a:ext>
            </a:extLst>
          </p:cNvPr>
          <p:cNvSpPr>
            <a:spLocks noChangeShapeType="1"/>
          </p:cNvSpPr>
          <p:nvPr/>
        </p:nvSpPr>
        <p:spPr bwMode="auto">
          <a:xfrm>
            <a:off x="7536101" y="5388348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595" name="Line 29">
            <a:extLst>
              <a:ext uri="{FF2B5EF4-FFF2-40B4-BE49-F238E27FC236}">
                <a16:creationId xmlns:a16="http://schemas.microsoft.com/office/drawing/2014/main" id="{6E50ACD8-2573-B241-4CD2-B58EABF23CDD}"/>
              </a:ext>
            </a:extLst>
          </p:cNvPr>
          <p:cNvSpPr>
            <a:spLocks noChangeShapeType="1"/>
          </p:cNvSpPr>
          <p:nvPr/>
        </p:nvSpPr>
        <p:spPr bwMode="auto">
          <a:xfrm>
            <a:off x="7233071" y="5418084"/>
            <a:ext cx="0" cy="150099"/>
          </a:xfrm>
          <a:prstGeom prst="lin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596" name="Oval 30">
            <a:extLst>
              <a:ext uri="{FF2B5EF4-FFF2-40B4-BE49-F238E27FC236}">
                <a16:creationId xmlns:a16="http://schemas.microsoft.com/office/drawing/2014/main" id="{80DF6995-2FA4-441D-CF6F-3562F40EDBE4}"/>
              </a:ext>
            </a:extLst>
          </p:cNvPr>
          <p:cNvSpPr>
            <a:spLocks noChangeArrowheads="1"/>
          </p:cNvSpPr>
          <p:nvPr/>
        </p:nvSpPr>
        <p:spPr bwMode="auto">
          <a:xfrm>
            <a:off x="6973937" y="6014232"/>
            <a:ext cx="562164" cy="120362"/>
          </a:xfrm>
          <a:prstGeom prst="ellipse">
            <a:avLst/>
          </a:prstGeom>
          <a:noFill/>
          <a:ln w="8496">
            <a:solidFill>
              <a:schemeClr val="tx1"/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597" name="AutoShape 31">
            <a:extLst>
              <a:ext uri="{FF2B5EF4-FFF2-40B4-BE49-F238E27FC236}">
                <a16:creationId xmlns:a16="http://schemas.microsoft.com/office/drawing/2014/main" id="{7349A645-5F6A-E861-ABED-8DB5E480E8D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60061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598" name="Text Box 32">
            <a:extLst>
              <a:ext uri="{FF2B5EF4-FFF2-40B4-BE49-F238E27FC236}">
                <a16:creationId xmlns:a16="http://schemas.microsoft.com/office/drawing/2014/main" id="{D297A00C-DD50-8F93-BE07-A3A521931CD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435645"/>
            <a:ext cx="7748505" cy="61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Oder </a:t>
            </a:r>
            <a:r>
              <a:rPr lang="en-US" altLang="en-US" sz="1070" dirty="0" err="1">
                <a:solidFill>
                  <a:srgbClr val="B8C0CA"/>
                </a:solidFill>
              </a:rPr>
              <a:t>wir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könnten</a:t>
            </a:r>
            <a:r>
              <a:rPr lang="en-US" altLang="en-US" sz="1070" dirty="0">
                <a:solidFill>
                  <a:srgbClr val="B8C0CA"/>
                </a:solidFill>
              </a:rPr>
              <a:t xml:space="preserve"> den +3-dpt-Zylinder </a:t>
            </a:r>
            <a:r>
              <a:rPr lang="en-US" altLang="en-US" sz="1070" dirty="0" err="1">
                <a:solidFill>
                  <a:srgbClr val="B8C0CA"/>
                </a:solidFill>
              </a:rPr>
              <a:t>verwenden</a:t>
            </a:r>
            <a:r>
              <a:rPr lang="en-US" altLang="en-US" sz="1070" dirty="0">
                <a:solidFill>
                  <a:srgbClr val="B8C0CA"/>
                </a:solidFill>
              </a:rPr>
              <a:t>, um </a:t>
            </a:r>
            <a:r>
              <a:rPr lang="en-US" altLang="en-US" sz="1070" dirty="0" err="1">
                <a:solidFill>
                  <a:srgbClr val="B8C0CA"/>
                </a:solidFill>
              </a:rPr>
              <a:t>unsere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Basissphäre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erstellen</a:t>
            </a:r>
            <a:r>
              <a:rPr lang="en-US" altLang="en-US" sz="1070" dirty="0">
                <a:solidFill>
                  <a:srgbClr val="B8C0CA"/>
                </a:solidFill>
              </a:rPr>
              <a:t>. </a:t>
            </a:r>
            <a:r>
              <a:rPr lang="en-US" altLang="en-US" sz="1070" dirty="0" err="1">
                <a:solidFill>
                  <a:srgbClr val="B8C0CA"/>
                </a:solidFill>
              </a:rPr>
              <a:t>Beachten</a:t>
            </a:r>
            <a:r>
              <a:rPr lang="en-US" altLang="en-US" sz="1070" dirty="0">
                <a:solidFill>
                  <a:srgbClr val="B8C0CA"/>
                </a:solidFill>
              </a:rPr>
              <a:t> Sie, </a:t>
            </a:r>
            <a:r>
              <a:rPr lang="en-US" altLang="en-US" sz="1070" dirty="0" err="1">
                <a:solidFill>
                  <a:srgbClr val="B8C0CA"/>
                </a:solidFill>
              </a:rPr>
              <a:t>dass</a:t>
            </a:r>
            <a:r>
              <a:rPr lang="en-US" altLang="en-US" sz="1070" dirty="0">
                <a:solidFill>
                  <a:srgbClr val="B8C0CA"/>
                </a:solidFill>
              </a:rPr>
              <a:t> dies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B8C0CA"/>
                </a:solidFill>
              </a:rPr>
              <a:t>1 dpt mehr gibt als an der Achse 090 benötigt wird</a:t>
            </a:r>
            <a:r>
              <a:rPr lang="en-US" altLang="en-US" sz="1070" dirty="0">
                <a:solidFill>
                  <a:srgbClr val="B8C0CA"/>
                </a:solidFill>
              </a:rPr>
              <a:t>. Um </a:t>
            </a:r>
            <a:r>
              <a:rPr lang="en-US" altLang="en-US" sz="1070" dirty="0" err="1">
                <a:solidFill>
                  <a:srgbClr val="B8C0CA"/>
                </a:solidFill>
              </a:rPr>
              <a:t>diesen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Überschuss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auszugleichen</a:t>
            </a:r>
            <a:r>
              <a:rPr lang="en-US" altLang="en-US" sz="1070" dirty="0">
                <a:solidFill>
                  <a:srgbClr val="B8C0CA"/>
                </a:solidFill>
              </a:rPr>
              <a:t>, </a:t>
            </a:r>
            <a:r>
              <a:rPr lang="en-US" altLang="en-US" sz="1070" dirty="0" err="1">
                <a:solidFill>
                  <a:srgbClr val="B8C0CA"/>
                </a:solidFill>
              </a:rPr>
              <a:t>benötigen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wir</a:t>
            </a:r>
            <a:endParaRPr lang="en-US" altLang="en-US" sz="1070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-1 x 090, </a:t>
            </a:r>
            <a:r>
              <a:rPr lang="en-US" altLang="en-US" sz="1070" dirty="0">
                <a:solidFill>
                  <a:srgbClr val="B8C0CA"/>
                </a:solidFill>
              </a:rPr>
              <a:t>um die in </a:t>
            </a:r>
            <a:r>
              <a:rPr lang="en-US" altLang="en-US" sz="1070" dirty="0" err="1">
                <a:solidFill>
                  <a:srgbClr val="B8C0CA"/>
                </a:solidFill>
              </a:rPr>
              <a:t>dieser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Achse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benötigte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Stärke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zu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erzeugen</a:t>
            </a:r>
            <a:r>
              <a:rPr lang="en-US" altLang="en-US" sz="1070" dirty="0">
                <a:solidFill>
                  <a:srgbClr val="B8C0CA"/>
                </a:solidFill>
              </a:rPr>
              <a:t>. Somit </a:t>
            </a:r>
            <a:r>
              <a:rPr lang="en-US" altLang="en-US" sz="1070" dirty="0" err="1">
                <a:solidFill>
                  <a:srgbClr val="B8C0CA"/>
                </a:solidFill>
              </a:rPr>
              <a:t>beträgt</a:t>
            </a:r>
            <a:r>
              <a:rPr lang="en-US" altLang="en-US" sz="1070" dirty="0">
                <a:solidFill>
                  <a:srgbClr val="B8C0CA"/>
                </a:solidFill>
              </a:rPr>
              <a:t> das </a:t>
            </a:r>
            <a:r>
              <a:rPr lang="en-US" altLang="en-US" sz="1070" dirty="0" err="1">
                <a:solidFill>
                  <a:srgbClr val="B8C0CA"/>
                </a:solidFill>
              </a:rPr>
              <a:t>sphärozylindrische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B8C0CA"/>
                </a:solidFill>
              </a:rPr>
              <a:t>Äquivalent (Refraktion)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dirty="0" err="1">
                <a:solidFill>
                  <a:srgbClr val="B8C0CA"/>
                </a:solidFill>
              </a:rPr>
              <a:t>wäre</a:t>
            </a:r>
            <a:r>
              <a:rPr lang="en-US" altLang="en-US" sz="1070" dirty="0">
                <a:solidFill>
                  <a:srgbClr val="B8C0CA"/>
                </a:solidFill>
              </a:rPr>
              <a:t> </a:t>
            </a:r>
            <a:r>
              <a:rPr lang="en-US" altLang="en-US" sz="1070" b="1" i="1" dirty="0">
                <a:solidFill>
                  <a:srgbClr val="3333FF"/>
                </a:solidFill>
              </a:rPr>
              <a:t>+3 -1 x 090</a:t>
            </a:r>
            <a:r>
              <a:rPr lang="en-US" altLang="en-US" sz="1070" i="1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24599" name="Text Box 34">
            <a:extLst>
              <a:ext uri="{FF2B5EF4-FFF2-40B4-BE49-F238E27FC236}">
                <a16:creationId xmlns:a16="http://schemas.microsoft.com/office/drawing/2014/main" id="{8EAD270B-1CB0-DCE0-F082-189647B351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80343" y="2770112"/>
            <a:ext cx="3507501" cy="901381"/>
          </a:xfrm>
          <a:prstGeom prst="rect">
            <a:avLst/>
          </a:prstGeom>
          <a:solidFill>
            <a:srgbClr val="E2F6E6"/>
          </a:solidFill>
          <a:ln w="8496">
            <a:solidFill>
              <a:srgbClr val="CC00CC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Beachten</a:t>
            </a:r>
            <a:r>
              <a:rPr lang="en-US" altLang="en-US" sz="1070" dirty="0">
                <a:solidFill>
                  <a:srgbClr val="3333FF"/>
                </a:solidFill>
              </a:rPr>
              <a:t> Sie, </a:t>
            </a:r>
            <a:r>
              <a:rPr lang="en-US" altLang="en-US" sz="1070" dirty="0" err="1">
                <a:solidFill>
                  <a:srgbClr val="3333FF"/>
                </a:solidFill>
              </a:rPr>
              <a:t>dass</a:t>
            </a:r>
            <a:r>
              <a:rPr lang="en-US" altLang="en-US" sz="1070" dirty="0">
                <a:solidFill>
                  <a:srgbClr val="3333FF"/>
                </a:solidFill>
              </a:rPr>
              <a:t> die </a:t>
            </a:r>
            <a:r>
              <a:rPr lang="en-US" altLang="en-US" sz="1070" dirty="0" err="1">
                <a:solidFill>
                  <a:srgbClr val="3333FF"/>
                </a:solidFill>
              </a:rPr>
              <a:t>beiden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Refraktionen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gleichwertig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sind</a:t>
            </a:r>
            <a:r>
              <a:rPr lang="en-US" altLang="en-US" sz="1070" dirty="0">
                <a:solidFill>
                  <a:srgbClr val="3333FF"/>
                </a:solidFill>
              </a:rPr>
              <a:t>: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427" dirty="0">
              <a:solidFill>
                <a:srgbClr val="3333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>
                <a:solidFill>
                  <a:srgbClr val="3333FF"/>
                </a:solidFill>
              </a:rPr>
              <a:t>+2 +1 x 180 </a:t>
            </a:r>
            <a:r>
              <a:rPr lang="en-US" altLang="en-US" sz="1070" i="1" dirty="0" err="1">
                <a:solidFill>
                  <a:srgbClr val="3333FF"/>
                </a:solidFill>
              </a:rPr>
              <a:t>lässt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sich</a:t>
            </a:r>
            <a:r>
              <a:rPr lang="en-US" altLang="en-US" sz="1070" i="1" dirty="0">
                <a:solidFill>
                  <a:srgbClr val="3333FF"/>
                </a:solidFill>
              </a:rPr>
              <a:t> in </a:t>
            </a:r>
            <a:r>
              <a:rPr lang="en-US" altLang="en-US" sz="1070" b="1" i="1" dirty="0">
                <a:solidFill>
                  <a:srgbClr val="3333FF"/>
                </a:solidFill>
              </a:rPr>
              <a:t>+3 -1 x 090 </a:t>
            </a:r>
            <a:r>
              <a:rPr lang="en-US" altLang="en-US" sz="1070" i="1" dirty="0" err="1">
                <a:solidFill>
                  <a:srgbClr val="3333FF"/>
                </a:solidFill>
              </a:rPr>
              <a:t>umrechnen</a:t>
            </a:r>
            <a:r>
              <a:rPr lang="en-US" altLang="en-US" sz="1070" i="1" dirty="0">
                <a:solidFill>
                  <a:srgbClr val="3333FF"/>
                </a:solidFill>
              </a:rPr>
              <a:t>, und</a:t>
            </a:r>
            <a:endParaRPr lang="en-US" altLang="en-US" sz="1427" b="1" i="1" dirty="0">
              <a:solidFill>
                <a:srgbClr val="3333FF"/>
              </a:solidFill>
            </a:endParaRP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>
                <a:solidFill>
                  <a:srgbClr val="3333FF"/>
                </a:solidFill>
              </a:rPr>
              <a:t>+3 -1 x 090 </a:t>
            </a:r>
            <a:r>
              <a:rPr lang="en-US" altLang="en-US" sz="1070" i="1" dirty="0" err="1">
                <a:solidFill>
                  <a:srgbClr val="3333FF"/>
                </a:solidFill>
              </a:rPr>
              <a:t>lässt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sich</a:t>
            </a:r>
            <a:r>
              <a:rPr lang="en-US" altLang="en-US" sz="1070" i="1" dirty="0">
                <a:solidFill>
                  <a:srgbClr val="3333FF"/>
                </a:solidFill>
              </a:rPr>
              <a:t> in </a:t>
            </a:r>
            <a:r>
              <a:rPr lang="en-US" altLang="en-US" sz="1070" b="1" i="1" dirty="0">
                <a:solidFill>
                  <a:srgbClr val="3333FF"/>
                </a:solidFill>
              </a:rPr>
              <a:t>+2 +1 x 180 </a:t>
            </a:r>
            <a:r>
              <a:rPr lang="en-US" altLang="en-US" sz="1070" i="1" dirty="0" err="1">
                <a:solidFill>
                  <a:srgbClr val="3333FF"/>
                </a:solidFill>
              </a:rPr>
              <a:t>umrechnen</a:t>
            </a:r>
            <a:endParaRPr lang="en-US" altLang="en-US" sz="1070" i="1" dirty="0">
              <a:solidFill>
                <a:srgbClr val="3333FF"/>
              </a:solidFill>
            </a:endParaRPr>
          </a:p>
        </p:txBody>
      </p:sp>
      <p:sp>
        <p:nvSpPr>
          <p:cNvPr id="24600" name="Oval 36">
            <a:extLst>
              <a:ext uri="{FF2B5EF4-FFF2-40B4-BE49-F238E27FC236}">
                <a16:creationId xmlns:a16="http://schemas.microsoft.com/office/drawing/2014/main" id="{681F243C-B13E-3E1D-3D9C-2A9170C5064D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8916728" y="4775207"/>
            <a:ext cx="883601" cy="1495325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601" name="Freeform 37">
            <a:extLst>
              <a:ext uri="{FF2B5EF4-FFF2-40B4-BE49-F238E27FC236}">
                <a16:creationId xmlns:a16="http://schemas.microsoft.com/office/drawing/2014/main" id="{3A8524A9-529D-2963-9642-10333E235DEA}"/>
              </a:ext>
            </a:extLst>
          </p:cNvPr>
          <p:cNvSpPr>
            <a:spLocks/>
          </p:cNvSpPr>
          <p:nvPr/>
        </p:nvSpPr>
        <p:spPr bwMode="auto">
          <a:xfrm rot="5400000">
            <a:off x="9188605" y="4673253"/>
            <a:ext cx="339847" cy="1495325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602" name="Freeform 38">
            <a:extLst>
              <a:ext uri="{FF2B5EF4-FFF2-40B4-BE49-F238E27FC236}">
                <a16:creationId xmlns:a16="http://schemas.microsoft.com/office/drawing/2014/main" id="{DAFA88F8-BCEF-02A1-CDEE-EE2437621CD2}"/>
              </a:ext>
            </a:extLst>
          </p:cNvPr>
          <p:cNvSpPr>
            <a:spLocks/>
          </p:cNvSpPr>
          <p:nvPr/>
        </p:nvSpPr>
        <p:spPr bwMode="auto">
          <a:xfrm rot="5400000">
            <a:off x="8942216" y="5321794"/>
            <a:ext cx="826960" cy="413480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603" name="AutoShape 39">
            <a:extLst>
              <a:ext uri="{FF2B5EF4-FFF2-40B4-BE49-F238E27FC236}">
                <a16:creationId xmlns:a16="http://schemas.microsoft.com/office/drawing/2014/main" id="{BEBE4710-D4AE-677D-A67E-4F857DEF7937}"/>
              </a:ext>
            </a:extLst>
          </p:cNvPr>
          <p:cNvSpPr>
            <a:spLocks noChangeArrowheads="1"/>
          </p:cNvSpPr>
          <p:nvPr/>
        </p:nvSpPr>
        <p:spPr bwMode="auto">
          <a:xfrm>
            <a:off x="8203049" y="5420916"/>
            <a:ext cx="339847" cy="203908"/>
          </a:xfrm>
          <a:prstGeom prst="leftRightArrow">
            <a:avLst>
              <a:gd name="adj1" fmla="val 50000"/>
              <a:gd name="adj2" fmla="val 33333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604" name="Text Box 44">
            <a:extLst>
              <a:ext uri="{FF2B5EF4-FFF2-40B4-BE49-F238E27FC236}">
                <a16:creationId xmlns:a16="http://schemas.microsoft.com/office/drawing/2014/main" id="{95E17300-8B3B-A95C-D522-B368AF7315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279231" y="4404208"/>
            <a:ext cx="322854" cy="4078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=</a:t>
            </a:r>
          </a:p>
        </p:txBody>
      </p:sp>
      <p:sp>
        <p:nvSpPr>
          <p:cNvPr id="24605" name="Text Box 45">
            <a:extLst>
              <a:ext uri="{FF2B5EF4-FFF2-40B4-BE49-F238E27FC236}">
                <a16:creationId xmlns:a16="http://schemas.microsoft.com/office/drawing/2014/main" id="{97EA72F0-E362-BB69-7BCB-C48360EC9C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00613" y="4673253"/>
            <a:ext cx="1251769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+2 +1 x 180</a:t>
            </a:r>
          </a:p>
        </p:txBody>
      </p:sp>
      <p:sp>
        <p:nvSpPr>
          <p:cNvPr id="24606" name="Text Box 46">
            <a:extLst>
              <a:ext uri="{FF2B5EF4-FFF2-40B4-BE49-F238E27FC236}">
                <a16:creationId xmlns:a16="http://schemas.microsoft.com/office/drawing/2014/main" id="{948B11D5-E2BF-720C-222B-B26B922C6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97781" y="4210212"/>
            <a:ext cx="1200792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+3 -1 x 090</a:t>
            </a:r>
          </a:p>
        </p:txBody>
      </p:sp>
      <p:sp>
        <p:nvSpPr>
          <p:cNvPr id="24607" name="Oval 48">
            <a:extLst>
              <a:ext uri="{FF2B5EF4-FFF2-40B4-BE49-F238E27FC236}">
                <a16:creationId xmlns:a16="http://schemas.microsoft.com/office/drawing/2014/main" id="{9EFA3107-86FE-D73C-4258-5557524BDF5C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90308" y="2484074"/>
            <a:ext cx="1359387" cy="407816"/>
          </a:xfrm>
          <a:prstGeom prst="ellipse">
            <a:avLst/>
          </a:prstGeom>
          <a:noFill/>
          <a:ln w="25489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608" name="Oval 49">
            <a:extLst>
              <a:ext uri="{FF2B5EF4-FFF2-40B4-BE49-F238E27FC236}">
                <a16:creationId xmlns:a16="http://schemas.microsoft.com/office/drawing/2014/main" id="{A778DB94-4C8E-AFE3-4E7C-8FCC404ABC7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63803" y="3761704"/>
            <a:ext cx="1359387" cy="407816"/>
          </a:xfrm>
          <a:prstGeom prst="ellipse">
            <a:avLst/>
          </a:prstGeom>
          <a:noFill/>
          <a:ln w="25489">
            <a:solidFill>
              <a:srgbClr val="CC00CC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4609" name="Line 50">
            <a:extLst>
              <a:ext uri="{FF2B5EF4-FFF2-40B4-BE49-F238E27FC236}">
                <a16:creationId xmlns:a16="http://schemas.microsoft.com/office/drawing/2014/main" id="{33A826D1-DF5C-71DD-4188-7251415A845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74166" y="3047785"/>
            <a:ext cx="1427356" cy="815632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24610" name="Text Box 51">
            <a:extLst>
              <a:ext uri="{FF2B5EF4-FFF2-40B4-BE49-F238E27FC236}">
                <a16:creationId xmlns:a16="http://schemas.microsoft.com/office/drawing/2014/main" id="{CE1D3EA5-3D33-0EC1-8B9E-4544264C04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99995" y="3239105"/>
            <a:ext cx="169651" cy="187597"/>
          </a:xfrm>
          <a:prstGeom prst="rect">
            <a:avLst/>
          </a:prstGeom>
          <a:solidFill>
            <a:schemeClr val="bg1"/>
          </a:solidFill>
          <a:ln w="8496">
            <a:solidFill>
              <a:schemeClr val="accent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=</a:t>
            </a:r>
          </a:p>
        </p:txBody>
      </p:sp>
      <p:sp>
        <p:nvSpPr>
          <p:cNvPr id="24579" name="ZZ_Kopfleiste">
            <a:extLst>
              <a:ext uri="{FF2B5EF4-FFF2-40B4-BE49-F238E27FC236}">
                <a16:creationId xmlns:a16="http://schemas.microsoft.com/office/drawing/2014/main" id="{B0BB62DA-7984-4C7E-0020-701192F97AF3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4611" name="Slide Number Placeholder 1">
            <a:extLst>
              <a:ext uri="{FF2B5EF4-FFF2-40B4-BE49-F238E27FC236}">
                <a16:creationId xmlns:a16="http://schemas.microsoft.com/office/drawing/2014/main" id="{EEF8C983-FC19-B732-27DF-A6438EE92B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462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462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602" name="Group 2">
            <a:extLst>
              <a:ext uri="{FF2B5EF4-FFF2-40B4-BE49-F238E27FC236}">
                <a16:creationId xmlns:a16="http://schemas.microsoft.com/office/drawing/2014/main" id="{2471F0D6-C137-A01B-E0BE-185C59429C91}"/>
              </a:ext>
            </a:extLst>
          </p:cNvPr>
          <p:cNvGrpSpPr>
            <a:grpSpLocks/>
          </p:cNvGrpSpPr>
          <p:nvPr/>
        </p:nvGrpSpPr>
        <p:grpSpPr bwMode="auto">
          <a:xfrm>
            <a:off x="4192859" y="2158388"/>
            <a:ext cx="3262528" cy="1971111"/>
            <a:chOff x="480" y="1008"/>
            <a:chExt cx="2304" cy="1392"/>
          </a:xfrm>
        </p:grpSpPr>
        <p:sp>
          <p:nvSpPr>
            <p:cNvPr id="25607" name="Text Box 3">
              <a:extLst>
                <a:ext uri="{FF2B5EF4-FFF2-40B4-BE49-F238E27FC236}">
                  <a16:creationId xmlns:a16="http://schemas.microsoft.com/office/drawing/2014/main" id="{CB1F8FB9-F0CD-E05E-9C4D-33C6D4ACED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" y="1507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sp>
          <p:nvSpPr>
            <p:cNvPr id="25608" name="Text Box 4">
              <a:extLst>
                <a:ext uri="{FF2B5EF4-FFF2-40B4-BE49-F238E27FC236}">
                  <a16:creationId xmlns:a16="http://schemas.microsoft.com/office/drawing/2014/main" id="{8A9E7110-B103-5B3F-80D8-4AF22FFF02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7" y="1555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5609" name="Group 5">
              <a:extLst>
                <a:ext uri="{FF2B5EF4-FFF2-40B4-BE49-F238E27FC236}">
                  <a16:creationId xmlns:a16="http://schemas.microsoft.com/office/drawing/2014/main" id="{3D3CD5C1-F485-07C0-1571-1C87A5952E2A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1557" y="1053"/>
              <a:ext cx="553" cy="634"/>
              <a:chOff x="720" y="1680"/>
              <a:chExt cx="1056" cy="1056"/>
            </a:xfrm>
          </p:grpSpPr>
          <p:sp>
            <p:nvSpPr>
              <p:cNvPr id="25634" name="Line 6">
                <a:extLst>
                  <a:ext uri="{FF2B5EF4-FFF2-40B4-BE49-F238E27FC236}">
                    <a16:creationId xmlns:a16="http://schemas.microsoft.com/office/drawing/2014/main" id="{7E9B9882-590B-C43C-D4EB-B4F63153597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35" name="Line 7">
                <a:extLst>
                  <a:ext uri="{FF2B5EF4-FFF2-40B4-BE49-F238E27FC236}">
                    <a16:creationId xmlns:a16="http://schemas.microsoft.com/office/drawing/2014/main" id="{74F47090-8BD7-C4D6-7FE4-FCF68409A8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5610" name="Text Box 8">
              <a:extLst>
                <a:ext uri="{FF2B5EF4-FFF2-40B4-BE49-F238E27FC236}">
                  <a16:creationId xmlns:a16="http://schemas.microsoft.com/office/drawing/2014/main" id="{4AD3CD6A-1B27-A0F7-5776-9EBB634F4F5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008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5611" name="Text Box 9">
              <a:extLst>
                <a:ext uri="{FF2B5EF4-FFF2-40B4-BE49-F238E27FC236}">
                  <a16:creationId xmlns:a16="http://schemas.microsoft.com/office/drawing/2014/main" id="{E8517F2B-017B-EC59-8A45-EC38708F485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" y="1008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  <p:grpSp>
          <p:nvGrpSpPr>
            <p:cNvPr id="25612" name="Group 10">
              <a:extLst>
                <a:ext uri="{FF2B5EF4-FFF2-40B4-BE49-F238E27FC236}">
                  <a16:creationId xmlns:a16="http://schemas.microsoft.com/office/drawing/2014/main" id="{1A476DA7-4A30-0A88-A512-A3AA5DBB091B}"/>
                </a:ext>
              </a:extLst>
            </p:cNvPr>
            <p:cNvGrpSpPr>
              <a:grpSpLocks/>
            </p:cNvGrpSpPr>
            <p:nvPr/>
          </p:nvGrpSpPr>
          <p:grpSpPr bwMode="auto">
            <a:xfrm rot="2479102">
              <a:off x="2352" y="1420"/>
              <a:ext cx="432" cy="980"/>
              <a:chOff x="2400" y="1008"/>
              <a:chExt cx="1056" cy="2736"/>
            </a:xfrm>
          </p:grpSpPr>
          <p:sp>
            <p:nvSpPr>
              <p:cNvPr id="25625" name="AutoShape 11">
                <a:extLst>
                  <a:ext uri="{FF2B5EF4-FFF2-40B4-BE49-F238E27FC236}">
                    <a16:creationId xmlns:a16="http://schemas.microsoft.com/office/drawing/2014/main" id="{62DD7E8C-FCB2-F8D9-874D-86978690A9F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5626" name="Line 12">
                <a:extLst>
                  <a:ext uri="{FF2B5EF4-FFF2-40B4-BE49-F238E27FC236}">
                    <a16:creationId xmlns:a16="http://schemas.microsoft.com/office/drawing/2014/main" id="{5D24F7EB-6CD1-5FD0-BBC7-83F1CFE2C8C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27" name="Line 13">
                <a:extLst>
                  <a:ext uri="{FF2B5EF4-FFF2-40B4-BE49-F238E27FC236}">
                    <a16:creationId xmlns:a16="http://schemas.microsoft.com/office/drawing/2014/main" id="{E513F5DA-AAFF-48D3-BA35-C763216794A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28" name="Line 14">
                <a:extLst>
                  <a:ext uri="{FF2B5EF4-FFF2-40B4-BE49-F238E27FC236}">
                    <a16:creationId xmlns:a16="http://schemas.microsoft.com/office/drawing/2014/main" id="{2CC6842F-C959-69A6-4E08-64594CFF5A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29" name="AutoShape 15">
                <a:extLst>
                  <a:ext uri="{FF2B5EF4-FFF2-40B4-BE49-F238E27FC236}">
                    <a16:creationId xmlns:a16="http://schemas.microsoft.com/office/drawing/2014/main" id="{7E5C0A39-27CD-F354-A2E1-5A1A61AB32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5630" name="Line 16">
                <a:extLst>
                  <a:ext uri="{FF2B5EF4-FFF2-40B4-BE49-F238E27FC236}">
                    <a16:creationId xmlns:a16="http://schemas.microsoft.com/office/drawing/2014/main" id="{FB981BCE-D2BA-D0A6-17E8-86574508E2F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31" name="Line 17">
                <a:extLst>
                  <a:ext uri="{FF2B5EF4-FFF2-40B4-BE49-F238E27FC236}">
                    <a16:creationId xmlns:a16="http://schemas.microsoft.com/office/drawing/2014/main" id="{11E8A440-9B14-F8E8-647C-92B889ED44A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32" name="Line 18">
                <a:extLst>
                  <a:ext uri="{FF2B5EF4-FFF2-40B4-BE49-F238E27FC236}">
                    <a16:creationId xmlns:a16="http://schemas.microsoft.com/office/drawing/2014/main" id="{D5D5FB48-66F3-38AD-A11B-18131C488B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33" name="Oval 19">
                <a:extLst>
                  <a:ext uri="{FF2B5EF4-FFF2-40B4-BE49-F238E27FC236}">
                    <a16:creationId xmlns:a16="http://schemas.microsoft.com/office/drawing/2014/main" id="{64DB8708-CFC1-93C8-96B5-0C0D8E16E4C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grpSp>
          <p:nvGrpSpPr>
            <p:cNvPr id="25613" name="Group 20">
              <a:extLst>
                <a:ext uri="{FF2B5EF4-FFF2-40B4-BE49-F238E27FC236}">
                  <a16:creationId xmlns:a16="http://schemas.microsoft.com/office/drawing/2014/main" id="{8F086F7D-7E2E-7584-39D7-BB164492D7CC}"/>
                </a:ext>
              </a:extLst>
            </p:cNvPr>
            <p:cNvGrpSpPr>
              <a:grpSpLocks/>
            </p:cNvGrpSpPr>
            <p:nvPr/>
          </p:nvGrpSpPr>
          <p:grpSpPr bwMode="auto">
            <a:xfrm rot="-3136286">
              <a:off x="1024" y="1178"/>
              <a:ext cx="351" cy="1440"/>
              <a:chOff x="2400" y="1008"/>
              <a:chExt cx="1056" cy="2736"/>
            </a:xfrm>
          </p:grpSpPr>
          <p:sp>
            <p:nvSpPr>
              <p:cNvPr id="25616" name="AutoShape 21">
                <a:extLst>
                  <a:ext uri="{FF2B5EF4-FFF2-40B4-BE49-F238E27FC236}">
                    <a16:creationId xmlns:a16="http://schemas.microsoft.com/office/drawing/2014/main" id="{9E67B573-FA39-54E3-F64B-AF4A2906D4C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5617" name="Line 22">
                <a:extLst>
                  <a:ext uri="{FF2B5EF4-FFF2-40B4-BE49-F238E27FC236}">
                    <a16:creationId xmlns:a16="http://schemas.microsoft.com/office/drawing/2014/main" id="{67730245-92AB-20F5-445A-3AA0A7458C4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18" name="Line 23">
                <a:extLst>
                  <a:ext uri="{FF2B5EF4-FFF2-40B4-BE49-F238E27FC236}">
                    <a16:creationId xmlns:a16="http://schemas.microsoft.com/office/drawing/2014/main" id="{9CBB0224-95F9-61E0-2351-BDD68B0CF9E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19" name="Line 24">
                <a:extLst>
                  <a:ext uri="{FF2B5EF4-FFF2-40B4-BE49-F238E27FC236}">
                    <a16:creationId xmlns:a16="http://schemas.microsoft.com/office/drawing/2014/main" id="{A7D96F6A-647A-E3B9-42E5-F4E68FCA671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20" name="AutoShape 25">
                <a:extLst>
                  <a:ext uri="{FF2B5EF4-FFF2-40B4-BE49-F238E27FC236}">
                    <a16:creationId xmlns:a16="http://schemas.microsoft.com/office/drawing/2014/main" id="{440E53AB-1B82-8509-F7CA-860C1F06FF9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5621" name="Line 26">
                <a:extLst>
                  <a:ext uri="{FF2B5EF4-FFF2-40B4-BE49-F238E27FC236}">
                    <a16:creationId xmlns:a16="http://schemas.microsoft.com/office/drawing/2014/main" id="{5B6843AB-09DD-AB60-21EB-B00AFBC95F4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22" name="Line 27">
                <a:extLst>
                  <a:ext uri="{FF2B5EF4-FFF2-40B4-BE49-F238E27FC236}">
                    <a16:creationId xmlns:a16="http://schemas.microsoft.com/office/drawing/2014/main" id="{D5E88CC4-1AC1-AD11-0480-596771D62B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23" name="Line 28">
                <a:extLst>
                  <a:ext uri="{FF2B5EF4-FFF2-40B4-BE49-F238E27FC236}">
                    <a16:creationId xmlns:a16="http://schemas.microsoft.com/office/drawing/2014/main" id="{F3C60B51-A7E3-C0FD-DA13-1C356605931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5624" name="Oval 29">
                <a:extLst>
                  <a:ext uri="{FF2B5EF4-FFF2-40B4-BE49-F238E27FC236}">
                    <a16:creationId xmlns:a16="http://schemas.microsoft.com/office/drawing/2014/main" id="{5A47B117-2744-E2D1-E593-9473002551A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sp>
          <p:nvSpPr>
            <p:cNvPr id="25614" name="AutoShape 30">
              <a:extLst>
                <a:ext uri="{FF2B5EF4-FFF2-40B4-BE49-F238E27FC236}">
                  <a16:creationId xmlns:a16="http://schemas.microsoft.com/office/drawing/2014/main" id="{A5854ABD-3348-53F5-2071-164200F8F57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598919">
              <a:off x="2142" y="1680"/>
              <a:ext cx="192" cy="96"/>
            </a:xfrm>
            <a:prstGeom prst="leftRightArrow">
              <a:avLst>
                <a:gd name="adj1" fmla="val 50000"/>
                <a:gd name="adj2" fmla="val 40000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5615" name="AutoShape 31">
              <a:extLst>
                <a:ext uri="{FF2B5EF4-FFF2-40B4-BE49-F238E27FC236}">
                  <a16:creationId xmlns:a16="http://schemas.microsoft.com/office/drawing/2014/main" id="{52BAB23A-E857-6CD8-AA93-6B82C19F2CE6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1498">
              <a:off x="1469" y="1697"/>
              <a:ext cx="115" cy="127"/>
            </a:xfrm>
            <a:prstGeom prst="upDownArrow">
              <a:avLst>
                <a:gd name="adj1" fmla="val 50000"/>
                <a:gd name="adj2" fmla="val 22087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25603" name="Text Box 77">
            <a:extLst>
              <a:ext uri="{FF2B5EF4-FFF2-40B4-BE49-F238E27FC236}">
                <a16:creationId xmlns:a16="http://schemas.microsoft.com/office/drawing/2014/main" id="{29BC7F26-A3B9-0548-F024-00D59597BD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299" y="1899255"/>
            <a:ext cx="1466778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/>
              <a:t>Power-Kreuz</a:t>
            </a:r>
          </a:p>
        </p:txBody>
      </p:sp>
      <p:sp>
        <p:nvSpPr>
          <p:cNvPr id="25604" name="Text Box 84">
            <a:extLst>
              <a:ext uri="{FF2B5EF4-FFF2-40B4-BE49-F238E27FC236}">
                <a16:creationId xmlns:a16="http://schemas.microsoft.com/office/drawing/2014/main" id="{1E6980B3-1F07-6281-3F7C-572174709E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257" y="4521739"/>
            <a:ext cx="5715089" cy="61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3333FF"/>
                </a:solidFill>
              </a:rPr>
              <a:t>Lassen Sie </a:t>
            </a:r>
            <a:r>
              <a:rPr lang="en-US" altLang="en-US" sz="1070" i="1" dirty="0" err="1">
                <a:solidFill>
                  <a:srgbClr val="3333FF"/>
                </a:solidFill>
              </a:rPr>
              <a:t>uns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bei</a:t>
            </a:r>
            <a:r>
              <a:rPr lang="en-US" altLang="en-US" sz="1070" i="1" dirty="0">
                <a:solidFill>
                  <a:srgbClr val="3333FF"/>
                </a:solidFill>
              </a:rPr>
              <a:t> der </a:t>
            </a:r>
            <a:r>
              <a:rPr lang="en-US" altLang="en-US" sz="1070" i="1" dirty="0" err="1">
                <a:solidFill>
                  <a:srgbClr val="3333FF"/>
                </a:solidFill>
              </a:rPr>
              <a:t>Umwandlung</a:t>
            </a:r>
            <a:r>
              <a:rPr lang="en-US" altLang="en-US" sz="1070" i="1" dirty="0">
                <a:solidFill>
                  <a:srgbClr val="3333FF"/>
                </a:solidFill>
              </a:rPr>
              <a:t> von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i="1" dirty="0">
                <a:solidFill>
                  <a:srgbClr val="3333FF"/>
                </a:solidFill>
              </a:rPr>
              <a:t>einem Power-Kreuz in eine </a:t>
            </a:r>
            <a:r>
              <a:rPr lang="de-DE" altLang="en-US" sz="1070" i="1" dirty="0" err="1">
                <a:solidFill>
                  <a:srgbClr val="3333FF"/>
                </a:solidFill>
              </a:rPr>
              <a:t>sphärozylindrische</a:t>
            </a:r>
            <a:r>
              <a:rPr lang="de-DE" altLang="en-US" sz="1070" i="1" dirty="0">
                <a:solidFill>
                  <a:srgbClr val="3333FF"/>
                </a:solidFill>
              </a:rPr>
              <a:t> Korrektur pragmatisch vorgehen. </a:t>
            </a:r>
            <a:r>
              <a:rPr lang="en-US" altLang="en-US" sz="1070" i="1" dirty="0">
                <a:solidFill>
                  <a:srgbClr val="3333FF"/>
                </a:solidFill>
              </a:rPr>
              <a:t>So </a:t>
            </a:r>
            <a:r>
              <a:rPr lang="en-US" altLang="en-US" sz="1070" i="1" dirty="0" err="1">
                <a:solidFill>
                  <a:srgbClr val="3333FF"/>
                </a:solidFill>
              </a:rPr>
              <a:t>wird</a:t>
            </a:r>
            <a:endParaRPr lang="en-US" altLang="en-US" sz="1070" i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>
                <a:solidFill>
                  <a:srgbClr val="3333FF"/>
                </a:solidFill>
              </a:rPr>
              <a:t>ein</a:t>
            </a:r>
            <a:r>
              <a:rPr lang="en-US" altLang="en-US" sz="1070" i="1" dirty="0">
                <a:solidFill>
                  <a:srgbClr val="3333FF"/>
                </a:solidFill>
              </a:rPr>
              <a:t> Power-Kreuz in vier </a:t>
            </a:r>
            <a:r>
              <a:rPr lang="en-US" altLang="en-US" sz="1070" i="1" dirty="0" err="1">
                <a:solidFill>
                  <a:srgbClr val="3333FF"/>
                </a:solidFill>
              </a:rPr>
              <a:t>einfachen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Schritten</a:t>
            </a:r>
            <a:endParaRPr lang="en-US" altLang="en-US" sz="1070" i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3333FF"/>
                </a:solidFill>
              </a:rPr>
              <a:t xml:space="preserve">zu </a:t>
            </a:r>
            <a:r>
              <a:rPr lang="en-US" altLang="en-US" sz="1070" i="1" dirty="0" err="1">
                <a:solidFill>
                  <a:srgbClr val="3333FF"/>
                </a:solidFill>
              </a:rPr>
              <a:t>einer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sphärozylindrischen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Korrektur</a:t>
            </a:r>
            <a:r>
              <a:rPr lang="en-US" altLang="en-US" sz="1070" i="1" dirty="0">
                <a:solidFill>
                  <a:srgbClr val="3333FF"/>
                </a:solidFill>
              </a:rPr>
              <a:t>!</a:t>
            </a:r>
          </a:p>
        </p:txBody>
      </p:sp>
      <p:sp>
        <p:nvSpPr>
          <p:cNvPr id="25605" name="ZZ_Kopfleiste">
            <a:extLst>
              <a:ext uri="{FF2B5EF4-FFF2-40B4-BE49-F238E27FC236}">
                <a16:creationId xmlns:a16="http://schemas.microsoft.com/office/drawing/2014/main" id="{96A7A8EA-9DC8-D848-A032-7B155A2919E4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5606" name="Slide Number Placeholder 1">
            <a:extLst>
              <a:ext uri="{FF2B5EF4-FFF2-40B4-BE49-F238E27FC236}">
                <a16:creationId xmlns:a16="http://schemas.microsoft.com/office/drawing/2014/main" id="{381AF089-6F84-29CB-0B18-7D9EEC30A5E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563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563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6626" name="Group 2">
            <a:extLst>
              <a:ext uri="{FF2B5EF4-FFF2-40B4-BE49-F238E27FC236}">
                <a16:creationId xmlns:a16="http://schemas.microsoft.com/office/drawing/2014/main" id="{99807847-4AEE-1023-CE1E-A3B4B6FE5595}"/>
              </a:ext>
            </a:extLst>
          </p:cNvPr>
          <p:cNvGrpSpPr>
            <a:grpSpLocks/>
          </p:cNvGrpSpPr>
          <p:nvPr/>
        </p:nvGrpSpPr>
        <p:grpSpPr bwMode="auto">
          <a:xfrm>
            <a:off x="4192859" y="2158388"/>
            <a:ext cx="3262528" cy="1971111"/>
            <a:chOff x="480" y="1008"/>
            <a:chExt cx="2304" cy="1392"/>
          </a:xfrm>
        </p:grpSpPr>
        <p:sp>
          <p:nvSpPr>
            <p:cNvPr id="26648" name="Text Box 3">
              <a:extLst>
                <a:ext uri="{FF2B5EF4-FFF2-40B4-BE49-F238E27FC236}">
                  <a16:creationId xmlns:a16="http://schemas.microsoft.com/office/drawing/2014/main" id="{AEA964AF-1875-16F8-1619-C48C89632C3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" y="1507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sp>
          <p:nvSpPr>
            <p:cNvPr id="26649" name="Text Box 4">
              <a:extLst>
                <a:ext uri="{FF2B5EF4-FFF2-40B4-BE49-F238E27FC236}">
                  <a16:creationId xmlns:a16="http://schemas.microsoft.com/office/drawing/2014/main" id="{D2648AD2-723B-B70E-E9D6-35A03FCD3617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7" y="1555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6650" name="Group 5">
              <a:extLst>
                <a:ext uri="{FF2B5EF4-FFF2-40B4-BE49-F238E27FC236}">
                  <a16:creationId xmlns:a16="http://schemas.microsoft.com/office/drawing/2014/main" id="{86DCA209-BE55-6E32-D7D3-613463185271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1557" y="1053"/>
              <a:ext cx="553" cy="634"/>
              <a:chOff x="720" y="1680"/>
              <a:chExt cx="1056" cy="1056"/>
            </a:xfrm>
          </p:grpSpPr>
          <p:sp>
            <p:nvSpPr>
              <p:cNvPr id="26675" name="Line 6">
                <a:extLst>
                  <a:ext uri="{FF2B5EF4-FFF2-40B4-BE49-F238E27FC236}">
                    <a16:creationId xmlns:a16="http://schemas.microsoft.com/office/drawing/2014/main" id="{07C25B3D-EAE3-3D93-B708-D65A42221F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76" name="Line 7">
                <a:extLst>
                  <a:ext uri="{FF2B5EF4-FFF2-40B4-BE49-F238E27FC236}">
                    <a16:creationId xmlns:a16="http://schemas.microsoft.com/office/drawing/2014/main" id="{D9668DBC-5E84-B4B7-5DC7-395F8886D72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6651" name="Text Box 8">
              <a:extLst>
                <a:ext uri="{FF2B5EF4-FFF2-40B4-BE49-F238E27FC236}">
                  <a16:creationId xmlns:a16="http://schemas.microsoft.com/office/drawing/2014/main" id="{C65D04EE-B2D7-F1F0-2C54-FEC9C213E01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008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6652" name="Text Box 9">
              <a:extLst>
                <a:ext uri="{FF2B5EF4-FFF2-40B4-BE49-F238E27FC236}">
                  <a16:creationId xmlns:a16="http://schemas.microsoft.com/office/drawing/2014/main" id="{B1A60BD4-254D-831F-29C4-D58B4D1CD02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" y="1008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  <p:grpSp>
          <p:nvGrpSpPr>
            <p:cNvPr id="26653" name="Group 10">
              <a:extLst>
                <a:ext uri="{FF2B5EF4-FFF2-40B4-BE49-F238E27FC236}">
                  <a16:creationId xmlns:a16="http://schemas.microsoft.com/office/drawing/2014/main" id="{3D91C13F-3433-4BB6-0BB0-1B2043C4F847}"/>
                </a:ext>
              </a:extLst>
            </p:cNvPr>
            <p:cNvGrpSpPr>
              <a:grpSpLocks/>
            </p:cNvGrpSpPr>
            <p:nvPr/>
          </p:nvGrpSpPr>
          <p:grpSpPr bwMode="auto">
            <a:xfrm rot="2479102">
              <a:off x="2352" y="1420"/>
              <a:ext cx="432" cy="980"/>
              <a:chOff x="2400" y="1008"/>
              <a:chExt cx="1056" cy="2736"/>
            </a:xfrm>
          </p:grpSpPr>
          <p:sp>
            <p:nvSpPr>
              <p:cNvPr id="26666" name="AutoShape 11">
                <a:extLst>
                  <a:ext uri="{FF2B5EF4-FFF2-40B4-BE49-F238E27FC236}">
                    <a16:creationId xmlns:a16="http://schemas.microsoft.com/office/drawing/2014/main" id="{1A2CD188-74E6-C398-4A52-E2A739A57453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6667" name="Line 12">
                <a:extLst>
                  <a:ext uri="{FF2B5EF4-FFF2-40B4-BE49-F238E27FC236}">
                    <a16:creationId xmlns:a16="http://schemas.microsoft.com/office/drawing/2014/main" id="{8BD60D5F-627B-2B3A-83AB-BBC350CD8EA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68" name="Line 13">
                <a:extLst>
                  <a:ext uri="{FF2B5EF4-FFF2-40B4-BE49-F238E27FC236}">
                    <a16:creationId xmlns:a16="http://schemas.microsoft.com/office/drawing/2014/main" id="{996606C3-F4D1-593E-6C9C-79E823715AE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69" name="Line 14">
                <a:extLst>
                  <a:ext uri="{FF2B5EF4-FFF2-40B4-BE49-F238E27FC236}">
                    <a16:creationId xmlns:a16="http://schemas.microsoft.com/office/drawing/2014/main" id="{DDB53F38-13A2-98CA-26AC-06E944AFD2F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70" name="AutoShape 15">
                <a:extLst>
                  <a:ext uri="{FF2B5EF4-FFF2-40B4-BE49-F238E27FC236}">
                    <a16:creationId xmlns:a16="http://schemas.microsoft.com/office/drawing/2014/main" id="{8111F684-66A7-B8C0-50CE-D95BABC8CBA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6671" name="Line 16">
                <a:extLst>
                  <a:ext uri="{FF2B5EF4-FFF2-40B4-BE49-F238E27FC236}">
                    <a16:creationId xmlns:a16="http://schemas.microsoft.com/office/drawing/2014/main" id="{757F1035-F548-A6FD-6584-2E107A0F1C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72" name="Line 17">
                <a:extLst>
                  <a:ext uri="{FF2B5EF4-FFF2-40B4-BE49-F238E27FC236}">
                    <a16:creationId xmlns:a16="http://schemas.microsoft.com/office/drawing/2014/main" id="{07523D50-EEB6-0F67-CF0F-3D369236BE2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73" name="Line 18">
                <a:extLst>
                  <a:ext uri="{FF2B5EF4-FFF2-40B4-BE49-F238E27FC236}">
                    <a16:creationId xmlns:a16="http://schemas.microsoft.com/office/drawing/2014/main" id="{59019363-26DC-8384-F704-0B6A6264F09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74" name="Oval 19">
                <a:extLst>
                  <a:ext uri="{FF2B5EF4-FFF2-40B4-BE49-F238E27FC236}">
                    <a16:creationId xmlns:a16="http://schemas.microsoft.com/office/drawing/2014/main" id="{DDBCAC4E-939A-9929-9EB2-4B5C074FFEC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grpSp>
          <p:nvGrpSpPr>
            <p:cNvPr id="26654" name="Group 20">
              <a:extLst>
                <a:ext uri="{FF2B5EF4-FFF2-40B4-BE49-F238E27FC236}">
                  <a16:creationId xmlns:a16="http://schemas.microsoft.com/office/drawing/2014/main" id="{4209A056-AC92-AD8D-62EC-CB07DB972631}"/>
                </a:ext>
              </a:extLst>
            </p:cNvPr>
            <p:cNvGrpSpPr>
              <a:grpSpLocks/>
            </p:cNvGrpSpPr>
            <p:nvPr/>
          </p:nvGrpSpPr>
          <p:grpSpPr bwMode="auto">
            <a:xfrm rot="-3136286">
              <a:off x="1024" y="1178"/>
              <a:ext cx="351" cy="1440"/>
              <a:chOff x="2400" y="1008"/>
              <a:chExt cx="1056" cy="2736"/>
            </a:xfrm>
          </p:grpSpPr>
          <p:sp>
            <p:nvSpPr>
              <p:cNvPr id="26657" name="AutoShape 21">
                <a:extLst>
                  <a:ext uri="{FF2B5EF4-FFF2-40B4-BE49-F238E27FC236}">
                    <a16:creationId xmlns:a16="http://schemas.microsoft.com/office/drawing/2014/main" id="{8079430C-B2A9-C8B3-C1FC-9FF2C116158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6658" name="Line 22">
                <a:extLst>
                  <a:ext uri="{FF2B5EF4-FFF2-40B4-BE49-F238E27FC236}">
                    <a16:creationId xmlns:a16="http://schemas.microsoft.com/office/drawing/2014/main" id="{2398A403-AB9C-3CD0-98F2-7DD633DB397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59" name="Line 23">
                <a:extLst>
                  <a:ext uri="{FF2B5EF4-FFF2-40B4-BE49-F238E27FC236}">
                    <a16:creationId xmlns:a16="http://schemas.microsoft.com/office/drawing/2014/main" id="{FFA1E14A-B154-4711-B8FC-1006632AF86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60" name="Line 24">
                <a:extLst>
                  <a:ext uri="{FF2B5EF4-FFF2-40B4-BE49-F238E27FC236}">
                    <a16:creationId xmlns:a16="http://schemas.microsoft.com/office/drawing/2014/main" id="{B3688B09-58EC-A253-D235-D4A09C77095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61" name="AutoShape 25">
                <a:extLst>
                  <a:ext uri="{FF2B5EF4-FFF2-40B4-BE49-F238E27FC236}">
                    <a16:creationId xmlns:a16="http://schemas.microsoft.com/office/drawing/2014/main" id="{0A407062-DCE7-F9B5-057F-5B5C8B407D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6662" name="Line 26">
                <a:extLst>
                  <a:ext uri="{FF2B5EF4-FFF2-40B4-BE49-F238E27FC236}">
                    <a16:creationId xmlns:a16="http://schemas.microsoft.com/office/drawing/2014/main" id="{D36DEFA5-5630-8936-4D41-62AC8AB74A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63" name="Line 27">
                <a:extLst>
                  <a:ext uri="{FF2B5EF4-FFF2-40B4-BE49-F238E27FC236}">
                    <a16:creationId xmlns:a16="http://schemas.microsoft.com/office/drawing/2014/main" id="{8E3879B3-7358-A5C0-B508-2325731E59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64" name="Line 28">
                <a:extLst>
                  <a:ext uri="{FF2B5EF4-FFF2-40B4-BE49-F238E27FC236}">
                    <a16:creationId xmlns:a16="http://schemas.microsoft.com/office/drawing/2014/main" id="{EE21EF7B-27CB-DA1A-4F2F-EA3884FE59D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65" name="Oval 29">
                <a:extLst>
                  <a:ext uri="{FF2B5EF4-FFF2-40B4-BE49-F238E27FC236}">
                    <a16:creationId xmlns:a16="http://schemas.microsoft.com/office/drawing/2014/main" id="{7A765C90-BCAF-D659-5BB7-338D2603045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sp>
          <p:nvSpPr>
            <p:cNvPr id="26655" name="AutoShape 30">
              <a:extLst>
                <a:ext uri="{FF2B5EF4-FFF2-40B4-BE49-F238E27FC236}">
                  <a16:creationId xmlns:a16="http://schemas.microsoft.com/office/drawing/2014/main" id="{A6FEE21F-3026-0D60-E84D-1D29BD76724A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598919">
              <a:off x="2142" y="1680"/>
              <a:ext cx="192" cy="96"/>
            </a:xfrm>
            <a:prstGeom prst="leftRightArrow">
              <a:avLst>
                <a:gd name="adj1" fmla="val 50000"/>
                <a:gd name="adj2" fmla="val 40000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6656" name="AutoShape 31">
              <a:extLst>
                <a:ext uri="{FF2B5EF4-FFF2-40B4-BE49-F238E27FC236}">
                  <a16:creationId xmlns:a16="http://schemas.microsoft.com/office/drawing/2014/main" id="{649C497A-923C-1146-C42E-08F03DACD982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1498">
              <a:off x="1469" y="1697"/>
              <a:ext cx="115" cy="127"/>
            </a:xfrm>
            <a:prstGeom prst="upDownArrow">
              <a:avLst>
                <a:gd name="adj1" fmla="val 50000"/>
                <a:gd name="adj2" fmla="val 22087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sp>
        <p:nvSpPr>
          <p:cNvPr id="26627" name="Text Box 33">
            <a:extLst>
              <a:ext uri="{FF2B5EF4-FFF2-40B4-BE49-F238E27FC236}">
                <a16:creationId xmlns:a16="http://schemas.microsoft.com/office/drawing/2014/main" id="{786FB347-96ED-EA16-5189-20991AE60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70091" y="3272802"/>
            <a:ext cx="331351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+3</a:t>
            </a:r>
          </a:p>
        </p:txBody>
      </p:sp>
      <p:grpSp>
        <p:nvGrpSpPr>
          <p:cNvPr id="26628" name="Group 34">
            <a:extLst>
              <a:ext uri="{FF2B5EF4-FFF2-40B4-BE49-F238E27FC236}">
                <a16:creationId xmlns:a16="http://schemas.microsoft.com/office/drawing/2014/main" id="{294D3DB6-3C9E-D120-0F4A-4D6699E9DA89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2613280" y="2561248"/>
            <a:ext cx="783063" cy="897762"/>
            <a:chOff x="720" y="1680"/>
            <a:chExt cx="1056" cy="1056"/>
          </a:xfrm>
        </p:grpSpPr>
        <p:sp>
          <p:nvSpPr>
            <p:cNvPr id="26646" name="Line 35">
              <a:extLst>
                <a:ext uri="{FF2B5EF4-FFF2-40B4-BE49-F238E27FC236}">
                  <a16:creationId xmlns:a16="http://schemas.microsoft.com/office/drawing/2014/main" id="{80621B7A-2419-EE29-91B2-1EAA48B0B6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6647" name="Line 36">
              <a:extLst>
                <a:ext uri="{FF2B5EF4-FFF2-40B4-BE49-F238E27FC236}">
                  <a16:creationId xmlns:a16="http://schemas.microsoft.com/office/drawing/2014/main" id="{50FBE0EC-9E5D-C672-3E73-9049CD22E8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6629" name="Text Box 37">
            <a:extLst>
              <a:ext uri="{FF2B5EF4-FFF2-40B4-BE49-F238E27FC236}">
                <a16:creationId xmlns:a16="http://schemas.microsoft.com/office/drawing/2014/main" id="{9DF764D6-95F7-7493-9CAF-CD61EC089E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30498" y="2498234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26630" name="Text Box 38">
            <a:extLst>
              <a:ext uri="{FF2B5EF4-FFF2-40B4-BE49-F238E27FC236}">
                <a16:creationId xmlns:a16="http://schemas.microsoft.com/office/drawing/2014/main" id="{F2BBCE4A-ABBD-67B3-2D5A-BBF0867B5F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717" y="2498234"/>
            <a:ext cx="404984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grpSp>
        <p:nvGrpSpPr>
          <p:cNvPr id="26631" name="Group 39">
            <a:extLst>
              <a:ext uri="{FF2B5EF4-FFF2-40B4-BE49-F238E27FC236}">
                <a16:creationId xmlns:a16="http://schemas.microsoft.com/office/drawing/2014/main" id="{A78DF318-0507-CFCB-2105-15958498C5A0}"/>
              </a:ext>
            </a:extLst>
          </p:cNvPr>
          <p:cNvGrpSpPr>
            <a:grpSpLocks/>
          </p:cNvGrpSpPr>
          <p:nvPr/>
        </p:nvGrpSpPr>
        <p:grpSpPr bwMode="auto">
          <a:xfrm>
            <a:off x="8139329" y="2498234"/>
            <a:ext cx="1355138" cy="951571"/>
            <a:chOff x="4323" y="1344"/>
            <a:chExt cx="957" cy="672"/>
          </a:xfrm>
        </p:grpSpPr>
        <p:sp>
          <p:nvSpPr>
            <p:cNvPr id="26640" name="Text Box 40">
              <a:extLst>
                <a:ext uri="{FF2B5EF4-FFF2-40B4-BE49-F238E27FC236}">
                  <a16:creationId xmlns:a16="http://schemas.microsoft.com/office/drawing/2014/main" id="{7D8A68DC-CFDD-D62D-7B7D-46CCB83F91A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" y="1843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grpSp>
          <p:nvGrpSpPr>
            <p:cNvPr id="26641" name="Group 41">
              <a:extLst>
                <a:ext uri="{FF2B5EF4-FFF2-40B4-BE49-F238E27FC236}">
                  <a16:creationId xmlns:a16="http://schemas.microsoft.com/office/drawing/2014/main" id="{E51760E8-012A-63A3-6D06-5AB4E0BA8ED9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551" y="1389"/>
              <a:ext cx="553" cy="634"/>
              <a:chOff x="720" y="1680"/>
              <a:chExt cx="1056" cy="1056"/>
            </a:xfrm>
          </p:grpSpPr>
          <p:sp>
            <p:nvSpPr>
              <p:cNvPr id="26644" name="Line 42">
                <a:extLst>
                  <a:ext uri="{FF2B5EF4-FFF2-40B4-BE49-F238E27FC236}">
                    <a16:creationId xmlns:a16="http://schemas.microsoft.com/office/drawing/2014/main" id="{C659F554-78C6-746E-21A5-54D1C50CC12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6645" name="Line 43">
                <a:extLst>
                  <a:ext uri="{FF2B5EF4-FFF2-40B4-BE49-F238E27FC236}">
                    <a16:creationId xmlns:a16="http://schemas.microsoft.com/office/drawing/2014/main" id="{5DEF37D7-5E2E-880F-FDC1-4887324592C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6642" name="Text Box 44">
              <a:extLst>
                <a:ext uri="{FF2B5EF4-FFF2-40B4-BE49-F238E27FC236}">
                  <a16:creationId xmlns:a16="http://schemas.microsoft.com/office/drawing/2014/main" id="{7AD3AA57-1DBF-5C5D-34B9-703C4CCEA2D8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6643" name="Text Box 45">
              <a:extLst>
                <a:ext uri="{FF2B5EF4-FFF2-40B4-BE49-F238E27FC236}">
                  <a16:creationId xmlns:a16="http://schemas.microsoft.com/office/drawing/2014/main" id="{7505F3E7-855A-C4BA-FEE0-40E6D4C1AC6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sp>
        <p:nvSpPr>
          <p:cNvPr id="26632" name="AutoShape 46">
            <a:extLst>
              <a:ext uri="{FF2B5EF4-FFF2-40B4-BE49-F238E27FC236}">
                <a16:creationId xmlns:a16="http://schemas.microsoft.com/office/drawing/2014/main" id="{70CB97BB-61A3-A674-8300-76691C3D84C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13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6633" name="AutoShape 47">
            <a:extLst>
              <a:ext uri="{FF2B5EF4-FFF2-40B4-BE49-F238E27FC236}">
                <a16:creationId xmlns:a16="http://schemas.microsoft.com/office/drawing/2014/main" id="{C1BAE022-2242-FB42-7065-F89C61DBFA8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72726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6634" name="Text Box 48">
            <a:extLst>
              <a:ext uri="{FF2B5EF4-FFF2-40B4-BE49-F238E27FC236}">
                <a16:creationId xmlns:a16="http://schemas.microsoft.com/office/drawing/2014/main" id="{9E9BE2AC-FB87-6B7B-9904-4647C688332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299" y="1899255"/>
            <a:ext cx="1466778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/>
              <a:t>Power-Kreuz</a:t>
            </a:r>
          </a:p>
        </p:txBody>
      </p:sp>
      <p:sp>
        <p:nvSpPr>
          <p:cNvPr id="26635" name="Text Box 49">
            <a:extLst>
              <a:ext uri="{FF2B5EF4-FFF2-40B4-BE49-F238E27FC236}">
                <a16:creationId xmlns:a16="http://schemas.microsoft.com/office/drawing/2014/main" id="{110DA0B6-974F-C862-2E12-73CD819204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552" y="1559408"/>
            <a:ext cx="2475217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1. Trennen Sie die Zylinder voneinander.</a:t>
            </a:r>
          </a:p>
        </p:txBody>
      </p:sp>
      <p:sp>
        <p:nvSpPr>
          <p:cNvPr id="26636" name="Text Box 52">
            <a:extLst>
              <a:ext uri="{FF2B5EF4-FFF2-40B4-BE49-F238E27FC236}">
                <a16:creationId xmlns:a16="http://schemas.microsoft.com/office/drawing/2014/main" id="{D45A7461-9211-694C-2D1F-06CD4CB062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527" y="3272802"/>
            <a:ext cx="248880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6637" name="Text Box 54">
            <a:extLst>
              <a:ext uri="{FF2B5EF4-FFF2-40B4-BE49-F238E27FC236}">
                <a16:creationId xmlns:a16="http://schemas.microsoft.com/office/drawing/2014/main" id="{AF74D09F-112F-C69B-B0D2-EB835DFE16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257" y="3272802"/>
            <a:ext cx="248881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6638" name="ZZ_Kopfleiste">
            <a:extLst>
              <a:ext uri="{FF2B5EF4-FFF2-40B4-BE49-F238E27FC236}">
                <a16:creationId xmlns:a16="http://schemas.microsoft.com/office/drawing/2014/main" id="{E9ACFA45-C9D8-E9F4-7808-70EAE8C1D626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6639" name="Slide Number Placeholder 1">
            <a:extLst>
              <a:ext uri="{FF2B5EF4-FFF2-40B4-BE49-F238E27FC236}">
                <a16:creationId xmlns:a16="http://schemas.microsoft.com/office/drawing/2014/main" id="{9AF74BB2-3041-4252-E9BA-74B28446CF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667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667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650" name="Group 2">
            <a:extLst>
              <a:ext uri="{FF2B5EF4-FFF2-40B4-BE49-F238E27FC236}">
                <a16:creationId xmlns:a16="http://schemas.microsoft.com/office/drawing/2014/main" id="{08F192E8-A13B-4A25-5E63-EF8F955C3B51}"/>
              </a:ext>
            </a:extLst>
          </p:cNvPr>
          <p:cNvGrpSpPr>
            <a:grpSpLocks/>
          </p:cNvGrpSpPr>
          <p:nvPr/>
        </p:nvGrpSpPr>
        <p:grpSpPr bwMode="auto">
          <a:xfrm>
            <a:off x="4192859" y="2158388"/>
            <a:ext cx="3262528" cy="1971111"/>
            <a:chOff x="480" y="1008"/>
            <a:chExt cx="2304" cy="1392"/>
          </a:xfrm>
        </p:grpSpPr>
        <p:sp>
          <p:nvSpPr>
            <p:cNvPr id="27683" name="Text Box 3">
              <a:extLst>
                <a:ext uri="{FF2B5EF4-FFF2-40B4-BE49-F238E27FC236}">
                  <a16:creationId xmlns:a16="http://schemas.microsoft.com/office/drawing/2014/main" id="{82B7ED3A-3DFE-B7AC-34CC-D95C67381C41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" y="1507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sp>
          <p:nvSpPr>
            <p:cNvPr id="27684" name="Text Box 4">
              <a:extLst>
                <a:ext uri="{FF2B5EF4-FFF2-40B4-BE49-F238E27FC236}">
                  <a16:creationId xmlns:a16="http://schemas.microsoft.com/office/drawing/2014/main" id="{2824A201-0187-8EAE-2430-0641943E550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7" y="1555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7685" name="Group 5">
              <a:extLst>
                <a:ext uri="{FF2B5EF4-FFF2-40B4-BE49-F238E27FC236}">
                  <a16:creationId xmlns:a16="http://schemas.microsoft.com/office/drawing/2014/main" id="{09955390-D1DF-6E0D-0CD1-274E3E942CCC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1557" y="1053"/>
              <a:ext cx="553" cy="634"/>
              <a:chOff x="720" y="1680"/>
              <a:chExt cx="1056" cy="1056"/>
            </a:xfrm>
          </p:grpSpPr>
          <p:sp>
            <p:nvSpPr>
              <p:cNvPr id="27710" name="Line 6">
                <a:extLst>
                  <a:ext uri="{FF2B5EF4-FFF2-40B4-BE49-F238E27FC236}">
                    <a16:creationId xmlns:a16="http://schemas.microsoft.com/office/drawing/2014/main" id="{5EE66C4E-8879-DA92-0AEC-CC91E30602E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11" name="Line 7">
                <a:extLst>
                  <a:ext uri="{FF2B5EF4-FFF2-40B4-BE49-F238E27FC236}">
                    <a16:creationId xmlns:a16="http://schemas.microsoft.com/office/drawing/2014/main" id="{9D8C46C2-CD28-BEBE-D60B-4353E64145F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7686" name="Text Box 8">
              <a:extLst>
                <a:ext uri="{FF2B5EF4-FFF2-40B4-BE49-F238E27FC236}">
                  <a16:creationId xmlns:a16="http://schemas.microsoft.com/office/drawing/2014/main" id="{AEB9054A-7CAE-B135-ADFF-BDD791ADD2B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008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7687" name="Text Box 9">
              <a:extLst>
                <a:ext uri="{FF2B5EF4-FFF2-40B4-BE49-F238E27FC236}">
                  <a16:creationId xmlns:a16="http://schemas.microsoft.com/office/drawing/2014/main" id="{F35DB486-47BB-02EF-D650-E2A3FBC8BB5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" y="1008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  <p:grpSp>
          <p:nvGrpSpPr>
            <p:cNvPr id="27688" name="Group 10">
              <a:extLst>
                <a:ext uri="{FF2B5EF4-FFF2-40B4-BE49-F238E27FC236}">
                  <a16:creationId xmlns:a16="http://schemas.microsoft.com/office/drawing/2014/main" id="{563E51E0-1D0E-379F-E446-A446CF1E6491}"/>
                </a:ext>
              </a:extLst>
            </p:cNvPr>
            <p:cNvGrpSpPr>
              <a:grpSpLocks/>
            </p:cNvGrpSpPr>
            <p:nvPr/>
          </p:nvGrpSpPr>
          <p:grpSpPr bwMode="auto">
            <a:xfrm rot="2479102">
              <a:off x="2352" y="1420"/>
              <a:ext cx="432" cy="980"/>
              <a:chOff x="2400" y="1008"/>
              <a:chExt cx="1056" cy="2736"/>
            </a:xfrm>
          </p:grpSpPr>
          <p:sp>
            <p:nvSpPr>
              <p:cNvPr id="27701" name="AutoShape 11">
                <a:extLst>
                  <a:ext uri="{FF2B5EF4-FFF2-40B4-BE49-F238E27FC236}">
                    <a16:creationId xmlns:a16="http://schemas.microsoft.com/office/drawing/2014/main" id="{78B323D3-9B01-D3AD-9BCF-75AF282A46E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7702" name="Line 12">
                <a:extLst>
                  <a:ext uri="{FF2B5EF4-FFF2-40B4-BE49-F238E27FC236}">
                    <a16:creationId xmlns:a16="http://schemas.microsoft.com/office/drawing/2014/main" id="{33F677B2-9F33-AD66-7404-55FBF4D7F58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03" name="Line 13">
                <a:extLst>
                  <a:ext uri="{FF2B5EF4-FFF2-40B4-BE49-F238E27FC236}">
                    <a16:creationId xmlns:a16="http://schemas.microsoft.com/office/drawing/2014/main" id="{E0214191-F432-0314-A556-A9D259AE7B7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04" name="Line 14">
                <a:extLst>
                  <a:ext uri="{FF2B5EF4-FFF2-40B4-BE49-F238E27FC236}">
                    <a16:creationId xmlns:a16="http://schemas.microsoft.com/office/drawing/2014/main" id="{7E9E6452-81FE-8205-4BE9-68D6694F83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05" name="AutoShape 15">
                <a:extLst>
                  <a:ext uri="{FF2B5EF4-FFF2-40B4-BE49-F238E27FC236}">
                    <a16:creationId xmlns:a16="http://schemas.microsoft.com/office/drawing/2014/main" id="{6B90F1DA-E12F-48EB-9436-8C4477785B5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7706" name="Line 16">
                <a:extLst>
                  <a:ext uri="{FF2B5EF4-FFF2-40B4-BE49-F238E27FC236}">
                    <a16:creationId xmlns:a16="http://schemas.microsoft.com/office/drawing/2014/main" id="{FE7C51AE-2A52-0AC4-7270-75FF11E59B6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07" name="Line 17">
                <a:extLst>
                  <a:ext uri="{FF2B5EF4-FFF2-40B4-BE49-F238E27FC236}">
                    <a16:creationId xmlns:a16="http://schemas.microsoft.com/office/drawing/2014/main" id="{CFF7F52A-639B-C547-E9FE-DE7A850A35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08" name="Line 18">
                <a:extLst>
                  <a:ext uri="{FF2B5EF4-FFF2-40B4-BE49-F238E27FC236}">
                    <a16:creationId xmlns:a16="http://schemas.microsoft.com/office/drawing/2014/main" id="{A7073365-6B6B-9F49-D846-17FCA272F80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09" name="Oval 19">
                <a:extLst>
                  <a:ext uri="{FF2B5EF4-FFF2-40B4-BE49-F238E27FC236}">
                    <a16:creationId xmlns:a16="http://schemas.microsoft.com/office/drawing/2014/main" id="{2533A190-B308-74E9-E382-B0AF04C28E07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grpSp>
          <p:nvGrpSpPr>
            <p:cNvPr id="27689" name="Group 20">
              <a:extLst>
                <a:ext uri="{FF2B5EF4-FFF2-40B4-BE49-F238E27FC236}">
                  <a16:creationId xmlns:a16="http://schemas.microsoft.com/office/drawing/2014/main" id="{727805BF-B27C-00BC-8E73-2BA2311A1A1D}"/>
                </a:ext>
              </a:extLst>
            </p:cNvPr>
            <p:cNvGrpSpPr>
              <a:grpSpLocks/>
            </p:cNvGrpSpPr>
            <p:nvPr/>
          </p:nvGrpSpPr>
          <p:grpSpPr bwMode="auto">
            <a:xfrm rot="-3136286">
              <a:off x="1024" y="1178"/>
              <a:ext cx="351" cy="1440"/>
              <a:chOff x="2400" y="1008"/>
              <a:chExt cx="1056" cy="2736"/>
            </a:xfrm>
          </p:grpSpPr>
          <p:sp>
            <p:nvSpPr>
              <p:cNvPr id="27692" name="AutoShape 21">
                <a:extLst>
                  <a:ext uri="{FF2B5EF4-FFF2-40B4-BE49-F238E27FC236}">
                    <a16:creationId xmlns:a16="http://schemas.microsoft.com/office/drawing/2014/main" id="{C662107D-F4AD-AF2F-9C96-9B66DA3B83D9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7693" name="Line 22">
                <a:extLst>
                  <a:ext uri="{FF2B5EF4-FFF2-40B4-BE49-F238E27FC236}">
                    <a16:creationId xmlns:a16="http://schemas.microsoft.com/office/drawing/2014/main" id="{FE90F3C7-8113-27F1-F493-F6F0DA9B9C1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94" name="Line 23">
                <a:extLst>
                  <a:ext uri="{FF2B5EF4-FFF2-40B4-BE49-F238E27FC236}">
                    <a16:creationId xmlns:a16="http://schemas.microsoft.com/office/drawing/2014/main" id="{297F173C-01C1-F7A9-407B-746F74E6588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95" name="Line 24">
                <a:extLst>
                  <a:ext uri="{FF2B5EF4-FFF2-40B4-BE49-F238E27FC236}">
                    <a16:creationId xmlns:a16="http://schemas.microsoft.com/office/drawing/2014/main" id="{BF9E4B05-8747-97A1-CAA9-DDBFCC0D4C2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96" name="AutoShape 25">
                <a:extLst>
                  <a:ext uri="{FF2B5EF4-FFF2-40B4-BE49-F238E27FC236}">
                    <a16:creationId xmlns:a16="http://schemas.microsoft.com/office/drawing/2014/main" id="{8AF31EC5-4951-3B41-51F3-8A320E1C7B1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7697" name="Line 26">
                <a:extLst>
                  <a:ext uri="{FF2B5EF4-FFF2-40B4-BE49-F238E27FC236}">
                    <a16:creationId xmlns:a16="http://schemas.microsoft.com/office/drawing/2014/main" id="{CA208934-434A-2BDD-A164-B593934BE4B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98" name="Line 27">
                <a:extLst>
                  <a:ext uri="{FF2B5EF4-FFF2-40B4-BE49-F238E27FC236}">
                    <a16:creationId xmlns:a16="http://schemas.microsoft.com/office/drawing/2014/main" id="{51A6B268-A711-2015-302F-875FEB762C9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99" name="Line 28">
                <a:extLst>
                  <a:ext uri="{FF2B5EF4-FFF2-40B4-BE49-F238E27FC236}">
                    <a16:creationId xmlns:a16="http://schemas.microsoft.com/office/drawing/2014/main" id="{1D48FF7E-B6D6-0D06-4FB7-C2103388ABC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700" name="Oval 29">
                <a:extLst>
                  <a:ext uri="{FF2B5EF4-FFF2-40B4-BE49-F238E27FC236}">
                    <a16:creationId xmlns:a16="http://schemas.microsoft.com/office/drawing/2014/main" id="{8B61F778-1D5B-E7AF-65F0-01A15190F830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sp>
          <p:nvSpPr>
            <p:cNvPr id="27690" name="AutoShape 30">
              <a:extLst>
                <a:ext uri="{FF2B5EF4-FFF2-40B4-BE49-F238E27FC236}">
                  <a16:creationId xmlns:a16="http://schemas.microsoft.com/office/drawing/2014/main" id="{A50E6F75-5133-DD57-3188-4BB4BD58E8AC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598919">
              <a:off x="2142" y="1680"/>
              <a:ext cx="192" cy="96"/>
            </a:xfrm>
            <a:prstGeom prst="leftRightArrow">
              <a:avLst>
                <a:gd name="adj1" fmla="val 50000"/>
                <a:gd name="adj2" fmla="val 40000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7691" name="AutoShape 31">
              <a:extLst>
                <a:ext uri="{FF2B5EF4-FFF2-40B4-BE49-F238E27FC236}">
                  <a16:creationId xmlns:a16="http://schemas.microsoft.com/office/drawing/2014/main" id="{998D6913-C0B5-850D-8A9E-6F0D0224E5F8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1498">
              <a:off x="1469" y="1697"/>
              <a:ext cx="115" cy="127"/>
            </a:xfrm>
            <a:prstGeom prst="upDownArrow">
              <a:avLst>
                <a:gd name="adj1" fmla="val 50000"/>
                <a:gd name="adj2" fmla="val 22087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grpSp>
        <p:nvGrpSpPr>
          <p:cNvPr id="27651" name="Group 32">
            <a:extLst>
              <a:ext uri="{FF2B5EF4-FFF2-40B4-BE49-F238E27FC236}">
                <a16:creationId xmlns:a16="http://schemas.microsoft.com/office/drawing/2014/main" id="{3AA00767-4C09-4CC4-E403-25587EBAB4FC}"/>
              </a:ext>
            </a:extLst>
          </p:cNvPr>
          <p:cNvGrpSpPr>
            <a:grpSpLocks/>
          </p:cNvGrpSpPr>
          <p:nvPr/>
        </p:nvGrpSpPr>
        <p:grpSpPr bwMode="auto">
          <a:xfrm>
            <a:off x="2289717" y="2498234"/>
            <a:ext cx="1355139" cy="1019540"/>
            <a:chOff x="192" y="1344"/>
            <a:chExt cx="957" cy="720"/>
          </a:xfrm>
        </p:grpSpPr>
        <p:sp>
          <p:nvSpPr>
            <p:cNvPr id="27677" name="Text Box 33">
              <a:extLst>
                <a:ext uri="{FF2B5EF4-FFF2-40B4-BE49-F238E27FC236}">
                  <a16:creationId xmlns:a16="http://schemas.microsoft.com/office/drawing/2014/main" id="{E470EF3E-8B60-9DE3-A1FD-C4A0FB89404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" y="1891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7678" name="Group 34">
              <a:extLst>
                <a:ext uri="{FF2B5EF4-FFF2-40B4-BE49-F238E27FC236}">
                  <a16:creationId xmlns:a16="http://schemas.microsoft.com/office/drawing/2014/main" id="{09766052-DCE3-23B1-96EE-149EFC55AE42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20" y="1389"/>
              <a:ext cx="553" cy="634"/>
              <a:chOff x="720" y="1680"/>
              <a:chExt cx="1056" cy="1056"/>
            </a:xfrm>
          </p:grpSpPr>
          <p:sp>
            <p:nvSpPr>
              <p:cNvPr id="27681" name="Line 35">
                <a:extLst>
                  <a:ext uri="{FF2B5EF4-FFF2-40B4-BE49-F238E27FC236}">
                    <a16:creationId xmlns:a16="http://schemas.microsoft.com/office/drawing/2014/main" id="{01750127-DEF9-0E20-162C-3E11E639E2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82" name="Line 36">
                <a:extLst>
                  <a:ext uri="{FF2B5EF4-FFF2-40B4-BE49-F238E27FC236}">
                    <a16:creationId xmlns:a16="http://schemas.microsoft.com/office/drawing/2014/main" id="{90F7A949-77A2-2575-D576-BC09E54CD1A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7679" name="Text Box 37">
              <a:extLst>
                <a:ext uri="{FF2B5EF4-FFF2-40B4-BE49-F238E27FC236}">
                  <a16:creationId xmlns:a16="http://schemas.microsoft.com/office/drawing/2014/main" id="{C77EEEB9-565E-8E73-1E15-E7734BC72CE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7680" name="Text Box 38">
              <a:extLst>
                <a:ext uri="{FF2B5EF4-FFF2-40B4-BE49-F238E27FC236}">
                  <a16:creationId xmlns:a16="http://schemas.microsoft.com/office/drawing/2014/main" id="{D1268C1D-C07E-E067-0421-15667B3C4D8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grpSp>
        <p:nvGrpSpPr>
          <p:cNvPr id="27652" name="Group 39">
            <a:extLst>
              <a:ext uri="{FF2B5EF4-FFF2-40B4-BE49-F238E27FC236}">
                <a16:creationId xmlns:a16="http://schemas.microsoft.com/office/drawing/2014/main" id="{1111B025-3500-AA38-9732-1CEE2A337D42}"/>
              </a:ext>
            </a:extLst>
          </p:cNvPr>
          <p:cNvGrpSpPr>
            <a:grpSpLocks/>
          </p:cNvGrpSpPr>
          <p:nvPr/>
        </p:nvGrpSpPr>
        <p:grpSpPr bwMode="auto">
          <a:xfrm>
            <a:off x="8139329" y="2498234"/>
            <a:ext cx="1355138" cy="951571"/>
            <a:chOff x="4323" y="1344"/>
            <a:chExt cx="957" cy="672"/>
          </a:xfrm>
        </p:grpSpPr>
        <p:sp>
          <p:nvSpPr>
            <p:cNvPr id="27671" name="Text Box 40">
              <a:extLst>
                <a:ext uri="{FF2B5EF4-FFF2-40B4-BE49-F238E27FC236}">
                  <a16:creationId xmlns:a16="http://schemas.microsoft.com/office/drawing/2014/main" id="{FAAB1C24-5CB1-310B-EA78-63A69168304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" y="1843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grpSp>
          <p:nvGrpSpPr>
            <p:cNvPr id="27672" name="Group 41">
              <a:extLst>
                <a:ext uri="{FF2B5EF4-FFF2-40B4-BE49-F238E27FC236}">
                  <a16:creationId xmlns:a16="http://schemas.microsoft.com/office/drawing/2014/main" id="{54F61EB1-810A-44E4-B6CF-93E3BB00B938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551" y="1389"/>
              <a:ext cx="553" cy="634"/>
              <a:chOff x="720" y="1680"/>
              <a:chExt cx="1056" cy="1056"/>
            </a:xfrm>
          </p:grpSpPr>
          <p:sp>
            <p:nvSpPr>
              <p:cNvPr id="27675" name="Line 42">
                <a:extLst>
                  <a:ext uri="{FF2B5EF4-FFF2-40B4-BE49-F238E27FC236}">
                    <a16:creationId xmlns:a16="http://schemas.microsoft.com/office/drawing/2014/main" id="{4C5A3FFB-0F1D-E688-6F17-07DEF7EAADB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76" name="Line 43">
                <a:extLst>
                  <a:ext uri="{FF2B5EF4-FFF2-40B4-BE49-F238E27FC236}">
                    <a16:creationId xmlns:a16="http://schemas.microsoft.com/office/drawing/2014/main" id="{62AC0051-743B-62C3-003C-9011F2E5A9E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7673" name="Text Box 44">
              <a:extLst>
                <a:ext uri="{FF2B5EF4-FFF2-40B4-BE49-F238E27FC236}">
                  <a16:creationId xmlns:a16="http://schemas.microsoft.com/office/drawing/2014/main" id="{83E563DF-AFC0-9236-1CBD-4D2FEE8A306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7674" name="Text Box 45">
              <a:extLst>
                <a:ext uri="{FF2B5EF4-FFF2-40B4-BE49-F238E27FC236}">
                  <a16:creationId xmlns:a16="http://schemas.microsoft.com/office/drawing/2014/main" id="{B414A3B9-B17A-61F6-03DE-D0621F8ABAB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grpSp>
        <p:nvGrpSpPr>
          <p:cNvPr id="27653" name="Group 46">
            <a:extLst>
              <a:ext uri="{FF2B5EF4-FFF2-40B4-BE49-F238E27FC236}">
                <a16:creationId xmlns:a16="http://schemas.microsoft.com/office/drawing/2014/main" id="{CA3875AE-FD0D-6714-127D-61EAB3A397E7}"/>
              </a:ext>
            </a:extLst>
          </p:cNvPr>
          <p:cNvGrpSpPr>
            <a:grpSpLocks/>
          </p:cNvGrpSpPr>
          <p:nvPr/>
        </p:nvGrpSpPr>
        <p:grpSpPr bwMode="auto">
          <a:xfrm>
            <a:off x="2289717" y="4469345"/>
            <a:ext cx="1355139" cy="1019540"/>
            <a:chOff x="192" y="1344"/>
            <a:chExt cx="957" cy="720"/>
          </a:xfrm>
        </p:grpSpPr>
        <p:sp>
          <p:nvSpPr>
            <p:cNvPr id="27665" name="Text Box 47">
              <a:extLst>
                <a:ext uri="{FF2B5EF4-FFF2-40B4-BE49-F238E27FC236}">
                  <a16:creationId xmlns:a16="http://schemas.microsoft.com/office/drawing/2014/main" id="{CC94FA58-9E8A-36DE-A935-5753CFDC1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" y="1891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7666" name="Group 48">
              <a:extLst>
                <a:ext uri="{FF2B5EF4-FFF2-40B4-BE49-F238E27FC236}">
                  <a16:creationId xmlns:a16="http://schemas.microsoft.com/office/drawing/2014/main" id="{C9A9D3D6-874D-D942-FEA5-E8A07C07E218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20" y="1389"/>
              <a:ext cx="553" cy="634"/>
              <a:chOff x="720" y="1680"/>
              <a:chExt cx="1056" cy="1056"/>
            </a:xfrm>
          </p:grpSpPr>
          <p:sp>
            <p:nvSpPr>
              <p:cNvPr id="27669" name="Line 49">
                <a:extLst>
                  <a:ext uri="{FF2B5EF4-FFF2-40B4-BE49-F238E27FC236}">
                    <a16:creationId xmlns:a16="http://schemas.microsoft.com/office/drawing/2014/main" id="{2B6204C8-8D8E-010C-7ABB-F0987DE7EB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7670" name="Line 50">
                <a:extLst>
                  <a:ext uri="{FF2B5EF4-FFF2-40B4-BE49-F238E27FC236}">
                    <a16:creationId xmlns:a16="http://schemas.microsoft.com/office/drawing/2014/main" id="{AFC89B6B-4F20-D609-41F1-340787C421E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7667" name="Text Box 51">
              <a:extLst>
                <a:ext uri="{FF2B5EF4-FFF2-40B4-BE49-F238E27FC236}">
                  <a16:creationId xmlns:a16="http://schemas.microsoft.com/office/drawing/2014/main" id="{B2DA0472-D92D-3E39-8C98-14D7946F6A1F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7668" name="Text Box 52">
              <a:extLst>
                <a:ext uri="{FF2B5EF4-FFF2-40B4-BE49-F238E27FC236}">
                  <a16:creationId xmlns:a16="http://schemas.microsoft.com/office/drawing/2014/main" id="{D3F4839C-9F91-A218-F3C5-01064C70475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sp>
        <p:nvSpPr>
          <p:cNvPr id="27654" name="Text Box 61">
            <a:extLst>
              <a:ext uri="{FF2B5EF4-FFF2-40B4-BE49-F238E27FC236}">
                <a16:creationId xmlns:a16="http://schemas.microsoft.com/office/drawing/2014/main" id="{6AAFD033-B644-F49C-C9CF-015DDF6838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084" y="5763595"/>
            <a:ext cx="2599827" cy="4676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3333FF"/>
                </a:solidFill>
              </a:rPr>
              <a:t>2. Machen Sie </a:t>
            </a:r>
            <a:r>
              <a:rPr lang="en-US" altLang="en-US" sz="1070" i="1" dirty="0" err="1">
                <a:solidFill>
                  <a:srgbClr val="3333FF"/>
                </a:solidFill>
              </a:rPr>
              <a:t>einen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Zylinder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zur</a:t>
            </a:r>
            <a:endParaRPr lang="en-US" altLang="en-US" sz="1070" i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>
                <a:solidFill>
                  <a:srgbClr val="3333FF"/>
                </a:solidFill>
              </a:rPr>
              <a:t>Sphäre</a:t>
            </a:r>
            <a:r>
              <a:rPr lang="en-US" altLang="en-US" sz="1070" i="1" dirty="0">
                <a:solidFill>
                  <a:srgbClr val="3333FF"/>
                </a:solidFill>
              </a:rPr>
              <a:t>, </a:t>
            </a:r>
            <a:r>
              <a:rPr lang="en-US" altLang="en-US" sz="1070" i="1" dirty="0" err="1">
                <a:solidFill>
                  <a:srgbClr val="3333FF"/>
                </a:solidFill>
              </a:rPr>
              <a:t>indem</a:t>
            </a:r>
            <a:r>
              <a:rPr lang="en-US" altLang="en-US" sz="1070" i="1" dirty="0">
                <a:solidFill>
                  <a:srgbClr val="3333FF"/>
                </a:solidFill>
              </a:rPr>
              <a:t> Sie </a:t>
            </a:r>
            <a:r>
              <a:rPr lang="en-US" altLang="en-US" sz="1070" i="1" dirty="0" err="1">
                <a:solidFill>
                  <a:srgbClr val="3333FF"/>
                </a:solidFill>
              </a:rPr>
              <a:t>dessen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Brechkraft</a:t>
            </a:r>
            <a:endParaRPr lang="en-US" altLang="en-US" sz="1070" i="1" dirty="0">
              <a:solidFill>
                <a:srgbClr val="3333FF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zum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anderen</a:t>
            </a:r>
            <a:r>
              <a:rPr lang="en-US" altLang="en-US" sz="1070" i="1" dirty="0">
                <a:solidFill>
                  <a:srgbClr val="3333FF"/>
                </a:solidFill>
              </a:rPr>
              <a:t> Arm </a:t>
            </a:r>
            <a:r>
              <a:rPr lang="en-US" altLang="en-US" sz="1070" i="1" dirty="0" err="1">
                <a:solidFill>
                  <a:srgbClr val="3333FF"/>
                </a:solidFill>
              </a:rPr>
              <a:t>addieren</a:t>
            </a:r>
            <a:r>
              <a:rPr lang="en-US" altLang="en-US" sz="1070" i="1" dirty="0">
                <a:solidFill>
                  <a:srgbClr val="3333FF"/>
                </a:solidFill>
              </a:rPr>
              <a:t>.</a:t>
            </a:r>
          </a:p>
        </p:txBody>
      </p:sp>
      <p:sp>
        <p:nvSpPr>
          <p:cNvPr id="27655" name="AutoShape 75">
            <a:extLst>
              <a:ext uri="{FF2B5EF4-FFF2-40B4-BE49-F238E27FC236}">
                <a16:creationId xmlns:a16="http://schemas.microsoft.com/office/drawing/2014/main" id="{74D55EFE-5540-D964-B873-3682155576B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13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7656" name="AutoShape 76">
            <a:extLst>
              <a:ext uri="{FF2B5EF4-FFF2-40B4-BE49-F238E27FC236}">
                <a16:creationId xmlns:a16="http://schemas.microsoft.com/office/drawing/2014/main" id="{6AA4E216-1F90-D918-3DB2-D72BB9646AD0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72726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7657" name="Text Box 77">
            <a:extLst>
              <a:ext uri="{FF2B5EF4-FFF2-40B4-BE49-F238E27FC236}">
                <a16:creationId xmlns:a16="http://schemas.microsoft.com/office/drawing/2014/main" id="{738F0ED2-5D76-EB14-D558-1BEEA27239C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299" y="1899255"/>
            <a:ext cx="1466778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/>
              <a:t>Power-Kreuz</a:t>
            </a:r>
          </a:p>
        </p:txBody>
      </p:sp>
      <p:sp>
        <p:nvSpPr>
          <p:cNvPr id="27658" name="AutoShape 79">
            <a:extLst>
              <a:ext uri="{FF2B5EF4-FFF2-40B4-BE49-F238E27FC236}">
                <a16:creationId xmlns:a16="http://schemas.microsoft.com/office/drawing/2014/main" id="{542E90CA-982E-4F62-4FFB-562D773780E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765502" y="392559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7659" name="Text Box 80">
            <a:extLst>
              <a:ext uri="{FF2B5EF4-FFF2-40B4-BE49-F238E27FC236}">
                <a16:creationId xmlns:a16="http://schemas.microsoft.com/office/drawing/2014/main" id="{7068FD58-A763-B6A2-2003-BD70D7538D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552" y="1559408"/>
            <a:ext cx="2475217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1. Trennen Sie die Zylinder.</a:t>
            </a:r>
          </a:p>
        </p:txBody>
      </p:sp>
      <p:sp>
        <p:nvSpPr>
          <p:cNvPr id="27660" name="Text Box 85">
            <a:extLst>
              <a:ext uri="{FF2B5EF4-FFF2-40B4-BE49-F238E27FC236}">
                <a16:creationId xmlns:a16="http://schemas.microsoft.com/office/drawing/2014/main" id="{D091FEFB-31B0-FD97-D7AE-3C2A40DFF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527" y="3272802"/>
            <a:ext cx="248880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7661" name="Text Box 86">
            <a:extLst>
              <a:ext uri="{FF2B5EF4-FFF2-40B4-BE49-F238E27FC236}">
                <a16:creationId xmlns:a16="http://schemas.microsoft.com/office/drawing/2014/main" id="{D92653E7-B525-5152-D13D-186D7CA2836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257" y="3272802"/>
            <a:ext cx="248881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7662" name="Text Box 88">
            <a:extLst>
              <a:ext uri="{FF2B5EF4-FFF2-40B4-BE49-F238E27FC236}">
                <a16:creationId xmlns:a16="http://schemas.microsoft.com/office/drawing/2014/main" id="{C8863605-3762-5B18-DF7F-EBB6DF85782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1288" y="5163199"/>
            <a:ext cx="703766" cy="51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 </a:t>
            </a:r>
            <a:r>
              <a:rPr lang="en-US" altLang="en-US" sz="1070" b="1">
                <a:solidFill>
                  <a:srgbClr val="3333FF"/>
                </a:solidFill>
              </a:rPr>
              <a:t>+ (+3)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   = +3</a:t>
            </a:r>
            <a:endParaRPr lang="en-US" altLang="en-US" sz="1606">
              <a:solidFill>
                <a:srgbClr val="3333FF"/>
              </a:solidFill>
            </a:endParaRPr>
          </a:p>
        </p:txBody>
      </p:sp>
      <p:sp>
        <p:nvSpPr>
          <p:cNvPr id="27663" name="ZZ_Kopfleiste">
            <a:extLst>
              <a:ext uri="{FF2B5EF4-FFF2-40B4-BE49-F238E27FC236}">
                <a16:creationId xmlns:a16="http://schemas.microsoft.com/office/drawing/2014/main" id="{165155FD-8A6C-B611-E921-7189EB24493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7664" name="Slide Number Placeholder 1">
            <a:extLst>
              <a:ext uri="{FF2B5EF4-FFF2-40B4-BE49-F238E27FC236}">
                <a16:creationId xmlns:a16="http://schemas.microsoft.com/office/drawing/2014/main" id="{B9447DEC-F841-0CFF-3A18-D686D05602A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771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771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674" name="Group 2">
            <a:extLst>
              <a:ext uri="{FF2B5EF4-FFF2-40B4-BE49-F238E27FC236}">
                <a16:creationId xmlns:a16="http://schemas.microsoft.com/office/drawing/2014/main" id="{EB55533C-8295-9C56-3ECC-C64F610E3B02}"/>
              </a:ext>
            </a:extLst>
          </p:cNvPr>
          <p:cNvGrpSpPr>
            <a:grpSpLocks/>
          </p:cNvGrpSpPr>
          <p:nvPr/>
        </p:nvGrpSpPr>
        <p:grpSpPr bwMode="auto">
          <a:xfrm>
            <a:off x="4192859" y="2158388"/>
            <a:ext cx="3262528" cy="1971111"/>
            <a:chOff x="480" y="1008"/>
            <a:chExt cx="2304" cy="1392"/>
          </a:xfrm>
        </p:grpSpPr>
        <p:sp>
          <p:nvSpPr>
            <p:cNvPr id="28715" name="Text Box 3">
              <a:extLst>
                <a:ext uri="{FF2B5EF4-FFF2-40B4-BE49-F238E27FC236}">
                  <a16:creationId xmlns:a16="http://schemas.microsoft.com/office/drawing/2014/main" id="{B9A7A518-105A-55F8-9570-6A1E2D1B475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" y="1507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sp>
          <p:nvSpPr>
            <p:cNvPr id="28716" name="Text Box 4">
              <a:extLst>
                <a:ext uri="{FF2B5EF4-FFF2-40B4-BE49-F238E27FC236}">
                  <a16:creationId xmlns:a16="http://schemas.microsoft.com/office/drawing/2014/main" id="{CA32F7FB-B6CC-66B3-A30F-5EFED648D13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7" y="1555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8717" name="Group 5">
              <a:extLst>
                <a:ext uri="{FF2B5EF4-FFF2-40B4-BE49-F238E27FC236}">
                  <a16:creationId xmlns:a16="http://schemas.microsoft.com/office/drawing/2014/main" id="{6947BDF4-50D0-035B-C558-BF2E79D3F5B9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1557" y="1053"/>
              <a:ext cx="553" cy="634"/>
              <a:chOff x="720" y="1680"/>
              <a:chExt cx="1056" cy="1056"/>
            </a:xfrm>
          </p:grpSpPr>
          <p:sp>
            <p:nvSpPr>
              <p:cNvPr id="28742" name="Line 6">
                <a:extLst>
                  <a:ext uri="{FF2B5EF4-FFF2-40B4-BE49-F238E27FC236}">
                    <a16:creationId xmlns:a16="http://schemas.microsoft.com/office/drawing/2014/main" id="{CD8BAD89-EF1D-733F-6852-B6AA719B5F3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43" name="Line 7">
                <a:extLst>
                  <a:ext uri="{FF2B5EF4-FFF2-40B4-BE49-F238E27FC236}">
                    <a16:creationId xmlns:a16="http://schemas.microsoft.com/office/drawing/2014/main" id="{C72197AC-1D7B-EEFB-E307-5755149BCA5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8718" name="Text Box 8">
              <a:extLst>
                <a:ext uri="{FF2B5EF4-FFF2-40B4-BE49-F238E27FC236}">
                  <a16:creationId xmlns:a16="http://schemas.microsoft.com/office/drawing/2014/main" id="{E24CDFAF-7996-53F2-C881-4D23D6B27EF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008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8719" name="Text Box 9">
              <a:extLst>
                <a:ext uri="{FF2B5EF4-FFF2-40B4-BE49-F238E27FC236}">
                  <a16:creationId xmlns:a16="http://schemas.microsoft.com/office/drawing/2014/main" id="{BCE1884E-F9EC-86C5-2B9E-9C90F4BAAD3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" y="1008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  <p:grpSp>
          <p:nvGrpSpPr>
            <p:cNvPr id="28720" name="Group 10">
              <a:extLst>
                <a:ext uri="{FF2B5EF4-FFF2-40B4-BE49-F238E27FC236}">
                  <a16:creationId xmlns:a16="http://schemas.microsoft.com/office/drawing/2014/main" id="{01DF9BE0-4FAC-5842-5C40-1067DDBA2FD7}"/>
                </a:ext>
              </a:extLst>
            </p:cNvPr>
            <p:cNvGrpSpPr>
              <a:grpSpLocks/>
            </p:cNvGrpSpPr>
            <p:nvPr/>
          </p:nvGrpSpPr>
          <p:grpSpPr bwMode="auto">
            <a:xfrm rot="2479102">
              <a:off x="2352" y="1420"/>
              <a:ext cx="432" cy="980"/>
              <a:chOff x="2400" y="1008"/>
              <a:chExt cx="1056" cy="2736"/>
            </a:xfrm>
          </p:grpSpPr>
          <p:sp>
            <p:nvSpPr>
              <p:cNvPr id="28733" name="AutoShape 11">
                <a:extLst>
                  <a:ext uri="{FF2B5EF4-FFF2-40B4-BE49-F238E27FC236}">
                    <a16:creationId xmlns:a16="http://schemas.microsoft.com/office/drawing/2014/main" id="{4AF4C726-1328-7788-1404-A4A5D38B81D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8734" name="Line 12">
                <a:extLst>
                  <a:ext uri="{FF2B5EF4-FFF2-40B4-BE49-F238E27FC236}">
                    <a16:creationId xmlns:a16="http://schemas.microsoft.com/office/drawing/2014/main" id="{135FDDF1-FCDC-4A20-7E6E-6A2DDB14205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35" name="Line 13">
                <a:extLst>
                  <a:ext uri="{FF2B5EF4-FFF2-40B4-BE49-F238E27FC236}">
                    <a16:creationId xmlns:a16="http://schemas.microsoft.com/office/drawing/2014/main" id="{07C46BE8-8881-407C-D689-A47B045644A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36" name="Line 14">
                <a:extLst>
                  <a:ext uri="{FF2B5EF4-FFF2-40B4-BE49-F238E27FC236}">
                    <a16:creationId xmlns:a16="http://schemas.microsoft.com/office/drawing/2014/main" id="{098967CE-AF6C-64D1-F992-5F7D9D2D0C91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37" name="AutoShape 15">
                <a:extLst>
                  <a:ext uri="{FF2B5EF4-FFF2-40B4-BE49-F238E27FC236}">
                    <a16:creationId xmlns:a16="http://schemas.microsoft.com/office/drawing/2014/main" id="{B4B2A428-9290-4065-EFD2-E1D19FE15F0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8738" name="Line 16">
                <a:extLst>
                  <a:ext uri="{FF2B5EF4-FFF2-40B4-BE49-F238E27FC236}">
                    <a16:creationId xmlns:a16="http://schemas.microsoft.com/office/drawing/2014/main" id="{B2BA7589-100E-9A4C-E6C4-5E067363ECF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39" name="Line 17">
                <a:extLst>
                  <a:ext uri="{FF2B5EF4-FFF2-40B4-BE49-F238E27FC236}">
                    <a16:creationId xmlns:a16="http://schemas.microsoft.com/office/drawing/2014/main" id="{26C46D3D-F676-EFBA-EE73-589D9648EA8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40" name="Line 18">
                <a:extLst>
                  <a:ext uri="{FF2B5EF4-FFF2-40B4-BE49-F238E27FC236}">
                    <a16:creationId xmlns:a16="http://schemas.microsoft.com/office/drawing/2014/main" id="{8DE14168-1013-228A-1B83-9527648F815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41" name="Oval 19">
                <a:extLst>
                  <a:ext uri="{FF2B5EF4-FFF2-40B4-BE49-F238E27FC236}">
                    <a16:creationId xmlns:a16="http://schemas.microsoft.com/office/drawing/2014/main" id="{360C4123-0DCC-FD6F-B1EC-273F34A617E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grpSp>
          <p:nvGrpSpPr>
            <p:cNvPr id="28721" name="Group 20">
              <a:extLst>
                <a:ext uri="{FF2B5EF4-FFF2-40B4-BE49-F238E27FC236}">
                  <a16:creationId xmlns:a16="http://schemas.microsoft.com/office/drawing/2014/main" id="{E07A2097-0093-1B0C-ECF3-871760204B00}"/>
                </a:ext>
              </a:extLst>
            </p:cNvPr>
            <p:cNvGrpSpPr>
              <a:grpSpLocks/>
            </p:cNvGrpSpPr>
            <p:nvPr/>
          </p:nvGrpSpPr>
          <p:grpSpPr bwMode="auto">
            <a:xfrm rot="-3136286">
              <a:off x="1024" y="1178"/>
              <a:ext cx="351" cy="1440"/>
              <a:chOff x="2400" y="1008"/>
              <a:chExt cx="1056" cy="2736"/>
            </a:xfrm>
          </p:grpSpPr>
          <p:sp>
            <p:nvSpPr>
              <p:cNvPr id="28724" name="AutoShape 21">
                <a:extLst>
                  <a:ext uri="{FF2B5EF4-FFF2-40B4-BE49-F238E27FC236}">
                    <a16:creationId xmlns:a16="http://schemas.microsoft.com/office/drawing/2014/main" id="{5066A530-2939-3C73-BBA9-FB19070D30B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8725" name="Line 22">
                <a:extLst>
                  <a:ext uri="{FF2B5EF4-FFF2-40B4-BE49-F238E27FC236}">
                    <a16:creationId xmlns:a16="http://schemas.microsoft.com/office/drawing/2014/main" id="{18B76A4B-055E-1E7D-9345-7E6CD84C950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26" name="Line 23">
                <a:extLst>
                  <a:ext uri="{FF2B5EF4-FFF2-40B4-BE49-F238E27FC236}">
                    <a16:creationId xmlns:a16="http://schemas.microsoft.com/office/drawing/2014/main" id="{3C113797-2CB3-D556-2CEF-8869BAD6F2D5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27" name="Line 24">
                <a:extLst>
                  <a:ext uri="{FF2B5EF4-FFF2-40B4-BE49-F238E27FC236}">
                    <a16:creationId xmlns:a16="http://schemas.microsoft.com/office/drawing/2014/main" id="{5ED07B3F-B4E8-AB1D-AC5E-3CB1295BDAB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28" name="AutoShape 25">
                <a:extLst>
                  <a:ext uri="{FF2B5EF4-FFF2-40B4-BE49-F238E27FC236}">
                    <a16:creationId xmlns:a16="http://schemas.microsoft.com/office/drawing/2014/main" id="{22C99973-9516-B66A-5057-DD57A84ED5E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8729" name="Line 26">
                <a:extLst>
                  <a:ext uri="{FF2B5EF4-FFF2-40B4-BE49-F238E27FC236}">
                    <a16:creationId xmlns:a16="http://schemas.microsoft.com/office/drawing/2014/main" id="{267AD43C-4EF0-769E-BFBC-1DE4261A443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30" name="Line 27">
                <a:extLst>
                  <a:ext uri="{FF2B5EF4-FFF2-40B4-BE49-F238E27FC236}">
                    <a16:creationId xmlns:a16="http://schemas.microsoft.com/office/drawing/2014/main" id="{8A69F778-92C8-561C-8878-00A976A6350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31" name="Line 28">
                <a:extLst>
                  <a:ext uri="{FF2B5EF4-FFF2-40B4-BE49-F238E27FC236}">
                    <a16:creationId xmlns:a16="http://schemas.microsoft.com/office/drawing/2014/main" id="{5441CD31-3960-E505-550D-E0D463DA0BD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32" name="Oval 29">
                <a:extLst>
                  <a:ext uri="{FF2B5EF4-FFF2-40B4-BE49-F238E27FC236}">
                    <a16:creationId xmlns:a16="http://schemas.microsoft.com/office/drawing/2014/main" id="{D6FE16B7-9433-CB46-D749-CC937A80DEA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sp>
          <p:nvSpPr>
            <p:cNvPr id="28722" name="AutoShape 30">
              <a:extLst>
                <a:ext uri="{FF2B5EF4-FFF2-40B4-BE49-F238E27FC236}">
                  <a16:creationId xmlns:a16="http://schemas.microsoft.com/office/drawing/2014/main" id="{3EA15E0E-BB36-6EAC-33F9-9344D11366FE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598919">
              <a:off x="2142" y="1680"/>
              <a:ext cx="192" cy="96"/>
            </a:xfrm>
            <a:prstGeom prst="leftRightArrow">
              <a:avLst>
                <a:gd name="adj1" fmla="val 50000"/>
                <a:gd name="adj2" fmla="val 40000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8723" name="AutoShape 31">
              <a:extLst>
                <a:ext uri="{FF2B5EF4-FFF2-40B4-BE49-F238E27FC236}">
                  <a16:creationId xmlns:a16="http://schemas.microsoft.com/office/drawing/2014/main" id="{97AE81FA-E7EE-1B72-0008-88EDEE1C1D83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1498">
              <a:off x="1469" y="1697"/>
              <a:ext cx="115" cy="127"/>
            </a:xfrm>
            <a:prstGeom prst="upDownArrow">
              <a:avLst>
                <a:gd name="adj1" fmla="val 50000"/>
                <a:gd name="adj2" fmla="val 22087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grpSp>
        <p:nvGrpSpPr>
          <p:cNvPr id="28675" name="Group 32">
            <a:extLst>
              <a:ext uri="{FF2B5EF4-FFF2-40B4-BE49-F238E27FC236}">
                <a16:creationId xmlns:a16="http://schemas.microsoft.com/office/drawing/2014/main" id="{960C770D-6877-FD67-FE5E-F56B07FBA8F8}"/>
              </a:ext>
            </a:extLst>
          </p:cNvPr>
          <p:cNvGrpSpPr>
            <a:grpSpLocks/>
          </p:cNvGrpSpPr>
          <p:nvPr/>
        </p:nvGrpSpPr>
        <p:grpSpPr bwMode="auto">
          <a:xfrm>
            <a:off x="2289717" y="2498234"/>
            <a:ext cx="1355139" cy="1019540"/>
            <a:chOff x="192" y="1344"/>
            <a:chExt cx="957" cy="720"/>
          </a:xfrm>
        </p:grpSpPr>
        <p:sp>
          <p:nvSpPr>
            <p:cNvPr id="28709" name="Text Box 33">
              <a:extLst>
                <a:ext uri="{FF2B5EF4-FFF2-40B4-BE49-F238E27FC236}">
                  <a16:creationId xmlns:a16="http://schemas.microsoft.com/office/drawing/2014/main" id="{8F923A1D-672C-60F4-4FB7-04BF434CDCD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" y="1891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8710" name="Group 34">
              <a:extLst>
                <a:ext uri="{FF2B5EF4-FFF2-40B4-BE49-F238E27FC236}">
                  <a16:creationId xmlns:a16="http://schemas.microsoft.com/office/drawing/2014/main" id="{821BC382-A6AD-2418-AC7F-9C701762D8D5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20" y="1389"/>
              <a:ext cx="553" cy="634"/>
              <a:chOff x="720" y="1680"/>
              <a:chExt cx="1056" cy="1056"/>
            </a:xfrm>
          </p:grpSpPr>
          <p:sp>
            <p:nvSpPr>
              <p:cNvPr id="28713" name="Line 35">
                <a:extLst>
                  <a:ext uri="{FF2B5EF4-FFF2-40B4-BE49-F238E27FC236}">
                    <a16:creationId xmlns:a16="http://schemas.microsoft.com/office/drawing/2014/main" id="{11F745D3-41D9-B8D9-DA70-4B37F8E73E3C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14" name="Line 36">
                <a:extLst>
                  <a:ext uri="{FF2B5EF4-FFF2-40B4-BE49-F238E27FC236}">
                    <a16:creationId xmlns:a16="http://schemas.microsoft.com/office/drawing/2014/main" id="{5EEC29DD-4646-5F8D-5A82-37AF8DD77D8E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8711" name="Text Box 37">
              <a:extLst>
                <a:ext uri="{FF2B5EF4-FFF2-40B4-BE49-F238E27FC236}">
                  <a16:creationId xmlns:a16="http://schemas.microsoft.com/office/drawing/2014/main" id="{3C98D1F5-A4C0-C964-1AAE-1F68D6440FE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8712" name="Text Box 38">
              <a:extLst>
                <a:ext uri="{FF2B5EF4-FFF2-40B4-BE49-F238E27FC236}">
                  <a16:creationId xmlns:a16="http://schemas.microsoft.com/office/drawing/2014/main" id="{2C4A90F5-6AB2-A6CC-29F5-46C4B8BF28B4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grpSp>
        <p:nvGrpSpPr>
          <p:cNvPr id="28676" name="Group 39">
            <a:extLst>
              <a:ext uri="{FF2B5EF4-FFF2-40B4-BE49-F238E27FC236}">
                <a16:creationId xmlns:a16="http://schemas.microsoft.com/office/drawing/2014/main" id="{096F8801-0E9E-FFD3-DDFF-C6F522660396}"/>
              </a:ext>
            </a:extLst>
          </p:cNvPr>
          <p:cNvGrpSpPr>
            <a:grpSpLocks/>
          </p:cNvGrpSpPr>
          <p:nvPr/>
        </p:nvGrpSpPr>
        <p:grpSpPr bwMode="auto">
          <a:xfrm>
            <a:off x="8139329" y="2498234"/>
            <a:ext cx="1355138" cy="951571"/>
            <a:chOff x="4323" y="1344"/>
            <a:chExt cx="957" cy="672"/>
          </a:xfrm>
        </p:grpSpPr>
        <p:sp>
          <p:nvSpPr>
            <p:cNvPr id="28703" name="Text Box 40">
              <a:extLst>
                <a:ext uri="{FF2B5EF4-FFF2-40B4-BE49-F238E27FC236}">
                  <a16:creationId xmlns:a16="http://schemas.microsoft.com/office/drawing/2014/main" id="{8846D3F6-244F-80FC-077B-7EB01C908B8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" y="1843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grpSp>
          <p:nvGrpSpPr>
            <p:cNvPr id="28704" name="Group 41">
              <a:extLst>
                <a:ext uri="{FF2B5EF4-FFF2-40B4-BE49-F238E27FC236}">
                  <a16:creationId xmlns:a16="http://schemas.microsoft.com/office/drawing/2014/main" id="{4BD6AB81-1882-A24C-1DB2-4AE57314F678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551" y="1389"/>
              <a:ext cx="553" cy="634"/>
              <a:chOff x="720" y="1680"/>
              <a:chExt cx="1056" cy="1056"/>
            </a:xfrm>
          </p:grpSpPr>
          <p:sp>
            <p:nvSpPr>
              <p:cNvPr id="28707" name="Line 42">
                <a:extLst>
                  <a:ext uri="{FF2B5EF4-FFF2-40B4-BE49-F238E27FC236}">
                    <a16:creationId xmlns:a16="http://schemas.microsoft.com/office/drawing/2014/main" id="{81800A49-8B27-E817-DA72-3C71C8C1FAE2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08" name="Line 43">
                <a:extLst>
                  <a:ext uri="{FF2B5EF4-FFF2-40B4-BE49-F238E27FC236}">
                    <a16:creationId xmlns:a16="http://schemas.microsoft.com/office/drawing/2014/main" id="{FF1D309F-48D6-62AB-4163-B85FC6D04C8D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8705" name="Text Box 44">
              <a:extLst>
                <a:ext uri="{FF2B5EF4-FFF2-40B4-BE49-F238E27FC236}">
                  <a16:creationId xmlns:a16="http://schemas.microsoft.com/office/drawing/2014/main" id="{080EB5A3-D7B7-E826-B90A-3635473694BD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8706" name="Text Box 45">
              <a:extLst>
                <a:ext uri="{FF2B5EF4-FFF2-40B4-BE49-F238E27FC236}">
                  <a16:creationId xmlns:a16="http://schemas.microsoft.com/office/drawing/2014/main" id="{A0E1F408-02BA-91BA-8DAE-F008834AE3C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grpSp>
        <p:nvGrpSpPr>
          <p:cNvPr id="28677" name="Group 46">
            <a:extLst>
              <a:ext uri="{FF2B5EF4-FFF2-40B4-BE49-F238E27FC236}">
                <a16:creationId xmlns:a16="http://schemas.microsoft.com/office/drawing/2014/main" id="{C2D4142B-F74C-C856-27B7-79B243ED24CA}"/>
              </a:ext>
            </a:extLst>
          </p:cNvPr>
          <p:cNvGrpSpPr>
            <a:grpSpLocks/>
          </p:cNvGrpSpPr>
          <p:nvPr/>
        </p:nvGrpSpPr>
        <p:grpSpPr bwMode="auto">
          <a:xfrm>
            <a:off x="2289717" y="4469345"/>
            <a:ext cx="1355139" cy="1019540"/>
            <a:chOff x="192" y="1344"/>
            <a:chExt cx="957" cy="720"/>
          </a:xfrm>
        </p:grpSpPr>
        <p:sp>
          <p:nvSpPr>
            <p:cNvPr id="28697" name="Text Box 47">
              <a:extLst>
                <a:ext uri="{FF2B5EF4-FFF2-40B4-BE49-F238E27FC236}">
                  <a16:creationId xmlns:a16="http://schemas.microsoft.com/office/drawing/2014/main" id="{E7ADB2A3-1B4D-66F3-7AAA-4DE9EE0C322E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" y="1891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8698" name="Group 48">
              <a:extLst>
                <a:ext uri="{FF2B5EF4-FFF2-40B4-BE49-F238E27FC236}">
                  <a16:creationId xmlns:a16="http://schemas.microsoft.com/office/drawing/2014/main" id="{FC675ECC-821C-CFC0-695D-1D28E3A29093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20" y="1389"/>
              <a:ext cx="553" cy="634"/>
              <a:chOff x="720" y="1680"/>
              <a:chExt cx="1056" cy="1056"/>
            </a:xfrm>
          </p:grpSpPr>
          <p:sp>
            <p:nvSpPr>
              <p:cNvPr id="28701" name="Line 49">
                <a:extLst>
                  <a:ext uri="{FF2B5EF4-FFF2-40B4-BE49-F238E27FC236}">
                    <a16:creationId xmlns:a16="http://schemas.microsoft.com/office/drawing/2014/main" id="{E6C5C479-7C67-4FC1-81D5-6E3F81C130D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8702" name="Line 50">
                <a:extLst>
                  <a:ext uri="{FF2B5EF4-FFF2-40B4-BE49-F238E27FC236}">
                    <a16:creationId xmlns:a16="http://schemas.microsoft.com/office/drawing/2014/main" id="{57BA7A23-658F-F3E8-5F2D-77AFCDF38B6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8699" name="Text Box 51">
              <a:extLst>
                <a:ext uri="{FF2B5EF4-FFF2-40B4-BE49-F238E27FC236}">
                  <a16:creationId xmlns:a16="http://schemas.microsoft.com/office/drawing/2014/main" id="{B831CA20-4F40-D211-3ACC-7B3C81916E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8700" name="Text Box 52">
              <a:extLst>
                <a:ext uri="{FF2B5EF4-FFF2-40B4-BE49-F238E27FC236}">
                  <a16:creationId xmlns:a16="http://schemas.microsoft.com/office/drawing/2014/main" id="{9B163355-15B0-3EB5-324F-B6B282E8EDD2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grpSp>
        <p:nvGrpSpPr>
          <p:cNvPr id="28678" name="Group 56">
            <a:extLst>
              <a:ext uri="{FF2B5EF4-FFF2-40B4-BE49-F238E27FC236}">
                <a16:creationId xmlns:a16="http://schemas.microsoft.com/office/drawing/2014/main" id="{F24DEA0D-A197-6510-F909-2978165374C1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458643" y="4532359"/>
            <a:ext cx="783063" cy="897762"/>
            <a:chOff x="720" y="1680"/>
            <a:chExt cx="1056" cy="1056"/>
          </a:xfrm>
        </p:grpSpPr>
        <p:sp>
          <p:nvSpPr>
            <p:cNvPr id="28695" name="Line 57">
              <a:extLst>
                <a:ext uri="{FF2B5EF4-FFF2-40B4-BE49-F238E27FC236}">
                  <a16:creationId xmlns:a16="http://schemas.microsoft.com/office/drawing/2014/main" id="{6ABD6853-192B-1BDA-1D7F-9C7F4751EB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8696" name="Line 58">
              <a:extLst>
                <a:ext uri="{FF2B5EF4-FFF2-40B4-BE49-F238E27FC236}">
                  <a16:creationId xmlns:a16="http://schemas.microsoft.com/office/drawing/2014/main" id="{25EC53C8-0CB7-F601-EC8B-F1000A84A9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8679" name="Text Box 59">
            <a:extLst>
              <a:ext uri="{FF2B5EF4-FFF2-40B4-BE49-F238E27FC236}">
                <a16:creationId xmlns:a16="http://schemas.microsoft.com/office/drawing/2014/main" id="{59DBF512-9445-E020-A5B5-EA70F4DB4D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861" y="4469345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28680" name="Text Box 60">
            <a:extLst>
              <a:ext uri="{FF2B5EF4-FFF2-40B4-BE49-F238E27FC236}">
                <a16:creationId xmlns:a16="http://schemas.microsoft.com/office/drawing/2014/main" id="{D4EADF10-6B71-975A-7B27-A533B89309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5080" y="4469345"/>
            <a:ext cx="404984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28681" name="AutoShape 75">
            <a:extLst>
              <a:ext uri="{FF2B5EF4-FFF2-40B4-BE49-F238E27FC236}">
                <a16:creationId xmlns:a16="http://schemas.microsoft.com/office/drawing/2014/main" id="{5A5280D1-47C3-59A5-FD52-F1411079C95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13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8682" name="AutoShape 76">
            <a:extLst>
              <a:ext uri="{FF2B5EF4-FFF2-40B4-BE49-F238E27FC236}">
                <a16:creationId xmlns:a16="http://schemas.microsoft.com/office/drawing/2014/main" id="{DB5941C6-F011-0B37-6792-D7AD6F572921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72726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8683" name="Text Box 77">
            <a:extLst>
              <a:ext uri="{FF2B5EF4-FFF2-40B4-BE49-F238E27FC236}">
                <a16:creationId xmlns:a16="http://schemas.microsoft.com/office/drawing/2014/main" id="{B302719D-442D-7AAC-33DD-EFEE657AD5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299" y="1899255"/>
            <a:ext cx="1466778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/>
              <a:t>Power-Kreuz</a:t>
            </a:r>
          </a:p>
        </p:txBody>
      </p:sp>
      <p:sp>
        <p:nvSpPr>
          <p:cNvPr id="28684" name="Text Box 80">
            <a:extLst>
              <a:ext uri="{FF2B5EF4-FFF2-40B4-BE49-F238E27FC236}">
                <a16:creationId xmlns:a16="http://schemas.microsoft.com/office/drawing/2014/main" id="{592CE3AA-CCBB-C367-3C05-75EEF0B9C3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552" y="1559408"/>
            <a:ext cx="2475217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1. Trennen Sie die Zylinder.</a:t>
            </a:r>
          </a:p>
        </p:txBody>
      </p:sp>
      <p:sp>
        <p:nvSpPr>
          <p:cNvPr id="28685" name="Text Box 81">
            <a:extLst>
              <a:ext uri="{FF2B5EF4-FFF2-40B4-BE49-F238E27FC236}">
                <a16:creationId xmlns:a16="http://schemas.microsoft.com/office/drawing/2014/main" id="{6A0D06C9-4E0C-25CB-F373-A8451AE21B8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509" y="5763595"/>
            <a:ext cx="2781079" cy="7448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3. Ziehen Sie denselben Betrag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vom gleichen Arm des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 xml:space="preserve">anderen Zylinders ab. </a:t>
            </a:r>
          </a:p>
        </p:txBody>
      </p:sp>
      <p:sp>
        <p:nvSpPr>
          <p:cNvPr id="28686" name="AutoShape 84">
            <a:extLst>
              <a:ext uri="{FF2B5EF4-FFF2-40B4-BE49-F238E27FC236}">
                <a16:creationId xmlns:a16="http://schemas.microsoft.com/office/drawing/2014/main" id="{913767C8-1C38-0898-7DEE-A17FE4DE5ABF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765502" y="392559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8687" name="AutoShape 85">
            <a:extLst>
              <a:ext uri="{FF2B5EF4-FFF2-40B4-BE49-F238E27FC236}">
                <a16:creationId xmlns:a16="http://schemas.microsoft.com/office/drawing/2014/main" id="{5A4FF7CA-9E5E-EBAF-D0E1-22A3359A89FC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610866" y="392559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8688" name="Text Box 86">
            <a:extLst>
              <a:ext uri="{FF2B5EF4-FFF2-40B4-BE49-F238E27FC236}">
                <a16:creationId xmlns:a16="http://schemas.microsoft.com/office/drawing/2014/main" id="{AB83875D-4746-BDA2-71AE-EB5497B549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1613" y="5156119"/>
            <a:ext cx="729255" cy="51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 </a:t>
            </a:r>
            <a:r>
              <a:rPr lang="en-US" altLang="en-US" sz="1070" b="1">
                <a:solidFill>
                  <a:srgbClr val="3333FF"/>
                </a:solidFill>
              </a:rPr>
              <a:t>–(+3)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   = -1</a:t>
            </a:r>
            <a:endParaRPr lang="en-US" altLang="en-US" sz="1606">
              <a:solidFill>
                <a:srgbClr val="3333FF"/>
              </a:solidFill>
            </a:endParaRPr>
          </a:p>
        </p:txBody>
      </p:sp>
      <p:sp>
        <p:nvSpPr>
          <p:cNvPr id="28689" name="Text Box 88">
            <a:extLst>
              <a:ext uri="{FF2B5EF4-FFF2-40B4-BE49-F238E27FC236}">
                <a16:creationId xmlns:a16="http://schemas.microsoft.com/office/drawing/2014/main" id="{F4C5571B-4B01-814F-EF47-CC8D1749DC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527" y="3272802"/>
            <a:ext cx="248880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8690" name="Text Box 89">
            <a:extLst>
              <a:ext uri="{FF2B5EF4-FFF2-40B4-BE49-F238E27FC236}">
                <a16:creationId xmlns:a16="http://schemas.microsoft.com/office/drawing/2014/main" id="{E01EB3C7-262F-3849-6B54-AFB01B7BD3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257" y="3272802"/>
            <a:ext cx="248881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8691" name="Text Box 91">
            <a:extLst>
              <a:ext uri="{FF2B5EF4-FFF2-40B4-BE49-F238E27FC236}">
                <a16:creationId xmlns:a16="http://schemas.microsoft.com/office/drawing/2014/main" id="{35A8C93E-7D5A-C8AE-97B6-A0B06B671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1288" y="5163199"/>
            <a:ext cx="703766" cy="51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 </a:t>
            </a:r>
            <a:r>
              <a:rPr lang="en-US" altLang="en-US" sz="1070" b="1">
                <a:solidFill>
                  <a:srgbClr val="3333FF"/>
                </a:solidFill>
              </a:rPr>
              <a:t>+ (+3)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   = +3</a:t>
            </a:r>
            <a:endParaRPr lang="en-US" altLang="en-US" sz="1606">
              <a:solidFill>
                <a:srgbClr val="3333FF"/>
              </a:solidFill>
            </a:endParaRPr>
          </a:p>
        </p:txBody>
      </p:sp>
      <p:sp>
        <p:nvSpPr>
          <p:cNvPr id="28692" name="Text Box 93">
            <a:extLst>
              <a:ext uri="{FF2B5EF4-FFF2-40B4-BE49-F238E27FC236}">
                <a16:creationId xmlns:a16="http://schemas.microsoft.com/office/drawing/2014/main" id="{8FD29E10-B349-73A4-866A-07B8B24A8D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084" y="5763595"/>
            <a:ext cx="2599827" cy="4676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2. Machen Sie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einen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Zylinder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zur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>
                <a:solidFill>
                  <a:srgbClr val="B8C0CA"/>
                </a:solidFill>
              </a:rPr>
              <a:t>Sphäre</a:t>
            </a:r>
            <a:r>
              <a:rPr lang="en-US" altLang="en-US" sz="1070" i="1" dirty="0">
                <a:solidFill>
                  <a:srgbClr val="B8C0CA"/>
                </a:solidFill>
              </a:rPr>
              <a:t>, </a:t>
            </a:r>
            <a:r>
              <a:rPr lang="en-US" altLang="en-US" sz="1070" i="1" dirty="0" err="1">
                <a:solidFill>
                  <a:srgbClr val="B8C0CA"/>
                </a:solidFill>
              </a:rPr>
              <a:t>indem</a:t>
            </a:r>
            <a:r>
              <a:rPr lang="en-US" altLang="en-US" sz="1070" i="1" dirty="0">
                <a:solidFill>
                  <a:srgbClr val="B8C0CA"/>
                </a:solidFill>
              </a:rPr>
              <a:t> Sie </a:t>
            </a:r>
            <a:r>
              <a:rPr lang="en-US" altLang="en-US" sz="1070" i="1" dirty="0" err="1">
                <a:solidFill>
                  <a:srgbClr val="B8C0CA"/>
                </a:solidFill>
              </a:rPr>
              <a:t>dessen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Brechkraft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zum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anderen</a:t>
            </a:r>
            <a:r>
              <a:rPr lang="en-US" altLang="en-US" sz="1070" i="1" dirty="0">
                <a:solidFill>
                  <a:srgbClr val="B8C0CA"/>
                </a:solidFill>
              </a:rPr>
              <a:t> Arm </a:t>
            </a:r>
            <a:r>
              <a:rPr lang="en-US" altLang="en-US" sz="1070" i="1" dirty="0" err="1">
                <a:solidFill>
                  <a:srgbClr val="B8C0CA"/>
                </a:solidFill>
              </a:rPr>
              <a:t>addieren</a:t>
            </a:r>
            <a:r>
              <a:rPr lang="en-US" altLang="en-US" sz="1070" i="1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28693" name="ZZ_Kopfleiste">
            <a:extLst>
              <a:ext uri="{FF2B5EF4-FFF2-40B4-BE49-F238E27FC236}">
                <a16:creationId xmlns:a16="http://schemas.microsoft.com/office/drawing/2014/main" id="{E0C5F432-64F3-D976-D8C5-5BAA7AEC2E3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8694" name="Slide Number Placeholder 1">
            <a:extLst>
              <a:ext uri="{FF2B5EF4-FFF2-40B4-BE49-F238E27FC236}">
                <a16:creationId xmlns:a16="http://schemas.microsoft.com/office/drawing/2014/main" id="{6923B0B4-8CDA-2BF4-15F2-FCD7EE596E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874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874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698" name="Group 2">
            <a:extLst>
              <a:ext uri="{FF2B5EF4-FFF2-40B4-BE49-F238E27FC236}">
                <a16:creationId xmlns:a16="http://schemas.microsoft.com/office/drawing/2014/main" id="{9D87A14D-8B8B-BF9E-7CC1-EBD0603AA58F}"/>
              </a:ext>
            </a:extLst>
          </p:cNvPr>
          <p:cNvGrpSpPr>
            <a:grpSpLocks/>
          </p:cNvGrpSpPr>
          <p:nvPr/>
        </p:nvGrpSpPr>
        <p:grpSpPr bwMode="auto">
          <a:xfrm>
            <a:off x="4192859" y="2158388"/>
            <a:ext cx="3262528" cy="1971111"/>
            <a:chOff x="480" y="1008"/>
            <a:chExt cx="2304" cy="1392"/>
          </a:xfrm>
        </p:grpSpPr>
        <p:sp>
          <p:nvSpPr>
            <p:cNvPr id="29743" name="Text Box 3">
              <a:extLst>
                <a:ext uri="{FF2B5EF4-FFF2-40B4-BE49-F238E27FC236}">
                  <a16:creationId xmlns:a16="http://schemas.microsoft.com/office/drawing/2014/main" id="{29E52D29-965D-E66B-6E59-02E198AE7B4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31" y="1507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sp>
          <p:nvSpPr>
            <p:cNvPr id="29744" name="Text Box 4">
              <a:extLst>
                <a:ext uri="{FF2B5EF4-FFF2-40B4-BE49-F238E27FC236}">
                  <a16:creationId xmlns:a16="http://schemas.microsoft.com/office/drawing/2014/main" id="{8A66D96A-1E52-4F92-0630-67C135C4B82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527" y="1555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9745" name="Group 5">
              <a:extLst>
                <a:ext uri="{FF2B5EF4-FFF2-40B4-BE49-F238E27FC236}">
                  <a16:creationId xmlns:a16="http://schemas.microsoft.com/office/drawing/2014/main" id="{C01BB75F-B07D-ED8C-6537-749AC1437CF7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1557" y="1053"/>
              <a:ext cx="553" cy="634"/>
              <a:chOff x="720" y="1680"/>
              <a:chExt cx="1056" cy="1056"/>
            </a:xfrm>
          </p:grpSpPr>
          <p:sp>
            <p:nvSpPr>
              <p:cNvPr id="29770" name="Line 6">
                <a:extLst>
                  <a:ext uri="{FF2B5EF4-FFF2-40B4-BE49-F238E27FC236}">
                    <a16:creationId xmlns:a16="http://schemas.microsoft.com/office/drawing/2014/main" id="{B2424C0E-9677-D3DE-8DB3-FE652FF8B2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71" name="Line 7">
                <a:extLst>
                  <a:ext uri="{FF2B5EF4-FFF2-40B4-BE49-F238E27FC236}">
                    <a16:creationId xmlns:a16="http://schemas.microsoft.com/office/drawing/2014/main" id="{90F69015-B045-C634-A6EB-9FF4A862F28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9746" name="Text Box 8">
              <a:extLst>
                <a:ext uri="{FF2B5EF4-FFF2-40B4-BE49-F238E27FC236}">
                  <a16:creationId xmlns:a16="http://schemas.microsoft.com/office/drawing/2014/main" id="{9FE05493-15DC-03F4-BB51-87A68946AAF6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2064" y="1008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9747" name="Text Box 9">
              <a:extLst>
                <a:ext uri="{FF2B5EF4-FFF2-40B4-BE49-F238E27FC236}">
                  <a16:creationId xmlns:a16="http://schemas.microsoft.com/office/drawing/2014/main" id="{E957923E-830C-3C52-14DF-A36640F69355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329" y="1008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  <p:grpSp>
          <p:nvGrpSpPr>
            <p:cNvPr id="29748" name="Group 10">
              <a:extLst>
                <a:ext uri="{FF2B5EF4-FFF2-40B4-BE49-F238E27FC236}">
                  <a16:creationId xmlns:a16="http://schemas.microsoft.com/office/drawing/2014/main" id="{41B346E4-A60A-8AC7-FD61-FD4B4BDC3F5B}"/>
                </a:ext>
              </a:extLst>
            </p:cNvPr>
            <p:cNvGrpSpPr>
              <a:grpSpLocks/>
            </p:cNvGrpSpPr>
            <p:nvPr/>
          </p:nvGrpSpPr>
          <p:grpSpPr bwMode="auto">
            <a:xfrm rot="2479102">
              <a:off x="2352" y="1420"/>
              <a:ext cx="432" cy="980"/>
              <a:chOff x="2400" y="1008"/>
              <a:chExt cx="1056" cy="2736"/>
            </a:xfrm>
          </p:grpSpPr>
          <p:sp>
            <p:nvSpPr>
              <p:cNvPr id="29761" name="AutoShape 11">
                <a:extLst>
                  <a:ext uri="{FF2B5EF4-FFF2-40B4-BE49-F238E27FC236}">
                    <a16:creationId xmlns:a16="http://schemas.microsoft.com/office/drawing/2014/main" id="{BD138512-60A8-1A5C-7271-C526EC34A72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9762" name="Line 12">
                <a:extLst>
                  <a:ext uri="{FF2B5EF4-FFF2-40B4-BE49-F238E27FC236}">
                    <a16:creationId xmlns:a16="http://schemas.microsoft.com/office/drawing/2014/main" id="{8B7729CB-37ED-EA1C-9CA8-9A27A8E3930A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63" name="Line 13">
                <a:extLst>
                  <a:ext uri="{FF2B5EF4-FFF2-40B4-BE49-F238E27FC236}">
                    <a16:creationId xmlns:a16="http://schemas.microsoft.com/office/drawing/2014/main" id="{7E60FAC1-A719-B29C-1D22-C4A755BD5DD7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64" name="Line 14">
                <a:extLst>
                  <a:ext uri="{FF2B5EF4-FFF2-40B4-BE49-F238E27FC236}">
                    <a16:creationId xmlns:a16="http://schemas.microsoft.com/office/drawing/2014/main" id="{BE18E050-39E0-E0EF-D54D-C7F5EB07502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65" name="AutoShape 15">
                <a:extLst>
                  <a:ext uri="{FF2B5EF4-FFF2-40B4-BE49-F238E27FC236}">
                    <a16:creationId xmlns:a16="http://schemas.microsoft.com/office/drawing/2014/main" id="{E4499ECA-3837-5A9A-D476-91F00341C46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9766" name="Line 16">
                <a:extLst>
                  <a:ext uri="{FF2B5EF4-FFF2-40B4-BE49-F238E27FC236}">
                    <a16:creationId xmlns:a16="http://schemas.microsoft.com/office/drawing/2014/main" id="{7340C89D-D785-4B8C-2429-00EDD48681A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67" name="Line 17">
                <a:extLst>
                  <a:ext uri="{FF2B5EF4-FFF2-40B4-BE49-F238E27FC236}">
                    <a16:creationId xmlns:a16="http://schemas.microsoft.com/office/drawing/2014/main" id="{7C05FDBF-F50E-1B28-F47C-78A0FEA86E1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68" name="Line 18">
                <a:extLst>
                  <a:ext uri="{FF2B5EF4-FFF2-40B4-BE49-F238E27FC236}">
                    <a16:creationId xmlns:a16="http://schemas.microsoft.com/office/drawing/2014/main" id="{45037A30-9D8E-9FB5-59C1-28A459941CA3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69" name="Oval 19">
                <a:extLst>
                  <a:ext uri="{FF2B5EF4-FFF2-40B4-BE49-F238E27FC236}">
                    <a16:creationId xmlns:a16="http://schemas.microsoft.com/office/drawing/2014/main" id="{4EE9D993-2DE3-15B3-501F-F12C92CCB43C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grpSp>
          <p:nvGrpSpPr>
            <p:cNvPr id="29749" name="Group 20">
              <a:extLst>
                <a:ext uri="{FF2B5EF4-FFF2-40B4-BE49-F238E27FC236}">
                  <a16:creationId xmlns:a16="http://schemas.microsoft.com/office/drawing/2014/main" id="{0137546E-97FB-AA4C-44D6-48ED47E99AE3}"/>
                </a:ext>
              </a:extLst>
            </p:cNvPr>
            <p:cNvGrpSpPr>
              <a:grpSpLocks/>
            </p:cNvGrpSpPr>
            <p:nvPr/>
          </p:nvGrpSpPr>
          <p:grpSpPr bwMode="auto">
            <a:xfrm rot="-3136286">
              <a:off x="1024" y="1178"/>
              <a:ext cx="351" cy="1440"/>
              <a:chOff x="2400" y="1008"/>
              <a:chExt cx="1056" cy="2736"/>
            </a:xfrm>
          </p:grpSpPr>
          <p:sp>
            <p:nvSpPr>
              <p:cNvPr id="29752" name="AutoShape 21">
                <a:extLst>
                  <a:ext uri="{FF2B5EF4-FFF2-40B4-BE49-F238E27FC236}">
                    <a16:creationId xmlns:a16="http://schemas.microsoft.com/office/drawing/2014/main" id="{DF743FCD-69CC-8D7C-BF55-F5757EDE059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1296"/>
                <a:ext cx="624" cy="2064"/>
              </a:xfrm>
              <a:prstGeom prst="can">
                <a:avLst>
                  <a:gd name="adj" fmla="val 30443"/>
                </a:avLst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9753" name="Line 22">
                <a:extLst>
                  <a:ext uri="{FF2B5EF4-FFF2-40B4-BE49-F238E27FC236}">
                    <a16:creationId xmlns:a16="http://schemas.microsoft.com/office/drawing/2014/main" id="{709666C8-E4C3-0F17-E996-519EF71A3508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1008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54" name="Line 23">
                <a:extLst>
                  <a:ext uri="{FF2B5EF4-FFF2-40B4-BE49-F238E27FC236}">
                    <a16:creationId xmlns:a16="http://schemas.microsoft.com/office/drawing/2014/main" id="{F27DD7C2-0713-7801-9108-9E7E0E781E7B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1488"/>
                <a:ext cx="0" cy="1872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55" name="Line 24">
                <a:extLst>
                  <a:ext uri="{FF2B5EF4-FFF2-40B4-BE49-F238E27FC236}">
                    <a16:creationId xmlns:a16="http://schemas.microsoft.com/office/drawing/2014/main" id="{0D78D03A-4C3A-2D49-DFF9-F394A08AA1F0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 flipV="1">
                <a:off x="2832" y="3360"/>
                <a:ext cx="0" cy="384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56" name="AutoShape 25">
                <a:extLst>
                  <a:ext uri="{FF2B5EF4-FFF2-40B4-BE49-F238E27FC236}">
                    <a16:creationId xmlns:a16="http://schemas.microsoft.com/office/drawing/2014/main" id="{49BC234A-D953-DA86-75B5-BBA5751F0DBF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400" y="2256"/>
                <a:ext cx="1056" cy="432"/>
              </a:xfrm>
              <a:prstGeom prst="curvedRightArrow">
                <a:avLst>
                  <a:gd name="adj1" fmla="val 20000"/>
                  <a:gd name="adj2" fmla="val 40000"/>
                  <a:gd name="adj3" fmla="val 81481"/>
                </a:avLst>
              </a:prstGeom>
              <a:solidFill>
                <a:schemeClr val="accent1"/>
              </a:solidFill>
              <a:ln w="8496">
                <a:solidFill>
                  <a:schemeClr val="tx1"/>
                </a:solidFill>
                <a:miter lim="800000"/>
                <a:headEnd/>
                <a:tailEnd/>
              </a:ln>
              <a:effectLst/>
              <a:extLs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  <p:sp>
            <p:nvSpPr>
              <p:cNvPr id="29757" name="Line 26">
                <a:extLst>
                  <a:ext uri="{FF2B5EF4-FFF2-40B4-BE49-F238E27FC236}">
                    <a16:creationId xmlns:a16="http://schemas.microsoft.com/office/drawing/2014/main" id="{1A74EF8A-24DF-17E8-BC29-E1D5505A43E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544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58" name="Line 27">
                <a:extLst>
                  <a:ext uri="{FF2B5EF4-FFF2-40B4-BE49-F238E27FC236}">
                    <a16:creationId xmlns:a16="http://schemas.microsoft.com/office/drawing/2014/main" id="{C8DF56C4-94AE-ADB1-7EC3-7BE7B14276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3168" y="2160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59" name="Line 28">
                <a:extLst>
                  <a:ext uri="{FF2B5EF4-FFF2-40B4-BE49-F238E27FC236}">
                    <a16:creationId xmlns:a16="http://schemas.microsoft.com/office/drawing/2014/main" id="{87E427F7-73B0-F80C-1A90-7B026A8F465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2832" y="2208"/>
                <a:ext cx="0" cy="24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60" name="Oval 29">
                <a:extLst>
                  <a:ext uri="{FF2B5EF4-FFF2-40B4-BE49-F238E27FC236}">
                    <a16:creationId xmlns:a16="http://schemas.microsoft.com/office/drawing/2014/main" id="{675D86ED-DC2A-E8B1-7F3E-582EBAF166E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44" y="3168"/>
                <a:ext cx="624" cy="192"/>
              </a:xfrm>
              <a:prstGeom prst="ellipse">
                <a:avLst/>
              </a:prstGeom>
              <a:noFill/>
              <a:ln w="8496">
                <a:solidFill>
                  <a:schemeClr val="tx1"/>
                </a:solidFill>
                <a:prstDash val="dash"/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wrap="none" anchor="ctr" lIns="81563" rIns="81563" tIns="40782" bIns="40782"/>
              <a:lstStyle>
                <a:lvl1pPr>
                  <a:spcBef>
                    <a:spcPct val="20000"/>
                  </a:spcBef>
                  <a:buClr>
                    <a:schemeClr val="tx2"/>
                  </a:buClr>
                  <a:buSzPct val="70000"/>
                  <a:buFont typeface="Wingdings" pitchFamily="2" charset="2"/>
                  <a:buChar char="l"/>
                  <a:defRPr sz="2676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662701" indent="-254885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319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019540" indent="-203908">
                  <a:spcBef>
                    <a:spcPct val="20000"/>
                  </a:spcBef>
                  <a:buClr>
                    <a:schemeClr val="accent2"/>
                  </a:buClr>
                  <a:buSzPct val="70000"/>
                  <a:buFont typeface="Wingdings" pitchFamily="2" charset="2"/>
                  <a:buChar char="l"/>
                  <a:defRPr sz="2052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427356" indent="-203908">
                  <a:spcBef>
                    <a:spcPct val="20000"/>
                  </a:spcBef>
                  <a:buClr>
                    <a:schemeClr val="tx2"/>
                  </a:buClr>
                  <a:buSzPct val="75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1835172" indent="-203908">
                  <a:spcBef>
                    <a:spcPct val="20000"/>
                  </a:spcBef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242988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650804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058620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466436" indent="-203908" eaLnBrk="0" fontAlgn="base" hangingPunct="0">
                  <a:spcBef>
                    <a:spcPct val="20000"/>
                  </a:spcBef>
                  <a:spcAft>
                    <a:spcPct val="0"/>
                  </a:spcAft>
                  <a:buClr>
                    <a:schemeClr val="folHlink"/>
                  </a:buClr>
                  <a:buSzPct val="80000"/>
                  <a:buFont typeface="Wingdings" pitchFamily="2" charset="2"/>
                  <a:buChar char="§"/>
                  <a:defRPr sz="1784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pPr eaLnBrk="1" hangingPunct="1">
                  <a:spcBef>
                    <a:spcPct val="0"/>
                  </a:spcBef>
                  <a:buClrTx/>
                  <a:buSzTx/>
                  <a:buFontTx/>
                  <a:buNone/>
                </a:pPr>
                <a:endParaRPr lang="en-US" altLang="en-US" sz="1606"/>
              </a:p>
            </p:txBody>
          </p:sp>
        </p:grpSp>
        <p:sp>
          <p:nvSpPr>
            <p:cNvPr id="29750" name="AutoShape 30">
              <a:extLst>
                <a:ext uri="{FF2B5EF4-FFF2-40B4-BE49-F238E27FC236}">
                  <a16:creationId xmlns:a16="http://schemas.microsoft.com/office/drawing/2014/main" id="{09348D54-19D9-0B81-E673-A96AE8B6264D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598919">
              <a:off x="2142" y="1680"/>
              <a:ext cx="192" cy="96"/>
            </a:xfrm>
            <a:prstGeom prst="leftRightArrow">
              <a:avLst>
                <a:gd name="adj1" fmla="val 50000"/>
                <a:gd name="adj2" fmla="val 40000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  <p:sp>
          <p:nvSpPr>
            <p:cNvPr id="29751" name="AutoShape 31">
              <a:extLst>
                <a:ext uri="{FF2B5EF4-FFF2-40B4-BE49-F238E27FC236}">
                  <a16:creationId xmlns:a16="http://schemas.microsoft.com/office/drawing/2014/main" id="{C18F76D0-C734-083A-1C45-33EA260BD86F}"/>
                </a:ext>
              </a:extLst>
            </p:cNvPr>
            <p:cNvSpPr>
              <a:spLocks noChangeArrowheads="1"/>
            </p:cNvSpPr>
            <p:nvPr/>
          </p:nvSpPr>
          <p:spPr bwMode="auto">
            <a:xfrm rot="2491498">
              <a:off x="1469" y="1697"/>
              <a:ext cx="115" cy="127"/>
            </a:xfrm>
            <a:prstGeom prst="upDownArrow">
              <a:avLst>
                <a:gd name="adj1" fmla="val 50000"/>
                <a:gd name="adj2" fmla="val 22087"/>
              </a:avLst>
            </a:prstGeom>
            <a:solidFill>
              <a:srgbClr val="6699FF"/>
            </a:solidFill>
            <a:ln w="8496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 lIns="81563" rIns="81563" tIns="40782" bIns="40782"/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endParaRPr lang="en-US" altLang="en-US" sz="1606"/>
            </a:p>
          </p:txBody>
        </p:sp>
      </p:grpSp>
      <p:grpSp>
        <p:nvGrpSpPr>
          <p:cNvPr id="29699" name="Group 32">
            <a:extLst>
              <a:ext uri="{FF2B5EF4-FFF2-40B4-BE49-F238E27FC236}">
                <a16:creationId xmlns:a16="http://schemas.microsoft.com/office/drawing/2014/main" id="{3C8CE7D2-8AB4-3092-2869-3C7E9BA6AD36}"/>
              </a:ext>
            </a:extLst>
          </p:cNvPr>
          <p:cNvGrpSpPr>
            <a:grpSpLocks/>
          </p:cNvGrpSpPr>
          <p:nvPr/>
        </p:nvGrpSpPr>
        <p:grpSpPr bwMode="auto">
          <a:xfrm>
            <a:off x="2289717" y="2498234"/>
            <a:ext cx="1355139" cy="1019540"/>
            <a:chOff x="192" y="1344"/>
            <a:chExt cx="957" cy="720"/>
          </a:xfrm>
        </p:grpSpPr>
        <p:sp>
          <p:nvSpPr>
            <p:cNvPr id="29737" name="Text Box 33">
              <a:extLst>
                <a:ext uri="{FF2B5EF4-FFF2-40B4-BE49-F238E27FC236}">
                  <a16:creationId xmlns:a16="http://schemas.microsoft.com/office/drawing/2014/main" id="{6D57D6CE-8084-8276-054B-37139AF4C37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" y="1891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9738" name="Group 34">
              <a:extLst>
                <a:ext uri="{FF2B5EF4-FFF2-40B4-BE49-F238E27FC236}">
                  <a16:creationId xmlns:a16="http://schemas.microsoft.com/office/drawing/2014/main" id="{997D29B1-A271-FC6A-498D-0101E858E5C5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20" y="1389"/>
              <a:ext cx="553" cy="634"/>
              <a:chOff x="720" y="1680"/>
              <a:chExt cx="1056" cy="1056"/>
            </a:xfrm>
          </p:grpSpPr>
          <p:sp>
            <p:nvSpPr>
              <p:cNvPr id="29741" name="Line 35">
                <a:extLst>
                  <a:ext uri="{FF2B5EF4-FFF2-40B4-BE49-F238E27FC236}">
                    <a16:creationId xmlns:a16="http://schemas.microsoft.com/office/drawing/2014/main" id="{104549C4-40A9-A17A-F5B4-D49F49EDABF6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42" name="Line 36">
                <a:extLst>
                  <a:ext uri="{FF2B5EF4-FFF2-40B4-BE49-F238E27FC236}">
                    <a16:creationId xmlns:a16="http://schemas.microsoft.com/office/drawing/2014/main" id="{B2ADDC02-8A79-9E1F-0794-07F266A7D3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9739" name="Text Box 37">
              <a:extLst>
                <a:ext uri="{FF2B5EF4-FFF2-40B4-BE49-F238E27FC236}">
                  <a16:creationId xmlns:a16="http://schemas.microsoft.com/office/drawing/2014/main" id="{AD0B7983-6644-1C1A-9830-DD0452E04493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9740" name="Text Box 38">
              <a:extLst>
                <a:ext uri="{FF2B5EF4-FFF2-40B4-BE49-F238E27FC236}">
                  <a16:creationId xmlns:a16="http://schemas.microsoft.com/office/drawing/2014/main" id="{83A1A8EE-4FD8-A112-C1D6-C86C8B5921CC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grpSp>
        <p:nvGrpSpPr>
          <p:cNvPr id="29700" name="Group 39">
            <a:extLst>
              <a:ext uri="{FF2B5EF4-FFF2-40B4-BE49-F238E27FC236}">
                <a16:creationId xmlns:a16="http://schemas.microsoft.com/office/drawing/2014/main" id="{38DBA357-06C6-A197-0AAB-3A8EBEC0816A}"/>
              </a:ext>
            </a:extLst>
          </p:cNvPr>
          <p:cNvGrpSpPr>
            <a:grpSpLocks/>
          </p:cNvGrpSpPr>
          <p:nvPr/>
        </p:nvGrpSpPr>
        <p:grpSpPr bwMode="auto">
          <a:xfrm>
            <a:off x="8139329" y="2498234"/>
            <a:ext cx="1355138" cy="951571"/>
            <a:chOff x="4323" y="1344"/>
            <a:chExt cx="957" cy="672"/>
          </a:xfrm>
        </p:grpSpPr>
        <p:sp>
          <p:nvSpPr>
            <p:cNvPr id="29731" name="Text Box 40">
              <a:extLst>
                <a:ext uri="{FF2B5EF4-FFF2-40B4-BE49-F238E27FC236}">
                  <a16:creationId xmlns:a16="http://schemas.microsoft.com/office/drawing/2014/main" id="{68926255-3A19-2BB0-CBA0-4287D88B209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5" y="1843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+2</a:t>
              </a:r>
            </a:p>
          </p:txBody>
        </p:sp>
        <p:grpSp>
          <p:nvGrpSpPr>
            <p:cNvPr id="29732" name="Group 41">
              <a:extLst>
                <a:ext uri="{FF2B5EF4-FFF2-40B4-BE49-F238E27FC236}">
                  <a16:creationId xmlns:a16="http://schemas.microsoft.com/office/drawing/2014/main" id="{95992DA5-1C7B-61B9-A86F-B7C3A5569293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551" y="1389"/>
              <a:ext cx="553" cy="634"/>
              <a:chOff x="720" y="1680"/>
              <a:chExt cx="1056" cy="1056"/>
            </a:xfrm>
          </p:grpSpPr>
          <p:sp>
            <p:nvSpPr>
              <p:cNvPr id="29735" name="Line 42">
                <a:extLst>
                  <a:ext uri="{FF2B5EF4-FFF2-40B4-BE49-F238E27FC236}">
                    <a16:creationId xmlns:a16="http://schemas.microsoft.com/office/drawing/2014/main" id="{29182BB1-556B-D4F9-84F9-2466D6A15A4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36" name="Line 43">
                <a:extLst>
                  <a:ext uri="{FF2B5EF4-FFF2-40B4-BE49-F238E27FC236}">
                    <a16:creationId xmlns:a16="http://schemas.microsoft.com/office/drawing/2014/main" id="{DF3852B6-A72B-E375-0E21-61B477486F54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9733" name="Text Box 44">
              <a:extLst>
                <a:ext uri="{FF2B5EF4-FFF2-40B4-BE49-F238E27FC236}">
                  <a16:creationId xmlns:a16="http://schemas.microsoft.com/office/drawing/2014/main" id="{4B2F3395-52E2-62E8-BB7A-F58E10016DC9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5058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9734" name="Text Box 45">
              <a:extLst>
                <a:ext uri="{FF2B5EF4-FFF2-40B4-BE49-F238E27FC236}">
                  <a16:creationId xmlns:a16="http://schemas.microsoft.com/office/drawing/2014/main" id="{CA4EC8A9-0A71-8CDA-54E0-10306F719870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4323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grpSp>
        <p:nvGrpSpPr>
          <p:cNvPr id="29701" name="Group 46">
            <a:extLst>
              <a:ext uri="{FF2B5EF4-FFF2-40B4-BE49-F238E27FC236}">
                <a16:creationId xmlns:a16="http://schemas.microsoft.com/office/drawing/2014/main" id="{1DCA205E-DE36-819D-2C9F-BB76D5AD353E}"/>
              </a:ext>
            </a:extLst>
          </p:cNvPr>
          <p:cNvGrpSpPr>
            <a:grpSpLocks/>
          </p:cNvGrpSpPr>
          <p:nvPr/>
        </p:nvGrpSpPr>
        <p:grpSpPr bwMode="auto">
          <a:xfrm>
            <a:off x="2289717" y="4469345"/>
            <a:ext cx="1355139" cy="1019540"/>
            <a:chOff x="192" y="1344"/>
            <a:chExt cx="957" cy="720"/>
          </a:xfrm>
        </p:grpSpPr>
        <p:sp>
          <p:nvSpPr>
            <p:cNvPr id="29725" name="Text Box 47">
              <a:extLst>
                <a:ext uri="{FF2B5EF4-FFF2-40B4-BE49-F238E27FC236}">
                  <a16:creationId xmlns:a16="http://schemas.microsoft.com/office/drawing/2014/main" id="{C9D5E3CB-CF26-8731-0BA3-61521EEA4DC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390" y="1891"/>
              <a:ext cx="234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/>
                <a:t>+3</a:t>
              </a:r>
            </a:p>
          </p:txBody>
        </p:sp>
        <p:grpSp>
          <p:nvGrpSpPr>
            <p:cNvPr id="29726" name="Group 48">
              <a:extLst>
                <a:ext uri="{FF2B5EF4-FFF2-40B4-BE49-F238E27FC236}">
                  <a16:creationId xmlns:a16="http://schemas.microsoft.com/office/drawing/2014/main" id="{5557B158-60D8-E451-202B-E4BC7D2A08AE}"/>
                </a:ext>
              </a:extLst>
            </p:cNvPr>
            <p:cNvGrpSpPr>
              <a:grpSpLocks/>
            </p:cNvGrpSpPr>
            <p:nvPr/>
          </p:nvGrpSpPr>
          <p:grpSpPr bwMode="auto">
            <a:xfrm rot="-3026637">
              <a:off x="420" y="1389"/>
              <a:ext cx="553" cy="634"/>
              <a:chOff x="720" y="1680"/>
              <a:chExt cx="1056" cy="1056"/>
            </a:xfrm>
          </p:grpSpPr>
          <p:sp>
            <p:nvSpPr>
              <p:cNvPr id="29729" name="Line 49">
                <a:extLst>
                  <a:ext uri="{FF2B5EF4-FFF2-40B4-BE49-F238E27FC236}">
                    <a16:creationId xmlns:a16="http://schemas.microsoft.com/office/drawing/2014/main" id="{5F4663AC-9996-6F43-A22F-8BCFFF602529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1296" y="1680"/>
                <a:ext cx="0" cy="1056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  <p:sp>
            <p:nvSpPr>
              <p:cNvPr id="29730" name="Line 50">
                <a:extLst>
                  <a:ext uri="{FF2B5EF4-FFF2-40B4-BE49-F238E27FC236}">
                    <a16:creationId xmlns:a16="http://schemas.microsoft.com/office/drawing/2014/main" id="{30944F91-5DD1-63E9-73F3-ACBE0B925D9F}"/>
                  </a:ext>
                </a:extLst>
              </p:cNvPr>
              <p:cNvSpPr>
                <a:spLocks noChangeShapeType="1"/>
              </p:cNvSpPr>
              <p:nvPr/>
            </p:nvSpPr>
            <p:spPr bwMode="auto">
              <a:xfrm>
                <a:off x="720" y="2208"/>
                <a:ext cx="1056" cy="0"/>
              </a:xfrm>
              <a:prstGeom prst="line">
                <a:avLst/>
              </a:prstGeom>
              <a:noFill/>
              <a:ln w="8496">
                <a:solidFill>
                  <a:schemeClr val="tx1"/>
                </a:solidFill>
                <a:round/>
                <a:headEnd/>
                <a:tailEnd/>
              </a:ln>
              <a:effectLst/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  <p:txBody>
              <a:bodyPr lIns="81563" rIns="81563" tIns="40782" bIns="40782"/>
              <a:lstStyle/>
              <a:p>
                <a:endParaRPr lang="en-US"/>
              </a:p>
            </p:txBody>
          </p:sp>
        </p:grpSp>
        <p:sp>
          <p:nvSpPr>
            <p:cNvPr id="29727" name="Text Box 51">
              <a:extLst>
                <a:ext uri="{FF2B5EF4-FFF2-40B4-BE49-F238E27FC236}">
                  <a16:creationId xmlns:a16="http://schemas.microsoft.com/office/drawing/2014/main" id="{3DBD5B78-62AB-7CBB-8EAA-E042A911252A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927" y="1344"/>
              <a:ext cx="230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45</a:t>
              </a:r>
            </a:p>
          </p:txBody>
        </p:sp>
        <p:sp>
          <p:nvSpPr>
            <p:cNvPr id="29728" name="Text Box 52">
              <a:extLst>
                <a:ext uri="{FF2B5EF4-FFF2-40B4-BE49-F238E27FC236}">
                  <a16:creationId xmlns:a16="http://schemas.microsoft.com/office/drawing/2014/main" id="{F3A5ED6A-87F2-525F-241B-8B310986D93B}"/>
                </a:ext>
              </a:extLst>
            </p:cNvPr>
            <p:cNvSpPr txBox="1">
              <a:spLocks noChangeArrowheads="1"/>
            </p:cNvSpPr>
            <p:nvPr/>
          </p:nvSpPr>
          <p:spPr bwMode="auto">
            <a:xfrm>
              <a:off x="192" y="1344"/>
              <a:ext cx="286" cy="173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square" lIns="22656" tIns="11328" rIns="22656" bIns="11328">
              <a:spAutoFit/>
            </a:bodyPr>
            <a:lstStyle>
              <a:lvl1pPr>
                <a:spcBef>
                  <a:spcPct val="20000"/>
                </a:spcBef>
                <a:buClr>
                  <a:schemeClr val="tx2"/>
                </a:buClr>
                <a:buSzPct val="70000"/>
                <a:buFont typeface="Wingdings" pitchFamily="2" charset="2"/>
                <a:buChar char="l"/>
                <a:defRPr sz="2676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662701" indent="-254885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319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019540" indent="-203908">
                <a:spcBef>
                  <a:spcPct val="20000"/>
                </a:spcBef>
                <a:buClr>
                  <a:schemeClr val="accent2"/>
                </a:buClr>
                <a:buSzPct val="70000"/>
                <a:buFont typeface="Wingdings" pitchFamily="2" charset="2"/>
                <a:buChar char="l"/>
                <a:defRPr sz="2052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427356" indent="-203908">
                <a:spcBef>
                  <a:spcPct val="20000"/>
                </a:spcBef>
                <a:buClr>
                  <a:schemeClr val="tx2"/>
                </a:buClr>
                <a:buSzPct val="75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1835172" indent="-203908">
                <a:spcBef>
                  <a:spcPct val="20000"/>
                </a:spcBef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242988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650804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058620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466436" indent="-203908" eaLnBrk="0" fontAlgn="base" hangingPunct="0">
                <a:spcBef>
                  <a:spcPct val="20000"/>
                </a:spcBef>
                <a:spcAft>
                  <a:spcPct val="0"/>
                </a:spcAft>
                <a:buClr>
                  <a:schemeClr val="folHlink"/>
                </a:buClr>
                <a:buSzPct val="80000"/>
                <a:buFont typeface="Wingdings" pitchFamily="2" charset="2"/>
                <a:buChar char="§"/>
                <a:defRPr sz="1784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0"/>
                </a:spcBef>
                <a:buClrTx/>
                <a:buSzTx/>
                <a:buFontTx/>
                <a:buNone/>
              </a:pPr>
              <a:r>
                <a:rPr lang="en-US" altLang="en-US" sz="1070" b="1"/>
                <a:t>135</a:t>
              </a:r>
            </a:p>
          </p:txBody>
        </p:sp>
      </p:grpSp>
      <p:sp>
        <p:nvSpPr>
          <p:cNvPr id="29702" name="Text Box 55">
            <a:extLst>
              <a:ext uri="{FF2B5EF4-FFF2-40B4-BE49-F238E27FC236}">
                <a16:creationId xmlns:a16="http://schemas.microsoft.com/office/drawing/2014/main" id="{BA7C5BB1-26FB-87A5-2022-F53BC983C0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1613" y="5156119"/>
            <a:ext cx="729255" cy="51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 </a:t>
            </a:r>
            <a:r>
              <a:rPr lang="en-US" altLang="en-US" sz="1070" b="1">
                <a:solidFill>
                  <a:srgbClr val="3333FF"/>
                </a:solidFill>
              </a:rPr>
              <a:t>–(+3)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   = -1</a:t>
            </a:r>
            <a:endParaRPr lang="en-US" altLang="en-US" sz="1606">
              <a:solidFill>
                <a:srgbClr val="3333FF"/>
              </a:solidFill>
            </a:endParaRPr>
          </a:p>
        </p:txBody>
      </p:sp>
      <p:grpSp>
        <p:nvGrpSpPr>
          <p:cNvPr id="29703" name="Group 56">
            <a:extLst>
              <a:ext uri="{FF2B5EF4-FFF2-40B4-BE49-F238E27FC236}">
                <a16:creationId xmlns:a16="http://schemas.microsoft.com/office/drawing/2014/main" id="{EF8CFB0D-177A-28A5-6D98-CBEA1500DC0C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458643" y="4532359"/>
            <a:ext cx="783063" cy="897762"/>
            <a:chOff x="720" y="1680"/>
            <a:chExt cx="1056" cy="1056"/>
          </a:xfrm>
        </p:grpSpPr>
        <p:sp>
          <p:nvSpPr>
            <p:cNvPr id="29723" name="Line 57">
              <a:extLst>
                <a:ext uri="{FF2B5EF4-FFF2-40B4-BE49-F238E27FC236}">
                  <a16:creationId xmlns:a16="http://schemas.microsoft.com/office/drawing/2014/main" id="{4B9E6AB1-197C-2994-B27E-3CA5C28C7FB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29724" name="Line 58">
              <a:extLst>
                <a:ext uri="{FF2B5EF4-FFF2-40B4-BE49-F238E27FC236}">
                  <a16:creationId xmlns:a16="http://schemas.microsoft.com/office/drawing/2014/main" id="{6D3002DE-CE8C-0232-3F83-720A6108CBC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29704" name="Text Box 59">
            <a:extLst>
              <a:ext uri="{FF2B5EF4-FFF2-40B4-BE49-F238E27FC236}">
                <a16:creationId xmlns:a16="http://schemas.microsoft.com/office/drawing/2014/main" id="{DD8E21B1-4A0A-5D65-87AB-28D6FB2A72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175861" y="4469345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29705" name="Text Box 60">
            <a:extLst>
              <a:ext uri="{FF2B5EF4-FFF2-40B4-BE49-F238E27FC236}">
                <a16:creationId xmlns:a16="http://schemas.microsoft.com/office/drawing/2014/main" id="{48FF7414-467C-FA7D-41A1-5162D375A7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135080" y="4469345"/>
            <a:ext cx="404984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29706" name="Text Box 62">
            <a:extLst>
              <a:ext uri="{FF2B5EF4-FFF2-40B4-BE49-F238E27FC236}">
                <a16:creationId xmlns:a16="http://schemas.microsoft.com/office/drawing/2014/main" id="{CEE32C7A-CFAA-EDBF-8487-08DEFA64BEE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55250" y="5725362"/>
            <a:ext cx="164259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81563" rIns="81563" tIns="40782" bIns="40782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9707" name="AutoShape 75">
            <a:extLst>
              <a:ext uri="{FF2B5EF4-FFF2-40B4-BE49-F238E27FC236}">
                <a16:creationId xmlns:a16="http://schemas.microsoft.com/office/drawing/2014/main" id="{38CFBA73-343F-A9A7-87AE-6A5AEA0860A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58113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9708" name="AutoShape 76">
            <a:extLst>
              <a:ext uri="{FF2B5EF4-FFF2-40B4-BE49-F238E27FC236}">
                <a16:creationId xmlns:a16="http://schemas.microsoft.com/office/drawing/2014/main" id="{20396C45-A8AE-2A98-4A6C-09395E20FAC3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7727264" y="290605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9709" name="Text Box 77">
            <a:extLst>
              <a:ext uri="{FF2B5EF4-FFF2-40B4-BE49-F238E27FC236}">
                <a16:creationId xmlns:a16="http://schemas.microsoft.com/office/drawing/2014/main" id="{0CA79202-1706-EF4F-370B-96EC13E925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33299" y="1899255"/>
            <a:ext cx="1466778" cy="18759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/>
              <a:t>Power-Kreuz</a:t>
            </a:r>
          </a:p>
        </p:txBody>
      </p:sp>
      <p:sp>
        <p:nvSpPr>
          <p:cNvPr id="29710" name="AutoShape 78">
            <a:extLst>
              <a:ext uri="{FF2B5EF4-FFF2-40B4-BE49-F238E27FC236}">
                <a16:creationId xmlns:a16="http://schemas.microsoft.com/office/drawing/2014/main" id="{0FB66446-BDC8-37B5-640C-A17A56D08A4A}"/>
              </a:ext>
            </a:extLst>
          </p:cNvPr>
          <p:cNvSpPr>
            <a:spLocks noChangeArrowheads="1"/>
          </p:cNvSpPr>
          <p:nvPr/>
        </p:nvSpPr>
        <p:spPr bwMode="auto">
          <a:xfrm>
            <a:off x="7523356" y="494513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9711" name="AutoShape 79">
            <a:extLst>
              <a:ext uri="{FF2B5EF4-FFF2-40B4-BE49-F238E27FC236}">
                <a16:creationId xmlns:a16="http://schemas.microsoft.com/office/drawing/2014/main" id="{96E0683C-B373-6E8A-EA02-F4E60B77AA54}"/>
              </a:ext>
            </a:extLst>
          </p:cNvPr>
          <p:cNvSpPr>
            <a:spLocks noChangeArrowheads="1"/>
          </p:cNvSpPr>
          <p:nvPr/>
        </p:nvSpPr>
        <p:spPr bwMode="auto">
          <a:xfrm rot="10800000">
            <a:off x="4124889" y="494513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9712" name="Text Box 80">
            <a:extLst>
              <a:ext uri="{FF2B5EF4-FFF2-40B4-BE49-F238E27FC236}">
                <a16:creationId xmlns:a16="http://schemas.microsoft.com/office/drawing/2014/main" id="{15DB9DBB-F32A-C765-8B84-A5767F8C168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72552" y="1559408"/>
            <a:ext cx="2475217" cy="32710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1. Trennen Sie die Zylinder.</a:t>
            </a:r>
          </a:p>
        </p:txBody>
      </p:sp>
      <p:sp>
        <p:nvSpPr>
          <p:cNvPr id="29713" name="Text Box 82">
            <a:extLst>
              <a:ext uri="{FF2B5EF4-FFF2-40B4-BE49-F238E27FC236}">
                <a16:creationId xmlns:a16="http://schemas.microsoft.com/office/drawing/2014/main" id="{424EBE2D-4DEA-2DE4-ED23-39FDC639BE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64934" y="4744054"/>
            <a:ext cx="2690453" cy="4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3333FF"/>
                </a:solidFill>
              </a:rPr>
              <a:t>4. </a:t>
            </a:r>
            <a:r>
              <a:rPr lang="en-US" altLang="en-US" sz="1070" i="1" dirty="0" err="1">
                <a:solidFill>
                  <a:srgbClr val="3333FF"/>
                </a:solidFill>
              </a:rPr>
              <a:t>Kombinieren</a:t>
            </a:r>
            <a:r>
              <a:rPr lang="en-US" altLang="en-US" sz="1070" i="1" dirty="0">
                <a:solidFill>
                  <a:srgbClr val="3333FF"/>
                </a:solidFill>
              </a:rPr>
              <a:t> Sie die </a:t>
            </a:r>
            <a:r>
              <a:rPr lang="en-US" altLang="en-US" sz="1070" i="1" dirty="0" err="1">
                <a:solidFill>
                  <a:srgbClr val="3333FF"/>
                </a:solidFill>
              </a:rPr>
              <a:t>beiden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zu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einer</a:t>
            </a:r>
            <a:endParaRPr lang="en-US" altLang="en-US" sz="1070" i="1" dirty="0">
              <a:solidFill>
                <a:srgbClr val="3333FF"/>
              </a:solidFill>
            </a:endParaRP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>
                <a:solidFill>
                  <a:srgbClr val="3333FF"/>
                </a:solidFill>
              </a:rPr>
              <a:t>sphärozylindrischen</a:t>
            </a:r>
            <a:r>
              <a:rPr lang="en-US" altLang="en-US" sz="1070" i="1" dirty="0">
                <a:solidFill>
                  <a:srgbClr val="3333FF"/>
                </a:solidFill>
              </a:rPr>
              <a:t> </a:t>
            </a:r>
            <a:r>
              <a:rPr lang="en-US" altLang="en-US" sz="1070" i="1" dirty="0" err="1">
                <a:solidFill>
                  <a:srgbClr val="3333FF"/>
                </a:solidFill>
              </a:rPr>
              <a:t>Korrektur</a:t>
            </a:r>
            <a:r>
              <a:rPr lang="en-US" altLang="en-US" sz="1070" i="1" dirty="0">
                <a:solidFill>
                  <a:srgbClr val="3333FF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+3 -1 x 045</a:t>
            </a:r>
          </a:p>
        </p:txBody>
      </p:sp>
      <p:sp>
        <p:nvSpPr>
          <p:cNvPr id="29714" name="AutoShape 84">
            <a:extLst>
              <a:ext uri="{FF2B5EF4-FFF2-40B4-BE49-F238E27FC236}">
                <a16:creationId xmlns:a16="http://schemas.microsoft.com/office/drawing/2014/main" id="{9F5E6057-6E30-19C7-CB76-34B96C8BF1AE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2765502" y="392559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9715" name="AutoShape 85">
            <a:extLst>
              <a:ext uri="{FF2B5EF4-FFF2-40B4-BE49-F238E27FC236}">
                <a16:creationId xmlns:a16="http://schemas.microsoft.com/office/drawing/2014/main" id="{FF655224-AA93-A717-C3AA-6979D6975941}"/>
              </a:ext>
            </a:extLst>
          </p:cNvPr>
          <p:cNvSpPr>
            <a:spLocks noChangeArrowheads="1"/>
          </p:cNvSpPr>
          <p:nvPr/>
        </p:nvSpPr>
        <p:spPr bwMode="auto">
          <a:xfrm rot="-5400000">
            <a:off x="8610866" y="3925590"/>
            <a:ext cx="611724" cy="203908"/>
          </a:xfrm>
          <a:prstGeom prst="leftArrow">
            <a:avLst>
              <a:gd name="adj1" fmla="val 50000"/>
              <a:gd name="adj2" fmla="val 75000"/>
            </a:avLst>
          </a:prstGeom>
          <a:solidFill>
            <a:schemeClr val="tx1"/>
          </a:solidFill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29716" name="Text Box 87">
            <a:extLst>
              <a:ext uri="{FF2B5EF4-FFF2-40B4-BE49-F238E27FC236}">
                <a16:creationId xmlns:a16="http://schemas.microsoft.com/office/drawing/2014/main" id="{BFD92B52-3285-E6C7-CCE6-AF617C2D3A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439527" y="3272802"/>
            <a:ext cx="248880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9717" name="Text Box 89">
            <a:extLst>
              <a:ext uri="{FF2B5EF4-FFF2-40B4-BE49-F238E27FC236}">
                <a16:creationId xmlns:a16="http://schemas.microsoft.com/office/drawing/2014/main" id="{4D4F6540-38DC-778F-5EA1-EF3E2FDE52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309257" y="3272802"/>
            <a:ext cx="248881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</a:t>
            </a:r>
          </a:p>
        </p:txBody>
      </p:sp>
      <p:sp>
        <p:nvSpPr>
          <p:cNvPr id="29718" name="Text Box 91">
            <a:extLst>
              <a:ext uri="{FF2B5EF4-FFF2-40B4-BE49-F238E27FC236}">
                <a16:creationId xmlns:a16="http://schemas.microsoft.com/office/drawing/2014/main" id="{DC46AAA3-E690-3EA0-5719-7ADB187C2F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241288" y="5163199"/>
            <a:ext cx="703766" cy="516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0 </a:t>
            </a:r>
            <a:r>
              <a:rPr lang="en-US" altLang="en-US" sz="1070" b="1">
                <a:solidFill>
                  <a:srgbClr val="3333FF"/>
                </a:solidFill>
              </a:rPr>
              <a:t>+ (+3)</a:t>
            </a:r>
          </a:p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   = +3</a:t>
            </a:r>
            <a:endParaRPr lang="en-US" altLang="en-US" sz="1606">
              <a:solidFill>
                <a:srgbClr val="3333FF"/>
              </a:solidFill>
            </a:endParaRPr>
          </a:p>
        </p:txBody>
      </p:sp>
      <p:sp>
        <p:nvSpPr>
          <p:cNvPr id="29719" name="Text Box 92">
            <a:extLst>
              <a:ext uri="{FF2B5EF4-FFF2-40B4-BE49-F238E27FC236}">
                <a16:creationId xmlns:a16="http://schemas.microsoft.com/office/drawing/2014/main" id="{F9A65EFF-205B-FD3B-22BA-CEACF069B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3509" y="5763595"/>
            <a:ext cx="2781079" cy="744831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3. Ziehen Sie denselben Betrag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vom gleichen Arm des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 xml:space="preserve">anderen Zylinders ab. </a:t>
            </a:r>
          </a:p>
        </p:txBody>
      </p:sp>
      <p:sp>
        <p:nvSpPr>
          <p:cNvPr id="29720" name="Text Box 94">
            <a:extLst>
              <a:ext uri="{FF2B5EF4-FFF2-40B4-BE49-F238E27FC236}">
                <a16:creationId xmlns:a16="http://schemas.microsoft.com/office/drawing/2014/main" id="{89F1797D-3656-D7F6-5D79-CB1E8A75EC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16084" y="5763595"/>
            <a:ext cx="2599827" cy="46762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2. Machen Sie </a:t>
            </a:r>
            <a:r>
              <a:rPr lang="en-US" altLang="en-US" sz="1070" i="1" dirty="0" err="1">
                <a:solidFill>
                  <a:srgbClr val="B8C0CA"/>
                </a:solidFill>
              </a:rPr>
              <a:t>einen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Zylinder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zur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 err="1">
                <a:solidFill>
                  <a:srgbClr val="B8C0CA"/>
                </a:solidFill>
              </a:rPr>
              <a:t>Sphäre</a:t>
            </a:r>
            <a:r>
              <a:rPr lang="en-US" altLang="en-US" sz="1070" i="1" dirty="0">
                <a:solidFill>
                  <a:srgbClr val="B8C0CA"/>
                </a:solidFill>
              </a:rPr>
              <a:t>, </a:t>
            </a:r>
            <a:r>
              <a:rPr lang="en-US" altLang="en-US" sz="1070" i="1" dirty="0" err="1">
                <a:solidFill>
                  <a:srgbClr val="B8C0CA"/>
                </a:solidFill>
              </a:rPr>
              <a:t>indem</a:t>
            </a:r>
            <a:r>
              <a:rPr lang="en-US" altLang="en-US" sz="1070" i="1" dirty="0">
                <a:solidFill>
                  <a:srgbClr val="B8C0CA"/>
                </a:solidFill>
              </a:rPr>
              <a:t> Sie </a:t>
            </a:r>
            <a:r>
              <a:rPr lang="en-US" altLang="en-US" sz="1070" i="1" dirty="0" err="1">
                <a:solidFill>
                  <a:srgbClr val="B8C0CA"/>
                </a:solidFill>
              </a:rPr>
              <a:t>dessen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Brechkraft</a:t>
            </a:r>
            <a:endParaRPr lang="en-US" altLang="en-US" sz="1070" i="1" dirty="0">
              <a:solidFill>
                <a:srgbClr val="B8C0CA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zum</a:t>
            </a:r>
            <a:r>
              <a:rPr lang="en-US" altLang="en-US" sz="1070" i="1" dirty="0">
                <a:solidFill>
                  <a:srgbClr val="B8C0CA"/>
                </a:solidFill>
              </a:rPr>
              <a:t> </a:t>
            </a:r>
            <a:r>
              <a:rPr lang="en-US" altLang="en-US" sz="1070" i="1" dirty="0" err="1">
                <a:solidFill>
                  <a:srgbClr val="B8C0CA"/>
                </a:solidFill>
              </a:rPr>
              <a:t>anderen</a:t>
            </a:r>
            <a:r>
              <a:rPr lang="en-US" altLang="en-US" sz="1070" i="1" dirty="0">
                <a:solidFill>
                  <a:srgbClr val="B8C0CA"/>
                </a:solidFill>
              </a:rPr>
              <a:t> Arm </a:t>
            </a:r>
            <a:r>
              <a:rPr lang="en-US" altLang="en-US" sz="1070" i="1" dirty="0" err="1">
                <a:solidFill>
                  <a:srgbClr val="B8C0CA"/>
                </a:solidFill>
              </a:rPr>
              <a:t>addieren</a:t>
            </a:r>
            <a:r>
              <a:rPr lang="en-US" altLang="en-US" sz="1070" i="1" dirty="0">
                <a:solidFill>
                  <a:srgbClr val="B8C0CA"/>
                </a:solidFill>
              </a:rPr>
              <a:t>.</a:t>
            </a:r>
          </a:p>
        </p:txBody>
      </p:sp>
      <p:sp>
        <p:nvSpPr>
          <p:cNvPr id="29721" name="ZZ_Kopfleiste">
            <a:extLst>
              <a:ext uri="{FF2B5EF4-FFF2-40B4-BE49-F238E27FC236}">
                <a16:creationId xmlns:a16="http://schemas.microsoft.com/office/drawing/2014/main" id="{D6381DF9-208C-E55A-2E7B-6C2E24D17F61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29722" name="Slide Number Placeholder 1">
            <a:extLst>
              <a:ext uri="{FF2B5EF4-FFF2-40B4-BE49-F238E27FC236}">
                <a16:creationId xmlns:a16="http://schemas.microsoft.com/office/drawing/2014/main" id="{5605B871-DEED-7D29-C382-75C0303D18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2977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2977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Oval 3">
            <a:extLst>
              <a:ext uri="{FF2B5EF4-FFF2-40B4-BE49-F238E27FC236}">
                <a16:creationId xmlns:a16="http://schemas.microsoft.com/office/drawing/2014/main" id="{9B7BE8A8-D848-792A-94C8-821C7146AC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288" y="1410725"/>
            <a:ext cx="5165670" cy="4961762"/>
          </a:xfrm>
          <a:prstGeom prst="ellips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0723" name="Oval 4">
            <a:extLst>
              <a:ext uri="{FF2B5EF4-FFF2-40B4-BE49-F238E27FC236}">
                <a16:creationId xmlns:a16="http://schemas.microsoft.com/office/drawing/2014/main" id="{6F7260B5-B01E-7B4E-7737-CA091DB8063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2906050"/>
            <a:ext cx="951571" cy="1835172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0724" name="Freeform 5">
            <a:extLst>
              <a:ext uri="{FF2B5EF4-FFF2-40B4-BE49-F238E27FC236}">
                <a16:creationId xmlns:a16="http://schemas.microsoft.com/office/drawing/2014/main" id="{858FC93C-A2B2-6DCB-BA06-592CDFE61A9F}"/>
              </a:ext>
            </a:extLst>
          </p:cNvPr>
          <p:cNvSpPr>
            <a:spLocks/>
          </p:cNvSpPr>
          <p:nvPr/>
        </p:nvSpPr>
        <p:spPr bwMode="auto">
          <a:xfrm>
            <a:off x="3105349" y="2906050"/>
            <a:ext cx="339847" cy="1835172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25" name="Freeform 6">
            <a:extLst>
              <a:ext uri="{FF2B5EF4-FFF2-40B4-BE49-F238E27FC236}">
                <a16:creationId xmlns:a16="http://schemas.microsoft.com/office/drawing/2014/main" id="{05D0CDE1-7B2A-8F72-5909-CF38A26ADA6C}"/>
              </a:ext>
            </a:extLst>
          </p:cNvPr>
          <p:cNvSpPr>
            <a:spLocks/>
          </p:cNvSpPr>
          <p:nvPr/>
        </p:nvSpPr>
        <p:spPr bwMode="auto">
          <a:xfrm>
            <a:off x="3026052" y="3449805"/>
            <a:ext cx="826960" cy="815632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grpSp>
        <p:nvGrpSpPr>
          <p:cNvPr id="30726" name="Group 7">
            <a:extLst>
              <a:ext uri="{FF2B5EF4-FFF2-40B4-BE49-F238E27FC236}">
                <a16:creationId xmlns:a16="http://schemas.microsoft.com/office/drawing/2014/main" id="{7A9933B2-E942-5FFF-5F3E-7F57D0AFA55A}"/>
              </a:ext>
            </a:extLst>
          </p:cNvPr>
          <p:cNvGrpSpPr>
            <a:grpSpLocks/>
          </p:cNvGrpSpPr>
          <p:nvPr/>
        </p:nvGrpSpPr>
        <p:grpSpPr bwMode="auto">
          <a:xfrm>
            <a:off x="2629564" y="2906050"/>
            <a:ext cx="339847" cy="1835172"/>
            <a:chOff x="3072" y="2064"/>
            <a:chExt cx="816" cy="1248"/>
          </a:xfrm>
        </p:grpSpPr>
        <p:sp>
          <p:nvSpPr>
            <p:cNvPr id="30758" name="Freeform 8">
              <a:extLst>
                <a:ext uri="{FF2B5EF4-FFF2-40B4-BE49-F238E27FC236}">
                  <a16:creationId xmlns:a16="http://schemas.microsoft.com/office/drawing/2014/main" id="{AEEAC48E-121A-DE1E-1C9B-F7C50D2F382D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0759" name="Freeform 9">
              <a:extLst>
                <a:ext uri="{FF2B5EF4-FFF2-40B4-BE49-F238E27FC236}">
                  <a16:creationId xmlns:a16="http://schemas.microsoft.com/office/drawing/2014/main" id="{3C1A17E0-4F9B-A234-977C-0A5B455FE4F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0760" name="Line 10">
              <a:extLst>
                <a:ext uri="{FF2B5EF4-FFF2-40B4-BE49-F238E27FC236}">
                  <a16:creationId xmlns:a16="http://schemas.microsoft.com/office/drawing/2014/main" id="{704696D9-9FE8-40AE-BE95-86D3135491B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0761" name="Line 11">
              <a:extLst>
                <a:ext uri="{FF2B5EF4-FFF2-40B4-BE49-F238E27FC236}">
                  <a16:creationId xmlns:a16="http://schemas.microsoft.com/office/drawing/2014/main" id="{DEFF2ED3-0EE5-82D8-C54D-A1626BF4EEE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0727" name="Text Box 12">
            <a:extLst>
              <a:ext uri="{FF2B5EF4-FFF2-40B4-BE49-F238E27FC236}">
                <a16:creationId xmlns:a16="http://schemas.microsoft.com/office/drawing/2014/main" id="{3DE432C8-AAD7-562F-A51D-D0E0770854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522" y="1562240"/>
            <a:ext cx="876521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Refraktionsfehler: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+5 x 090</a:t>
            </a:r>
          </a:p>
        </p:txBody>
      </p:sp>
      <p:sp>
        <p:nvSpPr>
          <p:cNvPr id="30728" name="Text Box 13">
            <a:extLst>
              <a:ext uri="{FF2B5EF4-FFF2-40B4-BE49-F238E27FC236}">
                <a16:creationId xmlns:a16="http://schemas.microsoft.com/office/drawing/2014/main" id="{75B21305-FCCA-A0EB-F6FF-BA71F14FA0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25" y="2634173"/>
            <a:ext cx="65533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folHlink"/>
                </a:solidFill>
              </a:rPr>
              <a:t>-5 Sph</a:t>
            </a:r>
          </a:p>
        </p:txBody>
      </p:sp>
      <p:sp>
        <p:nvSpPr>
          <p:cNvPr id="30729" name="Text Box 14">
            <a:extLst>
              <a:ext uri="{FF2B5EF4-FFF2-40B4-BE49-F238E27FC236}">
                <a16:creationId xmlns:a16="http://schemas.microsoft.com/office/drawing/2014/main" id="{EE3468A3-A857-EAB7-9477-B1A3A701EF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545" y="2430265"/>
            <a:ext cx="71424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+4 x 180</a:t>
            </a:r>
          </a:p>
        </p:txBody>
      </p:sp>
      <p:sp>
        <p:nvSpPr>
          <p:cNvPr id="30730" name="Line 15">
            <a:extLst>
              <a:ext uri="{FF2B5EF4-FFF2-40B4-BE49-F238E27FC236}">
                <a16:creationId xmlns:a16="http://schemas.microsoft.com/office/drawing/2014/main" id="{0A15F400-1125-3C0E-5D10-96A7B596A32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2599" y="3585744"/>
            <a:ext cx="586236" cy="559331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31" name="Line 16">
            <a:extLst>
              <a:ext uri="{FF2B5EF4-FFF2-40B4-BE49-F238E27FC236}">
                <a16:creationId xmlns:a16="http://schemas.microsoft.com/office/drawing/2014/main" id="{B8192647-CC3C-CD0E-2036-4228479B8725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6957" y="3517774"/>
            <a:ext cx="0" cy="747663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32" name="Line 17">
            <a:extLst>
              <a:ext uri="{FF2B5EF4-FFF2-40B4-BE49-F238E27FC236}">
                <a16:creationId xmlns:a16="http://schemas.microsoft.com/office/drawing/2014/main" id="{DA0D3AA5-D68D-D1B7-80B7-7BDF6A2722B2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4583" y="3109958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33" name="Line 18">
            <a:extLst>
              <a:ext uri="{FF2B5EF4-FFF2-40B4-BE49-F238E27FC236}">
                <a16:creationId xmlns:a16="http://schemas.microsoft.com/office/drawing/2014/main" id="{5E502CC9-EAAA-6732-3994-D92D12A864FE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736" y="3381836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34" name="Line 19">
            <a:extLst>
              <a:ext uri="{FF2B5EF4-FFF2-40B4-BE49-F238E27FC236}">
                <a16:creationId xmlns:a16="http://schemas.microsoft.com/office/drawing/2014/main" id="{1039D256-EABB-6590-4BE3-48B40B69909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9755" y="3109958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35" name="Line 20">
            <a:extLst>
              <a:ext uri="{FF2B5EF4-FFF2-40B4-BE49-F238E27FC236}">
                <a16:creationId xmlns:a16="http://schemas.microsoft.com/office/drawing/2014/main" id="{7CECAA87-DC7F-A159-085F-3A2175005A52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9908" y="3381836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36" name="Text Box 21">
            <a:extLst>
              <a:ext uri="{FF2B5EF4-FFF2-40B4-BE49-F238E27FC236}">
                <a16:creationId xmlns:a16="http://schemas.microsoft.com/office/drawing/2014/main" id="{0A644954-5E67-90E3-AAAD-FD49826CF1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163" y="2867818"/>
            <a:ext cx="326932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0737" name="Text Box 22">
            <a:extLst>
              <a:ext uri="{FF2B5EF4-FFF2-40B4-BE49-F238E27FC236}">
                <a16:creationId xmlns:a16="http://schemas.microsoft.com/office/drawing/2014/main" id="{95A93C03-A525-5E94-0D8A-192AAA2C903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3816" y="2864986"/>
            <a:ext cx="326932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0738" name="Text Box 23">
            <a:extLst>
              <a:ext uri="{FF2B5EF4-FFF2-40B4-BE49-F238E27FC236}">
                <a16:creationId xmlns:a16="http://schemas.microsoft.com/office/drawing/2014/main" id="{6114943C-9721-CFF4-C979-9FB9F5E27D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859" y="3245897"/>
            <a:ext cx="404984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0739" name="Text Box 24">
            <a:extLst>
              <a:ext uri="{FF2B5EF4-FFF2-40B4-BE49-F238E27FC236}">
                <a16:creationId xmlns:a16="http://schemas.microsoft.com/office/drawing/2014/main" id="{85491B3A-AD11-0DBF-BB0A-B4A9C684639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470" y="3245897"/>
            <a:ext cx="404983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0740" name="Text Box 25">
            <a:extLst>
              <a:ext uri="{FF2B5EF4-FFF2-40B4-BE49-F238E27FC236}">
                <a16:creationId xmlns:a16="http://schemas.microsoft.com/office/drawing/2014/main" id="{3112775D-F68D-BD2A-1D66-6450DA26CE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163" y="3680618"/>
            <a:ext cx="29600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-1</a:t>
            </a:r>
          </a:p>
        </p:txBody>
      </p:sp>
      <p:sp>
        <p:nvSpPr>
          <p:cNvPr id="30741" name="Text Box 26">
            <a:extLst>
              <a:ext uri="{FF2B5EF4-FFF2-40B4-BE49-F238E27FC236}">
                <a16:creationId xmlns:a16="http://schemas.microsoft.com/office/drawing/2014/main" id="{84E75CEA-685E-B84B-98CA-3AEB0B5FB4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041" y="3245897"/>
            <a:ext cx="296005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-5</a:t>
            </a:r>
          </a:p>
        </p:txBody>
      </p:sp>
      <p:sp>
        <p:nvSpPr>
          <p:cNvPr id="30742" name="Text Box 27">
            <a:extLst>
              <a:ext uri="{FF2B5EF4-FFF2-40B4-BE49-F238E27FC236}">
                <a16:creationId xmlns:a16="http://schemas.microsoft.com/office/drawing/2014/main" id="{46E482F9-719A-7421-43B9-A6C0A5B92A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118" y="3680618"/>
            <a:ext cx="47272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+(-5)</a:t>
            </a:r>
          </a:p>
        </p:txBody>
      </p:sp>
      <p:sp>
        <p:nvSpPr>
          <p:cNvPr id="30743" name="Text Box 28">
            <a:extLst>
              <a:ext uri="{FF2B5EF4-FFF2-40B4-BE49-F238E27FC236}">
                <a16:creationId xmlns:a16="http://schemas.microsoft.com/office/drawing/2014/main" id="{FF47CC81-E82F-A243-A00D-7C247A13E6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613" y="3680618"/>
            <a:ext cx="4373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-(-5)</a:t>
            </a:r>
          </a:p>
        </p:txBody>
      </p:sp>
      <p:sp>
        <p:nvSpPr>
          <p:cNvPr id="30744" name="Line 29">
            <a:extLst>
              <a:ext uri="{FF2B5EF4-FFF2-40B4-BE49-F238E27FC236}">
                <a16:creationId xmlns:a16="http://schemas.microsoft.com/office/drawing/2014/main" id="{25D9A338-D138-5558-9CC6-0DC5BD56F9FF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8184" y="4285261"/>
            <a:ext cx="24073" cy="1067685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45" name="Line 30">
            <a:extLst>
              <a:ext uri="{FF2B5EF4-FFF2-40B4-BE49-F238E27FC236}">
                <a16:creationId xmlns:a16="http://schemas.microsoft.com/office/drawing/2014/main" id="{32472578-972A-B0A7-08E5-BCAEAE8F087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4429" y="4741222"/>
            <a:ext cx="1159727" cy="18409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46" name="Text Box 31">
            <a:extLst>
              <a:ext uri="{FF2B5EF4-FFF2-40B4-BE49-F238E27FC236}">
                <a16:creationId xmlns:a16="http://schemas.microsoft.com/office/drawing/2014/main" id="{F55DC7FE-A6AF-7B08-6353-8F3361D993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276" y="4061529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0747" name="Text Box 32">
            <a:extLst>
              <a:ext uri="{FF2B5EF4-FFF2-40B4-BE49-F238E27FC236}">
                <a16:creationId xmlns:a16="http://schemas.microsoft.com/office/drawing/2014/main" id="{F489814A-D0A1-A359-F348-CC206F368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583" y="4605284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0748" name="Text Box 33">
            <a:extLst>
              <a:ext uri="{FF2B5EF4-FFF2-40B4-BE49-F238E27FC236}">
                <a16:creationId xmlns:a16="http://schemas.microsoft.com/office/drawing/2014/main" id="{F253C8CF-A8AD-CA0D-A4EA-3CBAE6C08E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604" y="5314714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+4</a:t>
            </a:r>
          </a:p>
        </p:txBody>
      </p:sp>
      <p:sp>
        <p:nvSpPr>
          <p:cNvPr id="30749" name="Text Box 34">
            <a:extLst>
              <a:ext uri="{FF2B5EF4-FFF2-40B4-BE49-F238E27FC236}">
                <a16:creationId xmlns:a16="http://schemas.microsoft.com/office/drawing/2014/main" id="{4D68F887-6692-B622-5596-DD284061B4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267" y="4605284"/>
            <a:ext cx="345511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-5</a:t>
            </a:r>
          </a:p>
        </p:txBody>
      </p:sp>
      <p:sp>
        <p:nvSpPr>
          <p:cNvPr id="30750" name="Rectangle 35">
            <a:extLst>
              <a:ext uri="{FF2B5EF4-FFF2-40B4-BE49-F238E27FC236}">
                <a16:creationId xmlns:a16="http://schemas.microsoft.com/office/drawing/2014/main" id="{FCE69318-5A13-A4E8-5844-92E1FE7CA78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552" y="3993560"/>
            <a:ext cx="1699233" cy="1631264"/>
          </a:xfrm>
          <a:prstGeom prst="rect">
            <a:avLst/>
          </a:prstGeom>
          <a:noFill/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0751" name="Rectangle 37">
            <a:extLst>
              <a:ext uri="{FF2B5EF4-FFF2-40B4-BE49-F238E27FC236}">
                <a16:creationId xmlns:a16="http://schemas.microsoft.com/office/drawing/2014/main" id="{AB02D4B6-5904-7028-9EB1-9C7DC10028E9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889" y="2770112"/>
            <a:ext cx="3398467" cy="29226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0752" name="AutoShape 38">
            <a:extLst>
              <a:ext uri="{FF2B5EF4-FFF2-40B4-BE49-F238E27FC236}">
                <a16:creationId xmlns:a16="http://schemas.microsoft.com/office/drawing/2014/main" id="{B3797A91-D85E-642C-9600-AF7E97D5372C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76633" y="3534767"/>
            <a:ext cx="339847" cy="441801"/>
          </a:xfrm>
          <a:prstGeom prst="can">
            <a:avLst>
              <a:gd name="adj" fmla="val 65000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0753" name="Text Box 39">
            <a:extLst>
              <a:ext uri="{FF2B5EF4-FFF2-40B4-BE49-F238E27FC236}">
                <a16:creationId xmlns:a16="http://schemas.microsoft.com/office/drawing/2014/main" id="{18A61DB1-C16B-CD94-F600-8A6BB7A337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8736" y="4868665"/>
            <a:ext cx="1138486" cy="52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FF0000"/>
                </a:solidFill>
              </a:rPr>
              <a:t>Irreführende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FF0000"/>
                </a:solidFill>
              </a:rPr>
              <a:t>Zahl!</a:t>
            </a:r>
          </a:p>
        </p:txBody>
      </p:sp>
      <p:sp>
        <p:nvSpPr>
          <p:cNvPr id="30754" name="Line 40">
            <a:extLst>
              <a:ext uri="{FF2B5EF4-FFF2-40B4-BE49-F238E27FC236}">
                <a16:creationId xmlns:a16="http://schemas.microsoft.com/office/drawing/2014/main" id="{51504C32-A432-B2A8-446F-8B88D5D1A7D1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74927" y="3993560"/>
            <a:ext cx="543755" cy="883601"/>
          </a:xfrm>
          <a:prstGeom prst="line">
            <a:avLst/>
          </a:prstGeom>
          <a:noFill/>
          <a:ln w="8496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0756" name="Text Box 45">
            <a:extLst>
              <a:ext uri="{FF2B5EF4-FFF2-40B4-BE49-F238E27FC236}">
                <a16:creationId xmlns:a16="http://schemas.microsoft.com/office/drawing/2014/main" id="{4C564994-B2F7-8EB8-8737-BFF930E024A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6767" y="2891890"/>
            <a:ext cx="3064284" cy="1505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Diese</a:t>
            </a:r>
            <a:r>
              <a:rPr lang="en-US" altLang="en-US" sz="1070" dirty="0"/>
              <a:t> Folie </a:t>
            </a:r>
            <a:r>
              <a:rPr lang="en-US" altLang="en-US" sz="1070" dirty="0" err="1"/>
              <a:t>haben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wir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schon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einmal</a:t>
            </a:r>
            <a:r>
              <a:rPr lang="en-US" altLang="en-US" sz="1070" dirty="0"/>
              <a:t> </a:t>
            </a:r>
            <a:r>
              <a:rPr lang="en-US" altLang="en-US" sz="1070" dirty="0" err="1"/>
              <a:t>gesehen</a:t>
            </a:r>
            <a:r>
              <a:rPr lang="en-US" altLang="en-US" sz="1070" dirty="0"/>
              <a:t>: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Es war das </a:t>
            </a:r>
            <a:r>
              <a:rPr lang="en-US" altLang="en-US" sz="1070" dirty="0" err="1"/>
              <a:t>Endergebnis</a:t>
            </a:r>
            <a:r>
              <a:rPr lang="en-US" altLang="en-US" sz="1070" dirty="0"/>
              <a:t> </a:t>
            </a:r>
            <a:r>
              <a:rPr lang="en-US" altLang="en-US" sz="1070" dirty="0" err="1"/>
              <a:t>unserer</a:t>
            </a:r>
            <a:endParaRPr lang="en-US" altLang="en-US" sz="107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Refraktion mit dem Jackson-Kreuzzylinder</a:t>
            </a:r>
            <a:endParaRPr lang="en-US" altLang="en-US" sz="107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. </a:t>
            </a:r>
            <a:r>
              <a:rPr lang="en-US" altLang="en-US" sz="1070" dirty="0" err="1"/>
              <a:t>Nutzen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wir</a:t>
            </a:r>
            <a:r>
              <a:rPr lang="en-US" altLang="en-US" sz="1070" dirty="0"/>
              <a:t> </a:t>
            </a:r>
            <a:r>
              <a:rPr lang="en-US" altLang="en-US" sz="1070" dirty="0" err="1"/>
              <a:t>sie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als</a:t>
            </a:r>
            <a:r>
              <a:rPr lang="en-US" altLang="en-US" sz="1070" dirty="0"/>
              <a:t> Test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unserer</a:t>
            </a:r>
            <a:r>
              <a:rPr lang="en-US" altLang="en-US" sz="1070" dirty="0"/>
              <a:t> neu </a:t>
            </a:r>
            <a:r>
              <a:rPr lang="en-US" altLang="en-US" sz="1070" dirty="0" err="1"/>
              <a:t>erworbenen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Fähigkeiten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im</a:t>
            </a:r>
            <a:r>
              <a:rPr lang="en-US" altLang="en-US" sz="1070" dirty="0"/>
              <a:t> Power-Kreuz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, </a:t>
            </a:r>
            <a:r>
              <a:rPr lang="en-US" altLang="en-US" sz="1070" dirty="0" err="1"/>
              <a:t>indem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wir</a:t>
            </a:r>
            <a:r>
              <a:rPr lang="en-US" altLang="en-US" sz="1070" dirty="0"/>
              <a:t> das </a:t>
            </a:r>
            <a:r>
              <a:rPr lang="en-US" altLang="en-US" sz="1070" dirty="0" err="1"/>
              <a:t>Endergebnis</a:t>
            </a:r>
            <a:endParaRPr lang="en-US" altLang="en-US" sz="107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mit</a:t>
            </a:r>
            <a:r>
              <a:rPr lang="en-US" altLang="en-US" sz="1070" dirty="0"/>
              <a:t> dem </a:t>
            </a:r>
            <a:r>
              <a:rPr lang="en-US" altLang="en-US" sz="1070" dirty="0" err="1"/>
              <a:t>vergleichen</a:t>
            </a:r>
            <a:r>
              <a:rPr lang="en-US" altLang="en-US" sz="1070" dirty="0"/>
              <a:t>, was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auf der </a:t>
            </a:r>
            <a:r>
              <a:rPr lang="en-US" altLang="en-US" sz="1070" dirty="0" err="1"/>
              <a:t>Grundlage</a:t>
            </a:r>
            <a:r>
              <a:rPr lang="en-US" altLang="en-US" sz="1070" dirty="0"/>
              <a:t> des </a:t>
            </a:r>
            <a:r>
              <a:rPr lang="en-US" altLang="en-US" sz="1070" dirty="0" err="1"/>
              <a:t>Refraktionsfehlers</a:t>
            </a:r>
            <a:r>
              <a:rPr lang="en-US" altLang="en-US" sz="1070" dirty="0"/>
              <a:t> </a:t>
            </a:r>
            <a:r>
              <a:rPr lang="en-US" altLang="en-US" sz="1070" dirty="0" err="1"/>
              <a:t>zu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erwarten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wäre</a:t>
            </a:r>
            <a:r>
              <a:rPr lang="en-US" altLang="en-US" sz="1070" dirty="0"/>
              <a:t>…</a:t>
            </a:r>
          </a:p>
        </p:txBody>
      </p:sp>
      <p:sp>
        <p:nvSpPr>
          <p:cNvPr id="30755" name="ZZ_Kopfleiste">
            <a:extLst>
              <a:ext uri="{FF2B5EF4-FFF2-40B4-BE49-F238E27FC236}">
                <a16:creationId xmlns:a16="http://schemas.microsoft.com/office/drawing/2014/main" id="{3530F692-084A-F69D-B608-3021BDA057E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0757" name="Slide Number Placeholder 1">
            <a:extLst>
              <a:ext uri="{FF2B5EF4-FFF2-40B4-BE49-F238E27FC236}">
                <a16:creationId xmlns:a16="http://schemas.microsoft.com/office/drawing/2014/main" id="{A10C0FEC-CA86-32D8-2177-12674114F2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076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076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ext Box 2">
            <a:extLst>
              <a:ext uri="{FF2B5EF4-FFF2-40B4-BE49-F238E27FC236}">
                <a16:creationId xmlns:a16="http://schemas.microsoft.com/office/drawing/2014/main" id="{5A6E8E43-F769-284F-9454-92BD030D9E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381" y="1862438"/>
            <a:ext cx="2230243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Power-Kreuz zur Korrektur</a:t>
            </a:r>
            <a:r>
              <a:rPr lang="en-US" altLang="en-US" sz="1070" b="1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chemeClr val="bg1"/>
                </a:solidFill>
              </a:rPr>
              <a:t>-1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chemeClr val="bg1"/>
                </a:solidFill>
              </a:rPr>
              <a:t>-5 x 090</a:t>
            </a:r>
          </a:p>
        </p:txBody>
      </p:sp>
      <p:sp>
        <p:nvSpPr>
          <p:cNvPr id="31747" name="Line 3">
            <a:extLst>
              <a:ext uri="{FF2B5EF4-FFF2-40B4-BE49-F238E27FC236}">
                <a16:creationId xmlns:a16="http://schemas.microsoft.com/office/drawing/2014/main" id="{896CA97F-E4E8-528E-3FF2-02D0E1EF9D6A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073" y="1750572"/>
            <a:ext cx="1019540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48" name="Oval 5">
            <a:extLst>
              <a:ext uri="{FF2B5EF4-FFF2-40B4-BE49-F238E27FC236}">
                <a16:creationId xmlns:a16="http://schemas.microsoft.com/office/drawing/2014/main" id="{6307044B-7B77-2E0A-E2A8-CA8798876EC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288" y="1410725"/>
            <a:ext cx="5165670" cy="4961762"/>
          </a:xfrm>
          <a:prstGeom prst="ellips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1749" name="Oval 6">
            <a:extLst>
              <a:ext uri="{FF2B5EF4-FFF2-40B4-BE49-F238E27FC236}">
                <a16:creationId xmlns:a16="http://schemas.microsoft.com/office/drawing/2014/main" id="{87771058-A17F-1676-3D64-6B457EB79D3E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2906050"/>
            <a:ext cx="951571" cy="1835172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1750" name="Freeform 7">
            <a:extLst>
              <a:ext uri="{FF2B5EF4-FFF2-40B4-BE49-F238E27FC236}">
                <a16:creationId xmlns:a16="http://schemas.microsoft.com/office/drawing/2014/main" id="{0FFF9FE8-A3BC-8DE0-51A0-E47DAC00E1F6}"/>
              </a:ext>
            </a:extLst>
          </p:cNvPr>
          <p:cNvSpPr>
            <a:spLocks/>
          </p:cNvSpPr>
          <p:nvPr/>
        </p:nvSpPr>
        <p:spPr bwMode="auto">
          <a:xfrm>
            <a:off x="3105349" y="2906050"/>
            <a:ext cx="339847" cy="1835172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51" name="Freeform 8">
            <a:extLst>
              <a:ext uri="{FF2B5EF4-FFF2-40B4-BE49-F238E27FC236}">
                <a16:creationId xmlns:a16="http://schemas.microsoft.com/office/drawing/2014/main" id="{B6221E01-2C56-2329-B00B-398556DD6D1F}"/>
              </a:ext>
            </a:extLst>
          </p:cNvPr>
          <p:cNvSpPr>
            <a:spLocks/>
          </p:cNvSpPr>
          <p:nvPr/>
        </p:nvSpPr>
        <p:spPr bwMode="auto">
          <a:xfrm>
            <a:off x="3026052" y="3449805"/>
            <a:ext cx="826960" cy="815632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grpSp>
        <p:nvGrpSpPr>
          <p:cNvPr id="31752" name="Group 9">
            <a:extLst>
              <a:ext uri="{FF2B5EF4-FFF2-40B4-BE49-F238E27FC236}">
                <a16:creationId xmlns:a16="http://schemas.microsoft.com/office/drawing/2014/main" id="{4A92CB7D-F4FC-D63C-856F-D7B418E0907C}"/>
              </a:ext>
            </a:extLst>
          </p:cNvPr>
          <p:cNvGrpSpPr>
            <a:grpSpLocks/>
          </p:cNvGrpSpPr>
          <p:nvPr/>
        </p:nvGrpSpPr>
        <p:grpSpPr bwMode="auto">
          <a:xfrm>
            <a:off x="2629564" y="2906050"/>
            <a:ext cx="339847" cy="1835172"/>
            <a:chOff x="3072" y="2064"/>
            <a:chExt cx="816" cy="1248"/>
          </a:xfrm>
        </p:grpSpPr>
        <p:sp>
          <p:nvSpPr>
            <p:cNvPr id="31787" name="Freeform 10">
              <a:extLst>
                <a:ext uri="{FF2B5EF4-FFF2-40B4-BE49-F238E27FC236}">
                  <a16:creationId xmlns:a16="http://schemas.microsoft.com/office/drawing/2014/main" id="{16125DA1-988B-7D2B-BF1F-31C314D980B1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1788" name="Freeform 11">
              <a:extLst>
                <a:ext uri="{FF2B5EF4-FFF2-40B4-BE49-F238E27FC236}">
                  <a16:creationId xmlns:a16="http://schemas.microsoft.com/office/drawing/2014/main" id="{72E7411F-E9C9-97B4-81E4-0CA3A28D7DD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1789" name="Line 12">
              <a:extLst>
                <a:ext uri="{FF2B5EF4-FFF2-40B4-BE49-F238E27FC236}">
                  <a16:creationId xmlns:a16="http://schemas.microsoft.com/office/drawing/2014/main" id="{F86C5F01-A60D-3308-42FA-D4C8A16E7FE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1790" name="Line 13">
              <a:extLst>
                <a:ext uri="{FF2B5EF4-FFF2-40B4-BE49-F238E27FC236}">
                  <a16:creationId xmlns:a16="http://schemas.microsoft.com/office/drawing/2014/main" id="{46E5C935-B6C1-F377-498A-FC82616A367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1753" name="Text Box 14">
            <a:extLst>
              <a:ext uri="{FF2B5EF4-FFF2-40B4-BE49-F238E27FC236}">
                <a16:creationId xmlns:a16="http://schemas.microsoft.com/office/drawing/2014/main" id="{7481784C-4EEF-4E1B-971C-9C762C0B22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522" y="1562240"/>
            <a:ext cx="876521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Refraktionsfehler: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+5 x 090</a:t>
            </a:r>
          </a:p>
        </p:txBody>
      </p:sp>
      <p:sp>
        <p:nvSpPr>
          <p:cNvPr id="31754" name="Text Box 15">
            <a:extLst>
              <a:ext uri="{FF2B5EF4-FFF2-40B4-BE49-F238E27FC236}">
                <a16:creationId xmlns:a16="http://schemas.microsoft.com/office/drawing/2014/main" id="{F67C01BC-0354-EAF7-DD7E-9B922412A4B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25" y="2634173"/>
            <a:ext cx="65533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folHlink"/>
                </a:solidFill>
              </a:rPr>
              <a:t>-5 Sph</a:t>
            </a:r>
          </a:p>
        </p:txBody>
      </p:sp>
      <p:sp>
        <p:nvSpPr>
          <p:cNvPr id="31755" name="Text Box 16">
            <a:extLst>
              <a:ext uri="{FF2B5EF4-FFF2-40B4-BE49-F238E27FC236}">
                <a16:creationId xmlns:a16="http://schemas.microsoft.com/office/drawing/2014/main" id="{EDE0EFBD-96AA-46E7-5C8C-5065FB19019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545" y="2430265"/>
            <a:ext cx="71424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+4 x 180</a:t>
            </a:r>
          </a:p>
        </p:txBody>
      </p:sp>
      <p:sp>
        <p:nvSpPr>
          <p:cNvPr id="31756" name="Line 17">
            <a:extLst>
              <a:ext uri="{FF2B5EF4-FFF2-40B4-BE49-F238E27FC236}">
                <a16:creationId xmlns:a16="http://schemas.microsoft.com/office/drawing/2014/main" id="{7C4A3951-7F35-C363-E37F-DD706A785546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4583" y="3109958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57" name="Line 18">
            <a:extLst>
              <a:ext uri="{FF2B5EF4-FFF2-40B4-BE49-F238E27FC236}">
                <a16:creationId xmlns:a16="http://schemas.microsoft.com/office/drawing/2014/main" id="{31C3923D-5218-D05E-0290-DF6077FB2608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736" y="3381836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58" name="Line 19">
            <a:extLst>
              <a:ext uri="{FF2B5EF4-FFF2-40B4-BE49-F238E27FC236}">
                <a16:creationId xmlns:a16="http://schemas.microsoft.com/office/drawing/2014/main" id="{538E177A-1FFE-CB43-0057-CE27ADB637F2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9755" y="3109958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59" name="Line 20">
            <a:extLst>
              <a:ext uri="{FF2B5EF4-FFF2-40B4-BE49-F238E27FC236}">
                <a16:creationId xmlns:a16="http://schemas.microsoft.com/office/drawing/2014/main" id="{CA1E06FD-E1A4-53DD-0F50-AE8E569F2658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9908" y="3381836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60" name="Text Box 21">
            <a:extLst>
              <a:ext uri="{FF2B5EF4-FFF2-40B4-BE49-F238E27FC236}">
                <a16:creationId xmlns:a16="http://schemas.microsoft.com/office/drawing/2014/main" id="{82D89A1B-6439-D98A-B148-26125D11EB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163" y="2867818"/>
            <a:ext cx="326932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1761" name="Text Box 22">
            <a:extLst>
              <a:ext uri="{FF2B5EF4-FFF2-40B4-BE49-F238E27FC236}">
                <a16:creationId xmlns:a16="http://schemas.microsoft.com/office/drawing/2014/main" id="{B27F2A37-1E89-7FF6-13EF-995312343C9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3816" y="2864986"/>
            <a:ext cx="326932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1762" name="Text Box 23">
            <a:extLst>
              <a:ext uri="{FF2B5EF4-FFF2-40B4-BE49-F238E27FC236}">
                <a16:creationId xmlns:a16="http://schemas.microsoft.com/office/drawing/2014/main" id="{E3CBC216-B293-EF19-C02E-FBCA5A26EE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859" y="3245897"/>
            <a:ext cx="404984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1763" name="Text Box 24">
            <a:extLst>
              <a:ext uri="{FF2B5EF4-FFF2-40B4-BE49-F238E27FC236}">
                <a16:creationId xmlns:a16="http://schemas.microsoft.com/office/drawing/2014/main" id="{AD7A4264-05FB-C4F1-AA0A-B12278B52BF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470" y="3245897"/>
            <a:ext cx="404983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1764" name="Text Box 25">
            <a:extLst>
              <a:ext uri="{FF2B5EF4-FFF2-40B4-BE49-F238E27FC236}">
                <a16:creationId xmlns:a16="http://schemas.microsoft.com/office/drawing/2014/main" id="{33895F42-ACD5-B08F-85F2-128C8DA2D72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163" y="3680618"/>
            <a:ext cx="29600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-1</a:t>
            </a:r>
          </a:p>
        </p:txBody>
      </p:sp>
      <p:sp>
        <p:nvSpPr>
          <p:cNvPr id="31765" name="Text Box 26">
            <a:extLst>
              <a:ext uri="{FF2B5EF4-FFF2-40B4-BE49-F238E27FC236}">
                <a16:creationId xmlns:a16="http://schemas.microsoft.com/office/drawing/2014/main" id="{BE0D6B2C-1261-11CE-B870-E082C33215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041" y="3245897"/>
            <a:ext cx="296005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-5</a:t>
            </a:r>
          </a:p>
        </p:txBody>
      </p:sp>
      <p:sp>
        <p:nvSpPr>
          <p:cNvPr id="31766" name="Text Box 27">
            <a:extLst>
              <a:ext uri="{FF2B5EF4-FFF2-40B4-BE49-F238E27FC236}">
                <a16:creationId xmlns:a16="http://schemas.microsoft.com/office/drawing/2014/main" id="{DF97AB5E-AE64-E861-1D5F-10FC0BEA2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118" y="3680618"/>
            <a:ext cx="47272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+(-5)</a:t>
            </a:r>
          </a:p>
        </p:txBody>
      </p:sp>
      <p:sp>
        <p:nvSpPr>
          <p:cNvPr id="31767" name="Text Box 28">
            <a:extLst>
              <a:ext uri="{FF2B5EF4-FFF2-40B4-BE49-F238E27FC236}">
                <a16:creationId xmlns:a16="http://schemas.microsoft.com/office/drawing/2014/main" id="{CD361681-EB49-2D48-C104-8A2384C4A9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613" y="3680618"/>
            <a:ext cx="4373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-(-5)</a:t>
            </a:r>
          </a:p>
        </p:txBody>
      </p:sp>
      <p:sp>
        <p:nvSpPr>
          <p:cNvPr id="31768" name="Line 29">
            <a:extLst>
              <a:ext uri="{FF2B5EF4-FFF2-40B4-BE49-F238E27FC236}">
                <a16:creationId xmlns:a16="http://schemas.microsoft.com/office/drawing/2014/main" id="{BD99ADA4-E7F9-80AE-6780-45BE1A530AFC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8184" y="4285261"/>
            <a:ext cx="24073" cy="1067685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69" name="Line 30">
            <a:extLst>
              <a:ext uri="{FF2B5EF4-FFF2-40B4-BE49-F238E27FC236}">
                <a16:creationId xmlns:a16="http://schemas.microsoft.com/office/drawing/2014/main" id="{74D5ACE5-6982-F610-288A-62634860B41D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4429" y="4741222"/>
            <a:ext cx="1159727" cy="18409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70" name="Text Box 31">
            <a:extLst>
              <a:ext uri="{FF2B5EF4-FFF2-40B4-BE49-F238E27FC236}">
                <a16:creationId xmlns:a16="http://schemas.microsoft.com/office/drawing/2014/main" id="{7EA9B814-F259-E679-2752-E0E1845BB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276" y="4061529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1771" name="Text Box 32">
            <a:extLst>
              <a:ext uri="{FF2B5EF4-FFF2-40B4-BE49-F238E27FC236}">
                <a16:creationId xmlns:a16="http://schemas.microsoft.com/office/drawing/2014/main" id="{CACD8F3D-9252-E225-6BD9-7E8905F5F55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583" y="4605284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1772" name="Text Box 33">
            <a:extLst>
              <a:ext uri="{FF2B5EF4-FFF2-40B4-BE49-F238E27FC236}">
                <a16:creationId xmlns:a16="http://schemas.microsoft.com/office/drawing/2014/main" id="{4B6E6925-F06A-8D76-E7F9-C64A99DF9B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604" y="5314714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+4</a:t>
            </a:r>
          </a:p>
        </p:txBody>
      </p:sp>
      <p:sp>
        <p:nvSpPr>
          <p:cNvPr id="31773" name="Text Box 34">
            <a:extLst>
              <a:ext uri="{FF2B5EF4-FFF2-40B4-BE49-F238E27FC236}">
                <a16:creationId xmlns:a16="http://schemas.microsoft.com/office/drawing/2014/main" id="{8E94194D-4424-3B75-5D22-8D505C902C2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267" y="4605284"/>
            <a:ext cx="345511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-5</a:t>
            </a:r>
          </a:p>
        </p:txBody>
      </p:sp>
      <p:sp>
        <p:nvSpPr>
          <p:cNvPr id="31774" name="Rectangle 35">
            <a:extLst>
              <a:ext uri="{FF2B5EF4-FFF2-40B4-BE49-F238E27FC236}">
                <a16:creationId xmlns:a16="http://schemas.microsoft.com/office/drawing/2014/main" id="{4C702732-90BA-E2D5-9807-87ACA6FAF9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552" y="3993560"/>
            <a:ext cx="1699233" cy="1631264"/>
          </a:xfrm>
          <a:prstGeom prst="rect">
            <a:avLst/>
          </a:prstGeom>
          <a:noFill/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1775" name="Rectangle 36">
            <a:extLst>
              <a:ext uri="{FF2B5EF4-FFF2-40B4-BE49-F238E27FC236}">
                <a16:creationId xmlns:a16="http://schemas.microsoft.com/office/drawing/2014/main" id="{785E99F3-24D0-758F-4DC0-5086767287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889" y="2770112"/>
            <a:ext cx="3398467" cy="29226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1776" name="AutoShape 37">
            <a:extLst>
              <a:ext uri="{FF2B5EF4-FFF2-40B4-BE49-F238E27FC236}">
                <a16:creationId xmlns:a16="http://schemas.microsoft.com/office/drawing/2014/main" id="{86D96A2E-3A99-790E-7AFF-4EC603F7B417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76633" y="3534767"/>
            <a:ext cx="339847" cy="441801"/>
          </a:xfrm>
          <a:prstGeom prst="can">
            <a:avLst>
              <a:gd name="adj" fmla="val 65000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1777" name="Text Box 38">
            <a:extLst>
              <a:ext uri="{FF2B5EF4-FFF2-40B4-BE49-F238E27FC236}">
                <a16:creationId xmlns:a16="http://schemas.microsoft.com/office/drawing/2014/main" id="{EB639EB1-5788-5CC6-FBB1-340DA283158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28736" y="4868665"/>
            <a:ext cx="1138486" cy="5239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Irreführende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B8C0CA"/>
                </a:solidFill>
              </a:rPr>
              <a:t>Zahl!</a:t>
            </a:r>
          </a:p>
        </p:txBody>
      </p:sp>
      <p:sp>
        <p:nvSpPr>
          <p:cNvPr id="31778" name="Line 39">
            <a:extLst>
              <a:ext uri="{FF2B5EF4-FFF2-40B4-BE49-F238E27FC236}">
                <a16:creationId xmlns:a16="http://schemas.microsoft.com/office/drawing/2014/main" id="{08427C3C-76FB-6ECF-BA7B-F9E332521BE0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474927" y="3993560"/>
            <a:ext cx="543755" cy="883601"/>
          </a:xfrm>
          <a:prstGeom prst="line">
            <a:avLst/>
          </a:prstGeom>
          <a:noFill/>
          <a:ln w="8496">
            <a:solidFill>
              <a:srgbClr val="B8C0CA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79" name="Line 42">
            <a:extLst>
              <a:ext uri="{FF2B5EF4-FFF2-40B4-BE49-F238E27FC236}">
                <a16:creationId xmlns:a16="http://schemas.microsoft.com/office/drawing/2014/main" id="{7C3A87FF-1F74-CE59-530D-48E1F28EEAC7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2599" y="3585744"/>
            <a:ext cx="586236" cy="559331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80" name="Line 43">
            <a:extLst>
              <a:ext uri="{FF2B5EF4-FFF2-40B4-BE49-F238E27FC236}">
                <a16:creationId xmlns:a16="http://schemas.microsoft.com/office/drawing/2014/main" id="{F9ACBAF2-5979-CFDF-3E3B-13A4E8493F6B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6957" y="3517774"/>
            <a:ext cx="0" cy="747663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81" name="Text Box 44">
            <a:extLst>
              <a:ext uri="{FF2B5EF4-FFF2-40B4-BE49-F238E27FC236}">
                <a16:creationId xmlns:a16="http://schemas.microsoft.com/office/drawing/2014/main" id="{479B3C60-77E8-7A41-94A7-DE8D503042D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325" y="1614633"/>
            <a:ext cx="2475217" cy="40781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Überprüfen Sie unsere Arbeit…</a:t>
            </a:r>
          </a:p>
        </p:txBody>
      </p:sp>
      <p:sp>
        <p:nvSpPr>
          <p:cNvPr id="31783" name="Text Box 47">
            <a:extLst>
              <a:ext uri="{FF2B5EF4-FFF2-40B4-BE49-F238E27FC236}">
                <a16:creationId xmlns:a16="http://schemas.microsoft.com/office/drawing/2014/main" id="{CDDA886B-A8F8-76A7-6A38-FB2A15153A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07217" y="2591692"/>
            <a:ext cx="2807984" cy="76411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(Das </a:t>
            </a:r>
            <a:r>
              <a:rPr lang="en-US" altLang="en-US" sz="1070" dirty="0" err="1">
                <a:solidFill>
                  <a:schemeClr val="accent1"/>
                </a:solidFill>
              </a:rPr>
              <a:t>heißt</a:t>
            </a:r>
            <a:r>
              <a:rPr lang="en-US" altLang="en-US" sz="1070" dirty="0">
                <a:solidFill>
                  <a:schemeClr val="accent1"/>
                </a:solidFill>
              </a:rPr>
              <a:t>, </a:t>
            </a:r>
            <a:r>
              <a:rPr lang="en-US" altLang="en-US" sz="1070" dirty="0" err="1">
                <a:solidFill>
                  <a:schemeClr val="accent1"/>
                </a:solidFill>
              </a:rPr>
              <a:t>wenn</a:t>
            </a:r>
            <a:r>
              <a:rPr lang="en-US" altLang="en-US" sz="1070" dirty="0">
                <a:solidFill>
                  <a:schemeClr val="accent1"/>
                </a:solidFill>
              </a:rPr>
              <a:t> </a:t>
            </a:r>
            <a:r>
              <a:rPr lang="en-US" altLang="en-US" sz="1070" b="1" u="sng" dirty="0">
                <a:solidFill>
                  <a:schemeClr val="accent1"/>
                </a:solidFill>
              </a:rPr>
              <a:t>dies </a:t>
            </a:r>
            <a:r>
              <a:rPr lang="en-US" altLang="en-US" sz="1070" dirty="0">
                <a:solidFill>
                  <a:schemeClr val="accent1"/>
                </a:solidFill>
              </a:rPr>
              <a:t>das Power-Kreuz des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Refraktions</a:t>
            </a:r>
            <a:r>
              <a:rPr lang="en-US" altLang="en-US" sz="1070" dirty="0" err="1">
                <a:solidFill>
                  <a:schemeClr val="accent1"/>
                </a:solidFill>
              </a:rPr>
              <a:t>fehlers</a:t>
            </a:r>
            <a:r>
              <a:rPr lang="en-US" altLang="en-US" sz="1070" dirty="0">
                <a:solidFill>
                  <a:schemeClr val="accent1"/>
                </a:solidFill>
              </a:rPr>
              <a:t> </a:t>
            </a:r>
            <a:r>
              <a:rPr lang="en-US" altLang="en-US" sz="1070" dirty="0" err="1">
                <a:solidFill>
                  <a:schemeClr val="accent1"/>
                </a:solidFill>
              </a:rPr>
              <a:t>ist</a:t>
            </a:r>
            <a:r>
              <a:rPr lang="en-US" altLang="en-US" sz="1070" dirty="0">
                <a:solidFill>
                  <a:schemeClr val="accent1"/>
                </a:solidFill>
              </a:rPr>
              <a:t>, </a:t>
            </a:r>
            <a:r>
              <a:rPr lang="en-US" altLang="en-US" sz="1070" dirty="0" err="1">
                <a:solidFill>
                  <a:schemeClr val="accent1"/>
                </a:solidFill>
              </a:rPr>
              <a:t>wie</a:t>
            </a:r>
            <a:r>
              <a:rPr lang="en-US" altLang="en-US" sz="1070" dirty="0">
                <a:solidFill>
                  <a:schemeClr val="accent1"/>
                </a:solidFill>
              </a:rPr>
              <a:t> </a:t>
            </a:r>
            <a:r>
              <a:rPr lang="en-US" altLang="en-US" sz="1070" dirty="0" err="1">
                <a:solidFill>
                  <a:schemeClr val="accent1"/>
                </a:solidFill>
              </a:rPr>
              <a:t>hoch</a:t>
            </a:r>
            <a:r>
              <a:rPr lang="en-US" altLang="en-US" sz="1070" dirty="0">
                <a:solidFill>
                  <a:schemeClr val="accent1"/>
                </a:solidFill>
              </a:rPr>
              <a:t> </a:t>
            </a:r>
            <a:r>
              <a:rPr lang="en-US" altLang="en-US" sz="1070" dirty="0" err="1">
                <a:solidFill>
                  <a:schemeClr val="accent1"/>
                </a:solidFill>
              </a:rPr>
              <a:t>wäre</a:t>
            </a:r>
            <a:r>
              <a:rPr lang="en-US" altLang="en-US" sz="1070" dirty="0">
                <a:solidFill>
                  <a:schemeClr val="accent1"/>
                </a:solidFill>
              </a:rPr>
              <a:t> </a:t>
            </a:r>
            <a:r>
              <a:rPr lang="en-US" altLang="en-US" sz="1070" dirty="0" err="1">
                <a:solidFill>
                  <a:schemeClr val="accent1"/>
                </a:solidFill>
              </a:rPr>
              <a:t>dann</a:t>
            </a:r>
            <a:r>
              <a:rPr lang="en-US" altLang="en-US" sz="1070" dirty="0">
                <a:solidFill>
                  <a:schemeClr val="accent1"/>
                </a:solidFill>
              </a:rPr>
              <a:t> das Power-Kreuz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für die </a:t>
            </a:r>
            <a:r>
              <a:rPr lang="en-US" altLang="en-US" sz="1070" dirty="0" err="1">
                <a:solidFill>
                  <a:schemeClr val="accent1"/>
                </a:solidFill>
              </a:rPr>
              <a:t>Korrektur</a:t>
            </a:r>
            <a:r>
              <a:rPr lang="en-US" altLang="en-US" sz="1070" dirty="0">
                <a:solidFill>
                  <a:schemeClr val="accent1"/>
                </a:solidFill>
              </a:rPr>
              <a:t>? </a:t>
            </a:r>
            <a:r>
              <a:rPr lang="en-US" altLang="en-US" sz="1070" dirty="0" err="1">
                <a:solidFill>
                  <a:schemeClr val="accent1"/>
                </a:solidFill>
              </a:rPr>
              <a:t>Ignorieren</a:t>
            </a:r>
            <a:r>
              <a:rPr lang="en-US" altLang="en-US" sz="1070" dirty="0">
                <a:solidFill>
                  <a:schemeClr val="accent1"/>
                </a:solidFill>
              </a:rPr>
              <a:t> Sie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den </a:t>
            </a:r>
            <a:r>
              <a:rPr lang="en-US" altLang="en-US" sz="1070" dirty="0" err="1">
                <a:solidFill>
                  <a:schemeClr val="accent1"/>
                </a:solidFill>
              </a:rPr>
              <a:t>Hornhautscheitelabstand</a:t>
            </a:r>
            <a:r>
              <a:rPr lang="en-US" altLang="en-US" sz="1070" dirty="0">
                <a:solidFill>
                  <a:schemeClr val="accent1"/>
                </a:solidFill>
              </a:rPr>
              <a:t>.)</a:t>
            </a:r>
          </a:p>
        </p:txBody>
      </p:sp>
      <p:sp>
        <p:nvSpPr>
          <p:cNvPr id="31784" name="Line 48">
            <a:extLst>
              <a:ext uri="{FF2B5EF4-FFF2-40B4-BE49-F238E27FC236}">
                <a16:creationId xmlns:a16="http://schemas.microsoft.com/office/drawing/2014/main" id="{632B4A3D-E0E9-BCCE-E335-ED39D43C9EA3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3717073" y="2090418"/>
            <a:ext cx="1631264" cy="543755"/>
          </a:xfrm>
          <a:prstGeom prst="line">
            <a:avLst/>
          </a:prstGeom>
          <a:noFill/>
          <a:ln w="8496">
            <a:solidFill>
              <a:schemeClr val="accent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1785" name="Text Box 41">
            <a:extLst>
              <a:ext uri="{FF2B5EF4-FFF2-40B4-BE49-F238E27FC236}">
                <a16:creationId xmlns:a16="http://schemas.microsoft.com/office/drawing/2014/main" id="{91B94ED6-2D3A-E32E-D875-D7E5D5CC377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74902" y="2049354"/>
            <a:ext cx="385160" cy="516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?</a:t>
            </a:r>
          </a:p>
        </p:txBody>
      </p:sp>
      <p:sp>
        <p:nvSpPr>
          <p:cNvPr id="31782" name="ZZ_Kopfleiste">
            <a:extLst>
              <a:ext uri="{FF2B5EF4-FFF2-40B4-BE49-F238E27FC236}">
                <a16:creationId xmlns:a16="http://schemas.microsoft.com/office/drawing/2014/main" id="{DE51518C-D8B8-328F-5E07-986508BB840B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1786" name="Slide Number Placeholder 1">
            <a:extLst>
              <a:ext uri="{FF2B5EF4-FFF2-40B4-BE49-F238E27FC236}">
                <a16:creationId xmlns:a16="http://schemas.microsoft.com/office/drawing/2014/main" id="{3247F2A9-7C7C-0A20-2212-FE134A55C1D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179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179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Oval 3">
            <a:extLst>
              <a:ext uri="{FF2B5EF4-FFF2-40B4-BE49-F238E27FC236}">
                <a16:creationId xmlns:a16="http://schemas.microsoft.com/office/drawing/2014/main" id="{DDB68C9B-5E2A-F6EB-F0FB-E96BDD4ACBC1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288" y="1410725"/>
            <a:ext cx="5165670" cy="4961762"/>
          </a:xfrm>
          <a:prstGeom prst="ellips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2771" name="Oval 4">
            <a:extLst>
              <a:ext uri="{FF2B5EF4-FFF2-40B4-BE49-F238E27FC236}">
                <a16:creationId xmlns:a16="http://schemas.microsoft.com/office/drawing/2014/main" id="{8D2E0FEB-5D31-2E80-ED6A-E857DB6FA3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2906050"/>
            <a:ext cx="951571" cy="1835172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2772" name="Freeform 5">
            <a:extLst>
              <a:ext uri="{FF2B5EF4-FFF2-40B4-BE49-F238E27FC236}">
                <a16:creationId xmlns:a16="http://schemas.microsoft.com/office/drawing/2014/main" id="{3CB7CE37-17E0-D1A9-7154-B6D07294DC5F}"/>
              </a:ext>
            </a:extLst>
          </p:cNvPr>
          <p:cNvSpPr>
            <a:spLocks/>
          </p:cNvSpPr>
          <p:nvPr/>
        </p:nvSpPr>
        <p:spPr bwMode="auto">
          <a:xfrm>
            <a:off x="3105349" y="2906050"/>
            <a:ext cx="339847" cy="1835172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2773" name="Freeform 6">
            <a:extLst>
              <a:ext uri="{FF2B5EF4-FFF2-40B4-BE49-F238E27FC236}">
                <a16:creationId xmlns:a16="http://schemas.microsoft.com/office/drawing/2014/main" id="{DBF68533-366B-BAE9-A01D-8D20044E4705}"/>
              </a:ext>
            </a:extLst>
          </p:cNvPr>
          <p:cNvSpPr>
            <a:spLocks/>
          </p:cNvSpPr>
          <p:nvPr/>
        </p:nvSpPr>
        <p:spPr bwMode="auto">
          <a:xfrm>
            <a:off x="3026052" y="3449805"/>
            <a:ext cx="826960" cy="815632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grpSp>
        <p:nvGrpSpPr>
          <p:cNvPr id="32774" name="Group 7">
            <a:extLst>
              <a:ext uri="{FF2B5EF4-FFF2-40B4-BE49-F238E27FC236}">
                <a16:creationId xmlns:a16="http://schemas.microsoft.com/office/drawing/2014/main" id="{E2CA42E8-D997-011D-9E2A-F17F21198EF8}"/>
              </a:ext>
            </a:extLst>
          </p:cNvPr>
          <p:cNvGrpSpPr>
            <a:grpSpLocks/>
          </p:cNvGrpSpPr>
          <p:nvPr/>
        </p:nvGrpSpPr>
        <p:grpSpPr bwMode="auto">
          <a:xfrm>
            <a:off x="2629564" y="2906050"/>
            <a:ext cx="339847" cy="1835172"/>
            <a:chOff x="3072" y="2064"/>
            <a:chExt cx="816" cy="1248"/>
          </a:xfrm>
        </p:grpSpPr>
        <p:sp>
          <p:nvSpPr>
            <p:cNvPr id="32798" name="Freeform 8">
              <a:extLst>
                <a:ext uri="{FF2B5EF4-FFF2-40B4-BE49-F238E27FC236}">
                  <a16:creationId xmlns:a16="http://schemas.microsoft.com/office/drawing/2014/main" id="{A5A14D57-2993-2A81-958A-8FF627CCA0A8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2799" name="Freeform 9">
              <a:extLst>
                <a:ext uri="{FF2B5EF4-FFF2-40B4-BE49-F238E27FC236}">
                  <a16:creationId xmlns:a16="http://schemas.microsoft.com/office/drawing/2014/main" id="{6ACAE2DF-A351-46DA-3F4A-1544EB524D89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2800" name="Line 10">
              <a:extLst>
                <a:ext uri="{FF2B5EF4-FFF2-40B4-BE49-F238E27FC236}">
                  <a16:creationId xmlns:a16="http://schemas.microsoft.com/office/drawing/2014/main" id="{769F699A-8B82-B14D-443C-ACB76F019F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2801" name="Line 11">
              <a:extLst>
                <a:ext uri="{FF2B5EF4-FFF2-40B4-BE49-F238E27FC236}">
                  <a16:creationId xmlns:a16="http://schemas.microsoft.com/office/drawing/2014/main" id="{8E619E97-C26E-78AF-47EF-5258908CBD1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2775" name="Text Box 12">
            <a:extLst>
              <a:ext uri="{FF2B5EF4-FFF2-40B4-BE49-F238E27FC236}">
                <a16:creationId xmlns:a16="http://schemas.microsoft.com/office/drawing/2014/main" id="{6866F989-D90A-43BB-7909-CA2F22260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522" y="1562240"/>
            <a:ext cx="876521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Refraktionsfehler: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+5 x 090</a:t>
            </a:r>
          </a:p>
        </p:txBody>
      </p:sp>
      <p:sp>
        <p:nvSpPr>
          <p:cNvPr id="32776" name="Text Box 13">
            <a:extLst>
              <a:ext uri="{FF2B5EF4-FFF2-40B4-BE49-F238E27FC236}">
                <a16:creationId xmlns:a16="http://schemas.microsoft.com/office/drawing/2014/main" id="{FF9601F2-18DC-7C5A-425A-DDCD13D5174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25" y="2634173"/>
            <a:ext cx="65533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folHlink"/>
                </a:solidFill>
              </a:rPr>
              <a:t>-5 Sph</a:t>
            </a:r>
          </a:p>
        </p:txBody>
      </p:sp>
      <p:sp>
        <p:nvSpPr>
          <p:cNvPr id="32777" name="Text Box 14">
            <a:extLst>
              <a:ext uri="{FF2B5EF4-FFF2-40B4-BE49-F238E27FC236}">
                <a16:creationId xmlns:a16="http://schemas.microsoft.com/office/drawing/2014/main" id="{971BCA09-8F1F-2B69-18EC-A693796491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545" y="2430265"/>
            <a:ext cx="71424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+4 x 180</a:t>
            </a:r>
          </a:p>
        </p:txBody>
      </p:sp>
      <p:sp>
        <p:nvSpPr>
          <p:cNvPr id="32778" name="Text Box 22">
            <a:extLst>
              <a:ext uri="{FF2B5EF4-FFF2-40B4-BE49-F238E27FC236}">
                <a16:creationId xmlns:a16="http://schemas.microsoft.com/office/drawing/2014/main" id="{36D72FF3-722F-067F-22E2-58E67F02579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470" y="3245897"/>
            <a:ext cx="404983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2779" name="Text Box 23">
            <a:extLst>
              <a:ext uri="{FF2B5EF4-FFF2-40B4-BE49-F238E27FC236}">
                <a16:creationId xmlns:a16="http://schemas.microsoft.com/office/drawing/2014/main" id="{A80844A1-37E4-ECFD-49A7-886DBFC2D2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163" y="3680618"/>
            <a:ext cx="29600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-1</a:t>
            </a:r>
          </a:p>
        </p:txBody>
      </p:sp>
      <p:sp>
        <p:nvSpPr>
          <p:cNvPr id="32780" name="Text Box 25">
            <a:extLst>
              <a:ext uri="{FF2B5EF4-FFF2-40B4-BE49-F238E27FC236}">
                <a16:creationId xmlns:a16="http://schemas.microsoft.com/office/drawing/2014/main" id="{FEDB4809-4C78-4695-C693-6173201501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118" y="3680618"/>
            <a:ext cx="47272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+(-5)</a:t>
            </a:r>
          </a:p>
        </p:txBody>
      </p:sp>
      <p:sp>
        <p:nvSpPr>
          <p:cNvPr id="32781" name="Text Box 26">
            <a:extLst>
              <a:ext uri="{FF2B5EF4-FFF2-40B4-BE49-F238E27FC236}">
                <a16:creationId xmlns:a16="http://schemas.microsoft.com/office/drawing/2014/main" id="{9B956CBA-C06F-98FC-FD85-8380979DBC0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613" y="3680618"/>
            <a:ext cx="4373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-(-5)</a:t>
            </a:r>
          </a:p>
        </p:txBody>
      </p:sp>
      <p:sp>
        <p:nvSpPr>
          <p:cNvPr id="32782" name="Line 27">
            <a:extLst>
              <a:ext uri="{FF2B5EF4-FFF2-40B4-BE49-F238E27FC236}">
                <a16:creationId xmlns:a16="http://schemas.microsoft.com/office/drawing/2014/main" id="{5EDCF9EF-66BD-800B-A368-4F7CBA78C95E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8184" y="4285261"/>
            <a:ext cx="24073" cy="1067685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2783" name="Line 28">
            <a:extLst>
              <a:ext uri="{FF2B5EF4-FFF2-40B4-BE49-F238E27FC236}">
                <a16:creationId xmlns:a16="http://schemas.microsoft.com/office/drawing/2014/main" id="{00D4CAA8-17AF-0B58-EDE5-C229F333C2B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4429" y="4741222"/>
            <a:ext cx="1159727" cy="18409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2784" name="Text Box 29">
            <a:extLst>
              <a:ext uri="{FF2B5EF4-FFF2-40B4-BE49-F238E27FC236}">
                <a16:creationId xmlns:a16="http://schemas.microsoft.com/office/drawing/2014/main" id="{3DDC7686-0638-C77F-0064-688381D0B0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276" y="4061529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2785" name="Text Box 30">
            <a:extLst>
              <a:ext uri="{FF2B5EF4-FFF2-40B4-BE49-F238E27FC236}">
                <a16:creationId xmlns:a16="http://schemas.microsoft.com/office/drawing/2014/main" id="{C4470792-016F-8E26-4F90-6BF3EF1ACF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583" y="4605284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2786" name="Text Box 31">
            <a:extLst>
              <a:ext uri="{FF2B5EF4-FFF2-40B4-BE49-F238E27FC236}">
                <a16:creationId xmlns:a16="http://schemas.microsoft.com/office/drawing/2014/main" id="{D204B7CC-C8BF-5A4E-9AFC-CFB47A9FB6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604" y="5314714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+4</a:t>
            </a:r>
          </a:p>
        </p:txBody>
      </p:sp>
      <p:sp>
        <p:nvSpPr>
          <p:cNvPr id="32787" name="Text Box 32">
            <a:extLst>
              <a:ext uri="{FF2B5EF4-FFF2-40B4-BE49-F238E27FC236}">
                <a16:creationId xmlns:a16="http://schemas.microsoft.com/office/drawing/2014/main" id="{87F0FEA8-DB34-1A91-8C25-1A7E35DB10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267" y="4605284"/>
            <a:ext cx="345511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-5</a:t>
            </a:r>
          </a:p>
        </p:txBody>
      </p:sp>
      <p:sp>
        <p:nvSpPr>
          <p:cNvPr id="32788" name="Rectangle 33">
            <a:extLst>
              <a:ext uri="{FF2B5EF4-FFF2-40B4-BE49-F238E27FC236}">
                <a16:creationId xmlns:a16="http://schemas.microsoft.com/office/drawing/2014/main" id="{B96FFF23-4983-4F98-91EC-7A9123D152D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552" y="3993560"/>
            <a:ext cx="1699233" cy="1631264"/>
          </a:xfrm>
          <a:prstGeom prst="rect">
            <a:avLst/>
          </a:prstGeom>
          <a:noFill/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2789" name="Rectangle 34">
            <a:extLst>
              <a:ext uri="{FF2B5EF4-FFF2-40B4-BE49-F238E27FC236}">
                <a16:creationId xmlns:a16="http://schemas.microsoft.com/office/drawing/2014/main" id="{CE7DB6B2-F2D5-4528-9036-273A850196D5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889" y="2770112"/>
            <a:ext cx="3398467" cy="29226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2790" name="AutoShape 35">
            <a:extLst>
              <a:ext uri="{FF2B5EF4-FFF2-40B4-BE49-F238E27FC236}">
                <a16:creationId xmlns:a16="http://schemas.microsoft.com/office/drawing/2014/main" id="{8FCDD797-7834-D6B9-E250-23310EC9A800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76633" y="3534767"/>
            <a:ext cx="339847" cy="441801"/>
          </a:xfrm>
          <a:prstGeom prst="can">
            <a:avLst>
              <a:gd name="adj" fmla="val 65000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2791" name="Line 36">
            <a:extLst>
              <a:ext uri="{FF2B5EF4-FFF2-40B4-BE49-F238E27FC236}">
                <a16:creationId xmlns:a16="http://schemas.microsoft.com/office/drawing/2014/main" id="{5C6F7B43-65F0-58E5-AF8F-3BC58F5176C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2599" y="3585744"/>
            <a:ext cx="586236" cy="559331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2792" name="Line 37">
            <a:extLst>
              <a:ext uri="{FF2B5EF4-FFF2-40B4-BE49-F238E27FC236}">
                <a16:creationId xmlns:a16="http://schemas.microsoft.com/office/drawing/2014/main" id="{90DF65B7-60B3-ACE4-9D09-39D02F957566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6957" y="3517774"/>
            <a:ext cx="0" cy="747663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2793" name="Text Box 38">
            <a:extLst>
              <a:ext uri="{FF2B5EF4-FFF2-40B4-BE49-F238E27FC236}">
                <a16:creationId xmlns:a16="http://schemas.microsoft.com/office/drawing/2014/main" id="{28E7D6EF-692D-383C-7D7C-40D4CAD9B7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381" y="1862438"/>
            <a:ext cx="2230243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chemeClr val="accent1"/>
                </a:solidFill>
              </a:rPr>
              <a:t>Korrektur-Power-Kreuz</a:t>
            </a:r>
            <a:r>
              <a:rPr lang="en-US" altLang="en-US" sz="1070" b="1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-5 x 090</a:t>
            </a:r>
          </a:p>
        </p:txBody>
      </p:sp>
      <p:sp>
        <p:nvSpPr>
          <p:cNvPr id="32794" name="Line 39">
            <a:extLst>
              <a:ext uri="{FF2B5EF4-FFF2-40B4-BE49-F238E27FC236}">
                <a16:creationId xmlns:a16="http://schemas.microsoft.com/office/drawing/2014/main" id="{73135A28-DDBD-DF91-1D6B-BE2C08C60D7E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073" y="1750572"/>
            <a:ext cx="1019540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2795" name="Text Box 40">
            <a:extLst>
              <a:ext uri="{FF2B5EF4-FFF2-40B4-BE49-F238E27FC236}">
                <a16:creationId xmlns:a16="http://schemas.microsoft.com/office/drawing/2014/main" id="{AFB701D2-A53D-5A77-5E8A-39808F97425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325" y="1614633"/>
            <a:ext cx="2475217" cy="40781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Überprüfen Sie unsere Arbeit…</a:t>
            </a:r>
          </a:p>
        </p:txBody>
      </p:sp>
      <p:sp>
        <p:nvSpPr>
          <p:cNvPr id="32796" name="ZZ_Kopfleiste">
            <a:extLst>
              <a:ext uri="{FF2B5EF4-FFF2-40B4-BE49-F238E27FC236}">
                <a16:creationId xmlns:a16="http://schemas.microsoft.com/office/drawing/2014/main" id="{1DC254CF-667E-AB89-BD71-A5412420063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2797" name="Slide Number Placeholder 1">
            <a:extLst>
              <a:ext uri="{FF2B5EF4-FFF2-40B4-BE49-F238E27FC236}">
                <a16:creationId xmlns:a16="http://schemas.microsoft.com/office/drawing/2014/main" id="{B1B5EF79-807D-F590-4CEC-D6103F7897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280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280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Oval 2">
            <a:extLst>
              <a:ext uri="{FF2B5EF4-FFF2-40B4-BE49-F238E27FC236}">
                <a16:creationId xmlns:a16="http://schemas.microsoft.com/office/drawing/2014/main" id="{10D91755-E314-C123-F0B0-0C64A65F0D1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288" y="1410725"/>
            <a:ext cx="5165670" cy="4961762"/>
          </a:xfrm>
          <a:prstGeom prst="ellips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3795" name="Oval 3">
            <a:extLst>
              <a:ext uri="{FF2B5EF4-FFF2-40B4-BE49-F238E27FC236}">
                <a16:creationId xmlns:a16="http://schemas.microsoft.com/office/drawing/2014/main" id="{10B2F817-F588-2D79-D76F-30882C9AB4E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2906050"/>
            <a:ext cx="951571" cy="1835172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3796" name="Freeform 4">
            <a:extLst>
              <a:ext uri="{FF2B5EF4-FFF2-40B4-BE49-F238E27FC236}">
                <a16:creationId xmlns:a16="http://schemas.microsoft.com/office/drawing/2014/main" id="{349B0172-2DC8-6C0E-31B5-824A3412DF00}"/>
              </a:ext>
            </a:extLst>
          </p:cNvPr>
          <p:cNvSpPr>
            <a:spLocks/>
          </p:cNvSpPr>
          <p:nvPr/>
        </p:nvSpPr>
        <p:spPr bwMode="auto">
          <a:xfrm>
            <a:off x="3105349" y="2906050"/>
            <a:ext cx="339847" cy="1835172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797" name="Freeform 5">
            <a:extLst>
              <a:ext uri="{FF2B5EF4-FFF2-40B4-BE49-F238E27FC236}">
                <a16:creationId xmlns:a16="http://schemas.microsoft.com/office/drawing/2014/main" id="{F41F0781-7F17-C8B3-C9A6-417D7CEE829B}"/>
              </a:ext>
            </a:extLst>
          </p:cNvPr>
          <p:cNvSpPr>
            <a:spLocks/>
          </p:cNvSpPr>
          <p:nvPr/>
        </p:nvSpPr>
        <p:spPr bwMode="auto">
          <a:xfrm>
            <a:off x="3026052" y="3449805"/>
            <a:ext cx="826960" cy="815632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grpSp>
        <p:nvGrpSpPr>
          <p:cNvPr id="33798" name="Group 6">
            <a:extLst>
              <a:ext uri="{FF2B5EF4-FFF2-40B4-BE49-F238E27FC236}">
                <a16:creationId xmlns:a16="http://schemas.microsoft.com/office/drawing/2014/main" id="{9E7F2761-6B5B-FC6E-E130-288BCD5D9FC8}"/>
              </a:ext>
            </a:extLst>
          </p:cNvPr>
          <p:cNvGrpSpPr>
            <a:grpSpLocks/>
          </p:cNvGrpSpPr>
          <p:nvPr/>
        </p:nvGrpSpPr>
        <p:grpSpPr bwMode="auto">
          <a:xfrm>
            <a:off x="2629564" y="2906050"/>
            <a:ext cx="339847" cy="1835172"/>
            <a:chOff x="3072" y="2064"/>
            <a:chExt cx="816" cy="1248"/>
          </a:xfrm>
        </p:grpSpPr>
        <p:sp>
          <p:nvSpPr>
            <p:cNvPr id="33842" name="Freeform 7">
              <a:extLst>
                <a:ext uri="{FF2B5EF4-FFF2-40B4-BE49-F238E27FC236}">
                  <a16:creationId xmlns:a16="http://schemas.microsoft.com/office/drawing/2014/main" id="{F3A4F1A2-5C9E-3B46-051F-EFF2EBC21540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3843" name="Freeform 8">
              <a:extLst>
                <a:ext uri="{FF2B5EF4-FFF2-40B4-BE49-F238E27FC236}">
                  <a16:creationId xmlns:a16="http://schemas.microsoft.com/office/drawing/2014/main" id="{81F0EA90-743D-C0DF-A173-94888C7C0D6C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3844" name="Line 9">
              <a:extLst>
                <a:ext uri="{FF2B5EF4-FFF2-40B4-BE49-F238E27FC236}">
                  <a16:creationId xmlns:a16="http://schemas.microsoft.com/office/drawing/2014/main" id="{6030B3A6-05AF-59B8-82B8-F362E7536F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3845" name="Line 10">
              <a:extLst>
                <a:ext uri="{FF2B5EF4-FFF2-40B4-BE49-F238E27FC236}">
                  <a16:creationId xmlns:a16="http://schemas.microsoft.com/office/drawing/2014/main" id="{31AC3D69-0B42-F1A0-4683-78FBE6E7D9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3799" name="Text Box 11">
            <a:extLst>
              <a:ext uri="{FF2B5EF4-FFF2-40B4-BE49-F238E27FC236}">
                <a16:creationId xmlns:a16="http://schemas.microsoft.com/office/drawing/2014/main" id="{DA79ADDD-D632-4B56-125E-0FB8584598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522" y="1562240"/>
            <a:ext cx="876521" cy="4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accent1"/>
                </a:solidFill>
              </a:rPr>
              <a:t>Refraktionsfehler</a:t>
            </a:r>
            <a:r>
              <a:rPr lang="en-US" altLang="en-US" sz="1070" dirty="0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+1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+5 x 090</a:t>
            </a:r>
          </a:p>
        </p:txBody>
      </p:sp>
      <p:sp>
        <p:nvSpPr>
          <p:cNvPr id="33800" name="Text Box 12">
            <a:extLst>
              <a:ext uri="{FF2B5EF4-FFF2-40B4-BE49-F238E27FC236}">
                <a16:creationId xmlns:a16="http://schemas.microsoft.com/office/drawing/2014/main" id="{42681782-DA34-3485-AA0F-F821EFF45F1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25" y="2634173"/>
            <a:ext cx="65533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folHlink"/>
                </a:solidFill>
              </a:rPr>
              <a:t>-5 Sph</a:t>
            </a:r>
          </a:p>
        </p:txBody>
      </p:sp>
      <p:sp>
        <p:nvSpPr>
          <p:cNvPr id="33801" name="Text Box 13">
            <a:extLst>
              <a:ext uri="{FF2B5EF4-FFF2-40B4-BE49-F238E27FC236}">
                <a16:creationId xmlns:a16="http://schemas.microsoft.com/office/drawing/2014/main" id="{D9DC0F1E-781B-0411-D345-4AF090C1DB4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545" y="2430265"/>
            <a:ext cx="71424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+4 x 180</a:t>
            </a:r>
          </a:p>
        </p:txBody>
      </p:sp>
      <p:sp>
        <p:nvSpPr>
          <p:cNvPr id="33802" name="Line 14">
            <a:extLst>
              <a:ext uri="{FF2B5EF4-FFF2-40B4-BE49-F238E27FC236}">
                <a16:creationId xmlns:a16="http://schemas.microsoft.com/office/drawing/2014/main" id="{454A963E-C325-E2A6-DBA9-75E2171ED019}"/>
              </a:ext>
            </a:extLst>
          </p:cNvPr>
          <p:cNvSpPr>
            <a:spLocks noChangeShapeType="1"/>
          </p:cNvSpPr>
          <p:nvPr/>
        </p:nvSpPr>
        <p:spPr bwMode="auto">
          <a:xfrm>
            <a:off x="4804583" y="3109958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03" name="Line 15">
            <a:extLst>
              <a:ext uri="{FF2B5EF4-FFF2-40B4-BE49-F238E27FC236}">
                <a16:creationId xmlns:a16="http://schemas.microsoft.com/office/drawing/2014/main" id="{B072363F-1AE2-B45E-B288-6FDE5982674C}"/>
              </a:ext>
            </a:extLst>
          </p:cNvPr>
          <p:cNvSpPr>
            <a:spLocks noChangeShapeType="1"/>
          </p:cNvSpPr>
          <p:nvPr/>
        </p:nvSpPr>
        <p:spPr bwMode="auto">
          <a:xfrm>
            <a:off x="4464736" y="3381836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04" name="Line 16">
            <a:extLst>
              <a:ext uri="{FF2B5EF4-FFF2-40B4-BE49-F238E27FC236}">
                <a16:creationId xmlns:a16="http://schemas.microsoft.com/office/drawing/2014/main" id="{CED8018E-4214-1DCE-7C73-8F19CE53F00A}"/>
              </a:ext>
            </a:extLst>
          </p:cNvPr>
          <p:cNvSpPr>
            <a:spLocks noChangeShapeType="1"/>
          </p:cNvSpPr>
          <p:nvPr/>
        </p:nvSpPr>
        <p:spPr bwMode="auto">
          <a:xfrm>
            <a:off x="6639755" y="3109958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05" name="Line 17">
            <a:extLst>
              <a:ext uri="{FF2B5EF4-FFF2-40B4-BE49-F238E27FC236}">
                <a16:creationId xmlns:a16="http://schemas.microsoft.com/office/drawing/2014/main" id="{AF7DA483-C6B4-1916-A69D-CA52F763610B}"/>
              </a:ext>
            </a:extLst>
          </p:cNvPr>
          <p:cNvSpPr>
            <a:spLocks noChangeShapeType="1"/>
          </p:cNvSpPr>
          <p:nvPr/>
        </p:nvSpPr>
        <p:spPr bwMode="auto">
          <a:xfrm>
            <a:off x="6299908" y="3381836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06" name="Text Box 18">
            <a:extLst>
              <a:ext uri="{FF2B5EF4-FFF2-40B4-BE49-F238E27FC236}">
                <a16:creationId xmlns:a16="http://schemas.microsoft.com/office/drawing/2014/main" id="{F5986164-0618-631E-659A-85456335334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163" y="2867818"/>
            <a:ext cx="326932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3807" name="Text Box 19">
            <a:extLst>
              <a:ext uri="{FF2B5EF4-FFF2-40B4-BE49-F238E27FC236}">
                <a16:creationId xmlns:a16="http://schemas.microsoft.com/office/drawing/2014/main" id="{76B81B56-E510-D977-CB1A-0682B1A890C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03816" y="2864986"/>
            <a:ext cx="326932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3808" name="Text Box 20">
            <a:extLst>
              <a:ext uri="{FF2B5EF4-FFF2-40B4-BE49-F238E27FC236}">
                <a16:creationId xmlns:a16="http://schemas.microsoft.com/office/drawing/2014/main" id="{9412CE3F-E8EF-377E-5247-F79C39E5C4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859" y="3245897"/>
            <a:ext cx="404984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3809" name="Text Box 21">
            <a:extLst>
              <a:ext uri="{FF2B5EF4-FFF2-40B4-BE49-F238E27FC236}">
                <a16:creationId xmlns:a16="http://schemas.microsoft.com/office/drawing/2014/main" id="{3B527199-519B-164E-DE2A-34950FDC14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978470" y="3245897"/>
            <a:ext cx="404983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3810" name="Text Box 22">
            <a:extLst>
              <a:ext uri="{FF2B5EF4-FFF2-40B4-BE49-F238E27FC236}">
                <a16:creationId xmlns:a16="http://schemas.microsoft.com/office/drawing/2014/main" id="{388A7EB6-EFD3-8B57-0CE8-F2BBFA87F84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6163" y="3680618"/>
            <a:ext cx="29600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-1</a:t>
            </a:r>
          </a:p>
        </p:txBody>
      </p:sp>
      <p:sp>
        <p:nvSpPr>
          <p:cNvPr id="33811" name="Text Box 23">
            <a:extLst>
              <a:ext uri="{FF2B5EF4-FFF2-40B4-BE49-F238E27FC236}">
                <a16:creationId xmlns:a16="http://schemas.microsoft.com/office/drawing/2014/main" id="{C53EFA8F-B5E5-A498-786A-0BCE3D37F7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930041" y="3245897"/>
            <a:ext cx="296005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-5</a:t>
            </a:r>
          </a:p>
        </p:txBody>
      </p:sp>
      <p:sp>
        <p:nvSpPr>
          <p:cNvPr id="33812" name="Text Box 24">
            <a:extLst>
              <a:ext uri="{FF2B5EF4-FFF2-40B4-BE49-F238E27FC236}">
                <a16:creationId xmlns:a16="http://schemas.microsoft.com/office/drawing/2014/main" id="{19E2E76E-631D-1D8B-559B-DCD91BEF857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89118" y="3680618"/>
            <a:ext cx="472726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+(-5)</a:t>
            </a:r>
          </a:p>
        </p:txBody>
      </p:sp>
      <p:sp>
        <p:nvSpPr>
          <p:cNvPr id="33813" name="Text Box 25">
            <a:extLst>
              <a:ext uri="{FF2B5EF4-FFF2-40B4-BE49-F238E27FC236}">
                <a16:creationId xmlns:a16="http://schemas.microsoft.com/office/drawing/2014/main" id="{E3E3F1CC-EB6A-F7AD-B843-1BCDF3F59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36613" y="3680618"/>
            <a:ext cx="4373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-(-5)</a:t>
            </a:r>
          </a:p>
        </p:txBody>
      </p:sp>
      <p:sp>
        <p:nvSpPr>
          <p:cNvPr id="33814" name="Line 26">
            <a:extLst>
              <a:ext uri="{FF2B5EF4-FFF2-40B4-BE49-F238E27FC236}">
                <a16:creationId xmlns:a16="http://schemas.microsoft.com/office/drawing/2014/main" id="{787DF618-6984-78FF-52BC-263391C40BD0}"/>
              </a:ext>
            </a:extLst>
          </p:cNvPr>
          <p:cNvSpPr>
            <a:spLocks noChangeShapeType="1"/>
          </p:cNvSpPr>
          <p:nvPr/>
        </p:nvSpPr>
        <p:spPr bwMode="auto">
          <a:xfrm>
            <a:off x="5688184" y="4285261"/>
            <a:ext cx="24073" cy="1067685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15" name="Line 27">
            <a:extLst>
              <a:ext uri="{FF2B5EF4-FFF2-40B4-BE49-F238E27FC236}">
                <a16:creationId xmlns:a16="http://schemas.microsoft.com/office/drawing/2014/main" id="{5C94F84D-E09E-EE6E-578D-D62E18A3563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144429" y="4741222"/>
            <a:ext cx="1159727" cy="18409"/>
          </a:xfrm>
          <a:prstGeom prst="lin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16" name="Text Box 28">
            <a:extLst>
              <a:ext uri="{FF2B5EF4-FFF2-40B4-BE49-F238E27FC236}">
                <a16:creationId xmlns:a16="http://schemas.microsoft.com/office/drawing/2014/main" id="{E18C2521-ED89-CC5B-15FE-27C8BD0B4F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84276" y="4061529"/>
            <a:ext cx="353440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3817" name="Text Box 29">
            <a:extLst>
              <a:ext uri="{FF2B5EF4-FFF2-40B4-BE49-F238E27FC236}">
                <a16:creationId xmlns:a16="http://schemas.microsoft.com/office/drawing/2014/main" id="{21F4E432-FBAC-F4E1-67EB-0DB12581E2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04583" y="4605284"/>
            <a:ext cx="444745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3818" name="Text Box 30">
            <a:extLst>
              <a:ext uri="{FF2B5EF4-FFF2-40B4-BE49-F238E27FC236}">
                <a16:creationId xmlns:a16="http://schemas.microsoft.com/office/drawing/2014/main" id="{4E697152-DC05-2C81-EE9B-E7799201AA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95604" y="5314714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+4</a:t>
            </a:r>
          </a:p>
        </p:txBody>
      </p:sp>
      <p:sp>
        <p:nvSpPr>
          <p:cNvPr id="33819" name="Text Box 31">
            <a:extLst>
              <a:ext uri="{FF2B5EF4-FFF2-40B4-BE49-F238E27FC236}">
                <a16:creationId xmlns:a16="http://schemas.microsoft.com/office/drawing/2014/main" id="{F0840002-B795-664D-BF4D-98EA887C1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43267" y="4605284"/>
            <a:ext cx="345511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-5</a:t>
            </a:r>
          </a:p>
        </p:txBody>
      </p:sp>
      <p:sp>
        <p:nvSpPr>
          <p:cNvPr id="33820" name="Rectangle 32">
            <a:extLst>
              <a:ext uri="{FF2B5EF4-FFF2-40B4-BE49-F238E27FC236}">
                <a16:creationId xmlns:a16="http://schemas.microsoft.com/office/drawing/2014/main" id="{FA6FF672-E811-46D5-190C-210DD9EA37B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872552" y="3993560"/>
            <a:ext cx="1699233" cy="1631264"/>
          </a:xfrm>
          <a:prstGeom prst="rect">
            <a:avLst/>
          </a:prstGeom>
          <a:noFill/>
          <a:ln w="8496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3821" name="Rectangle 33">
            <a:extLst>
              <a:ext uri="{FF2B5EF4-FFF2-40B4-BE49-F238E27FC236}">
                <a16:creationId xmlns:a16="http://schemas.microsoft.com/office/drawing/2014/main" id="{CE566AB4-FF2D-393C-41CC-2A1291FBBF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124889" y="2770112"/>
            <a:ext cx="3398467" cy="2922682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3822" name="AutoShape 34">
            <a:extLst>
              <a:ext uri="{FF2B5EF4-FFF2-40B4-BE49-F238E27FC236}">
                <a16:creationId xmlns:a16="http://schemas.microsoft.com/office/drawing/2014/main" id="{587F1A0C-FB9B-27AA-534C-0418C75CE6EB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76633" y="3534767"/>
            <a:ext cx="339847" cy="441801"/>
          </a:xfrm>
          <a:prstGeom prst="can">
            <a:avLst>
              <a:gd name="adj" fmla="val 65000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3823" name="Line 35">
            <a:extLst>
              <a:ext uri="{FF2B5EF4-FFF2-40B4-BE49-F238E27FC236}">
                <a16:creationId xmlns:a16="http://schemas.microsoft.com/office/drawing/2014/main" id="{D79B3DC1-8EAC-1328-7D97-38B556870279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2599" y="3585744"/>
            <a:ext cx="586236" cy="559331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24" name="Line 36">
            <a:extLst>
              <a:ext uri="{FF2B5EF4-FFF2-40B4-BE49-F238E27FC236}">
                <a16:creationId xmlns:a16="http://schemas.microsoft.com/office/drawing/2014/main" id="{DB6C49C0-BA02-F231-3DEE-E8704DA54BBE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6957" y="3517774"/>
            <a:ext cx="0" cy="747663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25" name="Text Box 37">
            <a:extLst>
              <a:ext uri="{FF2B5EF4-FFF2-40B4-BE49-F238E27FC236}">
                <a16:creationId xmlns:a16="http://schemas.microsoft.com/office/drawing/2014/main" id="{178CDF36-69B9-7800-9ED0-A32C467798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381" y="1862438"/>
            <a:ext cx="2230243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 err="1">
                <a:solidFill>
                  <a:schemeClr val="accent1"/>
                </a:solidFill>
              </a:rPr>
              <a:t>Korrektur</a:t>
            </a:r>
            <a:r>
              <a:rPr lang="en-US" altLang="en-US" sz="1070" b="1" i="1" dirty="0">
                <a:solidFill>
                  <a:schemeClr val="accent1"/>
                </a:solidFill>
              </a:rPr>
              <a:t>-Power-Kreuz</a:t>
            </a:r>
            <a:r>
              <a:rPr lang="en-US" altLang="en-US" sz="1070" b="1" dirty="0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-5 x 090</a:t>
            </a:r>
          </a:p>
        </p:txBody>
      </p:sp>
      <p:sp>
        <p:nvSpPr>
          <p:cNvPr id="33826" name="Line 38">
            <a:extLst>
              <a:ext uri="{FF2B5EF4-FFF2-40B4-BE49-F238E27FC236}">
                <a16:creationId xmlns:a16="http://schemas.microsoft.com/office/drawing/2014/main" id="{41862ADD-EC2A-B71D-0449-D5BD310B4509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073" y="1750572"/>
            <a:ext cx="1019540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27" name="Text Box 39">
            <a:extLst>
              <a:ext uri="{FF2B5EF4-FFF2-40B4-BE49-F238E27FC236}">
                <a16:creationId xmlns:a16="http://schemas.microsoft.com/office/drawing/2014/main" id="{7D71C1A3-257A-2A5D-2A30-18158946EC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325" y="1614633"/>
            <a:ext cx="2475217" cy="40781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Überprüfen Sie unsere Arbeit…</a:t>
            </a:r>
          </a:p>
        </p:txBody>
      </p:sp>
      <p:sp>
        <p:nvSpPr>
          <p:cNvPr id="33828" name="Line 40">
            <a:extLst>
              <a:ext uri="{FF2B5EF4-FFF2-40B4-BE49-F238E27FC236}">
                <a16:creationId xmlns:a16="http://schemas.microsoft.com/office/drawing/2014/main" id="{D77EA44D-62ED-5FC3-FA45-D348A0A4FDC4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0675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29" name="Line 41">
            <a:extLst>
              <a:ext uri="{FF2B5EF4-FFF2-40B4-BE49-F238E27FC236}">
                <a16:creationId xmlns:a16="http://schemas.microsoft.com/office/drawing/2014/main" id="{8BD59AB8-C086-DABD-131D-61D4986093E3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0828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30" name="Line 42">
            <a:extLst>
              <a:ext uri="{FF2B5EF4-FFF2-40B4-BE49-F238E27FC236}">
                <a16:creationId xmlns:a16="http://schemas.microsoft.com/office/drawing/2014/main" id="{23D70CF7-6750-8BC9-567D-2C8B9B9755FD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49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31" name="Line 43">
            <a:extLst>
              <a:ext uri="{FF2B5EF4-FFF2-40B4-BE49-F238E27FC236}">
                <a16:creationId xmlns:a16="http://schemas.microsoft.com/office/drawing/2014/main" id="{75410DCD-7BAE-50B0-348F-2ED8DD29690D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8602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32" name="Text Box 44">
            <a:extLst>
              <a:ext uri="{FF2B5EF4-FFF2-40B4-BE49-F238E27FC236}">
                <a16:creationId xmlns:a16="http://schemas.microsoft.com/office/drawing/2014/main" id="{AC0B1103-204B-748F-7C87-2BE5661038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2569036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3833" name="Text Box 45">
            <a:extLst>
              <a:ext uri="{FF2B5EF4-FFF2-40B4-BE49-F238E27FC236}">
                <a16:creationId xmlns:a16="http://schemas.microsoft.com/office/drawing/2014/main" id="{D4071EAD-E037-A02D-2C93-D41A32175D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2510" y="2566204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3834" name="Text Box 46">
            <a:extLst>
              <a:ext uri="{FF2B5EF4-FFF2-40B4-BE49-F238E27FC236}">
                <a16:creationId xmlns:a16="http://schemas.microsoft.com/office/drawing/2014/main" id="{2F18DB84-D46F-B72A-16CB-C1AB8ADFCE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981" y="2947116"/>
            <a:ext cx="404984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3835" name="Text Box 47">
            <a:extLst>
              <a:ext uri="{FF2B5EF4-FFF2-40B4-BE49-F238E27FC236}">
                <a16:creationId xmlns:a16="http://schemas.microsoft.com/office/drawing/2014/main" id="{36CBF420-8DDE-38C4-7FB2-EA65ABA65B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164" y="2947116"/>
            <a:ext cx="4049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3836" name="Text Box 48">
            <a:extLst>
              <a:ext uri="{FF2B5EF4-FFF2-40B4-BE49-F238E27FC236}">
                <a16:creationId xmlns:a16="http://schemas.microsoft.com/office/drawing/2014/main" id="{ADDB99AF-7E55-987E-D6E6-0773BA9D5E3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3408741"/>
            <a:ext cx="31662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-1</a:t>
            </a:r>
          </a:p>
        </p:txBody>
      </p:sp>
      <p:sp>
        <p:nvSpPr>
          <p:cNvPr id="33837" name="Text Box 49">
            <a:extLst>
              <a:ext uri="{FF2B5EF4-FFF2-40B4-BE49-F238E27FC236}">
                <a16:creationId xmlns:a16="http://schemas.microsoft.com/office/drawing/2014/main" id="{6FC21454-243F-7A5B-4165-7F335CCF279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735" y="2974020"/>
            <a:ext cx="31662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-5</a:t>
            </a:r>
          </a:p>
        </p:txBody>
      </p:sp>
      <p:sp>
        <p:nvSpPr>
          <p:cNvPr id="33838" name="Line 50">
            <a:extLst>
              <a:ext uri="{FF2B5EF4-FFF2-40B4-BE49-F238E27FC236}">
                <a16:creationId xmlns:a16="http://schemas.microsoft.com/office/drawing/2014/main" id="{10239D96-581E-E70B-F0C7-EAA777E54BD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40521" y="2158388"/>
            <a:ext cx="543755" cy="543755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39" name="Line 51">
            <a:extLst>
              <a:ext uri="{FF2B5EF4-FFF2-40B4-BE49-F238E27FC236}">
                <a16:creationId xmlns:a16="http://schemas.microsoft.com/office/drawing/2014/main" id="{CF8670AF-94BC-A942-F923-BF601C55A119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3969" y="2362296"/>
            <a:ext cx="611724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3840" name="ZZ_Kopfleiste">
            <a:extLst>
              <a:ext uri="{FF2B5EF4-FFF2-40B4-BE49-F238E27FC236}">
                <a16:creationId xmlns:a16="http://schemas.microsoft.com/office/drawing/2014/main" id="{156BF682-20B1-F560-ABF5-0B7A79FCA2C0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3841" name="Slide Number Placeholder 1">
            <a:extLst>
              <a:ext uri="{FF2B5EF4-FFF2-40B4-BE49-F238E27FC236}">
                <a16:creationId xmlns:a16="http://schemas.microsoft.com/office/drawing/2014/main" id="{F531DC57-0733-88CB-5545-3814813099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384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384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Oval 3">
            <a:extLst>
              <a:ext uri="{FF2B5EF4-FFF2-40B4-BE49-F238E27FC236}">
                <a16:creationId xmlns:a16="http://schemas.microsoft.com/office/drawing/2014/main" id="{749DA6C1-89AA-FB99-CA01-8EC2762F0F39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288" y="1410725"/>
            <a:ext cx="5165670" cy="4961762"/>
          </a:xfrm>
          <a:prstGeom prst="ellips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4819" name="Oval 4">
            <a:extLst>
              <a:ext uri="{FF2B5EF4-FFF2-40B4-BE49-F238E27FC236}">
                <a16:creationId xmlns:a16="http://schemas.microsoft.com/office/drawing/2014/main" id="{B6F986EF-1EDE-AAF7-6678-02B7D1B39FD3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2906050"/>
            <a:ext cx="951571" cy="1835172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4820" name="Freeform 5">
            <a:extLst>
              <a:ext uri="{FF2B5EF4-FFF2-40B4-BE49-F238E27FC236}">
                <a16:creationId xmlns:a16="http://schemas.microsoft.com/office/drawing/2014/main" id="{A79AEBA6-41A4-E6A6-EE9B-4B8F7303CF26}"/>
              </a:ext>
            </a:extLst>
          </p:cNvPr>
          <p:cNvSpPr>
            <a:spLocks/>
          </p:cNvSpPr>
          <p:nvPr/>
        </p:nvSpPr>
        <p:spPr bwMode="auto">
          <a:xfrm>
            <a:off x="3105349" y="2906050"/>
            <a:ext cx="339847" cy="1835172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21" name="Freeform 6">
            <a:extLst>
              <a:ext uri="{FF2B5EF4-FFF2-40B4-BE49-F238E27FC236}">
                <a16:creationId xmlns:a16="http://schemas.microsoft.com/office/drawing/2014/main" id="{3BC1EC51-2A4B-686C-F132-D5AA1674087C}"/>
              </a:ext>
            </a:extLst>
          </p:cNvPr>
          <p:cNvSpPr>
            <a:spLocks/>
          </p:cNvSpPr>
          <p:nvPr/>
        </p:nvSpPr>
        <p:spPr bwMode="auto">
          <a:xfrm>
            <a:off x="3026052" y="3449805"/>
            <a:ext cx="826960" cy="815632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grpSp>
        <p:nvGrpSpPr>
          <p:cNvPr id="34822" name="Group 7">
            <a:extLst>
              <a:ext uri="{FF2B5EF4-FFF2-40B4-BE49-F238E27FC236}">
                <a16:creationId xmlns:a16="http://schemas.microsoft.com/office/drawing/2014/main" id="{425413CD-D067-42EF-B875-BDDB67E0ED48}"/>
              </a:ext>
            </a:extLst>
          </p:cNvPr>
          <p:cNvGrpSpPr>
            <a:grpSpLocks/>
          </p:cNvGrpSpPr>
          <p:nvPr/>
        </p:nvGrpSpPr>
        <p:grpSpPr bwMode="auto">
          <a:xfrm>
            <a:off x="2629564" y="2906050"/>
            <a:ext cx="339847" cy="1835172"/>
            <a:chOff x="3072" y="2064"/>
            <a:chExt cx="816" cy="1248"/>
          </a:xfrm>
        </p:grpSpPr>
        <p:sp>
          <p:nvSpPr>
            <p:cNvPr id="34849" name="Freeform 8">
              <a:extLst>
                <a:ext uri="{FF2B5EF4-FFF2-40B4-BE49-F238E27FC236}">
                  <a16:creationId xmlns:a16="http://schemas.microsoft.com/office/drawing/2014/main" id="{213280DE-F14D-157C-EBA6-27D62F4C37D2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4850" name="Freeform 9">
              <a:extLst>
                <a:ext uri="{FF2B5EF4-FFF2-40B4-BE49-F238E27FC236}">
                  <a16:creationId xmlns:a16="http://schemas.microsoft.com/office/drawing/2014/main" id="{0DB6879E-8571-9632-787A-EBF821E0406B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4851" name="Line 10">
              <a:extLst>
                <a:ext uri="{FF2B5EF4-FFF2-40B4-BE49-F238E27FC236}">
                  <a16:creationId xmlns:a16="http://schemas.microsoft.com/office/drawing/2014/main" id="{E26D6354-73B0-2C7D-1D34-36D60D4DB8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4852" name="Line 11">
              <a:extLst>
                <a:ext uri="{FF2B5EF4-FFF2-40B4-BE49-F238E27FC236}">
                  <a16:creationId xmlns:a16="http://schemas.microsoft.com/office/drawing/2014/main" id="{C7DABA3A-2AEA-35F8-A0B0-1483BD85205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4823" name="Text Box 12">
            <a:extLst>
              <a:ext uri="{FF2B5EF4-FFF2-40B4-BE49-F238E27FC236}">
                <a16:creationId xmlns:a16="http://schemas.microsoft.com/office/drawing/2014/main" id="{9C0FB442-D401-3A0C-2A53-22745C1F7F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522" y="1562240"/>
            <a:ext cx="876521" cy="4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accent1"/>
                </a:solidFill>
              </a:rPr>
              <a:t>Refraktionsfehler</a:t>
            </a:r>
            <a:r>
              <a:rPr lang="en-US" altLang="en-US" sz="1070" dirty="0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+1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accent1"/>
                </a:solidFill>
              </a:rPr>
              <a:t>+5 x 090</a:t>
            </a:r>
          </a:p>
        </p:txBody>
      </p:sp>
      <p:sp>
        <p:nvSpPr>
          <p:cNvPr id="34824" name="Text Box 13">
            <a:extLst>
              <a:ext uri="{FF2B5EF4-FFF2-40B4-BE49-F238E27FC236}">
                <a16:creationId xmlns:a16="http://schemas.microsoft.com/office/drawing/2014/main" id="{4A5EAED3-13D5-AE1C-7C5B-7AA5DC04C7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25" y="2634173"/>
            <a:ext cx="65533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folHlink"/>
                </a:solidFill>
              </a:rPr>
              <a:t>-5 Sph</a:t>
            </a:r>
          </a:p>
        </p:txBody>
      </p:sp>
      <p:sp>
        <p:nvSpPr>
          <p:cNvPr id="34825" name="Text Box 14">
            <a:extLst>
              <a:ext uri="{FF2B5EF4-FFF2-40B4-BE49-F238E27FC236}">
                <a16:creationId xmlns:a16="http://schemas.microsoft.com/office/drawing/2014/main" id="{BBAD7617-6C8A-0FDD-3ADD-26A2A060A6F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545" y="2430265"/>
            <a:ext cx="71424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+4 x 180</a:t>
            </a:r>
          </a:p>
        </p:txBody>
      </p:sp>
      <p:sp>
        <p:nvSpPr>
          <p:cNvPr id="34826" name="AutoShape 15">
            <a:extLst>
              <a:ext uri="{FF2B5EF4-FFF2-40B4-BE49-F238E27FC236}">
                <a16:creationId xmlns:a16="http://schemas.microsoft.com/office/drawing/2014/main" id="{86CB4EBF-E555-17CD-677D-16DCB0D5CFAF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76633" y="3534767"/>
            <a:ext cx="339847" cy="441801"/>
          </a:xfrm>
          <a:prstGeom prst="can">
            <a:avLst>
              <a:gd name="adj" fmla="val 65000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4827" name="Line 16">
            <a:extLst>
              <a:ext uri="{FF2B5EF4-FFF2-40B4-BE49-F238E27FC236}">
                <a16:creationId xmlns:a16="http://schemas.microsoft.com/office/drawing/2014/main" id="{D1DCA42B-7EA6-CF2E-9D98-5CD929EEBA8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2599" y="3585744"/>
            <a:ext cx="586236" cy="559331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28" name="Line 17">
            <a:extLst>
              <a:ext uri="{FF2B5EF4-FFF2-40B4-BE49-F238E27FC236}">
                <a16:creationId xmlns:a16="http://schemas.microsoft.com/office/drawing/2014/main" id="{3DF1DA8E-DE90-06AB-F226-3279C5DE0558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6957" y="3517774"/>
            <a:ext cx="0" cy="747663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29" name="Line 18">
            <a:extLst>
              <a:ext uri="{FF2B5EF4-FFF2-40B4-BE49-F238E27FC236}">
                <a16:creationId xmlns:a16="http://schemas.microsoft.com/office/drawing/2014/main" id="{8CB80EB7-5FFE-BEE0-B5C8-AE4DBE11BC4F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073" y="1750572"/>
            <a:ext cx="1019540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30" name="Text Box 19">
            <a:extLst>
              <a:ext uri="{FF2B5EF4-FFF2-40B4-BE49-F238E27FC236}">
                <a16:creationId xmlns:a16="http://schemas.microsoft.com/office/drawing/2014/main" id="{D9997C21-00AB-3B01-3949-E783BC30AE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381" y="1862438"/>
            <a:ext cx="2230243" cy="4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 err="1">
                <a:solidFill>
                  <a:schemeClr val="accent1"/>
                </a:solidFill>
              </a:rPr>
              <a:t>Korrektur</a:t>
            </a:r>
            <a:r>
              <a:rPr lang="en-US" altLang="en-US" sz="1070" b="1" i="1" dirty="0">
                <a:solidFill>
                  <a:schemeClr val="accent1"/>
                </a:solidFill>
              </a:rPr>
              <a:t>-Power-Kreuz</a:t>
            </a:r>
            <a:r>
              <a:rPr lang="en-US" altLang="en-US" sz="1070" b="1" dirty="0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-5 x 090</a:t>
            </a:r>
          </a:p>
        </p:txBody>
      </p:sp>
      <p:sp>
        <p:nvSpPr>
          <p:cNvPr id="34831" name="Text Box 20">
            <a:extLst>
              <a:ext uri="{FF2B5EF4-FFF2-40B4-BE49-F238E27FC236}">
                <a16:creationId xmlns:a16="http://schemas.microsoft.com/office/drawing/2014/main" id="{629A107F-304D-362F-F445-4CCF319BBD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325" y="1614633"/>
            <a:ext cx="2475217" cy="40781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Überprüfen Sie unsere Arbeit…</a:t>
            </a:r>
          </a:p>
        </p:txBody>
      </p:sp>
      <p:sp>
        <p:nvSpPr>
          <p:cNvPr id="34832" name="Line 21">
            <a:extLst>
              <a:ext uri="{FF2B5EF4-FFF2-40B4-BE49-F238E27FC236}">
                <a16:creationId xmlns:a16="http://schemas.microsoft.com/office/drawing/2014/main" id="{159B2EEB-3B85-3375-0DD3-5525E8FD1481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0675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33" name="Line 22">
            <a:extLst>
              <a:ext uri="{FF2B5EF4-FFF2-40B4-BE49-F238E27FC236}">
                <a16:creationId xmlns:a16="http://schemas.microsoft.com/office/drawing/2014/main" id="{5DD77D3B-5BA8-1276-01BF-440752C04A5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0828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34" name="Line 23">
            <a:extLst>
              <a:ext uri="{FF2B5EF4-FFF2-40B4-BE49-F238E27FC236}">
                <a16:creationId xmlns:a16="http://schemas.microsoft.com/office/drawing/2014/main" id="{0E1DD980-C825-4F54-DCEB-6BC9DFB4EF2C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49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35" name="Line 24">
            <a:extLst>
              <a:ext uri="{FF2B5EF4-FFF2-40B4-BE49-F238E27FC236}">
                <a16:creationId xmlns:a16="http://schemas.microsoft.com/office/drawing/2014/main" id="{42958952-9A96-AB85-4375-243C37C56B8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8602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36" name="Text Box 25">
            <a:extLst>
              <a:ext uri="{FF2B5EF4-FFF2-40B4-BE49-F238E27FC236}">
                <a16:creationId xmlns:a16="http://schemas.microsoft.com/office/drawing/2014/main" id="{ACFF852C-15D5-150E-C86B-9575B421F3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2569036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4837" name="Text Box 26">
            <a:extLst>
              <a:ext uri="{FF2B5EF4-FFF2-40B4-BE49-F238E27FC236}">
                <a16:creationId xmlns:a16="http://schemas.microsoft.com/office/drawing/2014/main" id="{99BAC4D4-223F-222A-6AA8-7F3CACA591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2510" y="2566204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4838" name="Text Box 27">
            <a:extLst>
              <a:ext uri="{FF2B5EF4-FFF2-40B4-BE49-F238E27FC236}">
                <a16:creationId xmlns:a16="http://schemas.microsoft.com/office/drawing/2014/main" id="{F9A652FE-0FB9-1C19-4EED-47466FB7A9C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981" y="2947116"/>
            <a:ext cx="404984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4839" name="Text Box 28">
            <a:extLst>
              <a:ext uri="{FF2B5EF4-FFF2-40B4-BE49-F238E27FC236}">
                <a16:creationId xmlns:a16="http://schemas.microsoft.com/office/drawing/2014/main" id="{02B7241F-AFC4-E491-AEFD-65E5291516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164" y="2947116"/>
            <a:ext cx="4049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4840" name="Text Box 29">
            <a:extLst>
              <a:ext uri="{FF2B5EF4-FFF2-40B4-BE49-F238E27FC236}">
                <a16:creationId xmlns:a16="http://schemas.microsoft.com/office/drawing/2014/main" id="{9096E8F5-E32F-1555-CDF4-06518DB2B3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3408741"/>
            <a:ext cx="31662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-1</a:t>
            </a:r>
            <a:endParaRPr lang="en-US" altLang="en-US" sz="1249" b="1">
              <a:solidFill>
                <a:srgbClr val="FF0000"/>
              </a:solidFill>
            </a:endParaRPr>
          </a:p>
        </p:txBody>
      </p:sp>
      <p:sp>
        <p:nvSpPr>
          <p:cNvPr id="34841" name="Text Box 30">
            <a:extLst>
              <a:ext uri="{FF2B5EF4-FFF2-40B4-BE49-F238E27FC236}">
                <a16:creationId xmlns:a16="http://schemas.microsoft.com/office/drawing/2014/main" id="{0E3426A8-EBEF-DCC4-D322-238F857CD3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735" y="2974020"/>
            <a:ext cx="31662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-5</a:t>
            </a:r>
          </a:p>
        </p:txBody>
      </p:sp>
      <p:sp>
        <p:nvSpPr>
          <p:cNvPr id="34842" name="Line 31">
            <a:extLst>
              <a:ext uri="{FF2B5EF4-FFF2-40B4-BE49-F238E27FC236}">
                <a16:creationId xmlns:a16="http://schemas.microsoft.com/office/drawing/2014/main" id="{CC4CD977-A3AB-FD75-560D-C4404FE26E44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40521" y="2158388"/>
            <a:ext cx="543755" cy="543755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43" name="Line 32">
            <a:extLst>
              <a:ext uri="{FF2B5EF4-FFF2-40B4-BE49-F238E27FC236}">
                <a16:creationId xmlns:a16="http://schemas.microsoft.com/office/drawing/2014/main" id="{8AA07BB4-FC32-842E-C9C8-5F7EFF0529B3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3969" y="2362296"/>
            <a:ext cx="611724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4844" name="Text Box 33">
            <a:extLst>
              <a:ext uri="{FF2B5EF4-FFF2-40B4-BE49-F238E27FC236}">
                <a16:creationId xmlns:a16="http://schemas.microsoft.com/office/drawing/2014/main" id="{A22B0481-3B1B-58F1-E9B7-86B827CBAA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2236" y="3381836"/>
            <a:ext cx="521324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FF0000"/>
                </a:solidFill>
              </a:rPr>
              <a:t>+(-5)</a:t>
            </a:r>
          </a:p>
        </p:txBody>
      </p:sp>
      <p:sp>
        <p:nvSpPr>
          <p:cNvPr id="34845" name="Text Box 34">
            <a:extLst>
              <a:ext uri="{FF2B5EF4-FFF2-40B4-BE49-F238E27FC236}">
                <a16:creationId xmlns:a16="http://schemas.microsoft.com/office/drawing/2014/main" id="{478F0B6E-7F28-BB74-DE31-A6BDCE72345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889" y="3815140"/>
            <a:ext cx="3993199" cy="61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FF0000"/>
                </a:solidFill>
              </a:rPr>
              <a:t>Um die Power-</a:t>
            </a:r>
            <a:r>
              <a:rPr lang="en-US" altLang="en-US" sz="1070" dirty="0" err="1">
                <a:solidFill>
                  <a:srgbClr val="FF0000"/>
                </a:solidFill>
              </a:rPr>
              <a:t>Kreuze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zu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einem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sphärozylindrischen</a:t>
            </a:r>
            <a:endParaRPr lang="en-US" altLang="en-US" sz="1070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FF0000"/>
                </a:solidFill>
              </a:rPr>
              <a:t>Äquivalent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zu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kombinieren</a:t>
            </a:r>
            <a:r>
              <a:rPr lang="en-US" altLang="en-US" sz="1070" dirty="0">
                <a:solidFill>
                  <a:srgbClr val="FF0000"/>
                </a:solidFill>
              </a:rPr>
              <a:t>, </a:t>
            </a:r>
            <a:r>
              <a:rPr lang="en-US" altLang="en-US" sz="1070" dirty="0" err="1">
                <a:solidFill>
                  <a:srgbClr val="FF0000"/>
                </a:solidFill>
              </a:rPr>
              <a:t>addieren</a:t>
            </a:r>
            <a:r>
              <a:rPr lang="en-US" altLang="en-US" sz="1070" dirty="0">
                <a:solidFill>
                  <a:srgbClr val="FF0000"/>
                </a:solidFill>
              </a:rPr>
              <a:t> Sie </a:t>
            </a:r>
            <a:r>
              <a:rPr lang="en-US" altLang="en-US" sz="1070" dirty="0" err="1">
                <a:solidFill>
                  <a:srgbClr val="FF0000"/>
                </a:solidFill>
              </a:rPr>
              <a:t>zunächst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b="1" i="1" dirty="0">
                <a:solidFill>
                  <a:srgbClr val="FF0000"/>
                </a:solidFill>
              </a:rPr>
              <a:t>-5 x 180 </a:t>
            </a:r>
            <a:r>
              <a:rPr lang="en-US" altLang="en-US" sz="1070" dirty="0" err="1">
                <a:solidFill>
                  <a:srgbClr val="FF0000"/>
                </a:solidFill>
              </a:rPr>
              <a:t>zur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b="1" i="1" dirty="0">
                <a:solidFill>
                  <a:srgbClr val="FF0000"/>
                </a:solidFill>
              </a:rPr>
              <a:t>-5 x</a:t>
            </a:r>
            <a:r>
              <a:rPr lang="en-US" altLang="en-US" sz="1070" dirty="0">
                <a:solidFill>
                  <a:srgbClr val="FF0000"/>
                </a:solidFill>
              </a:rPr>
              <a:t> 090-Linse. (</a:t>
            </a:r>
            <a:r>
              <a:rPr lang="en-US" altLang="en-US" sz="1070" dirty="0" err="1">
                <a:solidFill>
                  <a:srgbClr val="FF0000"/>
                </a:solidFill>
              </a:rPr>
              <a:t>Dadurch</a:t>
            </a:r>
            <a:endParaRPr lang="en-US" altLang="en-US" sz="1070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FF0000"/>
                </a:solidFill>
              </a:rPr>
              <a:t>wird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b="1" i="1" dirty="0">
                <a:solidFill>
                  <a:srgbClr val="FF0000"/>
                </a:solidFill>
              </a:rPr>
              <a:t>-5 </a:t>
            </a:r>
            <a:r>
              <a:rPr lang="en-US" altLang="en-US" sz="1070" dirty="0" err="1">
                <a:solidFill>
                  <a:srgbClr val="FF0000"/>
                </a:solidFill>
              </a:rPr>
              <a:t>zur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sphärischen Komponente der Refraktion</a:t>
            </a:r>
            <a:r>
              <a:rPr lang="en-US" altLang="en-US" sz="1070" dirty="0">
                <a:solidFill>
                  <a:srgbClr val="FF0000"/>
                </a:solidFill>
              </a:rPr>
              <a:t>.)</a:t>
            </a:r>
          </a:p>
        </p:txBody>
      </p:sp>
      <p:sp>
        <p:nvSpPr>
          <p:cNvPr id="34846" name="Oval 35">
            <a:extLst>
              <a:ext uri="{FF2B5EF4-FFF2-40B4-BE49-F238E27FC236}">
                <a16:creationId xmlns:a16="http://schemas.microsoft.com/office/drawing/2014/main" id="{239A5DE9-4FD2-EF82-8CD9-89B43F01D4F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639755" y="3245897"/>
            <a:ext cx="611724" cy="543755"/>
          </a:xfrm>
          <a:prstGeom prst="ellipse">
            <a:avLst/>
          </a:prstGeom>
          <a:noFill/>
          <a:ln w="25489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4847" name="ZZ_Kopfleiste">
            <a:extLst>
              <a:ext uri="{FF2B5EF4-FFF2-40B4-BE49-F238E27FC236}">
                <a16:creationId xmlns:a16="http://schemas.microsoft.com/office/drawing/2014/main" id="{90702B8F-AC7F-7B37-0F57-D5662E8E85F1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4848" name="Slide Number Placeholder 1">
            <a:extLst>
              <a:ext uri="{FF2B5EF4-FFF2-40B4-BE49-F238E27FC236}">
                <a16:creationId xmlns:a16="http://schemas.microsoft.com/office/drawing/2014/main" id="{D4788242-68FF-BB7A-E200-3886278C15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485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485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Oval 3">
            <a:extLst>
              <a:ext uri="{FF2B5EF4-FFF2-40B4-BE49-F238E27FC236}">
                <a16:creationId xmlns:a16="http://schemas.microsoft.com/office/drawing/2014/main" id="{42A79D2F-FF4E-DB57-5F7E-1D05FC43C60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288" y="1410725"/>
            <a:ext cx="5165670" cy="4961762"/>
          </a:xfrm>
          <a:prstGeom prst="ellips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5843" name="Oval 4">
            <a:extLst>
              <a:ext uri="{FF2B5EF4-FFF2-40B4-BE49-F238E27FC236}">
                <a16:creationId xmlns:a16="http://schemas.microsoft.com/office/drawing/2014/main" id="{15BBBF12-26E7-B401-7D6E-8457D1584167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2906050"/>
            <a:ext cx="951571" cy="1835172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5844" name="Freeform 5">
            <a:extLst>
              <a:ext uri="{FF2B5EF4-FFF2-40B4-BE49-F238E27FC236}">
                <a16:creationId xmlns:a16="http://schemas.microsoft.com/office/drawing/2014/main" id="{E64C617F-CE0B-B527-9E49-3D4EA684311F}"/>
              </a:ext>
            </a:extLst>
          </p:cNvPr>
          <p:cNvSpPr>
            <a:spLocks/>
          </p:cNvSpPr>
          <p:nvPr/>
        </p:nvSpPr>
        <p:spPr bwMode="auto">
          <a:xfrm>
            <a:off x="3105349" y="2906050"/>
            <a:ext cx="339847" cy="1835172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45" name="Freeform 6">
            <a:extLst>
              <a:ext uri="{FF2B5EF4-FFF2-40B4-BE49-F238E27FC236}">
                <a16:creationId xmlns:a16="http://schemas.microsoft.com/office/drawing/2014/main" id="{CC8EAA15-5A21-AC67-BE48-82D081565ED6}"/>
              </a:ext>
            </a:extLst>
          </p:cNvPr>
          <p:cNvSpPr>
            <a:spLocks/>
          </p:cNvSpPr>
          <p:nvPr/>
        </p:nvSpPr>
        <p:spPr bwMode="auto">
          <a:xfrm>
            <a:off x="3026052" y="3449805"/>
            <a:ext cx="826960" cy="815632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grpSp>
        <p:nvGrpSpPr>
          <p:cNvPr id="35846" name="Group 7">
            <a:extLst>
              <a:ext uri="{FF2B5EF4-FFF2-40B4-BE49-F238E27FC236}">
                <a16:creationId xmlns:a16="http://schemas.microsoft.com/office/drawing/2014/main" id="{9C77AB4C-6EF1-8076-6FE5-FA0C2CF4753B}"/>
              </a:ext>
            </a:extLst>
          </p:cNvPr>
          <p:cNvGrpSpPr>
            <a:grpSpLocks/>
          </p:cNvGrpSpPr>
          <p:nvPr/>
        </p:nvGrpSpPr>
        <p:grpSpPr bwMode="auto">
          <a:xfrm>
            <a:off x="2629564" y="2906050"/>
            <a:ext cx="339847" cy="1835172"/>
            <a:chOff x="3072" y="2064"/>
            <a:chExt cx="816" cy="1248"/>
          </a:xfrm>
        </p:grpSpPr>
        <p:sp>
          <p:nvSpPr>
            <p:cNvPr id="35874" name="Freeform 8">
              <a:extLst>
                <a:ext uri="{FF2B5EF4-FFF2-40B4-BE49-F238E27FC236}">
                  <a16:creationId xmlns:a16="http://schemas.microsoft.com/office/drawing/2014/main" id="{4A775C90-4D95-9C48-ACBF-5CFE5F639227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5875" name="Freeform 9">
              <a:extLst>
                <a:ext uri="{FF2B5EF4-FFF2-40B4-BE49-F238E27FC236}">
                  <a16:creationId xmlns:a16="http://schemas.microsoft.com/office/drawing/2014/main" id="{7DD94945-8A09-FAC2-2AEF-6E499F0E0751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5876" name="Line 10">
              <a:extLst>
                <a:ext uri="{FF2B5EF4-FFF2-40B4-BE49-F238E27FC236}">
                  <a16:creationId xmlns:a16="http://schemas.microsoft.com/office/drawing/2014/main" id="{FC87A88B-0982-0184-88C5-5FF8F8EEFA4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5877" name="Line 11">
              <a:extLst>
                <a:ext uri="{FF2B5EF4-FFF2-40B4-BE49-F238E27FC236}">
                  <a16:creationId xmlns:a16="http://schemas.microsoft.com/office/drawing/2014/main" id="{E726FABB-6B77-FDA1-2593-ABD8B94421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5847" name="Text Box 12">
            <a:extLst>
              <a:ext uri="{FF2B5EF4-FFF2-40B4-BE49-F238E27FC236}">
                <a16:creationId xmlns:a16="http://schemas.microsoft.com/office/drawing/2014/main" id="{C2FE1950-CFAA-44FF-AD8F-1956F2A0E3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522" y="1562240"/>
            <a:ext cx="876521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Refraktionsfehler: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+5 x 090</a:t>
            </a:r>
          </a:p>
        </p:txBody>
      </p:sp>
      <p:sp>
        <p:nvSpPr>
          <p:cNvPr id="35848" name="Text Box 13">
            <a:extLst>
              <a:ext uri="{FF2B5EF4-FFF2-40B4-BE49-F238E27FC236}">
                <a16:creationId xmlns:a16="http://schemas.microsoft.com/office/drawing/2014/main" id="{CCBB4CBB-D32A-6CE0-2E1A-B712F7ACC2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25" y="2634173"/>
            <a:ext cx="65533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folHlink"/>
                </a:solidFill>
              </a:rPr>
              <a:t>-5 Sph</a:t>
            </a:r>
          </a:p>
        </p:txBody>
      </p:sp>
      <p:sp>
        <p:nvSpPr>
          <p:cNvPr id="35849" name="Text Box 14">
            <a:extLst>
              <a:ext uri="{FF2B5EF4-FFF2-40B4-BE49-F238E27FC236}">
                <a16:creationId xmlns:a16="http://schemas.microsoft.com/office/drawing/2014/main" id="{E58460C1-7DA2-3862-FBAD-29C0DA4EE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545" y="2430265"/>
            <a:ext cx="71424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+4 x 180</a:t>
            </a:r>
          </a:p>
        </p:txBody>
      </p:sp>
      <p:sp>
        <p:nvSpPr>
          <p:cNvPr id="35850" name="AutoShape 15">
            <a:extLst>
              <a:ext uri="{FF2B5EF4-FFF2-40B4-BE49-F238E27FC236}">
                <a16:creationId xmlns:a16="http://schemas.microsoft.com/office/drawing/2014/main" id="{8E1B70CD-BEC8-A48D-9BA6-04BD2F65C1DE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76633" y="3534767"/>
            <a:ext cx="339847" cy="441801"/>
          </a:xfrm>
          <a:prstGeom prst="can">
            <a:avLst>
              <a:gd name="adj" fmla="val 65000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5851" name="Line 16">
            <a:extLst>
              <a:ext uri="{FF2B5EF4-FFF2-40B4-BE49-F238E27FC236}">
                <a16:creationId xmlns:a16="http://schemas.microsoft.com/office/drawing/2014/main" id="{A8E8D29E-1FD8-355D-6423-2B73528E250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2599" y="3585744"/>
            <a:ext cx="586236" cy="559331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52" name="Line 17">
            <a:extLst>
              <a:ext uri="{FF2B5EF4-FFF2-40B4-BE49-F238E27FC236}">
                <a16:creationId xmlns:a16="http://schemas.microsoft.com/office/drawing/2014/main" id="{C22D7017-7BFD-E47D-7A32-17279743294F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6957" y="3517774"/>
            <a:ext cx="0" cy="747663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53" name="Line 18">
            <a:extLst>
              <a:ext uri="{FF2B5EF4-FFF2-40B4-BE49-F238E27FC236}">
                <a16:creationId xmlns:a16="http://schemas.microsoft.com/office/drawing/2014/main" id="{2086A896-1B6C-5FB1-F2A3-97EE304C280C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073" y="1750572"/>
            <a:ext cx="1019540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54" name="Text Box 19">
            <a:extLst>
              <a:ext uri="{FF2B5EF4-FFF2-40B4-BE49-F238E27FC236}">
                <a16:creationId xmlns:a16="http://schemas.microsoft.com/office/drawing/2014/main" id="{858574FE-5D42-6783-736F-C4CCD75C0E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381" y="1862438"/>
            <a:ext cx="2230243" cy="4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 err="1">
                <a:solidFill>
                  <a:schemeClr val="accent1"/>
                </a:solidFill>
              </a:rPr>
              <a:t>Korrektur</a:t>
            </a:r>
            <a:r>
              <a:rPr lang="en-US" altLang="en-US" sz="1070" b="1" i="1" dirty="0">
                <a:solidFill>
                  <a:schemeClr val="accent1"/>
                </a:solidFill>
              </a:rPr>
              <a:t>-Power-Kreuz</a:t>
            </a:r>
            <a:r>
              <a:rPr lang="en-US" altLang="en-US" sz="1070" b="1" dirty="0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-5 x 090</a:t>
            </a:r>
          </a:p>
        </p:txBody>
      </p:sp>
      <p:sp>
        <p:nvSpPr>
          <p:cNvPr id="35855" name="Text Box 20">
            <a:extLst>
              <a:ext uri="{FF2B5EF4-FFF2-40B4-BE49-F238E27FC236}">
                <a16:creationId xmlns:a16="http://schemas.microsoft.com/office/drawing/2014/main" id="{A5813BF8-FDB6-598A-993C-AC2B5295105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325" y="1614633"/>
            <a:ext cx="2475217" cy="407816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3333FF"/>
                </a:solidFill>
              </a:rPr>
              <a:t>Überprüfen Sie unsere Arbeit…</a:t>
            </a:r>
          </a:p>
        </p:txBody>
      </p:sp>
      <p:sp>
        <p:nvSpPr>
          <p:cNvPr id="35856" name="Line 21">
            <a:extLst>
              <a:ext uri="{FF2B5EF4-FFF2-40B4-BE49-F238E27FC236}">
                <a16:creationId xmlns:a16="http://schemas.microsoft.com/office/drawing/2014/main" id="{25FB9EE4-376F-7FD5-67F5-5DC2524E773B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0675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57" name="Line 22">
            <a:extLst>
              <a:ext uri="{FF2B5EF4-FFF2-40B4-BE49-F238E27FC236}">
                <a16:creationId xmlns:a16="http://schemas.microsoft.com/office/drawing/2014/main" id="{1056DEB6-EDE3-EE23-B0CF-7FA9DD02DF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0828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58" name="Line 23">
            <a:extLst>
              <a:ext uri="{FF2B5EF4-FFF2-40B4-BE49-F238E27FC236}">
                <a16:creationId xmlns:a16="http://schemas.microsoft.com/office/drawing/2014/main" id="{687352C4-F184-A8CF-83B8-20C37DCE9585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49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59" name="Line 24">
            <a:extLst>
              <a:ext uri="{FF2B5EF4-FFF2-40B4-BE49-F238E27FC236}">
                <a16:creationId xmlns:a16="http://schemas.microsoft.com/office/drawing/2014/main" id="{78CB9019-C819-BD74-A0DC-951F9D5272D4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8602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60" name="Text Box 25">
            <a:extLst>
              <a:ext uri="{FF2B5EF4-FFF2-40B4-BE49-F238E27FC236}">
                <a16:creationId xmlns:a16="http://schemas.microsoft.com/office/drawing/2014/main" id="{88BF2416-BEA7-BFB8-BF0C-41EB98F6A22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2569036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5861" name="Text Box 26">
            <a:extLst>
              <a:ext uri="{FF2B5EF4-FFF2-40B4-BE49-F238E27FC236}">
                <a16:creationId xmlns:a16="http://schemas.microsoft.com/office/drawing/2014/main" id="{BD9C70D5-08BD-E9F8-D7B7-E2D274AE96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2510" y="2566204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5862" name="Text Box 27">
            <a:extLst>
              <a:ext uri="{FF2B5EF4-FFF2-40B4-BE49-F238E27FC236}">
                <a16:creationId xmlns:a16="http://schemas.microsoft.com/office/drawing/2014/main" id="{5D34BF48-B8F8-1B49-9E73-F88BB70716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981" y="2947116"/>
            <a:ext cx="404984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5863" name="Text Box 28">
            <a:extLst>
              <a:ext uri="{FF2B5EF4-FFF2-40B4-BE49-F238E27FC236}">
                <a16:creationId xmlns:a16="http://schemas.microsoft.com/office/drawing/2014/main" id="{91933FE8-D869-5C4C-AA9D-3C0DAD3CAC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164" y="2947116"/>
            <a:ext cx="4049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5864" name="Text Box 29">
            <a:extLst>
              <a:ext uri="{FF2B5EF4-FFF2-40B4-BE49-F238E27FC236}">
                <a16:creationId xmlns:a16="http://schemas.microsoft.com/office/drawing/2014/main" id="{B8B2050C-7ABC-9C74-669F-346F52EADC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3408741"/>
            <a:ext cx="109124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-1 </a:t>
            </a:r>
            <a:r>
              <a:rPr lang="en-US" altLang="en-US" sz="1070" b="1">
                <a:solidFill>
                  <a:srgbClr val="008000"/>
                </a:solidFill>
              </a:rPr>
              <a:t> -(-5) = +4</a:t>
            </a:r>
          </a:p>
        </p:txBody>
      </p:sp>
      <p:sp>
        <p:nvSpPr>
          <p:cNvPr id="35865" name="Text Box 30">
            <a:extLst>
              <a:ext uri="{FF2B5EF4-FFF2-40B4-BE49-F238E27FC236}">
                <a16:creationId xmlns:a16="http://schemas.microsoft.com/office/drawing/2014/main" id="{580A9A77-614C-4E5C-73DC-858065DD7AB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735" y="2974020"/>
            <a:ext cx="31662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-5</a:t>
            </a:r>
          </a:p>
        </p:txBody>
      </p:sp>
      <p:sp>
        <p:nvSpPr>
          <p:cNvPr id="35866" name="Line 31">
            <a:extLst>
              <a:ext uri="{FF2B5EF4-FFF2-40B4-BE49-F238E27FC236}">
                <a16:creationId xmlns:a16="http://schemas.microsoft.com/office/drawing/2014/main" id="{29AB0022-AD05-727F-A62B-B895EF464AF7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40521" y="2158388"/>
            <a:ext cx="543755" cy="543755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67" name="Line 32">
            <a:extLst>
              <a:ext uri="{FF2B5EF4-FFF2-40B4-BE49-F238E27FC236}">
                <a16:creationId xmlns:a16="http://schemas.microsoft.com/office/drawing/2014/main" id="{4DA998C3-CA6A-588A-3D4D-762CBA3DDC16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3969" y="2362296"/>
            <a:ext cx="611724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5868" name="Text Box 33">
            <a:extLst>
              <a:ext uri="{FF2B5EF4-FFF2-40B4-BE49-F238E27FC236}">
                <a16:creationId xmlns:a16="http://schemas.microsoft.com/office/drawing/2014/main" id="{9F43C560-ECD0-5F12-34AF-E00B5488C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2236" y="3381836"/>
            <a:ext cx="521324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FF0000"/>
                </a:solidFill>
              </a:rPr>
              <a:t>+(-5)</a:t>
            </a:r>
          </a:p>
        </p:txBody>
      </p:sp>
      <p:sp>
        <p:nvSpPr>
          <p:cNvPr id="35869" name="Text Box 34">
            <a:extLst>
              <a:ext uri="{FF2B5EF4-FFF2-40B4-BE49-F238E27FC236}">
                <a16:creationId xmlns:a16="http://schemas.microsoft.com/office/drawing/2014/main" id="{57925DE0-C082-4775-AF54-509DE3583BD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889" y="4484922"/>
            <a:ext cx="4020104" cy="61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008000"/>
                </a:solidFill>
              </a:rPr>
              <a:t>Um das </a:t>
            </a:r>
            <a:r>
              <a:rPr lang="en-US" altLang="en-US" sz="1070" dirty="0" err="1">
                <a:solidFill>
                  <a:srgbClr val="008000"/>
                </a:solidFill>
              </a:rPr>
              <a:t>Gleichgewicht</a:t>
            </a:r>
            <a:r>
              <a:rPr lang="en-US" altLang="en-US" sz="1070" dirty="0">
                <a:solidFill>
                  <a:srgbClr val="008000"/>
                </a:solidFill>
              </a:rPr>
              <a:t> </a:t>
            </a:r>
            <a:r>
              <a:rPr lang="en-US" altLang="en-US" sz="1070" dirty="0" err="1">
                <a:solidFill>
                  <a:srgbClr val="008000"/>
                </a:solidFill>
              </a:rPr>
              <a:t>zu</a:t>
            </a:r>
            <a:r>
              <a:rPr lang="en-US" altLang="en-US" sz="1070" dirty="0">
                <a:solidFill>
                  <a:srgbClr val="008000"/>
                </a:solidFill>
              </a:rPr>
              <a:t> </a:t>
            </a:r>
            <a:r>
              <a:rPr lang="en-US" altLang="en-US" sz="1070" dirty="0" err="1">
                <a:solidFill>
                  <a:srgbClr val="008000"/>
                </a:solidFill>
              </a:rPr>
              <a:t>wahren</a:t>
            </a:r>
            <a:r>
              <a:rPr lang="en-US" altLang="en-US" sz="1070" dirty="0">
                <a:solidFill>
                  <a:srgbClr val="008000"/>
                </a:solidFill>
              </a:rPr>
              <a:t>, </a:t>
            </a:r>
            <a:r>
              <a:rPr lang="en-US" altLang="en-US" sz="1070" dirty="0" err="1">
                <a:solidFill>
                  <a:srgbClr val="008000"/>
                </a:solidFill>
              </a:rPr>
              <a:t>ziehen</a:t>
            </a:r>
            <a:r>
              <a:rPr lang="en-US" altLang="en-US" sz="1070" dirty="0">
                <a:solidFill>
                  <a:srgbClr val="008000"/>
                </a:solidFill>
              </a:rPr>
              <a:t> Sie </a:t>
            </a:r>
            <a:r>
              <a:rPr lang="en-US" altLang="en-US" sz="1070" dirty="0" err="1">
                <a:solidFill>
                  <a:srgbClr val="008000"/>
                </a:solidFill>
              </a:rPr>
              <a:t>dieselben</a:t>
            </a:r>
            <a:r>
              <a:rPr lang="en-US" altLang="en-US" sz="1070" dirty="0">
                <a:solidFill>
                  <a:srgbClr val="008000"/>
                </a:solidFill>
              </a:rPr>
              <a:t> </a:t>
            </a:r>
            <a:r>
              <a:rPr lang="en-US" altLang="en-US" sz="1070" b="1" i="1" dirty="0">
                <a:solidFill>
                  <a:srgbClr val="008000"/>
                </a:solidFill>
              </a:rPr>
              <a:t>-5 x 180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008000"/>
                </a:solidFill>
              </a:rPr>
              <a:t>vom</a:t>
            </a:r>
            <a:r>
              <a:rPr lang="en-US" altLang="en-US" sz="1070" dirty="0">
                <a:solidFill>
                  <a:srgbClr val="008000"/>
                </a:solidFill>
              </a:rPr>
              <a:t> </a:t>
            </a:r>
            <a:r>
              <a:rPr lang="en-US" altLang="en-US" sz="1070" dirty="0" err="1">
                <a:solidFill>
                  <a:srgbClr val="008000"/>
                </a:solidFill>
              </a:rPr>
              <a:t>anderen</a:t>
            </a:r>
            <a:r>
              <a:rPr lang="en-US" altLang="en-US" sz="1070" dirty="0">
                <a:solidFill>
                  <a:srgbClr val="008000"/>
                </a:solidFill>
              </a:rPr>
              <a:t> Power-Kreuz ab, was </a:t>
            </a:r>
            <a:r>
              <a:rPr lang="en-US" altLang="en-US" sz="1070" dirty="0" err="1">
                <a:solidFill>
                  <a:srgbClr val="008000"/>
                </a:solidFill>
              </a:rPr>
              <a:t>eine</a:t>
            </a:r>
            <a:r>
              <a:rPr lang="en-US" altLang="en-US" sz="1070" dirty="0">
                <a:solidFill>
                  <a:srgbClr val="008000"/>
                </a:solidFill>
              </a:rPr>
              <a:t> </a:t>
            </a:r>
            <a:r>
              <a:rPr lang="en-US" altLang="en-US" sz="1070" dirty="0" err="1">
                <a:solidFill>
                  <a:srgbClr val="008000"/>
                </a:solidFill>
              </a:rPr>
              <a:t>Stärke</a:t>
            </a:r>
            <a:r>
              <a:rPr lang="en-US" altLang="en-US" sz="1070" dirty="0">
                <a:solidFill>
                  <a:srgbClr val="008000"/>
                </a:solidFill>
              </a:rPr>
              <a:t> von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>
                <a:solidFill>
                  <a:srgbClr val="008000"/>
                </a:solidFill>
              </a:rPr>
              <a:t>+4 × 180 </a:t>
            </a:r>
            <a:r>
              <a:rPr lang="en-US" altLang="en-US" sz="1070" b="1" i="1" dirty="0" err="1">
                <a:solidFill>
                  <a:srgbClr val="008000"/>
                </a:solidFill>
              </a:rPr>
              <a:t>ergibt</a:t>
            </a:r>
            <a:r>
              <a:rPr lang="en-US" altLang="en-US" sz="1070" b="1" i="1" dirty="0">
                <a:solidFill>
                  <a:srgbClr val="008000"/>
                </a:solidFill>
              </a:rPr>
              <a:t> </a:t>
            </a:r>
            <a:r>
              <a:rPr lang="en-US" altLang="en-US" sz="1070" dirty="0">
                <a:solidFill>
                  <a:srgbClr val="008000"/>
                </a:solidFill>
              </a:rPr>
              <a:t>(</a:t>
            </a:r>
            <a:r>
              <a:rPr lang="en-US" altLang="en-US" sz="1070" dirty="0" err="1">
                <a:solidFill>
                  <a:srgbClr val="008000"/>
                </a:solidFill>
              </a:rPr>
              <a:t>denken</a:t>
            </a:r>
            <a:r>
              <a:rPr lang="en-US" altLang="en-US" sz="1070" dirty="0">
                <a:solidFill>
                  <a:srgbClr val="008000"/>
                </a:solidFill>
              </a:rPr>
              <a:t> Sie </a:t>
            </a:r>
            <a:r>
              <a:rPr lang="en-US" altLang="en-US" sz="1070" dirty="0" err="1">
                <a:solidFill>
                  <a:srgbClr val="008000"/>
                </a:solidFill>
              </a:rPr>
              <a:t>daran</a:t>
            </a:r>
            <a:r>
              <a:rPr lang="en-US" altLang="en-US" sz="1070" dirty="0">
                <a:solidFill>
                  <a:srgbClr val="008000"/>
                </a:solidFill>
              </a:rPr>
              <a:t>: </a:t>
            </a:r>
            <a:r>
              <a:rPr lang="en-US" altLang="en-US" sz="1070" dirty="0" err="1">
                <a:solidFill>
                  <a:srgbClr val="008000"/>
                </a:solidFill>
              </a:rPr>
              <a:t>ein</a:t>
            </a:r>
            <a:r>
              <a:rPr lang="en-US" altLang="en-US" sz="1070" dirty="0">
                <a:solidFill>
                  <a:srgbClr val="008000"/>
                </a:solidFill>
              </a:rPr>
              <a:t> Minus </a:t>
            </a:r>
            <a:r>
              <a:rPr lang="en-US" altLang="en-US" sz="1070" dirty="0" err="1">
                <a:solidFill>
                  <a:srgbClr val="008000"/>
                </a:solidFill>
              </a:rPr>
              <a:t>subtrahieren</a:t>
            </a:r>
            <a:r>
              <a:rPr lang="en-US" altLang="en-US" sz="1070" dirty="0">
                <a:solidFill>
                  <a:srgbClr val="008000"/>
                </a:solidFill>
              </a:rPr>
              <a:t> </a:t>
            </a:r>
            <a:r>
              <a:rPr lang="en-US" altLang="en-US" sz="1070" dirty="0" err="1">
                <a:solidFill>
                  <a:srgbClr val="008000"/>
                </a:solidFill>
              </a:rPr>
              <a:t>ergibt</a:t>
            </a:r>
            <a:r>
              <a:rPr lang="en-US" altLang="en-US" sz="1070" dirty="0">
                <a:solidFill>
                  <a:srgbClr val="008000"/>
                </a:solidFill>
              </a:rPr>
              <a:t> Plus).</a:t>
            </a:r>
          </a:p>
        </p:txBody>
      </p:sp>
      <p:sp>
        <p:nvSpPr>
          <p:cNvPr id="35870" name="Oval 35">
            <a:extLst>
              <a:ext uri="{FF2B5EF4-FFF2-40B4-BE49-F238E27FC236}">
                <a16:creationId xmlns:a16="http://schemas.microsoft.com/office/drawing/2014/main" id="{8F9C1E7F-1886-56E4-BB9F-1165710E0D2E}"/>
              </a:ext>
            </a:extLst>
          </p:cNvPr>
          <p:cNvSpPr>
            <a:spLocks noChangeArrowheads="1"/>
          </p:cNvSpPr>
          <p:nvPr/>
        </p:nvSpPr>
        <p:spPr bwMode="auto">
          <a:xfrm>
            <a:off x="4668644" y="3313866"/>
            <a:ext cx="883601" cy="475785"/>
          </a:xfrm>
          <a:prstGeom prst="ellipse">
            <a:avLst/>
          </a:prstGeom>
          <a:noFill/>
          <a:ln w="25489">
            <a:solidFill>
              <a:srgbClr val="008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5871" name="Text Box 36">
            <a:extLst>
              <a:ext uri="{FF2B5EF4-FFF2-40B4-BE49-F238E27FC236}">
                <a16:creationId xmlns:a16="http://schemas.microsoft.com/office/drawing/2014/main" id="{4198AD49-6B75-AFAE-3A5E-0B61DE4D866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889" y="3815140"/>
            <a:ext cx="3993199" cy="61586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FF0000"/>
                </a:solidFill>
              </a:rPr>
              <a:t>Um die Power-</a:t>
            </a:r>
            <a:r>
              <a:rPr lang="en-US" altLang="en-US" sz="1070" dirty="0" err="1">
                <a:solidFill>
                  <a:srgbClr val="FF0000"/>
                </a:solidFill>
              </a:rPr>
              <a:t>Kreuze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zu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einem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sphärozylindrischen</a:t>
            </a:r>
            <a:endParaRPr lang="en-US" altLang="en-US" sz="1070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FF0000"/>
                </a:solidFill>
              </a:rPr>
              <a:t>Äquivalent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zu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kombinieren</a:t>
            </a:r>
            <a:r>
              <a:rPr lang="en-US" altLang="en-US" sz="1070" dirty="0">
                <a:solidFill>
                  <a:srgbClr val="FF0000"/>
                </a:solidFill>
              </a:rPr>
              <a:t>, </a:t>
            </a:r>
            <a:r>
              <a:rPr lang="en-US" altLang="en-US" sz="1070" dirty="0" err="1">
                <a:solidFill>
                  <a:srgbClr val="FF0000"/>
                </a:solidFill>
              </a:rPr>
              <a:t>addieren</a:t>
            </a:r>
            <a:r>
              <a:rPr lang="en-US" altLang="en-US" sz="1070" dirty="0">
                <a:solidFill>
                  <a:srgbClr val="FF0000"/>
                </a:solidFill>
              </a:rPr>
              <a:t> Sie </a:t>
            </a:r>
            <a:r>
              <a:rPr lang="en-US" altLang="en-US" sz="1070" dirty="0" err="1">
                <a:solidFill>
                  <a:srgbClr val="FF0000"/>
                </a:solidFill>
              </a:rPr>
              <a:t>zunächst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b="1" i="1" dirty="0">
                <a:solidFill>
                  <a:srgbClr val="FF0000"/>
                </a:solidFill>
              </a:rPr>
              <a:t>-5 x 180 </a:t>
            </a:r>
            <a:r>
              <a:rPr lang="en-US" altLang="en-US" sz="1070" dirty="0" err="1">
                <a:solidFill>
                  <a:srgbClr val="FF0000"/>
                </a:solidFill>
              </a:rPr>
              <a:t>zur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b="1" i="1" dirty="0">
                <a:solidFill>
                  <a:srgbClr val="FF0000"/>
                </a:solidFill>
              </a:rPr>
              <a:t>-5 x</a:t>
            </a:r>
            <a:r>
              <a:rPr lang="en-US" altLang="en-US" sz="1070" dirty="0">
                <a:solidFill>
                  <a:srgbClr val="FF0000"/>
                </a:solidFill>
              </a:rPr>
              <a:t> 090-Linse. (</a:t>
            </a:r>
            <a:r>
              <a:rPr lang="en-US" altLang="en-US" sz="1070" dirty="0" err="1">
                <a:solidFill>
                  <a:srgbClr val="FF0000"/>
                </a:solidFill>
              </a:rPr>
              <a:t>Dadurch</a:t>
            </a:r>
            <a:endParaRPr lang="en-US" altLang="en-US" sz="1070" dirty="0">
              <a:solidFill>
                <a:srgbClr val="FF0000"/>
              </a:solidFill>
            </a:endParaRP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FF0000"/>
                </a:solidFill>
              </a:rPr>
              <a:t>wird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b="1" i="1" dirty="0">
                <a:solidFill>
                  <a:srgbClr val="FF0000"/>
                </a:solidFill>
              </a:rPr>
              <a:t>-5 </a:t>
            </a:r>
            <a:r>
              <a:rPr lang="en-US" altLang="en-US" sz="1070" dirty="0" err="1">
                <a:solidFill>
                  <a:srgbClr val="FF0000"/>
                </a:solidFill>
              </a:rPr>
              <a:t>zur</a:t>
            </a:r>
            <a:r>
              <a:rPr lang="en-US" altLang="en-US" sz="1070" dirty="0">
                <a:solidFill>
                  <a:srgbClr val="FF0000"/>
                </a:solidFill>
              </a:rPr>
              <a:t> </a:t>
            </a:r>
            <a:r>
              <a:rPr lang="en-US" altLang="en-US" sz="1070" dirty="0" err="1">
                <a:solidFill>
                  <a:srgbClr val="FF0000"/>
                </a:solidFill>
              </a:rPr>
              <a:t>sphärischen Komponente der Refraktion</a:t>
            </a:r>
            <a:r>
              <a:rPr lang="en-US" altLang="en-US" sz="1070" dirty="0">
                <a:solidFill>
                  <a:srgbClr val="FF0000"/>
                </a:solidFill>
              </a:rPr>
              <a:t>.)</a:t>
            </a:r>
          </a:p>
        </p:txBody>
      </p:sp>
      <p:sp>
        <p:nvSpPr>
          <p:cNvPr id="35872" name="ZZ_Kopfleiste">
            <a:extLst>
              <a:ext uri="{FF2B5EF4-FFF2-40B4-BE49-F238E27FC236}">
                <a16:creationId xmlns:a16="http://schemas.microsoft.com/office/drawing/2014/main" id="{6323F546-A8E4-E36D-00D4-9F645F78FD08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5873" name="Slide Number Placeholder 1">
            <a:extLst>
              <a:ext uri="{FF2B5EF4-FFF2-40B4-BE49-F238E27FC236}">
                <a16:creationId xmlns:a16="http://schemas.microsoft.com/office/drawing/2014/main" id="{793F6DA7-A18A-8861-14FF-208EB36A50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587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587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ext Box 2">
            <a:extLst>
              <a:ext uri="{FF2B5EF4-FFF2-40B4-BE49-F238E27FC236}">
                <a16:creationId xmlns:a16="http://schemas.microsoft.com/office/drawing/2014/main" id="{01BE5597-0618-30BD-354D-3D05F3C6F1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889" y="3815140"/>
            <a:ext cx="3993199" cy="5961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B8C0CA"/>
                </a:solidFill>
              </a:rPr>
              <a:t>Um die Korrekturkreuze zu einem sphärozylindrischen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B8C0CA"/>
                </a:solidFill>
              </a:rPr>
              <a:t xml:space="preserve">Äquivalent zu kombinieren, addieren Sie zunächst </a:t>
            </a:r>
            <a:r>
              <a:rPr lang="en-US" altLang="en-US" sz="1070" b="1" i="1">
                <a:solidFill>
                  <a:srgbClr val="B8C0CA"/>
                </a:solidFill>
              </a:rPr>
              <a:t>-5 x 180 </a:t>
            </a:r>
            <a:r>
              <a:rPr lang="en-US" altLang="en-US" sz="1070">
                <a:solidFill>
                  <a:srgbClr val="B8C0CA"/>
                </a:solidFill>
              </a:rPr>
              <a:t>zur </a:t>
            </a:r>
            <a:r>
              <a:rPr lang="en-US" altLang="en-US" sz="1070" b="1" i="1">
                <a:solidFill>
                  <a:srgbClr val="B8C0CA"/>
                </a:solidFill>
              </a:rPr>
              <a:t>-5 x</a:t>
            </a:r>
            <a:r>
              <a:rPr lang="en-US" altLang="en-US" sz="1070">
                <a:solidFill>
                  <a:srgbClr val="B8C0CA"/>
                </a:solidFill>
              </a:rPr>
              <a:t> 090-Linse. (Dadurch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B8C0CA"/>
                </a:solidFill>
              </a:rPr>
              <a:t>wird -5 zur sphärischen Komponente der Refraktion</a:t>
            </a:r>
            <a:r>
              <a:rPr lang="en-US" altLang="en-US" sz="1070">
                <a:solidFill>
                  <a:srgbClr val="B8C0CA"/>
                </a:solidFill>
              </a:rPr>
              <a:t>.)</a:t>
            </a:r>
          </a:p>
        </p:txBody>
      </p:sp>
      <p:sp>
        <p:nvSpPr>
          <p:cNvPr id="36867" name="Text Box 3">
            <a:extLst>
              <a:ext uri="{FF2B5EF4-FFF2-40B4-BE49-F238E27FC236}">
                <a16:creationId xmlns:a16="http://schemas.microsoft.com/office/drawing/2014/main" id="{1C64DBD3-3BD8-8FB8-6111-9B95C6D2F2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24889" y="4484922"/>
            <a:ext cx="4020104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B8C0CA"/>
                </a:solidFill>
              </a:rPr>
              <a:t>Um das Gleichgewicht zu wahren, ziehen Sie dieselben </a:t>
            </a:r>
            <a:r>
              <a:rPr lang="en-US" altLang="en-US" sz="1070" b="1" i="1">
                <a:solidFill>
                  <a:srgbClr val="B8C0CA"/>
                </a:solidFill>
              </a:rPr>
              <a:t>-5 x 180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B8C0CA"/>
                </a:solidFill>
              </a:rPr>
              <a:t>vom anderen Kreuzwert ab, was eine Stärke von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>
                <a:solidFill>
                  <a:srgbClr val="B8C0CA"/>
                </a:solidFill>
              </a:rPr>
              <a:t>+4 x 180 ergibt </a:t>
            </a:r>
            <a:r>
              <a:rPr lang="en-US" altLang="en-US" sz="1070">
                <a:solidFill>
                  <a:srgbClr val="B8C0CA"/>
                </a:solidFill>
              </a:rPr>
              <a:t>(denken Sie daran: Minus mal Minus ergibt Plus).</a:t>
            </a:r>
          </a:p>
        </p:txBody>
      </p:sp>
      <p:sp>
        <p:nvSpPr>
          <p:cNvPr id="36868" name="Text Box 5">
            <a:extLst>
              <a:ext uri="{FF2B5EF4-FFF2-40B4-BE49-F238E27FC236}">
                <a16:creationId xmlns:a16="http://schemas.microsoft.com/office/drawing/2014/main" id="{9FBB47A7-D6F3-B676-5A52-BB947B6A8A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192859" y="3789652"/>
            <a:ext cx="3406963" cy="630133"/>
          </a:xfrm>
          <a:prstGeom prst="rect">
            <a:avLst/>
          </a:prstGeom>
          <a:solidFill>
            <a:srgbClr val="F3EAF7"/>
          </a:solidFill>
          <a:ln w="8496">
            <a:solidFill>
              <a:srgbClr val="008000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Die </a:t>
            </a:r>
            <a:r>
              <a:rPr lang="en-US" altLang="en-US" sz="1070" dirty="0" err="1">
                <a:solidFill>
                  <a:srgbClr val="3333FF"/>
                </a:solidFill>
              </a:rPr>
              <a:t>sphärozylindrische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Korrektur</a:t>
            </a:r>
            <a:r>
              <a:rPr lang="en-US" altLang="en-US" sz="1070" dirty="0">
                <a:solidFill>
                  <a:srgbClr val="3333FF"/>
                </a:solidFill>
              </a:rPr>
              <a:t> für dieses Auge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beträgt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b="1" i="1" dirty="0">
                <a:solidFill>
                  <a:srgbClr val="3333FF"/>
                </a:solidFill>
              </a:rPr>
              <a:t>-5 +4 x 180</a:t>
            </a:r>
            <a:r>
              <a:rPr lang="en-US" altLang="en-US" sz="1070" dirty="0">
                <a:solidFill>
                  <a:srgbClr val="3333FF"/>
                </a:solidFill>
              </a:rPr>
              <a:t>, was </a:t>
            </a:r>
            <a:r>
              <a:rPr lang="en-US" altLang="en-US" sz="1070" dirty="0" err="1">
                <a:solidFill>
                  <a:srgbClr val="3333FF"/>
                </a:solidFill>
              </a:rPr>
              <a:t>genau</a:t>
            </a:r>
            <a:r>
              <a:rPr lang="en-US" altLang="en-US" sz="1070" dirty="0">
                <a:solidFill>
                  <a:srgbClr val="3333FF"/>
                </a:solidFill>
              </a:rPr>
              <a:t> dem </a:t>
            </a:r>
            <a:r>
              <a:rPr lang="en-US" altLang="en-US" sz="1070" dirty="0" err="1">
                <a:solidFill>
                  <a:srgbClr val="3333FF"/>
                </a:solidFill>
              </a:rPr>
              <a:t>Ergebnis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entspricht</a:t>
            </a:r>
            <a:r>
              <a:rPr lang="en-US" altLang="en-US" sz="1070" dirty="0">
                <a:solidFill>
                  <a:srgbClr val="3333FF"/>
                </a:solidFill>
              </a:rPr>
              <a:t>, das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wir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bei der Refraktion mit dem Jackson-Kreuzzylinder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</a:t>
            </a:r>
            <a:r>
              <a:rPr lang="en-US" altLang="en-US" sz="1070" dirty="0" err="1">
                <a:solidFill>
                  <a:srgbClr val="3333FF"/>
                </a:solidFill>
              </a:rPr>
              <a:t>erhalten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haben</a:t>
            </a:r>
            <a:r>
              <a:rPr lang="en-US" altLang="en-US" sz="1070" dirty="0">
                <a:solidFill>
                  <a:srgbClr val="3333FF"/>
                </a:solidFill>
              </a:rPr>
              <a:t>!</a:t>
            </a:r>
          </a:p>
        </p:txBody>
      </p:sp>
      <p:sp>
        <p:nvSpPr>
          <p:cNvPr id="36869" name="Text Box 6">
            <a:extLst>
              <a:ext uri="{FF2B5EF4-FFF2-40B4-BE49-F238E27FC236}">
                <a16:creationId xmlns:a16="http://schemas.microsoft.com/office/drawing/2014/main" id="{7080DB2A-27C6-E336-C5D6-084C2E9FF5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591325" y="1614633"/>
            <a:ext cx="2475217" cy="35231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 err="1">
                <a:solidFill>
                  <a:srgbClr val="3333FF"/>
                </a:solidFill>
              </a:rPr>
              <a:t>Überprüfen</a:t>
            </a:r>
            <a:r>
              <a:rPr lang="en-US" altLang="en-US" sz="1070" b="1" i="1" dirty="0">
                <a:solidFill>
                  <a:srgbClr val="3333FF"/>
                </a:solidFill>
              </a:rPr>
              <a:t> Sie </a:t>
            </a:r>
            <a:r>
              <a:rPr lang="en-US" altLang="en-US" sz="1070" b="1" i="1" dirty="0" err="1">
                <a:solidFill>
                  <a:srgbClr val="3333FF"/>
                </a:solidFill>
              </a:rPr>
              <a:t>unsere</a:t>
            </a:r>
            <a:r>
              <a:rPr lang="en-US" altLang="en-US" sz="1070" b="1" i="1" dirty="0">
                <a:solidFill>
                  <a:srgbClr val="3333FF"/>
                </a:solidFill>
              </a:rPr>
              <a:t> Arbeit…</a:t>
            </a:r>
          </a:p>
          <a:p>
            <a:pPr algn="ctr"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>
                <a:solidFill>
                  <a:srgbClr val="FF0000"/>
                </a:solidFill>
              </a:rPr>
              <a:t>Bingo!</a:t>
            </a:r>
          </a:p>
        </p:txBody>
      </p:sp>
      <p:sp>
        <p:nvSpPr>
          <p:cNvPr id="36870" name="Oval 8">
            <a:extLst>
              <a:ext uri="{FF2B5EF4-FFF2-40B4-BE49-F238E27FC236}">
                <a16:creationId xmlns:a16="http://schemas.microsoft.com/office/drawing/2014/main" id="{C0706F0B-D56E-69F2-63F8-E5F5A9E226E7}"/>
              </a:ext>
            </a:extLst>
          </p:cNvPr>
          <p:cNvSpPr>
            <a:spLocks noChangeArrowheads="1"/>
          </p:cNvSpPr>
          <p:nvPr/>
        </p:nvSpPr>
        <p:spPr bwMode="auto">
          <a:xfrm>
            <a:off x="3241288" y="1410725"/>
            <a:ext cx="5165670" cy="4961762"/>
          </a:xfrm>
          <a:prstGeom prst="ellipse">
            <a:avLst/>
          </a:prstGeom>
          <a:noFill/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6871" name="Oval 9">
            <a:extLst>
              <a:ext uri="{FF2B5EF4-FFF2-40B4-BE49-F238E27FC236}">
                <a16:creationId xmlns:a16="http://schemas.microsoft.com/office/drawing/2014/main" id="{D07C46AC-C358-C0F0-BFAB-3263F46DFB59}"/>
              </a:ext>
            </a:extLst>
          </p:cNvPr>
          <p:cNvSpPr>
            <a:spLocks noChangeArrowheads="1"/>
          </p:cNvSpPr>
          <p:nvPr/>
        </p:nvSpPr>
        <p:spPr bwMode="auto">
          <a:xfrm>
            <a:off x="2969410" y="2906050"/>
            <a:ext cx="951571" cy="1835172"/>
          </a:xfrm>
          <a:prstGeom prst="ellipse">
            <a:avLst/>
          </a:prstGeom>
          <a:solidFill>
            <a:schemeClr val="bg1"/>
          </a:solidFill>
          <a:ln w="33985">
            <a:solidFill>
              <a:schemeClr val="tx1"/>
            </a:solidFill>
            <a:round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6872" name="Freeform 10">
            <a:extLst>
              <a:ext uri="{FF2B5EF4-FFF2-40B4-BE49-F238E27FC236}">
                <a16:creationId xmlns:a16="http://schemas.microsoft.com/office/drawing/2014/main" id="{D1BD36C6-025D-9322-C863-C231A342490C}"/>
              </a:ext>
            </a:extLst>
          </p:cNvPr>
          <p:cNvSpPr>
            <a:spLocks/>
          </p:cNvSpPr>
          <p:nvPr/>
        </p:nvSpPr>
        <p:spPr bwMode="auto">
          <a:xfrm>
            <a:off x="3105349" y="2906050"/>
            <a:ext cx="339847" cy="1835172"/>
          </a:xfrm>
          <a:custGeom>
            <a:avLst/>
            <a:gdLst>
              <a:gd name="T0" fmla="*/ 2147483646 w 240"/>
              <a:gd name="T1" fmla="*/ 0 h 1296"/>
              <a:gd name="T2" fmla="*/ 2147483646 w 240"/>
              <a:gd name="T3" fmla="*/ 2147483646 h 1296"/>
              <a:gd name="T4" fmla="*/ 0 w 240"/>
              <a:gd name="T5" fmla="*/ 2147483646 h 1296"/>
              <a:gd name="T6" fmla="*/ 2147483646 w 240"/>
              <a:gd name="T7" fmla="*/ 2147483646 h 1296"/>
              <a:gd name="T8" fmla="*/ 2147483646 w 240"/>
              <a:gd name="T9" fmla="*/ 2147483646 h 129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40" h="1296">
                <a:moveTo>
                  <a:pt x="240" y="0"/>
                </a:moveTo>
                <a:cubicBezTo>
                  <a:pt x="164" y="112"/>
                  <a:pt x="88" y="224"/>
                  <a:pt x="48" y="336"/>
                </a:cubicBezTo>
                <a:cubicBezTo>
                  <a:pt x="8" y="448"/>
                  <a:pt x="0" y="560"/>
                  <a:pt x="0" y="672"/>
                </a:cubicBezTo>
                <a:cubicBezTo>
                  <a:pt x="0" y="784"/>
                  <a:pt x="8" y="904"/>
                  <a:pt x="48" y="1008"/>
                </a:cubicBezTo>
                <a:cubicBezTo>
                  <a:pt x="88" y="1112"/>
                  <a:pt x="208" y="1248"/>
                  <a:pt x="240" y="129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73" name="Freeform 11">
            <a:extLst>
              <a:ext uri="{FF2B5EF4-FFF2-40B4-BE49-F238E27FC236}">
                <a16:creationId xmlns:a16="http://schemas.microsoft.com/office/drawing/2014/main" id="{D60A7BBF-7AF4-7D7E-1238-C0A224ECFC2F}"/>
              </a:ext>
            </a:extLst>
          </p:cNvPr>
          <p:cNvSpPr>
            <a:spLocks/>
          </p:cNvSpPr>
          <p:nvPr/>
        </p:nvSpPr>
        <p:spPr bwMode="auto">
          <a:xfrm>
            <a:off x="3026052" y="3449805"/>
            <a:ext cx="826960" cy="815632"/>
          </a:xfrm>
          <a:custGeom>
            <a:avLst/>
            <a:gdLst>
              <a:gd name="T0" fmla="*/ 2147483646 w 584"/>
              <a:gd name="T1" fmla="*/ 0 h 576"/>
              <a:gd name="T2" fmla="*/ 2147483646 w 584"/>
              <a:gd name="T3" fmla="*/ 2147483646 h 576"/>
              <a:gd name="T4" fmla="*/ 2147483646 w 584"/>
              <a:gd name="T5" fmla="*/ 2147483646 h 576"/>
              <a:gd name="T6" fmla="*/ 2147483646 w 584"/>
              <a:gd name="T7" fmla="*/ 2147483646 h 576"/>
              <a:gd name="T8" fmla="*/ 2147483646 w 584"/>
              <a:gd name="T9" fmla="*/ 2147483646 h 576"/>
              <a:gd name="T10" fmla="*/ 2147483646 w 584"/>
              <a:gd name="T11" fmla="*/ 2147483646 h 57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584" h="576">
                <a:moveTo>
                  <a:pt x="8" y="0"/>
                </a:moveTo>
                <a:cubicBezTo>
                  <a:pt x="4" y="28"/>
                  <a:pt x="0" y="56"/>
                  <a:pt x="8" y="96"/>
                </a:cubicBezTo>
                <a:cubicBezTo>
                  <a:pt x="16" y="136"/>
                  <a:pt x="24" y="192"/>
                  <a:pt x="56" y="240"/>
                </a:cubicBezTo>
                <a:cubicBezTo>
                  <a:pt x="88" y="288"/>
                  <a:pt x="152" y="344"/>
                  <a:pt x="200" y="384"/>
                </a:cubicBezTo>
                <a:cubicBezTo>
                  <a:pt x="248" y="424"/>
                  <a:pt x="280" y="448"/>
                  <a:pt x="344" y="480"/>
                </a:cubicBezTo>
                <a:cubicBezTo>
                  <a:pt x="408" y="512"/>
                  <a:pt x="544" y="560"/>
                  <a:pt x="584" y="576"/>
                </a:cubicBezTo>
              </a:path>
            </a:pathLst>
          </a:cu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grpSp>
        <p:nvGrpSpPr>
          <p:cNvPr id="36874" name="Group 12">
            <a:extLst>
              <a:ext uri="{FF2B5EF4-FFF2-40B4-BE49-F238E27FC236}">
                <a16:creationId xmlns:a16="http://schemas.microsoft.com/office/drawing/2014/main" id="{AF58F353-C7DB-ECB0-26D8-F4AB23C1BE93}"/>
              </a:ext>
            </a:extLst>
          </p:cNvPr>
          <p:cNvGrpSpPr>
            <a:grpSpLocks/>
          </p:cNvGrpSpPr>
          <p:nvPr/>
        </p:nvGrpSpPr>
        <p:grpSpPr bwMode="auto">
          <a:xfrm>
            <a:off x="2629564" y="2906050"/>
            <a:ext cx="339847" cy="1835172"/>
            <a:chOff x="3072" y="2064"/>
            <a:chExt cx="816" cy="1248"/>
          </a:xfrm>
        </p:grpSpPr>
        <p:sp>
          <p:nvSpPr>
            <p:cNvPr id="36898" name="Freeform 13">
              <a:extLst>
                <a:ext uri="{FF2B5EF4-FFF2-40B4-BE49-F238E27FC236}">
                  <a16:creationId xmlns:a16="http://schemas.microsoft.com/office/drawing/2014/main" id="{C12A5F60-796B-744B-40F8-AB2329FB51E6}"/>
                </a:ext>
              </a:extLst>
            </p:cNvPr>
            <p:cNvSpPr>
              <a:spLocks/>
            </p:cNvSpPr>
            <p:nvPr/>
          </p:nvSpPr>
          <p:spPr bwMode="auto">
            <a:xfrm>
              <a:off x="3072" y="2064"/>
              <a:ext cx="248" cy="1248"/>
            </a:xfrm>
            <a:custGeom>
              <a:avLst/>
              <a:gdLst>
                <a:gd name="T0" fmla="*/ 0 w 200"/>
                <a:gd name="T1" fmla="*/ 0 h 1248"/>
                <a:gd name="T2" fmla="*/ 866 w 200"/>
                <a:gd name="T3" fmla="*/ 624 h 1248"/>
                <a:gd name="T4" fmla="*/ 217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6899" name="Freeform 14">
              <a:extLst>
                <a:ext uri="{FF2B5EF4-FFF2-40B4-BE49-F238E27FC236}">
                  <a16:creationId xmlns:a16="http://schemas.microsoft.com/office/drawing/2014/main" id="{1A3DF3DD-9520-E4EC-820E-42C02773F245}"/>
                </a:ext>
              </a:extLst>
            </p:cNvPr>
            <p:cNvSpPr>
              <a:spLocks/>
            </p:cNvSpPr>
            <p:nvPr/>
          </p:nvSpPr>
          <p:spPr bwMode="auto">
            <a:xfrm flipH="1">
              <a:off x="3648" y="2064"/>
              <a:ext cx="240" cy="1248"/>
            </a:xfrm>
            <a:custGeom>
              <a:avLst/>
              <a:gdLst>
                <a:gd name="T0" fmla="*/ 0 w 200"/>
                <a:gd name="T1" fmla="*/ 0 h 1248"/>
                <a:gd name="T2" fmla="*/ 685 w 200"/>
                <a:gd name="T3" fmla="*/ 624 h 1248"/>
                <a:gd name="T4" fmla="*/ 174 w 200"/>
                <a:gd name="T5" fmla="*/ 1248 h 124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200" h="1248">
                  <a:moveTo>
                    <a:pt x="0" y="0"/>
                  </a:moveTo>
                  <a:cubicBezTo>
                    <a:pt x="92" y="208"/>
                    <a:pt x="184" y="416"/>
                    <a:pt x="192" y="624"/>
                  </a:cubicBezTo>
                  <a:cubicBezTo>
                    <a:pt x="200" y="832"/>
                    <a:pt x="72" y="1144"/>
                    <a:pt x="48" y="1248"/>
                  </a:cubicBezTo>
                </a:path>
              </a:pathLst>
            </a:cu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6900" name="Line 15">
              <a:extLst>
                <a:ext uri="{FF2B5EF4-FFF2-40B4-BE49-F238E27FC236}">
                  <a16:creationId xmlns:a16="http://schemas.microsoft.com/office/drawing/2014/main" id="{0D65D91A-9125-6A86-713C-18BBC76DE4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072" y="2064"/>
              <a:ext cx="81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6901" name="Line 16">
              <a:extLst>
                <a:ext uri="{FF2B5EF4-FFF2-40B4-BE49-F238E27FC236}">
                  <a16:creationId xmlns:a16="http://schemas.microsoft.com/office/drawing/2014/main" id="{713EAF13-0F4F-3B6E-467C-177ABD50F20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120" y="3312"/>
              <a:ext cx="720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6875" name="Text Box 17">
            <a:extLst>
              <a:ext uri="{FF2B5EF4-FFF2-40B4-BE49-F238E27FC236}">
                <a16:creationId xmlns:a16="http://schemas.microsoft.com/office/drawing/2014/main" id="{C6B4A570-5B3B-CA89-1A05-D23F39A19A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8522" y="1562240"/>
            <a:ext cx="876521" cy="59614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Refraktionsfehler: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+1 ×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+5 x 090</a:t>
            </a:r>
          </a:p>
        </p:txBody>
      </p:sp>
      <p:sp>
        <p:nvSpPr>
          <p:cNvPr id="36876" name="Text Box 18">
            <a:extLst>
              <a:ext uri="{FF2B5EF4-FFF2-40B4-BE49-F238E27FC236}">
                <a16:creationId xmlns:a16="http://schemas.microsoft.com/office/drawing/2014/main" id="{D1435D75-8F62-0F36-9893-1C4606FEA8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93625" y="2634173"/>
            <a:ext cx="65533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folHlink"/>
                </a:solidFill>
              </a:rPr>
              <a:t>-5 Sph</a:t>
            </a:r>
          </a:p>
        </p:txBody>
      </p:sp>
      <p:sp>
        <p:nvSpPr>
          <p:cNvPr id="36877" name="Text Box 19">
            <a:extLst>
              <a:ext uri="{FF2B5EF4-FFF2-40B4-BE49-F238E27FC236}">
                <a16:creationId xmlns:a16="http://schemas.microsoft.com/office/drawing/2014/main" id="{128BF4B1-92FA-C8CE-AD15-DA2B2E543D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86545" y="2430265"/>
            <a:ext cx="71424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accent1"/>
                </a:solidFill>
              </a:rPr>
              <a:t>+4 x 180</a:t>
            </a:r>
          </a:p>
        </p:txBody>
      </p:sp>
      <p:sp>
        <p:nvSpPr>
          <p:cNvPr id="36878" name="AutoShape 20">
            <a:extLst>
              <a:ext uri="{FF2B5EF4-FFF2-40B4-BE49-F238E27FC236}">
                <a16:creationId xmlns:a16="http://schemas.microsoft.com/office/drawing/2014/main" id="{F83D460C-C32F-2A2D-E2B2-DCF519304439}"/>
              </a:ext>
            </a:extLst>
          </p:cNvPr>
          <p:cNvSpPr>
            <a:spLocks noChangeArrowheads="1"/>
          </p:cNvSpPr>
          <p:nvPr/>
        </p:nvSpPr>
        <p:spPr bwMode="auto">
          <a:xfrm rot="5400000">
            <a:off x="2476633" y="3534767"/>
            <a:ext cx="339847" cy="441801"/>
          </a:xfrm>
          <a:prstGeom prst="can">
            <a:avLst>
              <a:gd name="adj" fmla="val 65000"/>
            </a:avLst>
          </a:prstGeom>
          <a:noFill/>
          <a:ln w="849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 lIns="81563" rIns="81563" tIns="40782" bIns="40782"/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endParaRPr lang="en-US" altLang="en-US" sz="1606"/>
          </a:p>
        </p:txBody>
      </p:sp>
      <p:sp>
        <p:nvSpPr>
          <p:cNvPr id="36879" name="Line 21">
            <a:extLst>
              <a:ext uri="{FF2B5EF4-FFF2-40B4-BE49-F238E27FC236}">
                <a16:creationId xmlns:a16="http://schemas.microsoft.com/office/drawing/2014/main" id="{666F74AA-D630-AFD4-00DF-54B80351FD54}"/>
              </a:ext>
            </a:extLst>
          </p:cNvPr>
          <p:cNvSpPr>
            <a:spLocks noChangeShapeType="1"/>
          </p:cNvSpPr>
          <p:nvPr/>
        </p:nvSpPr>
        <p:spPr bwMode="auto">
          <a:xfrm flipH="1" flipV="1">
            <a:off x="8092599" y="3585744"/>
            <a:ext cx="586236" cy="559331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80" name="Line 22">
            <a:extLst>
              <a:ext uri="{FF2B5EF4-FFF2-40B4-BE49-F238E27FC236}">
                <a16:creationId xmlns:a16="http://schemas.microsoft.com/office/drawing/2014/main" id="{C1DE0028-B431-C19C-5C48-E7D0AB1B17E7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8406957" y="3517774"/>
            <a:ext cx="0" cy="747663"/>
          </a:xfrm>
          <a:prstGeom prst="line">
            <a:avLst/>
          </a:prstGeom>
          <a:noFill/>
          <a:ln w="33985">
            <a:solidFill>
              <a:srgbClr val="3333FF"/>
            </a:solidFill>
            <a:prstDash val="sysDot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81" name="Line 23">
            <a:extLst>
              <a:ext uri="{FF2B5EF4-FFF2-40B4-BE49-F238E27FC236}">
                <a16:creationId xmlns:a16="http://schemas.microsoft.com/office/drawing/2014/main" id="{E4010596-7B92-6ACF-75B0-641128FE4F61}"/>
              </a:ext>
            </a:extLst>
          </p:cNvPr>
          <p:cNvSpPr>
            <a:spLocks noChangeShapeType="1"/>
          </p:cNvSpPr>
          <p:nvPr/>
        </p:nvSpPr>
        <p:spPr bwMode="auto">
          <a:xfrm>
            <a:off x="3717073" y="1750572"/>
            <a:ext cx="1019540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82" name="Text Box 24">
            <a:extLst>
              <a:ext uri="{FF2B5EF4-FFF2-40B4-BE49-F238E27FC236}">
                <a16:creationId xmlns:a16="http://schemas.microsoft.com/office/drawing/2014/main" id="{D688C6CD-F689-8553-0E08-57ED3DA9D8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98381" y="1862438"/>
            <a:ext cx="2230243" cy="467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i="1" dirty="0" err="1">
                <a:solidFill>
                  <a:schemeClr val="accent1"/>
                </a:solidFill>
              </a:rPr>
              <a:t>Korrektur</a:t>
            </a:r>
            <a:r>
              <a:rPr lang="en-US" altLang="en-US" sz="1070" b="1" i="1" dirty="0">
                <a:solidFill>
                  <a:schemeClr val="accent1"/>
                </a:solidFill>
              </a:rPr>
              <a:t>-Power-Kreuz</a:t>
            </a:r>
            <a:r>
              <a:rPr lang="en-US" altLang="en-US" sz="1070" b="1" dirty="0">
                <a:solidFill>
                  <a:schemeClr val="accent1"/>
                </a:solidFill>
              </a:rPr>
              <a:t>: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-1 x 180</a:t>
            </a:r>
          </a:p>
          <a:p>
            <a:pPr algn="ctr"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 dirty="0">
                <a:solidFill>
                  <a:srgbClr val="3333FF"/>
                </a:solidFill>
              </a:rPr>
              <a:t>-5 x 090</a:t>
            </a:r>
          </a:p>
        </p:txBody>
      </p:sp>
      <p:sp>
        <p:nvSpPr>
          <p:cNvPr id="36883" name="Line 25">
            <a:extLst>
              <a:ext uri="{FF2B5EF4-FFF2-40B4-BE49-F238E27FC236}">
                <a16:creationId xmlns:a16="http://schemas.microsoft.com/office/drawing/2014/main" id="{277D8E8A-3560-CD84-8DD5-FCF0DAF1B2E7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0675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84" name="Line 26">
            <a:extLst>
              <a:ext uri="{FF2B5EF4-FFF2-40B4-BE49-F238E27FC236}">
                <a16:creationId xmlns:a16="http://schemas.microsoft.com/office/drawing/2014/main" id="{1BED6C31-7BDC-8D66-4C4B-B67BE4C3E50F}"/>
              </a:ext>
            </a:extLst>
          </p:cNvPr>
          <p:cNvSpPr>
            <a:spLocks noChangeShapeType="1"/>
          </p:cNvSpPr>
          <p:nvPr/>
        </p:nvSpPr>
        <p:spPr bwMode="auto">
          <a:xfrm>
            <a:off x="4260828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85" name="Line 27">
            <a:extLst>
              <a:ext uri="{FF2B5EF4-FFF2-40B4-BE49-F238E27FC236}">
                <a16:creationId xmlns:a16="http://schemas.microsoft.com/office/drawing/2014/main" id="{8D4E96A4-C029-C449-C206-7F43E88BB42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48449" y="2811177"/>
            <a:ext cx="0" cy="611724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86" name="Line 28">
            <a:extLst>
              <a:ext uri="{FF2B5EF4-FFF2-40B4-BE49-F238E27FC236}">
                <a16:creationId xmlns:a16="http://schemas.microsoft.com/office/drawing/2014/main" id="{60078BE2-F381-C464-BE71-C1FD31594E5C}"/>
              </a:ext>
            </a:extLst>
          </p:cNvPr>
          <p:cNvSpPr>
            <a:spLocks noChangeShapeType="1"/>
          </p:cNvSpPr>
          <p:nvPr/>
        </p:nvSpPr>
        <p:spPr bwMode="auto">
          <a:xfrm>
            <a:off x="6608602" y="3083054"/>
            <a:ext cx="679693" cy="0"/>
          </a:xfrm>
          <a:prstGeom prst="line">
            <a:avLst/>
          </a:prstGeom>
          <a:noFill/>
          <a:ln w="22656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87" name="Text Box 29">
            <a:extLst>
              <a:ext uri="{FF2B5EF4-FFF2-40B4-BE49-F238E27FC236}">
                <a16:creationId xmlns:a16="http://schemas.microsoft.com/office/drawing/2014/main" id="{2DE5A73A-1DBE-FADF-DE55-8A1C118BA0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2569036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6888" name="Text Box 30">
            <a:extLst>
              <a:ext uri="{FF2B5EF4-FFF2-40B4-BE49-F238E27FC236}">
                <a16:creationId xmlns:a16="http://schemas.microsoft.com/office/drawing/2014/main" id="{F2CEDEC5-5821-36B8-9B79-897A0BCFD0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12510" y="2566204"/>
            <a:ext cx="326932" cy="2449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90</a:t>
            </a:r>
          </a:p>
        </p:txBody>
      </p:sp>
      <p:sp>
        <p:nvSpPr>
          <p:cNvPr id="36889" name="Text Box 31">
            <a:extLst>
              <a:ext uri="{FF2B5EF4-FFF2-40B4-BE49-F238E27FC236}">
                <a16:creationId xmlns:a16="http://schemas.microsoft.com/office/drawing/2014/main" id="{EF70E8EF-4A67-E396-5B10-D3A7C4A986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920981" y="2947116"/>
            <a:ext cx="404984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6890" name="Text Box 32">
            <a:extLst>
              <a:ext uri="{FF2B5EF4-FFF2-40B4-BE49-F238E27FC236}">
                <a16:creationId xmlns:a16="http://schemas.microsoft.com/office/drawing/2014/main" id="{72F59181-267C-1B02-2EF7-50DC25666F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287164" y="2947116"/>
            <a:ext cx="404983" cy="24497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180</a:t>
            </a:r>
          </a:p>
        </p:txBody>
      </p:sp>
      <p:sp>
        <p:nvSpPr>
          <p:cNvPr id="36891" name="Text Box 33">
            <a:extLst>
              <a:ext uri="{FF2B5EF4-FFF2-40B4-BE49-F238E27FC236}">
                <a16:creationId xmlns:a16="http://schemas.microsoft.com/office/drawing/2014/main" id="{91BDD4D2-5DA0-D619-8F7B-4447B3466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8735" y="2974020"/>
            <a:ext cx="316623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-5</a:t>
            </a:r>
          </a:p>
        </p:txBody>
      </p:sp>
      <p:sp>
        <p:nvSpPr>
          <p:cNvPr id="36892" name="Line 34">
            <a:extLst>
              <a:ext uri="{FF2B5EF4-FFF2-40B4-BE49-F238E27FC236}">
                <a16:creationId xmlns:a16="http://schemas.microsoft.com/office/drawing/2014/main" id="{032F63F8-08D6-B56A-0D30-91D1C95C524B}"/>
              </a:ext>
            </a:extLst>
          </p:cNvPr>
          <p:cNvSpPr>
            <a:spLocks noChangeShapeType="1"/>
          </p:cNvSpPr>
          <p:nvPr/>
        </p:nvSpPr>
        <p:spPr bwMode="auto">
          <a:xfrm flipH="1">
            <a:off x="4940521" y="2158388"/>
            <a:ext cx="543755" cy="543755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93" name="Line 35">
            <a:extLst>
              <a:ext uri="{FF2B5EF4-FFF2-40B4-BE49-F238E27FC236}">
                <a16:creationId xmlns:a16="http://schemas.microsoft.com/office/drawing/2014/main" id="{4A477A05-0C94-B819-1519-852B944714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163969" y="2362296"/>
            <a:ext cx="611724" cy="203908"/>
          </a:xfrm>
          <a:prstGeom prst="line">
            <a:avLst/>
          </a:prstGeom>
          <a:noFill/>
          <a:ln w="8496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81563" rIns="81563" tIns="40782" bIns="40782"/>
          <a:lstStyle/>
          <a:p>
            <a:endParaRPr lang="en-US"/>
          </a:p>
        </p:txBody>
      </p:sp>
      <p:sp>
        <p:nvSpPr>
          <p:cNvPr id="36894" name="Text Box 36">
            <a:extLst>
              <a:ext uri="{FF2B5EF4-FFF2-40B4-BE49-F238E27FC236}">
                <a16:creationId xmlns:a16="http://schemas.microsoft.com/office/drawing/2014/main" id="{E43FDCC3-9249-F7B7-09D7-0492B41BA5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82236" y="3381836"/>
            <a:ext cx="521324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FF0000"/>
                </a:solidFill>
              </a:rPr>
              <a:t>+(-5)</a:t>
            </a:r>
          </a:p>
        </p:txBody>
      </p:sp>
      <p:sp>
        <p:nvSpPr>
          <p:cNvPr id="36895" name="Text Box 37">
            <a:extLst>
              <a:ext uri="{FF2B5EF4-FFF2-40B4-BE49-F238E27FC236}">
                <a16:creationId xmlns:a16="http://schemas.microsoft.com/office/drawing/2014/main" id="{4E27A7D0-ECA1-55C5-8695-3AF3A07388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2255" y="3408741"/>
            <a:ext cx="1091248" cy="27187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>
                <a:solidFill>
                  <a:srgbClr val="3333FF"/>
                </a:solidFill>
              </a:rPr>
              <a:t>-1 </a:t>
            </a:r>
            <a:r>
              <a:rPr lang="en-US" altLang="en-US" sz="1070" b="1">
                <a:solidFill>
                  <a:srgbClr val="008000"/>
                </a:solidFill>
              </a:rPr>
              <a:t> -(-5) = +4</a:t>
            </a:r>
          </a:p>
        </p:txBody>
      </p:sp>
      <p:sp>
        <p:nvSpPr>
          <p:cNvPr id="36896" name="ZZ_Kopfleiste">
            <a:extLst>
              <a:ext uri="{FF2B5EF4-FFF2-40B4-BE49-F238E27FC236}">
                <a16:creationId xmlns:a16="http://schemas.microsoft.com/office/drawing/2014/main" id="{4F74A02D-5425-7FD0-BD99-60DEB66CC26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6897" name="Slide Number Placeholder 1">
            <a:extLst>
              <a:ext uri="{FF2B5EF4-FFF2-40B4-BE49-F238E27FC236}">
                <a16:creationId xmlns:a16="http://schemas.microsoft.com/office/drawing/2014/main" id="{DDEDAE6F-3CA5-46DD-20D4-D737EA0567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690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690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ext Box 2">
            <a:extLst>
              <a:ext uri="{FF2B5EF4-FFF2-40B4-BE49-F238E27FC236}">
                <a16:creationId xmlns:a16="http://schemas.microsoft.com/office/drawing/2014/main" id="{4EFD876E-B731-6631-00A4-6E542596D3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37891" name="Text Box 3">
            <a:extLst>
              <a:ext uri="{FF2B5EF4-FFF2-40B4-BE49-F238E27FC236}">
                <a16:creationId xmlns:a16="http://schemas.microsoft.com/office/drawing/2014/main" id="{04290419-6C01-8966-B17F-17F34B89F0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37892" name="Group 4">
            <a:extLst>
              <a:ext uri="{FF2B5EF4-FFF2-40B4-BE49-F238E27FC236}">
                <a16:creationId xmlns:a16="http://schemas.microsoft.com/office/drawing/2014/main" id="{CBB8C4F9-44F5-FC31-F511-0BC6C4DAA031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37912" name="Line 5">
              <a:extLst>
                <a:ext uri="{FF2B5EF4-FFF2-40B4-BE49-F238E27FC236}">
                  <a16:creationId xmlns:a16="http://schemas.microsoft.com/office/drawing/2014/main" id="{C88B2AEB-DD82-D465-D5AB-4AC6FA1FE43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7913" name="Line 6">
              <a:extLst>
                <a:ext uri="{FF2B5EF4-FFF2-40B4-BE49-F238E27FC236}">
                  <a16:creationId xmlns:a16="http://schemas.microsoft.com/office/drawing/2014/main" id="{FF842C00-9B6C-B5D6-1378-8B2CD97E3F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7893" name="Text Box 7">
            <a:extLst>
              <a:ext uri="{FF2B5EF4-FFF2-40B4-BE49-F238E27FC236}">
                <a16:creationId xmlns:a16="http://schemas.microsoft.com/office/drawing/2014/main" id="{DE0FC658-F53E-8467-749D-2A0E6A7A410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37894" name="Text Box 8">
            <a:extLst>
              <a:ext uri="{FF2B5EF4-FFF2-40B4-BE49-F238E27FC236}">
                <a16:creationId xmlns:a16="http://schemas.microsoft.com/office/drawing/2014/main" id="{A68B8C11-06D4-6991-7AAE-50E0F61088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37895" name="Text Box 9">
            <a:extLst>
              <a:ext uri="{FF2B5EF4-FFF2-40B4-BE49-F238E27FC236}">
                <a16:creationId xmlns:a16="http://schemas.microsoft.com/office/drawing/2014/main" id="{B29903EB-FE06-B7B8-6B1A-1360DC6B51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37896" name="Text Box 10">
            <a:extLst>
              <a:ext uri="{FF2B5EF4-FFF2-40B4-BE49-F238E27FC236}">
                <a16:creationId xmlns:a16="http://schemas.microsoft.com/office/drawing/2014/main" id="{8DB4D2A9-771D-F11E-C644-DAC0E8427B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37897" name="Group 11">
            <a:extLst>
              <a:ext uri="{FF2B5EF4-FFF2-40B4-BE49-F238E27FC236}">
                <a16:creationId xmlns:a16="http://schemas.microsoft.com/office/drawing/2014/main" id="{4AC45A9D-557F-72E0-5330-5AF069AC8F31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37910" name="Line 12">
              <a:extLst>
                <a:ext uri="{FF2B5EF4-FFF2-40B4-BE49-F238E27FC236}">
                  <a16:creationId xmlns:a16="http://schemas.microsoft.com/office/drawing/2014/main" id="{20859ED8-910E-C9AC-4D52-420CBA5D7E0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7911" name="Line 13">
              <a:extLst>
                <a:ext uri="{FF2B5EF4-FFF2-40B4-BE49-F238E27FC236}">
                  <a16:creationId xmlns:a16="http://schemas.microsoft.com/office/drawing/2014/main" id="{07845D3E-3F03-C027-1D1D-F81F1B05074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7898" name="Text Box 14">
            <a:extLst>
              <a:ext uri="{FF2B5EF4-FFF2-40B4-BE49-F238E27FC236}">
                <a16:creationId xmlns:a16="http://schemas.microsoft.com/office/drawing/2014/main" id="{22002EE3-7CB3-A998-DE00-C78BA2CD0D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37899" name="Text Box 15">
            <a:extLst>
              <a:ext uri="{FF2B5EF4-FFF2-40B4-BE49-F238E27FC236}">
                <a16:creationId xmlns:a16="http://schemas.microsoft.com/office/drawing/2014/main" id="{73C3E14E-E718-389A-0D03-E6B6018090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37900" name="Text Box 16">
            <a:extLst>
              <a:ext uri="{FF2B5EF4-FFF2-40B4-BE49-F238E27FC236}">
                <a16:creationId xmlns:a16="http://schemas.microsoft.com/office/drawing/2014/main" id="{76B09CC9-E17B-939A-4AC3-93E01ED288D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37901" name="Text Box 17">
            <a:extLst>
              <a:ext uri="{FF2B5EF4-FFF2-40B4-BE49-F238E27FC236}">
                <a16:creationId xmlns:a16="http://schemas.microsoft.com/office/drawing/2014/main" id="{2B06482D-F5E8-ABF1-6AE2-C8AABC6140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37902" name="Group 18">
            <a:extLst>
              <a:ext uri="{FF2B5EF4-FFF2-40B4-BE49-F238E27FC236}">
                <a16:creationId xmlns:a16="http://schemas.microsoft.com/office/drawing/2014/main" id="{16838DC9-6697-A340-9653-FCDC25957127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37908" name="Line 19">
              <a:extLst>
                <a:ext uri="{FF2B5EF4-FFF2-40B4-BE49-F238E27FC236}">
                  <a16:creationId xmlns:a16="http://schemas.microsoft.com/office/drawing/2014/main" id="{155B7A10-5474-1D7D-F23B-E753740AE42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7909" name="Line 20">
              <a:extLst>
                <a:ext uri="{FF2B5EF4-FFF2-40B4-BE49-F238E27FC236}">
                  <a16:creationId xmlns:a16="http://schemas.microsoft.com/office/drawing/2014/main" id="{19DCB9DD-631C-DBB2-5089-257EE9BB1BC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7903" name="Text Box 21">
            <a:extLst>
              <a:ext uri="{FF2B5EF4-FFF2-40B4-BE49-F238E27FC236}">
                <a16:creationId xmlns:a16="http://schemas.microsoft.com/office/drawing/2014/main" id="{8FE4B3A0-0179-7146-EEF8-6BE1971B08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37904" name="Text Box 22">
            <a:extLst>
              <a:ext uri="{FF2B5EF4-FFF2-40B4-BE49-F238E27FC236}">
                <a16:creationId xmlns:a16="http://schemas.microsoft.com/office/drawing/2014/main" id="{46E7157A-D820-16A0-2907-998C72BDD81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37905" name="Text Box 23">
            <a:extLst>
              <a:ext uri="{FF2B5EF4-FFF2-40B4-BE49-F238E27FC236}">
                <a16:creationId xmlns:a16="http://schemas.microsoft.com/office/drawing/2014/main" id="{0FA52A82-0F81-AD20-F8FD-37644A0CF6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21748" y="4401376"/>
            <a:ext cx="7742840" cy="615867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Sie </a:t>
            </a:r>
            <a:r>
              <a:rPr lang="en-US" altLang="en-US" sz="1070" dirty="0" err="1">
                <a:solidFill>
                  <a:srgbClr val="3333FF"/>
                </a:solidFill>
              </a:rPr>
              <a:t>sind</a:t>
            </a:r>
            <a:r>
              <a:rPr lang="en-US" altLang="en-US" sz="1070" dirty="0">
                <a:solidFill>
                  <a:srgbClr val="3333FF"/>
                </a:solidFill>
              </a:rPr>
              <a:t> an der Reihe. Dies </a:t>
            </a:r>
            <a:r>
              <a:rPr lang="en-US" altLang="en-US" sz="1070" dirty="0" err="1">
                <a:solidFill>
                  <a:srgbClr val="3333FF"/>
                </a:solidFill>
              </a:rPr>
              <a:t>sind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Refraktionsergebnisse</a:t>
            </a:r>
            <a:r>
              <a:rPr lang="en-US" altLang="en-US" sz="1070" dirty="0">
                <a:solidFill>
                  <a:srgbClr val="3333FF"/>
                </a:solidFill>
              </a:rPr>
              <a:t> (</a:t>
            </a:r>
            <a:r>
              <a:rPr lang="en-US" altLang="en-US" sz="1070" dirty="0" err="1">
                <a:solidFill>
                  <a:srgbClr val="3333FF"/>
                </a:solidFill>
              </a:rPr>
              <a:t>keine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Refraktionsfehler</a:t>
            </a:r>
            <a:r>
              <a:rPr lang="en-US" altLang="en-US" sz="1070" dirty="0">
                <a:solidFill>
                  <a:srgbClr val="3333FF"/>
                </a:solidFill>
              </a:rPr>
              <a:t>). </a:t>
            </a:r>
            <a:r>
              <a:rPr lang="en-US" altLang="en-US" sz="1070" dirty="0" err="1">
                <a:solidFill>
                  <a:srgbClr val="3333FF"/>
                </a:solidFill>
              </a:rPr>
              <a:t>Rechnen</a:t>
            </a:r>
            <a:r>
              <a:rPr lang="en-US" altLang="en-US" sz="1070" dirty="0">
                <a:solidFill>
                  <a:srgbClr val="3333FF"/>
                </a:solidFill>
              </a:rPr>
              <a:t> Sie </a:t>
            </a:r>
            <a:r>
              <a:rPr lang="en-US" altLang="en-US" sz="1070" dirty="0" err="1">
                <a:solidFill>
                  <a:srgbClr val="3333FF"/>
                </a:solidFill>
              </a:rPr>
              <a:t>jedes</a:t>
            </a:r>
            <a:r>
              <a:rPr lang="en-US" altLang="en-US" sz="1070" dirty="0">
                <a:solidFill>
                  <a:srgbClr val="3333FF"/>
                </a:solidFill>
              </a:rPr>
              <a:t> Power-Kreuz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in </a:t>
            </a:r>
            <a:r>
              <a:rPr lang="en-US" altLang="en-US" sz="1070" dirty="0" err="1">
                <a:solidFill>
                  <a:srgbClr val="3333FF"/>
                </a:solidFill>
              </a:rPr>
              <a:t>sphärozylindrische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Brillenrezepte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sowohl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Plus- </a:t>
            </a:r>
            <a:r>
              <a:rPr lang="en-US" altLang="en-US" sz="1070" dirty="0" err="1">
                <a:solidFill>
                  <a:srgbClr val="3333FF"/>
                </a:solidFill>
              </a:rPr>
              <a:t>als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auch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im</a:t>
            </a:r>
            <a:r>
              <a:rPr lang="en-US" altLang="en-US" sz="1070" dirty="0">
                <a:solidFill>
                  <a:srgbClr val="3333FF"/>
                </a:solidFill>
              </a:rPr>
              <a:t> Minus-</a:t>
            </a:r>
            <a:r>
              <a:rPr lang="en-US" altLang="en-US" sz="1070" dirty="0" err="1">
                <a:solidFill>
                  <a:srgbClr val="3333FF"/>
                </a:solidFill>
              </a:rPr>
              <a:t>Zylinderformat</a:t>
            </a:r>
            <a:r>
              <a:rPr lang="en-US" altLang="en-US" sz="1070" dirty="0">
                <a:solidFill>
                  <a:srgbClr val="3333FF"/>
                </a:solidFill>
              </a:rPr>
              <a:t> um.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3333FF"/>
                </a:solidFill>
              </a:rPr>
              <a:t>Berechnen</a:t>
            </a:r>
            <a:r>
              <a:rPr lang="en-US" altLang="en-US" sz="1070" dirty="0">
                <a:solidFill>
                  <a:srgbClr val="3333FF"/>
                </a:solidFill>
              </a:rPr>
              <a:t> Sie </a:t>
            </a:r>
            <a:r>
              <a:rPr lang="en-US" altLang="en-US" sz="1070" dirty="0" err="1">
                <a:solidFill>
                  <a:srgbClr val="3333FF"/>
                </a:solidFill>
              </a:rPr>
              <a:t>anschließend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das SÄ (</a:t>
            </a:r>
            <a:r>
              <a:rPr lang="en-US" altLang="en-US" sz="1070" dirty="0" err="1">
                <a:solidFill>
                  <a:srgbClr val="3333FF"/>
                </a:solidFill>
              </a:rPr>
              <a:t>oder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können</a:t>
            </a:r>
            <a:r>
              <a:rPr lang="en-US" altLang="en-US" sz="1070" dirty="0">
                <a:solidFill>
                  <a:srgbClr val="3333FF"/>
                </a:solidFill>
              </a:rPr>
              <a:t xml:space="preserve"> Sie das SÄ </a:t>
            </a:r>
            <a:r>
              <a:rPr lang="en-US" altLang="en-US" sz="1070" dirty="0" err="1">
                <a:solidFill>
                  <a:srgbClr val="3333FF"/>
                </a:solidFill>
              </a:rPr>
              <a:t>einfach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durch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Betrachten</a:t>
            </a:r>
            <a:r>
              <a:rPr lang="en-US" altLang="en-US" sz="1070" dirty="0">
                <a:solidFill>
                  <a:srgbClr val="3333FF"/>
                </a:solidFill>
              </a:rPr>
              <a:t> der 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3333FF"/>
                </a:solidFill>
              </a:rPr>
              <a:t>Power-</a:t>
            </a:r>
            <a:r>
              <a:rPr lang="en-US" altLang="en-US" sz="1070" dirty="0" err="1">
                <a:solidFill>
                  <a:srgbClr val="3333FF"/>
                </a:solidFill>
              </a:rPr>
              <a:t>Kreuze</a:t>
            </a:r>
            <a:r>
              <a:rPr lang="en-US" altLang="en-US" sz="1070" dirty="0">
                <a:solidFill>
                  <a:srgbClr val="3333FF"/>
                </a:solidFill>
              </a:rPr>
              <a:t> </a:t>
            </a:r>
            <a:r>
              <a:rPr lang="en-US" altLang="en-US" sz="1070" dirty="0" err="1">
                <a:solidFill>
                  <a:srgbClr val="3333FF"/>
                </a:solidFill>
              </a:rPr>
              <a:t>ermitteln</a:t>
            </a:r>
            <a:r>
              <a:rPr lang="en-US" altLang="en-US" sz="1070" dirty="0">
                <a:solidFill>
                  <a:srgbClr val="3333FF"/>
                </a:solidFill>
              </a:rPr>
              <a:t>?)</a:t>
            </a:r>
          </a:p>
        </p:txBody>
      </p:sp>
      <p:sp>
        <p:nvSpPr>
          <p:cNvPr id="37906" name="ZZ_Kopfleiste">
            <a:extLst>
              <a:ext uri="{FF2B5EF4-FFF2-40B4-BE49-F238E27FC236}">
                <a16:creationId xmlns:a16="http://schemas.microsoft.com/office/drawing/2014/main" id="{E34B498C-A095-4163-E14F-3ADF41EA07B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7907" name="Slide Number Placeholder 1">
            <a:extLst>
              <a:ext uri="{FF2B5EF4-FFF2-40B4-BE49-F238E27FC236}">
                <a16:creationId xmlns:a16="http://schemas.microsoft.com/office/drawing/2014/main" id="{69C87B66-D929-C593-8609-76EE96F2EA9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791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791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14" name="Text Box 2">
            <a:extLst>
              <a:ext uri="{FF2B5EF4-FFF2-40B4-BE49-F238E27FC236}">
                <a16:creationId xmlns:a16="http://schemas.microsoft.com/office/drawing/2014/main" id="{450468D6-1945-56F2-83FB-76DE0A70F66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38915" name="Text Box 3">
            <a:extLst>
              <a:ext uri="{FF2B5EF4-FFF2-40B4-BE49-F238E27FC236}">
                <a16:creationId xmlns:a16="http://schemas.microsoft.com/office/drawing/2014/main" id="{97A6DA9F-AD75-8069-5CA0-5E2E169E118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38916" name="Group 4">
            <a:extLst>
              <a:ext uri="{FF2B5EF4-FFF2-40B4-BE49-F238E27FC236}">
                <a16:creationId xmlns:a16="http://schemas.microsoft.com/office/drawing/2014/main" id="{418005F9-9C95-5945-4485-B9FE754E0633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38923" name="Line 5">
              <a:extLst>
                <a:ext uri="{FF2B5EF4-FFF2-40B4-BE49-F238E27FC236}">
                  <a16:creationId xmlns:a16="http://schemas.microsoft.com/office/drawing/2014/main" id="{F7BC5568-DC2F-7D34-CC97-419175950EA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8924" name="Line 6">
              <a:extLst>
                <a:ext uri="{FF2B5EF4-FFF2-40B4-BE49-F238E27FC236}">
                  <a16:creationId xmlns:a16="http://schemas.microsoft.com/office/drawing/2014/main" id="{1CCF66A4-F002-1023-535C-A9DFF106BB0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8917" name="Text Box 7">
            <a:extLst>
              <a:ext uri="{FF2B5EF4-FFF2-40B4-BE49-F238E27FC236}">
                <a16:creationId xmlns:a16="http://schemas.microsoft.com/office/drawing/2014/main" id="{53144868-FEFB-3E3D-DAF1-8861444D4D3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38918" name="Text Box 8">
            <a:extLst>
              <a:ext uri="{FF2B5EF4-FFF2-40B4-BE49-F238E27FC236}">
                <a16:creationId xmlns:a16="http://schemas.microsoft.com/office/drawing/2014/main" id="{AC73D9D2-20E4-5476-2069-E84CE5FB53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38920" name="Text Box 23">
            <a:extLst>
              <a:ext uri="{FF2B5EF4-FFF2-40B4-BE49-F238E27FC236}">
                <a16:creationId xmlns:a16="http://schemas.microsoft.com/office/drawing/2014/main" id="{0EAFA4A2-21F8-6BA6-397C-CFF9C03F00B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Plus-Zylinder</a:t>
            </a:r>
            <a:r>
              <a:rPr lang="en-US" altLang="en-US" sz="1070">
                <a:solidFill>
                  <a:srgbClr val="E2F6E6"/>
                </a:solidFill>
              </a:rPr>
              <a:t>: </a:t>
            </a:r>
            <a:r>
              <a:rPr lang="en-US" altLang="en-US" sz="1070">
                <a:solidFill>
                  <a:srgbClr val="3333FF"/>
                </a:solidFill>
              </a:rPr>
              <a:t>   +1,0 </a:t>
            </a:r>
            <a:r>
              <a:rPr lang="en-US" altLang="en-US" sz="1070">
                <a:solidFill>
                  <a:srgbClr val="E2F6E6"/>
                </a:solidFill>
              </a:rPr>
              <a:t>+1,0 x 090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Minus-Zylinder</a:t>
            </a:r>
            <a:r>
              <a:rPr lang="en-US" altLang="en-US" sz="1070">
                <a:solidFill>
                  <a:srgbClr val="E2F6E6"/>
                </a:solidFill>
              </a:rPr>
              <a:t>: +2,0 –1,0 x 180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SÄ</a:t>
            </a:r>
            <a:r>
              <a:rPr lang="en-US" altLang="en-US" sz="1070">
                <a:solidFill>
                  <a:srgbClr val="E2F6E6"/>
                </a:solidFill>
              </a:rPr>
              <a:t>: +1,50</a:t>
            </a:r>
          </a:p>
        </p:txBody>
      </p:sp>
      <p:sp>
        <p:nvSpPr>
          <p:cNvPr id="38921" name="TextBox 1">
            <a:extLst>
              <a:ext uri="{FF2B5EF4-FFF2-40B4-BE49-F238E27FC236}">
                <a16:creationId xmlns:a16="http://schemas.microsoft.com/office/drawing/2014/main" id="{F524A743-965F-B049-3862-3C5A8B5A5A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84" y="2873482"/>
            <a:ext cx="3579718" cy="68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de-DE" altLang="en-US" sz="1070" dirty="0">
                <a:solidFill>
                  <a:srgbClr val="1A5FB4"/>
                </a:solidFill>
              </a:rPr>
              <a:t>Wenn wir die Basissphäre als +1 dpt annehmen</a:t>
            </a:r>
            <a:r>
              <a:rPr lang="en-US" altLang="en-US" sz="1070" dirty="0">
                <a:solidFill>
                  <a:srgbClr val="1A5FB4"/>
                </a:solidFill>
              </a:rPr>
              <a:t>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benötigen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wir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zusätzlich</a:t>
            </a:r>
            <a:r>
              <a:rPr lang="en-US" altLang="en-US" sz="1070" dirty="0">
                <a:solidFill>
                  <a:schemeClr val="bg1"/>
                </a:solidFill>
              </a:rPr>
              <a:t xml:space="preserve"> +1 dpt auf der </a:t>
            </a:r>
            <a:r>
              <a:rPr lang="en-US" altLang="en-US" sz="1070" dirty="0" err="1">
                <a:solidFill>
                  <a:schemeClr val="bg1"/>
                </a:solidFill>
              </a:rPr>
              <a:t>Achse</a:t>
            </a:r>
            <a:r>
              <a:rPr lang="en-US" altLang="en-US" sz="1070" dirty="0">
                <a:solidFill>
                  <a:schemeClr val="bg1"/>
                </a:solidFill>
              </a:rPr>
              <a:t> 090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, um die </a:t>
            </a:r>
            <a:r>
              <a:rPr lang="en-US" altLang="en-US" sz="1070" dirty="0" err="1">
                <a:solidFill>
                  <a:schemeClr val="bg1"/>
                </a:solidFill>
              </a:rPr>
              <a:t>dort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benötigte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Stärke</a:t>
            </a:r>
            <a:r>
              <a:rPr lang="en-US" altLang="en-US" sz="1070" dirty="0">
                <a:solidFill>
                  <a:schemeClr val="bg1"/>
                </a:solidFill>
              </a:rPr>
              <a:t> von +2 </a:t>
            </a:r>
            <a:r>
              <a:rPr lang="en-US" altLang="en-US" sz="1070" dirty="0" err="1">
                <a:solidFill>
                  <a:schemeClr val="bg1"/>
                </a:solidFill>
              </a:rPr>
              <a:t>zu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erreichen</a:t>
            </a:r>
            <a:r>
              <a:rPr lang="en-US" altLang="en-US" sz="107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38919" name="ZZ_Kopfleiste">
            <a:extLst>
              <a:ext uri="{FF2B5EF4-FFF2-40B4-BE49-F238E27FC236}">
                <a16:creationId xmlns:a16="http://schemas.microsoft.com/office/drawing/2014/main" id="{BA09AFD3-3081-CB39-9E56-1666FB1C6F3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8922" name="Slide Number Placeholder 1">
            <a:extLst>
              <a:ext uri="{FF2B5EF4-FFF2-40B4-BE49-F238E27FC236}">
                <a16:creationId xmlns:a16="http://schemas.microsoft.com/office/drawing/2014/main" id="{1C992C65-1104-CE6B-1A5B-EBA29688A5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892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892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Text Box 2">
            <a:extLst>
              <a:ext uri="{FF2B5EF4-FFF2-40B4-BE49-F238E27FC236}">
                <a16:creationId xmlns:a16="http://schemas.microsoft.com/office/drawing/2014/main" id="{58E07057-50F7-704C-91EF-0204385B47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39939" name="Text Box 3">
            <a:extLst>
              <a:ext uri="{FF2B5EF4-FFF2-40B4-BE49-F238E27FC236}">
                <a16:creationId xmlns:a16="http://schemas.microsoft.com/office/drawing/2014/main" id="{252A35D0-42C3-DF55-7A1F-B392571CBF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39940" name="Group 4">
            <a:extLst>
              <a:ext uri="{FF2B5EF4-FFF2-40B4-BE49-F238E27FC236}">
                <a16:creationId xmlns:a16="http://schemas.microsoft.com/office/drawing/2014/main" id="{8D542D11-65BF-A491-7A91-49C7DEB8C577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39947" name="Line 5">
              <a:extLst>
                <a:ext uri="{FF2B5EF4-FFF2-40B4-BE49-F238E27FC236}">
                  <a16:creationId xmlns:a16="http://schemas.microsoft.com/office/drawing/2014/main" id="{9F6BE949-6312-70A8-4A88-3BFC5F3A6D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39948" name="Line 6">
              <a:extLst>
                <a:ext uri="{FF2B5EF4-FFF2-40B4-BE49-F238E27FC236}">
                  <a16:creationId xmlns:a16="http://schemas.microsoft.com/office/drawing/2014/main" id="{500B8A99-768D-BB11-FB50-033F7C90DD1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39941" name="Text Box 7">
            <a:extLst>
              <a:ext uri="{FF2B5EF4-FFF2-40B4-BE49-F238E27FC236}">
                <a16:creationId xmlns:a16="http://schemas.microsoft.com/office/drawing/2014/main" id="{EF419226-BD40-7D3D-883D-5ABBEC106D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39942" name="Text Box 8">
            <a:extLst>
              <a:ext uri="{FF2B5EF4-FFF2-40B4-BE49-F238E27FC236}">
                <a16:creationId xmlns:a16="http://schemas.microsoft.com/office/drawing/2014/main" id="{CFA97A74-542F-930A-F44B-71CCC861056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39944" name="TextBox 1">
            <a:extLst>
              <a:ext uri="{FF2B5EF4-FFF2-40B4-BE49-F238E27FC236}">
                <a16:creationId xmlns:a16="http://schemas.microsoft.com/office/drawing/2014/main" id="{3BE78F1C-81B9-00EA-A4E1-FEB7DCF4F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84" y="2873482"/>
            <a:ext cx="3579718" cy="68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Wenn </a:t>
            </a:r>
            <a:r>
              <a:rPr lang="en-US" altLang="en-US" sz="1070" dirty="0" err="1">
                <a:solidFill>
                  <a:srgbClr val="1A5FB4"/>
                </a:solidFill>
              </a:rPr>
              <a:t>wir</a:t>
            </a:r>
            <a:r>
              <a:rPr lang="en-US" altLang="en-US" sz="1070" dirty="0">
                <a:solidFill>
                  <a:srgbClr val="1A5FB4"/>
                </a:solidFill>
              </a:rPr>
              <a:t> die </a:t>
            </a:r>
            <a:r>
              <a:rPr lang="en-US" altLang="en-US" sz="1070" dirty="0" err="1">
                <a:solidFill>
                  <a:srgbClr val="1A5FB4"/>
                </a:solidFill>
              </a:rPr>
              <a:t>Basissphäre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als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+1 dpt </a:t>
            </a:r>
            <a:r>
              <a:rPr lang="en-US" altLang="en-US" sz="1070" dirty="0" err="1">
                <a:solidFill>
                  <a:srgbClr val="1A5FB4"/>
                </a:solidFill>
              </a:rPr>
              <a:t>annehmen</a:t>
            </a:r>
            <a:r>
              <a:rPr lang="en-US" altLang="en-US" sz="1070" dirty="0">
                <a:solidFill>
                  <a:srgbClr val="1A5FB4"/>
                </a:solidFill>
              </a:rPr>
              <a:t>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1A5FB4"/>
                </a:solidFill>
              </a:rPr>
              <a:t>benötigen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wir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ein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zusätzliches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+1 dpt auf der </a:t>
            </a:r>
            <a:r>
              <a:rPr lang="en-US" altLang="en-US" sz="1070" dirty="0" err="1">
                <a:solidFill>
                  <a:srgbClr val="1A5FB4"/>
                </a:solidFill>
              </a:rPr>
              <a:t>Achse</a:t>
            </a:r>
            <a:r>
              <a:rPr lang="en-US" altLang="en-US" sz="1070" dirty="0">
                <a:solidFill>
                  <a:srgbClr val="1A5FB4"/>
                </a:solidFill>
              </a:rPr>
              <a:t> 090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, um die </a:t>
            </a:r>
            <a:r>
              <a:rPr lang="en-US" altLang="en-US" sz="1070" dirty="0" err="1">
                <a:solidFill>
                  <a:srgbClr val="1A5FB4"/>
                </a:solidFill>
              </a:rPr>
              <a:t>dort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benötigte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Stärke</a:t>
            </a:r>
            <a:r>
              <a:rPr lang="en-US" altLang="en-US" sz="1070" dirty="0">
                <a:solidFill>
                  <a:srgbClr val="1A5FB4"/>
                </a:solidFill>
              </a:rPr>
              <a:t> von +2 </a:t>
            </a:r>
            <a:r>
              <a:rPr lang="en-US" altLang="en-US" sz="1070" dirty="0" err="1">
                <a:solidFill>
                  <a:srgbClr val="1A5FB4"/>
                </a:solidFill>
              </a:rPr>
              <a:t>zu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erreichen</a:t>
            </a:r>
            <a:r>
              <a:rPr lang="en-US" altLang="en-US" sz="1070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39945" name="Text Box 23">
            <a:extLst>
              <a:ext uri="{FF2B5EF4-FFF2-40B4-BE49-F238E27FC236}">
                <a16:creationId xmlns:a16="http://schemas.microsoft.com/office/drawing/2014/main" id="{15ECE36C-3099-3537-0CA8-095124BB4D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Plus-Zylinder</a:t>
            </a:r>
            <a:r>
              <a:rPr lang="en-US" altLang="en-US" sz="1070">
                <a:solidFill>
                  <a:srgbClr val="3333FF"/>
                </a:solidFill>
              </a:rPr>
              <a:t>:    +1,0 +1,0 x 090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Minus-Zylinder</a:t>
            </a:r>
            <a:r>
              <a:rPr lang="en-US" altLang="en-US" sz="1070">
                <a:solidFill>
                  <a:srgbClr val="E2F6E6"/>
                </a:solidFill>
              </a:rPr>
              <a:t>: +2,0 –1,0 x 180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SÄ</a:t>
            </a:r>
            <a:r>
              <a:rPr lang="en-US" altLang="en-US" sz="1070">
                <a:solidFill>
                  <a:srgbClr val="E2F6E6"/>
                </a:solidFill>
              </a:rPr>
              <a:t>: +1,50</a:t>
            </a:r>
          </a:p>
        </p:txBody>
      </p:sp>
      <p:sp>
        <p:nvSpPr>
          <p:cNvPr id="39943" name="ZZ_Kopfleiste">
            <a:extLst>
              <a:ext uri="{FF2B5EF4-FFF2-40B4-BE49-F238E27FC236}">
                <a16:creationId xmlns:a16="http://schemas.microsoft.com/office/drawing/2014/main" id="{ACF022F0-4DA0-378A-9B69-E62E6261C4AC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39946" name="Slide Number Placeholder 1">
            <a:extLst>
              <a:ext uri="{FF2B5EF4-FFF2-40B4-BE49-F238E27FC236}">
                <a16:creationId xmlns:a16="http://schemas.microsoft.com/office/drawing/2014/main" id="{429A0638-C160-1EDA-95A0-3B9245AB7A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3994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3995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Text Box 2">
            <a:extLst>
              <a:ext uri="{FF2B5EF4-FFF2-40B4-BE49-F238E27FC236}">
                <a16:creationId xmlns:a16="http://schemas.microsoft.com/office/drawing/2014/main" id="{EF6D3E53-AF60-F900-6F30-70BD7D47EE7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40963" name="Text Box 3">
            <a:extLst>
              <a:ext uri="{FF2B5EF4-FFF2-40B4-BE49-F238E27FC236}">
                <a16:creationId xmlns:a16="http://schemas.microsoft.com/office/drawing/2014/main" id="{EAE94946-8325-CFDB-1469-E9DAA97E3E1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40964" name="Group 4">
            <a:extLst>
              <a:ext uri="{FF2B5EF4-FFF2-40B4-BE49-F238E27FC236}">
                <a16:creationId xmlns:a16="http://schemas.microsoft.com/office/drawing/2014/main" id="{495EE483-FC9F-88C9-119F-19F1FBEBD998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40971" name="Line 5">
              <a:extLst>
                <a:ext uri="{FF2B5EF4-FFF2-40B4-BE49-F238E27FC236}">
                  <a16:creationId xmlns:a16="http://schemas.microsoft.com/office/drawing/2014/main" id="{6E801CFD-A397-BC83-F3C3-7561DD1A489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0972" name="Line 6">
              <a:extLst>
                <a:ext uri="{FF2B5EF4-FFF2-40B4-BE49-F238E27FC236}">
                  <a16:creationId xmlns:a16="http://schemas.microsoft.com/office/drawing/2014/main" id="{B33BA9D3-3A8E-0966-B3EF-5AAD621379A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0965" name="Text Box 7">
            <a:extLst>
              <a:ext uri="{FF2B5EF4-FFF2-40B4-BE49-F238E27FC236}">
                <a16:creationId xmlns:a16="http://schemas.microsoft.com/office/drawing/2014/main" id="{8E2B0AB9-FEA7-4AA5-49A1-FCABA01D75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40966" name="Text Box 8">
            <a:extLst>
              <a:ext uri="{FF2B5EF4-FFF2-40B4-BE49-F238E27FC236}">
                <a16:creationId xmlns:a16="http://schemas.microsoft.com/office/drawing/2014/main" id="{2ED73C03-B015-DE87-A681-FD7AEB7B6E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40968" name="TextBox 1">
            <a:extLst>
              <a:ext uri="{FF2B5EF4-FFF2-40B4-BE49-F238E27FC236}">
                <a16:creationId xmlns:a16="http://schemas.microsoft.com/office/drawing/2014/main" id="{1E94B103-A628-66CC-CCDD-10F3894119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84" y="4537314"/>
            <a:ext cx="3338994" cy="68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Wenn </a:t>
            </a:r>
            <a:r>
              <a:rPr lang="en-US" altLang="en-US" sz="1070" dirty="0" err="1">
                <a:solidFill>
                  <a:srgbClr val="1A5FB4"/>
                </a:solidFill>
              </a:rPr>
              <a:t>wir</a:t>
            </a:r>
            <a:r>
              <a:rPr lang="en-US" altLang="en-US" sz="1070" dirty="0">
                <a:solidFill>
                  <a:srgbClr val="1A5FB4"/>
                </a:solidFill>
              </a:rPr>
              <a:t> die </a:t>
            </a:r>
            <a:r>
              <a:rPr lang="en-US" altLang="en-US" sz="1070" dirty="0" err="1">
                <a:solidFill>
                  <a:srgbClr val="1A5FB4"/>
                </a:solidFill>
              </a:rPr>
              <a:t>Basissphäre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mit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+2 dpt </a:t>
            </a:r>
            <a:r>
              <a:rPr lang="en-US" altLang="en-US" sz="1070" dirty="0" err="1">
                <a:solidFill>
                  <a:srgbClr val="1A5FB4"/>
                </a:solidFill>
              </a:rPr>
              <a:t>annehmen</a:t>
            </a:r>
            <a:r>
              <a:rPr lang="en-US" altLang="en-US" sz="1070" dirty="0">
                <a:solidFill>
                  <a:srgbClr val="1A5FB4"/>
                </a:solidFill>
              </a:rPr>
              <a:t>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benötigen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wir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ein</a:t>
            </a:r>
            <a:r>
              <a:rPr lang="en-US" altLang="en-US" sz="1070" dirty="0">
                <a:solidFill>
                  <a:schemeClr val="bg1"/>
                </a:solidFill>
              </a:rPr>
              <a:t xml:space="preserve"> -1 dpt an der </a:t>
            </a:r>
            <a:r>
              <a:rPr lang="en-US" altLang="en-US" sz="1070" dirty="0" err="1">
                <a:solidFill>
                  <a:schemeClr val="bg1"/>
                </a:solidFill>
              </a:rPr>
              <a:t>Achse</a:t>
            </a:r>
            <a:r>
              <a:rPr lang="en-US" altLang="en-US" sz="1070" dirty="0">
                <a:solidFill>
                  <a:schemeClr val="bg1"/>
                </a:solidFill>
              </a:rPr>
              <a:t> 180, um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die </a:t>
            </a:r>
            <a:r>
              <a:rPr lang="en-US" altLang="en-US" sz="1070" dirty="0" err="1">
                <a:solidFill>
                  <a:schemeClr val="bg1"/>
                </a:solidFill>
              </a:rPr>
              <a:t>dort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benötigte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Stärke</a:t>
            </a:r>
            <a:r>
              <a:rPr lang="en-US" altLang="en-US" sz="1070" dirty="0">
                <a:solidFill>
                  <a:schemeClr val="bg1"/>
                </a:solidFill>
              </a:rPr>
              <a:t> von +1 </a:t>
            </a:r>
            <a:r>
              <a:rPr lang="en-US" altLang="en-US" sz="1070" dirty="0" err="1">
                <a:solidFill>
                  <a:schemeClr val="bg1"/>
                </a:solidFill>
              </a:rPr>
              <a:t>zu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erhalten</a:t>
            </a:r>
            <a:r>
              <a:rPr lang="en-US" altLang="en-US" sz="107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40969" name="Text Box 23">
            <a:extLst>
              <a:ext uri="{FF2B5EF4-FFF2-40B4-BE49-F238E27FC236}">
                <a16:creationId xmlns:a16="http://schemas.microsoft.com/office/drawing/2014/main" id="{C521B1FB-BE9C-8865-B34D-91FB39B305B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   +1,0 +1,0 x 090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Minus</a:t>
            </a:r>
            <a:r>
              <a:rPr lang="en-US" sz="1070" i="1" dirty="0" err="1">
                <a:solidFill>
                  <a:srgbClr val="E2F6E6"/>
                </a:solidFill>
              </a:rPr>
              <a:t>-Zylinder</a:t>
            </a:r>
            <a:r>
              <a:rPr lang="en-US" sz="1070" dirty="0">
                <a:solidFill>
                  <a:srgbClr val="E2F6E6"/>
                </a:solidFill>
              </a:rPr>
              <a:t>: </a:t>
            </a:r>
            <a:r>
              <a:rPr lang="en-US" sz="1070" dirty="0">
                <a:solidFill>
                  <a:srgbClr val="3333FF"/>
                </a:solidFill>
              </a:rPr>
              <a:t>+2,0 </a:t>
            </a:r>
            <a:r>
              <a:rPr lang="en-US" sz="1070" dirty="0">
                <a:solidFill>
                  <a:srgbClr val="E2F6E6"/>
                </a:solidFill>
              </a:rPr>
              <a:t>–1,0 x 180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+1,50</a:t>
            </a:r>
          </a:p>
        </p:txBody>
      </p:sp>
      <p:sp>
        <p:nvSpPr>
          <p:cNvPr id="40967" name="ZZ_Kopfleiste">
            <a:extLst>
              <a:ext uri="{FF2B5EF4-FFF2-40B4-BE49-F238E27FC236}">
                <a16:creationId xmlns:a16="http://schemas.microsoft.com/office/drawing/2014/main" id="{7C12B292-1CE9-67BB-C731-73E47B5006C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0970" name="Slide Number Placeholder 1">
            <a:extLst>
              <a:ext uri="{FF2B5EF4-FFF2-40B4-BE49-F238E27FC236}">
                <a16:creationId xmlns:a16="http://schemas.microsoft.com/office/drawing/2014/main" id="{1741B8A6-E6E0-8E8C-5FFA-04846FBE40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097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097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ext Box 2">
            <a:extLst>
              <a:ext uri="{FF2B5EF4-FFF2-40B4-BE49-F238E27FC236}">
                <a16:creationId xmlns:a16="http://schemas.microsoft.com/office/drawing/2014/main" id="{65F3D3F0-264F-8BFB-5EB7-B25B83DDC3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41987" name="Text Box 3">
            <a:extLst>
              <a:ext uri="{FF2B5EF4-FFF2-40B4-BE49-F238E27FC236}">
                <a16:creationId xmlns:a16="http://schemas.microsoft.com/office/drawing/2014/main" id="{CDC1C511-08EC-B05F-4E9D-828A4AF939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41988" name="Group 4">
            <a:extLst>
              <a:ext uri="{FF2B5EF4-FFF2-40B4-BE49-F238E27FC236}">
                <a16:creationId xmlns:a16="http://schemas.microsoft.com/office/drawing/2014/main" id="{1DE6F8C0-C5F2-D891-A6C7-AF4CE3DD5E4B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41995" name="Line 5">
              <a:extLst>
                <a:ext uri="{FF2B5EF4-FFF2-40B4-BE49-F238E27FC236}">
                  <a16:creationId xmlns:a16="http://schemas.microsoft.com/office/drawing/2014/main" id="{14C81FAD-CAF5-1B72-B500-728AB148EB1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1996" name="Line 6">
              <a:extLst>
                <a:ext uri="{FF2B5EF4-FFF2-40B4-BE49-F238E27FC236}">
                  <a16:creationId xmlns:a16="http://schemas.microsoft.com/office/drawing/2014/main" id="{2897E470-D055-1AD7-5020-EEB17364B0F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1989" name="Text Box 7">
            <a:extLst>
              <a:ext uri="{FF2B5EF4-FFF2-40B4-BE49-F238E27FC236}">
                <a16:creationId xmlns:a16="http://schemas.microsoft.com/office/drawing/2014/main" id="{2057381A-5554-37BA-EF7B-50425B7FACF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41990" name="Text Box 8">
            <a:extLst>
              <a:ext uri="{FF2B5EF4-FFF2-40B4-BE49-F238E27FC236}">
                <a16:creationId xmlns:a16="http://schemas.microsoft.com/office/drawing/2014/main" id="{BC74DE49-375B-BB26-9757-A816D5AE40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41992" name="TextBox 1">
            <a:extLst>
              <a:ext uri="{FF2B5EF4-FFF2-40B4-BE49-F238E27FC236}">
                <a16:creationId xmlns:a16="http://schemas.microsoft.com/office/drawing/2014/main" id="{1DF542D9-5AB2-469A-4B86-0D6DD0AC6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688184" y="4537314"/>
            <a:ext cx="3338994" cy="68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Wenn </a:t>
            </a:r>
            <a:r>
              <a:rPr lang="en-US" altLang="en-US" sz="1070" dirty="0" err="1">
                <a:solidFill>
                  <a:srgbClr val="1A5FB4"/>
                </a:solidFill>
              </a:rPr>
              <a:t>wir</a:t>
            </a:r>
            <a:r>
              <a:rPr lang="en-US" altLang="en-US" sz="1070" dirty="0">
                <a:solidFill>
                  <a:srgbClr val="1A5FB4"/>
                </a:solidFill>
              </a:rPr>
              <a:t> die </a:t>
            </a:r>
            <a:r>
              <a:rPr lang="en-US" altLang="en-US" sz="1070" dirty="0" err="1">
                <a:solidFill>
                  <a:srgbClr val="1A5FB4"/>
                </a:solidFill>
              </a:rPr>
              <a:t>Basissphäre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mit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+2 dpt </a:t>
            </a:r>
            <a:r>
              <a:rPr lang="en-US" altLang="en-US" sz="1070" dirty="0" err="1">
                <a:solidFill>
                  <a:srgbClr val="1A5FB4"/>
                </a:solidFill>
              </a:rPr>
              <a:t>annehmen</a:t>
            </a:r>
            <a:r>
              <a:rPr lang="en-US" altLang="en-US" sz="1070" dirty="0">
                <a:solidFill>
                  <a:srgbClr val="1A5FB4"/>
                </a:solidFill>
              </a:rPr>
              <a:t>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rgbClr val="1A5FB4"/>
                </a:solidFill>
              </a:rPr>
              <a:t>benötigen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wir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ein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-1 dpt an der </a:t>
            </a:r>
            <a:r>
              <a:rPr lang="en-US" altLang="en-US" sz="1070" dirty="0" err="1">
                <a:solidFill>
                  <a:srgbClr val="1A5FB4"/>
                </a:solidFill>
              </a:rPr>
              <a:t>Achse</a:t>
            </a:r>
            <a:r>
              <a:rPr lang="en-US" altLang="en-US" sz="1070" dirty="0">
                <a:solidFill>
                  <a:srgbClr val="1A5FB4"/>
                </a:solidFill>
              </a:rPr>
              <a:t> 180, um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die </a:t>
            </a:r>
            <a:r>
              <a:rPr lang="en-US" altLang="en-US" sz="1070" dirty="0" err="1">
                <a:solidFill>
                  <a:srgbClr val="1A5FB4"/>
                </a:solidFill>
              </a:rPr>
              <a:t>dort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benötigte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Stärke</a:t>
            </a:r>
            <a:r>
              <a:rPr lang="en-US" altLang="en-US" sz="1070" dirty="0">
                <a:solidFill>
                  <a:srgbClr val="1A5FB4"/>
                </a:solidFill>
              </a:rPr>
              <a:t> von +1 </a:t>
            </a:r>
            <a:r>
              <a:rPr lang="en-US" altLang="en-US" sz="1070" dirty="0" err="1">
                <a:solidFill>
                  <a:srgbClr val="1A5FB4"/>
                </a:solidFill>
              </a:rPr>
              <a:t>zu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erhalten</a:t>
            </a:r>
            <a:r>
              <a:rPr lang="en-US" altLang="en-US" sz="1070" dirty="0">
                <a:solidFill>
                  <a:srgbClr val="1A5FB4"/>
                </a:solidFill>
              </a:rPr>
              <a:t>.</a:t>
            </a:r>
          </a:p>
        </p:txBody>
      </p:sp>
      <p:sp>
        <p:nvSpPr>
          <p:cNvPr id="40969" name="Text Box 23">
            <a:extLst>
              <a:ext uri="{FF2B5EF4-FFF2-40B4-BE49-F238E27FC236}">
                <a16:creationId xmlns:a16="http://schemas.microsoft.com/office/drawing/2014/main" id="{9DEE0848-644A-DDE7-C39C-5EB95A4999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   +1,0 +1,0 x 090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Minus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+2,0 –1,0 x 180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+1,50</a:t>
            </a:r>
          </a:p>
        </p:txBody>
      </p:sp>
      <p:sp>
        <p:nvSpPr>
          <p:cNvPr id="41991" name="ZZ_Kopfleiste">
            <a:extLst>
              <a:ext uri="{FF2B5EF4-FFF2-40B4-BE49-F238E27FC236}">
                <a16:creationId xmlns:a16="http://schemas.microsoft.com/office/drawing/2014/main" id="{0ED4C4A9-7959-0026-4D0B-2C433713AEF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1994" name="Slide Number Placeholder 1">
            <a:extLst>
              <a:ext uri="{FF2B5EF4-FFF2-40B4-BE49-F238E27FC236}">
                <a16:creationId xmlns:a16="http://schemas.microsoft.com/office/drawing/2014/main" id="{AB78C074-DE5D-5791-A312-7981411DD7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199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199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ext Box 2">
            <a:extLst>
              <a:ext uri="{FF2B5EF4-FFF2-40B4-BE49-F238E27FC236}">
                <a16:creationId xmlns:a16="http://schemas.microsoft.com/office/drawing/2014/main" id="{749BB6DB-93CE-9185-E84E-D33BA22CA5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43011" name="Text Box 3">
            <a:extLst>
              <a:ext uri="{FF2B5EF4-FFF2-40B4-BE49-F238E27FC236}">
                <a16:creationId xmlns:a16="http://schemas.microsoft.com/office/drawing/2014/main" id="{88229B54-87EB-629F-ADB2-B16D2E4DB8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43012" name="Group 4">
            <a:extLst>
              <a:ext uri="{FF2B5EF4-FFF2-40B4-BE49-F238E27FC236}">
                <a16:creationId xmlns:a16="http://schemas.microsoft.com/office/drawing/2014/main" id="{6D58E733-1A1E-ACF5-2069-44662721540C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43020" name="Line 5">
              <a:extLst>
                <a:ext uri="{FF2B5EF4-FFF2-40B4-BE49-F238E27FC236}">
                  <a16:creationId xmlns:a16="http://schemas.microsoft.com/office/drawing/2014/main" id="{399CCFF8-6EAC-7D26-EFD7-42677D3CE2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3021" name="Line 6">
              <a:extLst>
                <a:ext uri="{FF2B5EF4-FFF2-40B4-BE49-F238E27FC236}">
                  <a16:creationId xmlns:a16="http://schemas.microsoft.com/office/drawing/2014/main" id="{C76277C5-8E92-8A33-BE73-9D24DFD9D6B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3013" name="Text Box 7">
            <a:extLst>
              <a:ext uri="{FF2B5EF4-FFF2-40B4-BE49-F238E27FC236}">
                <a16:creationId xmlns:a16="http://schemas.microsoft.com/office/drawing/2014/main" id="{EAD371BE-3B22-514A-9508-7B7EB91D622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43014" name="Text Box 8">
            <a:extLst>
              <a:ext uri="{FF2B5EF4-FFF2-40B4-BE49-F238E27FC236}">
                <a16:creationId xmlns:a16="http://schemas.microsoft.com/office/drawing/2014/main" id="{71184D0F-5FB1-3995-86ED-6B9A969E7A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718871" name="Text Box 23">
            <a:extLst>
              <a:ext uri="{FF2B5EF4-FFF2-40B4-BE49-F238E27FC236}">
                <a16:creationId xmlns:a16="http://schemas.microsoft.com/office/drawing/2014/main" id="{527F0785-6C4C-1B8A-8AC7-40F4F84EF3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  <a:latin typeface="Arial" charset="0"/>
              </a:rPr>
              <a:t>Plus</a:t>
            </a:r>
            <a:r>
              <a:rPr lang="en-US" sz="1070" i="1" dirty="0" err="1">
                <a:solidFill>
                  <a:srgbClr val="3333FF"/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rgbClr val="3333FF"/>
                </a:solidFill>
                <a:latin typeface="Arial" charset="0"/>
              </a:rPr>
              <a:t>:    +1,0 +1,0 x 090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Minus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: +2,0 –1,0 x 180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  <a:latin typeface="Arial" charset="0"/>
              </a:rPr>
              <a:t>SÄ</a:t>
            </a:r>
            <a:r>
              <a:rPr lang="en-US" sz="1070" dirty="0">
                <a:solidFill>
                  <a:srgbClr val="E2F6E6"/>
                </a:solidFill>
                <a:latin typeface="Arial" charset="0"/>
              </a:rPr>
              <a:t>: +1,50</a:t>
            </a:r>
          </a:p>
        </p:txBody>
      </p:sp>
      <p:sp>
        <p:nvSpPr>
          <p:cNvPr id="43017" name="TextBox 2">
            <a:extLst>
              <a:ext uri="{FF2B5EF4-FFF2-40B4-BE49-F238E27FC236}">
                <a16:creationId xmlns:a16="http://schemas.microsoft.com/office/drawing/2014/main" id="{9FFA3D84-21F6-13EE-EFA6-ABBD5C4784C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092" y="3459718"/>
            <a:ext cx="2366183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?</a:t>
            </a:r>
            <a:endParaRPr lang="en-US" altLang="en-US" sz="1606" b="1">
              <a:solidFill>
                <a:srgbClr val="1A5FB4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FFF365FD-8F6E-6EBA-6963-4C8D2FE0ECC3}"/>
              </a:ext>
            </a:extLst>
          </p:cNvPr>
          <p:cNvCxnSpPr>
            <a:endCxn id="43017" idx="1"/>
          </p:cNvCxnSpPr>
          <p:nvPr/>
        </p:nvCxnSpPr>
        <p:spPr>
          <a:xfrm flipV="1">
            <a:off x="4872552" y="3623977"/>
            <a:ext cx="1019540" cy="4375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016" name="ZZ_Kopfleiste">
            <a:extLst>
              <a:ext uri="{FF2B5EF4-FFF2-40B4-BE49-F238E27FC236}">
                <a16:creationId xmlns:a16="http://schemas.microsoft.com/office/drawing/2014/main" id="{7EB433EF-E357-B0C5-5A52-C2D93A7E4E6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3019" name="Slide Number Placeholder 1">
            <a:extLst>
              <a:ext uri="{FF2B5EF4-FFF2-40B4-BE49-F238E27FC236}">
                <a16:creationId xmlns:a16="http://schemas.microsoft.com/office/drawing/2014/main" id="{1ACB0DF2-A583-D2A7-68EE-FF916188F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71887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1887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ext Box 2">
            <a:extLst>
              <a:ext uri="{FF2B5EF4-FFF2-40B4-BE49-F238E27FC236}">
                <a16:creationId xmlns:a16="http://schemas.microsoft.com/office/drawing/2014/main" id="{2621F2A2-3FBD-56D3-69EF-83DD0F4D49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44035" name="Text Box 3">
            <a:extLst>
              <a:ext uri="{FF2B5EF4-FFF2-40B4-BE49-F238E27FC236}">
                <a16:creationId xmlns:a16="http://schemas.microsoft.com/office/drawing/2014/main" id="{AFD0F2CD-42AC-1435-89E1-F3394C756E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44036" name="Group 4">
            <a:extLst>
              <a:ext uri="{FF2B5EF4-FFF2-40B4-BE49-F238E27FC236}">
                <a16:creationId xmlns:a16="http://schemas.microsoft.com/office/drawing/2014/main" id="{A6335DD6-C76C-B216-ECF0-8310A0A80DDD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44044" name="Line 5">
              <a:extLst>
                <a:ext uri="{FF2B5EF4-FFF2-40B4-BE49-F238E27FC236}">
                  <a16:creationId xmlns:a16="http://schemas.microsoft.com/office/drawing/2014/main" id="{2AC649DC-EE2F-908E-490F-7D7F320405C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4045" name="Line 6">
              <a:extLst>
                <a:ext uri="{FF2B5EF4-FFF2-40B4-BE49-F238E27FC236}">
                  <a16:creationId xmlns:a16="http://schemas.microsoft.com/office/drawing/2014/main" id="{5A219332-CC45-2511-0E7C-6011152561A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4037" name="Text Box 7">
            <a:extLst>
              <a:ext uri="{FF2B5EF4-FFF2-40B4-BE49-F238E27FC236}">
                <a16:creationId xmlns:a16="http://schemas.microsoft.com/office/drawing/2014/main" id="{0FA58DA8-B7B8-88C1-2658-84A67DA8C1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44038" name="Text Box 8">
            <a:extLst>
              <a:ext uri="{FF2B5EF4-FFF2-40B4-BE49-F238E27FC236}">
                <a16:creationId xmlns:a16="http://schemas.microsoft.com/office/drawing/2014/main" id="{271FA6B6-0224-B349-C400-1AAC3186AB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718871" name="Text Box 23">
            <a:extLst>
              <a:ext uri="{FF2B5EF4-FFF2-40B4-BE49-F238E27FC236}">
                <a16:creationId xmlns:a16="http://schemas.microsoft.com/office/drawing/2014/main" id="{FB57383F-15C8-B7DE-3EF5-2B7FDF7293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  <a:latin typeface="Arial" charset="0"/>
              </a:rPr>
              <a:t>Plus</a:t>
            </a:r>
            <a:r>
              <a:rPr lang="en-US" sz="1070" i="1" dirty="0" err="1">
                <a:solidFill>
                  <a:srgbClr val="3333FF"/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rgbClr val="3333FF"/>
                </a:solidFill>
                <a:latin typeface="Arial" charset="0"/>
              </a:rPr>
              <a:t>:    +1,0 +1,0 x 090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Minus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: +2,0 –1,0 x 180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  <a:latin typeface="Arial" charset="0"/>
              </a:rPr>
              <a:t>SÄ</a:t>
            </a:r>
            <a:r>
              <a:rPr lang="en-US" sz="1070" dirty="0">
                <a:solidFill>
                  <a:srgbClr val="E2F6E6"/>
                </a:solidFill>
                <a:latin typeface="Arial" charset="0"/>
              </a:rPr>
              <a:t>: +1,50</a:t>
            </a:r>
          </a:p>
        </p:txBody>
      </p:sp>
      <p:sp>
        <p:nvSpPr>
          <p:cNvPr id="44041" name="TextBox 2">
            <a:extLst>
              <a:ext uri="{FF2B5EF4-FFF2-40B4-BE49-F238E27FC236}">
                <a16:creationId xmlns:a16="http://schemas.microsoft.com/office/drawing/2014/main" id="{FE7B0F07-0F81-D39A-DD7D-6F5A0107C1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092" y="3459718"/>
            <a:ext cx="4020104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+1 + (+1)/2 = </a:t>
            </a:r>
            <a:r>
              <a:rPr lang="en-US" altLang="en-US" sz="1070" b="1">
                <a:solidFill>
                  <a:srgbClr val="1A5FB4"/>
                </a:solidFill>
              </a:rPr>
              <a:t>+1,50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95D4BEE1-A377-1412-65C5-FAF42EAE0853}"/>
              </a:ext>
            </a:extLst>
          </p:cNvPr>
          <p:cNvCxnSpPr>
            <a:endCxn id="44041" idx="1"/>
          </p:cNvCxnSpPr>
          <p:nvPr/>
        </p:nvCxnSpPr>
        <p:spPr>
          <a:xfrm flipV="1">
            <a:off x="4872552" y="3623977"/>
            <a:ext cx="1019540" cy="43755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040" name="ZZ_Kopfleiste">
            <a:extLst>
              <a:ext uri="{FF2B5EF4-FFF2-40B4-BE49-F238E27FC236}">
                <a16:creationId xmlns:a16="http://schemas.microsoft.com/office/drawing/2014/main" id="{88BB7CFD-204A-53A4-687D-10AA4B22FE12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4043" name="Slide Number Placeholder 1">
            <a:extLst>
              <a:ext uri="{FF2B5EF4-FFF2-40B4-BE49-F238E27FC236}">
                <a16:creationId xmlns:a16="http://schemas.microsoft.com/office/drawing/2014/main" id="{8F75E75A-183F-A0C6-4634-8E03A17EA4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71887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1887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058" name="Text Box 2">
            <a:extLst>
              <a:ext uri="{FF2B5EF4-FFF2-40B4-BE49-F238E27FC236}">
                <a16:creationId xmlns:a16="http://schemas.microsoft.com/office/drawing/2014/main" id="{965EF6DE-2627-2F00-1546-76B0F80AC29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45059" name="Text Box 3">
            <a:extLst>
              <a:ext uri="{FF2B5EF4-FFF2-40B4-BE49-F238E27FC236}">
                <a16:creationId xmlns:a16="http://schemas.microsoft.com/office/drawing/2014/main" id="{2EEF6E4E-AACF-3C4A-F72B-0462F0DB71C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45060" name="Group 4">
            <a:extLst>
              <a:ext uri="{FF2B5EF4-FFF2-40B4-BE49-F238E27FC236}">
                <a16:creationId xmlns:a16="http://schemas.microsoft.com/office/drawing/2014/main" id="{F6662D0F-CA94-787E-D114-A491DA2A37E1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45070" name="Line 5">
              <a:extLst>
                <a:ext uri="{FF2B5EF4-FFF2-40B4-BE49-F238E27FC236}">
                  <a16:creationId xmlns:a16="http://schemas.microsoft.com/office/drawing/2014/main" id="{2E8C3B44-D0B1-33BF-D663-E5068E17BB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5071" name="Line 6">
              <a:extLst>
                <a:ext uri="{FF2B5EF4-FFF2-40B4-BE49-F238E27FC236}">
                  <a16:creationId xmlns:a16="http://schemas.microsoft.com/office/drawing/2014/main" id="{D5D39170-5BD7-2EE3-5B10-CB7D2FBB869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5061" name="Text Box 7">
            <a:extLst>
              <a:ext uri="{FF2B5EF4-FFF2-40B4-BE49-F238E27FC236}">
                <a16:creationId xmlns:a16="http://schemas.microsoft.com/office/drawing/2014/main" id="{A157598E-E3AF-304F-E679-F5458BB28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45062" name="Text Box 8">
            <a:extLst>
              <a:ext uri="{FF2B5EF4-FFF2-40B4-BE49-F238E27FC236}">
                <a16:creationId xmlns:a16="http://schemas.microsoft.com/office/drawing/2014/main" id="{E512B5E3-DC46-FC4E-B62B-38FE98AE7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718871" name="Text Box 23">
            <a:extLst>
              <a:ext uri="{FF2B5EF4-FFF2-40B4-BE49-F238E27FC236}">
                <a16:creationId xmlns:a16="http://schemas.microsoft.com/office/drawing/2014/main" id="{C7FB4009-F27C-FC1F-AD7A-E0CE29B6E8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:    +1,0 +1,0 x 090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  <a:latin typeface="Arial" charset="0"/>
              </a:rPr>
              <a:t>Minus</a:t>
            </a:r>
            <a:r>
              <a:rPr lang="en-US" sz="1070" i="1" dirty="0" err="1">
                <a:solidFill>
                  <a:srgbClr val="3333FF"/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rgbClr val="3333FF"/>
                </a:solidFill>
                <a:latin typeface="Arial" charset="0"/>
              </a:rPr>
              <a:t>: +2,0 –1,0 x 180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  <a:latin typeface="Arial" charset="0"/>
              </a:rPr>
              <a:t>SÄ</a:t>
            </a:r>
            <a:r>
              <a:rPr lang="en-US" sz="1070" dirty="0">
                <a:solidFill>
                  <a:srgbClr val="E2F6E6"/>
                </a:solidFill>
                <a:latin typeface="Arial" charset="0"/>
              </a:rPr>
              <a:t>: +1,50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C781898-20C7-1055-3143-E7E8D0963487}"/>
              </a:ext>
            </a:extLst>
          </p:cNvPr>
          <p:cNvSpPr txBox="1"/>
          <p:nvPr/>
        </p:nvSpPr>
        <p:spPr>
          <a:xfrm>
            <a:off x="5892092" y="3459718"/>
            <a:ext cx="4020104" cy="329934"/>
          </a:xfrm>
          <a:prstGeom prst="rect">
            <a:avLst/>
          </a:prstGeom>
          <a:noFill/>
        </p:spPr>
        <p:txBody>
          <a:bodyPr wrap="square" lIns="22656" tIns="11328" rIns="22656" bIns="11328">
            <a:spAutoFit/>
          </a:bodyPr>
          <a:lstStyle/>
          <a:p>
            <a:pPr eaLnBrk="1" hangingPunct="1">
              <a:defRPr/>
            </a:pPr>
            <a:r>
              <a:rPr lang="en-US" sz="1070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Sphärisches Äquivalent = +1 + (+1)/2 = </a:t>
            </a:r>
            <a:r>
              <a:rPr lang="en-US" sz="107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+1,50</a:t>
            </a:r>
          </a:p>
        </p:txBody>
      </p:sp>
      <p:sp>
        <p:nvSpPr>
          <p:cNvPr id="45066" name="TextBox 12">
            <a:extLst>
              <a:ext uri="{FF2B5EF4-FFF2-40B4-BE49-F238E27FC236}">
                <a16:creationId xmlns:a16="http://schemas.microsoft.com/office/drawing/2014/main" id="{C1E3FBD3-0793-3762-6A97-D2D1D89EAB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092" y="4615196"/>
            <a:ext cx="2366183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?</a:t>
            </a:r>
            <a:endParaRPr lang="en-US" altLang="en-US" sz="1606" b="1">
              <a:solidFill>
                <a:srgbClr val="1A5FB4"/>
              </a:solidFill>
            </a:endParaRP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6D025FFF-F8F6-4606-B1E6-C2BC65EE8E7B}"/>
              </a:ext>
            </a:extLst>
          </p:cNvPr>
          <p:cNvCxnSpPr>
            <a:endCxn id="3" idx="1"/>
          </p:cNvCxnSpPr>
          <p:nvPr/>
        </p:nvCxnSpPr>
        <p:spPr>
          <a:xfrm flipV="1">
            <a:off x="4872552" y="3623977"/>
            <a:ext cx="1019540" cy="43755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B0C4FB78-37AC-0BD2-593C-9141C3C4A62B}"/>
              </a:ext>
            </a:extLst>
          </p:cNvPr>
          <p:cNvCxnSpPr>
            <a:endCxn id="45066" idx="1"/>
          </p:cNvCxnSpPr>
          <p:nvPr/>
        </p:nvCxnSpPr>
        <p:spPr>
          <a:xfrm>
            <a:off x="4872552" y="4333406"/>
            <a:ext cx="1019540" cy="446049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064" name="ZZ_Kopfleiste">
            <a:extLst>
              <a:ext uri="{FF2B5EF4-FFF2-40B4-BE49-F238E27FC236}">
                <a16:creationId xmlns:a16="http://schemas.microsoft.com/office/drawing/2014/main" id="{A304DF87-4718-5BD1-D752-C045A6D13FEB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5069" name="Slide Number Placeholder 1">
            <a:extLst>
              <a:ext uri="{FF2B5EF4-FFF2-40B4-BE49-F238E27FC236}">
                <a16:creationId xmlns:a16="http://schemas.microsoft.com/office/drawing/2014/main" id="{D4F71B43-CE9D-DAA2-968D-E0801FFB2A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71887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1887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ext Box 2">
            <a:extLst>
              <a:ext uri="{FF2B5EF4-FFF2-40B4-BE49-F238E27FC236}">
                <a16:creationId xmlns:a16="http://schemas.microsoft.com/office/drawing/2014/main" id="{E72B7869-DD73-0DAF-B736-58DBDE18FB7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46083" name="Text Box 3">
            <a:extLst>
              <a:ext uri="{FF2B5EF4-FFF2-40B4-BE49-F238E27FC236}">
                <a16:creationId xmlns:a16="http://schemas.microsoft.com/office/drawing/2014/main" id="{A2346935-E7A0-3A2C-A60C-34830EBF7D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46084" name="Group 4">
            <a:extLst>
              <a:ext uri="{FF2B5EF4-FFF2-40B4-BE49-F238E27FC236}">
                <a16:creationId xmlns:a16="http://schemas.microsoft.com/office/drawing/2014/main" id="{EC2B3320-D780-D994-D31A-4F0A8DEFE6C3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46094" name="Line 5">
              <a:extLst>
                <a:ext uri="{FF2B5EF4-FFF2-40B4-BE49-F238E27FC236}">
                  <a16:creationId xmlns:a16="http://schemas.microsoft.com/office/drawing/2014/main" id="{A75CB889-140E-F6F7-0427-599F926519E0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6095" name="Line 6">
              <a:extLst>
                <a:ext uri="{FF2B5EF4-FFF2-40B4-BE49-F238E27FC236}">
                  <a16:creationId xmlns:a16="http://schemas.microsoft.com/office/drawing/2014/main" id="{EE1EC793-C85D-EDF6-9A93-A8F0621F6FF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6085" name="Text Box 7">
            <a:extLst>
              <a:ext uri="{FF2B5EF4-FFF2-40B4-BE49-F238E27FC236}">
                <a16:creationId xmlns:a16="http://schemas.microsoft.com/office/drawing/2014/main" id="{DE61E6A4-7C41-E0A6-E113-BC3227E650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46086" name="Text Box 8">
            <a:extLst>
              <a:ext uri="{FF2B5EF4-FFF2-40B4-BE49-F238E27FC236}">
                <a16:creationId xmlns:a16="http://schemas.microsoft.com/office/drawing/2014/main" id="{158E8498-EA0B-9A61-AC4C-B99C7F4F4F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718871" name="Text Box 23">
            <a:extLst>
              <a:ext uri="{FF2B5EF4-FFF2-40B4-BE49-F238E27FC236}">
                <a16:creationId xmlns:a16="http://schemas.microsoft.com/office/drawing/2014/main" id="{2605B536-03D6-73E6-56A9-053A47EC2A7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/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  <a:latin typeface="Arial" charset="0"/>
              </a:rPr>
              <a:t>:    +1,0 +1,0 x 090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  <a:latin typeface="Arial" charset="0"/>
              </a:rPr>
              <a:t>Minus</a:t>
            </a:r>
            <a:r>
              <a:rPr lang="en-US" sz="1070" i="1" dirty="0" err="1">
                <a:solidFill>
                  <a:srgbClr val="3333FF"/>
                </a:solidFill>
                <a:latin typeface="Arial" charset="0"/>
              </a:rPr>
              <a:t>-Zylinder</a:t>
            </a:r>
            <a:r>
              <a:rPr lang="en-US" sz="1070" dirty="0">
                <a:solidFill>
                  <a:srgbClr val="3333FF"/>
                </a:solidFill>
                <a:latin typeface="Arial" charset="0"/>
              </a:rPr>
              <a:t>: +2,0 –1,0 x 180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  <a:latin typeface="Arial" charset="0"/>
              </a:rPr>
              <a:t>SÄ</a:t>
            </a:r>
            <a:r>
              <a:rPr lang="en-US" sz="1070" dirty="0">
                <a:solidFill>
                  <a:srgbClr val="E2F6E6"/>
                </a:solidFill>
                <a:latin typeface="Arial" charset="0"/>
              </a:rPr>
              <a:t>: +1,50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53B3D6B-5CB7-AF98-3EAC-3840B4987387}"/>
              </a:ext>
            </a:extLst>
          </p:cNvPr>
          <p:cNvSpPr txBox="1"/>
          <p:nvPr/>
        </p:nvSpPr>
        <p:spPr>
          <a:xfrm>
            <a:off x="5892092" y="3459718"/>
            <a:ext cx="4020104" cy="329934"/>
          </a:xfrm>
          <a:prstGeom prst="rect">
            <a:avLst/>
          </a:prstGeom>
          <a:noFill/>
        </p:spPr>
        <p:txBody>
          <a:bodyPr wrap="square" lIns="22656" tIns="11328" rIns="22656" bIns="11328">
            <a:spAutoFit/>
          </a:bodyPr>
          <a:lstStyle/>
          <a:p>
            <a:pPr eaLnBrk="1" hangingPunct="1">
              <a:defRPr/>
            </a:pPr>
            <a:r>
              <a:rPr lang="en-US" sz="1070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Sphärisches Äquivalent = +1 + (+1)/2 = </a:t>
            </a:r>
            <a:r>
              <a:rPr lang="en-US" sz="1070" b="1" dirty="0">
                <a:solidFill>
                  <a:schemeClr val="bg1">
                    <a:lumMod val="75000"/>
                  </a:schemeClr>
                </a:solidFill>
                <a:latin typeface="Arial" charset="0"/>
              </a:rPr>
              <a:t>+1,50</a:t>
            </a:r>
          </a:p>
        </p:txBody>
      </p:sp>
      <p:sp>
        <p:nvSpPr>
          <p:cNvPr id="46090" name="TextBox 12">
            <a:extLst>
              <a:ext uri="{FF2B5EF4-FFF2-40B4-BE49-F238E27FC236}">
                <a16:creationId xmlns:a16="http://schemas.microsoft.com/office/drawing/2014/main" id="{F17DCFD8-353D-C17C-FC37-9921CD581A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092" y="4615196"/>
            <a:ext cx="4082409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+2 + (-1)/2 = </a:t>
            </a:r>
            <a:r>
              <a:rPr lang="en-US" altLang="en-US" sz="1070" b="1">
                <a:solidFill>
                  <a:srgbClr val="1A5FB4"/>
                </a:solidFill>
              </a:rPr>
              <a:t>+1,50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180C2957-EC24-0664-7BA4-3ED42037BDCD}"/>
              </a:ext>
            </a:extLst>
          </p:cNvPr>
          <p:cNvCxnSpPr>
            <a:endCxn id="3" idx="1"/>
          </p:cNvCxnSpPr>
          <p:nvPr/>
        </p:nvCxnSpPr>
        <p:spPr>
          <a:xfrm flipV="1">
            <a:off x="4872552" y="3623977"/>
            <a:ext cx="1019540" cy="437552"/>
          </a:xfrm>
          <a:prstGeom prst="straightConnector1">
            <a:avLst/>
          </a:prstGeom>
          <a:ln>
            <a:solidFill>
              <a:schemeClr val="bg1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34F863FD-210E-0B8A-B11F-06D436E3DA74}"/>
              </a:ext>
            </a:extLst>
          </p:cNvPr>
          <p:cNvCxnSpPr>
            <a:endCxn id="46090" idx="1"/>
          </p:cNvCxnSpPr>
          <p:nvPr/>
        </p:nvCxnSpPr>
        <p:spPr>
          <a:xfrm>
            <a:off x="4872552" y="4333406"/>
            <a:ext cx="1019540" cy="44746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088" name="ZZ_Kopfleiste">
            <a:extLst>
              <a:ext uri="{FF2B5EF4-FFF2-40B4-BE49-F238E27FC236}">
                <a16:creationId xmlns:a16="http://schemas.microsoft.com/office/drawing/2014/main" id="{16228D5B-EDA5-7456-F5F6-3EE9E6F98104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6093" name="Slide Number Placeholder 1">
            <a:extLst>
              <a:ext uri="{FF2B5EF4-FFF2-40B4-BE49-F238E27FC236}">
                <a16:creationId xmlns:a16="http://schemas.microsoft.com/office/drawing/2014/main" id="{0E6C98DD-6593-E8F6-C69D-75BDB5A3A5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71887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71887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Text Box 2">
            <a:extLst>
              <a:ext uri="{FF2B5EF4-FFF2-40B4-BE49-F238E27FC236}">
                <a16:creationId xmlns:a16="http://schemas.microsoft.com/office/drawing/2014/main" id="{1ACA4ECD-FF08-7438-10F0-5D3063C29E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47107" name="Text Box 3">
            <a:extLst>
              <a:ext uri="{FF2B5EF4-FFF2-40B4-BE49-F238E27FC236}">
                <a16:creationId xmlns:a16="http://schemas.microsoft.com/office/drawing/2014/main" id="{772E6FCA-8F9D-4108-EE92-FBFBF5C442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47108" name="Group 4">
            <a:extLst>
              <a:ext uri="{FF2B5EF4-FFF2-40B4-BE49-F238E27FC236}">
                <a16:creationId xmlns:a16="http://schemas.microsoft.com/office/drawing/2014/main" id="{52CE3110-4FE5-7846-2A27-08D8F0071FB8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47114" name="Line 5">
              <a:extLst>
                <a:ext uri="{FF2B5EF4-FFF2-40B4-BE49-F238E27FC236}">
                  <a16:creationId xmlns:a16="http://schemas.microsoft.com/office/drawing/2014/main" id="{4AD1D99E-8007-245E-88BC-36FE31B837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7115" name="Line 6">
              <a:extLst>
                <a:ext uri="{FF2B5EF4-FFF2-40B4-BE49-F238E27FC236}">
                  <a16:creationId xmlns:a16="http://schemas.microsoft.com/office/drawing/2014/main" id="{A6F5CCD3-E310-2415-A142-D5CCCD02D2D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7109" name="Text Box 7">
            <a:extLst>
              <a:ext uri="{FF2B5EF4-FFF2-40B4-BE49-F238E27FC236}">
                <a16:creationId xmlns:a16="http://schemas.microsoft.com/office/drawing/2014/main" id="{98A3B1D6-3D5C-78D3-19D4-CBC07FABF0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47110" name="Text Box 8">
            <a:extLst>
              <a:ext uri="{FF2B5EF4-FFF2-40B4-BE49-F238E27FC236}">
                <a16:creationId xmlns:a16="http://schemas.microsoft.com/office/drawing/2014/main" id="{1284FCF9-CC74-90F4-EAE0-0F76B740A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47111" name="Text Box 23">
            <a:extLst>
              <a:ext uri="{FF2B5EF4-FFF2-40B4-BE49-F238E27FC236}">
                <a16:creationId xmlns:a16="http://schemas.microsoft.com/office/drawing/2014/main" id="{9FB9A3DB-512B-24C4-BACE-AD3D459BE0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589915" cy="749078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Plus-Zylinder</a:t>
            </a:r>
            <a:r>
              <a:rPr lang="en-US" altLang="en-US" sz="1070">
                <a:solidFill>
                  <a:srgbClr val="3333FF"/>
                </a:solidFill>
              </a:rPr>
              <a:t>:    +1,0 +1,0 x 090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Minus-Zylinder</a:t>
            </a:r>
            <a:r>
              <a:rPr lang="en-US" altLang="en-US" sz="1070">
                <a:solidFill>
                  <a:srgbClr val="3333FF"/>
                </a:solidFill>
              </a:rPr>
              <a:t>: +2,0 –1,0 x 180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SÄ</a:t>
            </a:r>
            <a:r>
              <a:rPr lang="en-US" altLang="en-US" sz="1070">
                <a:solidFill>
                  <a:srgbClr val="3333FF"/>
                </a:solidFill>
              </a:rPr>
              <a:t>: +1,50</a:t>
            </a:r>
          </a:p>
        </p:txBody>
      </p:sp>
      <p:sp>
        <p:nvSpPr>
          <p:cNvPr id="47112" name="ZZ_Kopfleiste">
            <a:extLst>
              <a:ext uri="{FF2B5EF4-FFF2-40B4-BE49-F238E27FC236}">
                <a16:creationId xmlns:a16="http://schemas.microsoft.com/office/drawing/2014/main" id="{53C7AF62-5F0C-836A-A34F-B1A2B4471351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7113" name="Slide Number Placeholder 1">
            <a:extLst>
              <a:ext uri="{FF2B5EF4-FFF2-40B4-BE49-F238E27FC236}">
                <a16:creationId xmlns:a16="http://schemas.microsoft.com/office/drawing/2014/main" id="{9A78EC4C-F24E-75D5-3917-04279E320C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711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711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130" name="Text Box 9">
            <a:extLst>
              <a:ext uri="{FF2B5EF4-FFF2-40B4-BE49-F238E27FC236}">
                <a16:creationId xmlns:a16="http://schemas.microsoft.com/office/drawing/2014/main" id="{E393BFA3-D94A-373C-D8B2-A434080D6AD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48131" name="Text Box 10">
            <a:extLst>
              <a:ext uri="{FF2B5EF4-FFF2-40B4-BE49-F238E27FC236}">
                <a16:creationId xmlns:a16="http://schemas.microsoft.com/office/drawing/2014/main" id="{27AE592E-AF66-2896-4BC5-A5D60A0D37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48132" name="Group 11">
            <a:extLst>
              <a:ext uri="{FF2B5EF4-FFF2-40B4-BE49-F238E27FC236}">
                <a16:creationId xmlns:a16="http://schemas.microsoft.com/office/drawing/2014/main" id="{C4D70985-0E5A-F8BF-7C7C-109741680DBD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48139" name="Line 12">
              <a:extLst>
                <a:ext uri="{FF2B5EF4-FFF2-40B4-BE49-F238E27FC236}">
                  <a16:creationId xmlns:a16="http://schemas.microsoft.com/office/drawing/2014/main" id="{4029F630-3B6D-B7ED-A500-E633129432D8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8140" name="Line 13">
              <a:extLst>
                <a:ext uri="{FF2B5EF4-FFF2-40B4-BE49-F238E27FC236}">
                  <a16:creationId xmlns:a16="http://schemas.microsoft.com/office/drawing/2014/main" id="{6622F840-4A12-C7E3-D624-FB2CE7D604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8133" name="Text Box 14">
            <a:extLst>
              <a:ext uri="{FF2B5EF4-FFF2-40B4-BE49-F238E27FC236}">
                <a16:creationId xmlns:a16="http://schemas.microsoft.com/office/drawing/2014/main" id="{AB755F45-4E38-C52F-267E-AA3DD247CB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48134" name="Text Box 15">
            <a:extLst>
              <a:ext uri="{FF2B5EF4-FFF2-40B4-BE49-F238E27FC236}">
                <a16:creationId xmlns:a16="http://schemas.microsoft.com/office/drawing/2014/main" id="{9C95E679-6C31-B8FC-47DA-0FBF0A9B6BF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8135" name="Text Box 24">
            <a:extLst>
              <a:ext uri="{FF2B5EF4-FFF2-40B4-BE49-F238E27FC236}">
                <a16:creationId xmlns:a16="http://schemas.microsoft.com/office/drawing/2014/main" id="{CCFDE978-D7AC-4209-4312-6A5AE0D7D8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Plus-Zylinder</a:t>
            </a:r>
            <a:r>
              <a:rPr lang="en-US" altLang="en-US" sz="1070">
                <a:solidFill>
                  <a:srgbClr val="E2F6E6"/>
                </a:solidFill>
              </a:rPr>
              <a:t>: </a:t>
            </a:r>
            <a:r>
              <a:rPr lang="en-US" altLang="en-US" sz="1070">
                <a:solidFill>
                  <a:srgbClr val="3333FF"/>
                </a:solidFill>
              </a:rPr>
              <a:t>   -8,0 </a:t>
            </a:r>
            <a:r>
              <a:rPr lang="en-US" altLang="en-US" sz="1070">
                <a:solidFill>
                  <a:srgbClr val="E2F6E6"/>
                </a:solidFill>
              </a:rPr>
              <a:t>+4,0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Minus-Zylinder</a:t>
            </a:r>
            <a:r>
              <a:rPr lang="en-US" altLang="en-US" sz="1070">
                <a:solidFill>
                  <a:srgbClr val="E2F6E6"/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SÄ</a:t>
            </a:r>
            <a:r>
              <a:rPr lang="en-US" altLang="en-US" sz="107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48137" name="TextBox 1">
            <a:extLst>
              <a:ext uri="{FF2B5EF4-FFF2-40B4-BE49-F238E27FC236}">
                <a16:creationId xmlns:a16="http://schemas.microsoft.com/office/drawing/2014/main" id="{04EC4CC7-80F7-969F-8B11-9253A098205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404" y="5127798"/>
            <a:ext cx="3579718" cy="7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Wenn wir die Basissphäre mit -8 dpt annehmen…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bg1"/>
                </a:solidFill>
              </a:rPr>
              <a:t>benötigen wir zusätzlich +4 dpt bei der Achse 045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bg1"/>
                </a:solidFill>
              </a:rPr>
              <a:t>, um die dort benötigte Stärke von -4 zu erreichen.</a:t>
            </a:r>
          </a:p>
        </p:txBody>
      </p:sp>
      <p:sp>
        <p:nvSpPr>
          <p:cNvPr id="48136" name="ZZ_Kopfleiste">
            <a:extLst>
              <a:ext uri="{FF2B5EF4-FFF2-40B4-BE49-F238E27FC236}">
                <a16:creationId xmlns:a16="http://schemas.microsoft.com/office/drawing/2014/main" id="{2EB75F5C-5A38-D246-FDE1-D3F92DFAAE69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8138" name="Slide Number Placeholder 1">
            <a:extLst>
              <a:ext uri="{FF2B5EF4-FFF2-40B4-BE49-F238E27FC236}">
                <a16:creationId xmlns:a16="http://schemas.microsoft.com/office/drawing/2014/main" id="{08DC7BF3-13CA-C4AE-5359-980B408110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814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814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Text Box 9">
            <a:extLst>
              <a:ext uri="{FF2B5EF4-FFF2-40B4-BE49-F238E27FC236}">
                <a16:creationId xmlns:a16="http://schemas.microsoft.com/office/drawing/2014/main" id="{1F023AF3-C883-4E23-550A-2EA32D2DE0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49155" name="Text Box 10">
            <a:extLst>
              <a:ext uri="{FF2B5EF4-FFF2-40B4-BE49-F238E27FC236}">
                <a16:creationId xmlns:a16="http://schemas.microsoft.com/office/drawing/2014/main" id="{A8A26B33-B235-1F89-8106-E956C4539F3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49156" name="Group 11">
            <a:extLst>
              <a:ext uri="{FF2B5EF4-FFF2-40B4-BE49-F238E27FC236}">
                <a16:creationId xmlns:a16="http://schemas.microsoft.com/office/drawing/2014/main" id="{7694B803-82FD-9F0A-AE49-7E848307C991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49163" name="Line 12">
              <a:extLst>
                <a:ext uri="{FF2B5EF4-FFF2-40B4-BE49-F238E27FC236}">
                  <a16:creationId xmlns:a16="http://schemas.microsoft.com/office/drawing/2014/main" id="{3BF480DC-387F-4D2D-90F7-8DB1F13FA67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49164" name="Line 13">
              <a:extLst>
                <a:ext uri="{FF2B5EF4-FFF2-40B4-BE49-F238E27FC236}">
                  <a16:creationId xmlns:a16="http://schemas.microsoft.com/office/drawing/2014/main" id="{A457BECA-265F-C4A3-396F-2760E7193AC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49157" name="Text Box 14">
            <a:extLst>
              <a:ext uri="{FF2B5EF4-FFF2-40B4-BE49-F238E27FC236}">
                <a16:creationId xmlns:a16="http://schemas.microsoft.com/office/drawing/2014/main" id="{54DB2E33-4025-5BFB-850E-762AF572F0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49158" name="Text Box 15">
            <a:extLst>
              <a:ext uri="{FF2B5EF4-FFF2-40B4-BE49-F238E27FC236}">
                <a16:creationId xmlns:a16="http://schemas.microsoft.com/office/drawing/2014/main" id="{38AAB1D4-0BD9-744B-8346-629C7FB916F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9159" name="Text Box 24">
            <a:extLst>
              <a:ext uri="{FF2B5EF4-FFF2-40B4-BE49-F238E27FC236}">
                <a16:creationId xmlns:a16="http://schemas.microsoft.com/office/drawing/2014/main" id="{050BE9EF-A844-49A3-818E-D6DBE8902A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Plus-Zylinder</a:t>
            </a:r>
            <a:r>
              <a:rPr lang="en-US" altLang="en-US" sz="1070">
                <a:solidFill>
                  <a:srgbClr val="3333FF"/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Minus-Zylinder</a:t>
            </a:r>
            <a:r>
              <a:rPr lang="en-US" altLang="en-US" sz="1070">
                <a:solidFill>
                  <a:srgbClr val="E2F6E6"/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SÄ</a:t>
            </a:r>
            <a:r>
              <a:rPr lang="en-US" altLang="en-US" sz="107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49161" name="TextBox 1">
            <a:extLst>
              <a:ext uri="{FF2B5EF4-FFF2-40B4-BE49-F238E27FC236}">
                <a16:creationId xmlns:a16="http://schemas.microsoft.com/office/drawing/2014/main" id="{1D32AA96-6038-C379-D7BD-0136BA497D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44404" y="5127798"/>
            <a:ext cx="3579718" cy="7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Wenn wir die Basissphäre mit -8 dpt annehmen…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benötigen wir zusätzlich +4 dpt bei der Achse 045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, um die dort benötigte Stärke von -4 zu erreichen.</a:t>
            </a:r>
          </a:p>
        </p:txBody>
      </p:sp>
      <p:sp>
        <p:nvSpPr>
          <p:cNvPr id="49160" name="ZZ_Kopfleiste">
            <a:extLst>
              <a:ext uri="{FF2B5EF4-FFF2-40B4-BE49-F238E27FC236}">
                <a16:creationId xmlns:a16="http://schemas.microsoft.com/office/drawing/2014/main" id="{5103496D-BE39-1B52-4A90-EF61A893A3C6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49162" name="Slide Number Placeholder 1">
            <a:extLst>
              <a:ext uri="{FF2B5EF4-FFF2-40B4-BE49-F238E27FC236}">
                <a16:creationId xmlns:a16="http://schemas.microsoft.com/office/drawing/2014/main" id="{C8A28672-AC73-1E75-4B34-66E9F34AD6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4916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4916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Text Box 9">
            <a:extLst>
              <a:ext uri="{FF2B5EF4-FFF2-40B4-BE49-F238E27FC236}">
                <a16:creationId xmlns:a16="http://schemas.microsoft.com/office/drawing/2014/main" id="{B1B4750C-D1B5-9E11-5C5C-F64959A5CF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0179" name="Text Box 10">
            <a:extLst>
              <a:ext uri="{FF2B5EF4-FFF2-40B4-BE49-F238E27FC236}">
                <a16:creationId xmlns:a16="http://schemas.microsoft.com/office/drawing/2014/main" id="{C75F5E9F-B510-BFA7-3DC0-51D20DF02E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50180" name="Group 11">
            <a:extLst>
              <a:ext uri="{FF2B5EF4-FFF2-40B4-BE49-F238E27FC236}">
                <a16:creationId xmlns:a16="http://schemas.microsoft.com/office/drawing/2014/main" id="{753A2E58-F29F-B770-A24C-10B296698F91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50187" name="Line 12">
              <a:extLst>
                <a:ext uri="{FF2B5EF4-FFF2-40B4-BE49-F238E27FC236}">
                  <a16:creationId xmlns:a16="http://schemas.microsoft.com/office/drawing/2014/main" id="{B51032CC-4C6F-C817-58B2-C38E04D6017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0188" name="Line 13">
              <a:extLst>
                <a:ext uri="{FF2B5EF4-FFF2-40B4-BE49-F238E27FC236}">
                  <a16:creationId xmlns:a16="http://schemas.microsoft.com/office/drawing/2014/main" id="{1B38D36C-A23C-3242-DE82-12DEECFD6B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0181" name="Text Box 14">
            <a:extLst>
              <a:ext uri="{FF2B5EF4-FFF2-40B4-BE49-F238E27FC236}">
                <a16:creationId xmlns:a16="http://schemas.microsoft.com/office/drawing/2014/main" id="{16650247-738D-E9FA-2306-3828166153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0182" name="Text Box 15">
            <a:extLst>
              <a:ext uri="{FF2B5EF4-FFF2-40B4-BE49-F238E27FC236}">
                <a16:creationId xmlns:a16="http://schemas.microsoft.com/office/drawing/2014/main" id="{6C5F0687-C9F0-0BAE-3A9A-F966CED8D2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5063" name="Text Box 24">
            <a:extLst>
              <a:ext uri="{FF2B5EF4-FFF2-40B4-BE49-F238E27FC236}">
                <a16:creationId xmlns:a16="http://schemas.microsoft.com/office/drawing/2014/main" id="{C8C553BE-C5B3-76B2-55F3-E8B48B7045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Minus</a:t>
            </a:r>
            <a:r>
              <a:rPr lang="en-US" sz="1070" i="1" dirty="0" err="1">
                <a:solidFill>
                  <a:srgbClr val="E2F6E6"/>
                </a:solidFill>
              </a:rPr>
              <a:t>-Zylinder</a:t>
            </a:r>
            <a:r>
              <a:rPr lang="en-US" sz="1070" dirty="0">
                <a:solidFill>
                  <a:srgbClr val="E2F6E6"/>
                </a:solidFill>
              </a:rPr>
              <a:t>: </a:t>
            </a:r>
            <a:r>
              <a:rPr lang="en-US" sz="1070" dirty="0">
                <a:solidFill>
                  <a:srgbClr val="3333FF"/>
                </a:solidFill>
              </a:rPr>
              <a:t>-4,0 </a:t>
            </a:r>
            <a:r>
              <a:rPr lang="en-US" sz="1070" dirty="0">
                <a:solidFill>
                  <a:srgbClr val="E2F6E6"/>
                </a:solidFill>
              </a:rPr>
              <a:t>–4,0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50185" name="TextBox 1">
            <a:extLst>
              <a:ext uri="{FF2B5EF4-FFF2-40B4-BE49-F238E27FC236}">
                <a16:creationId xmlns:a16="http://schemas.microsoft.com/office/drawing/2014/main" id="{2435A3BC-6966-7A45-26A1-E245FBBBD9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2564" y="5127798"/>
            <a:ext cx="3579718" cy="7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Wenn wir die Basissphäre mit -4,0 dpt annehmen…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bg1"/>
                </a:solidFill>
              </a:rPr>
              <a:t>benötigen wir zusätzlich +4 dpt bei der Achse 045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bg1"/>
                </a:solidFill>
              </a:rPr>
              <a:t>, um die dort benötigte Stärke von -4 zu erreichen.</a:t>
            </a:r>
          </a:p>
        </p:txBody>
      </p:sp>
      <p:sp>
        <p:nvSpPr>
          <p:cNvPr id="50184" name="ZZ_Kopfleiste">
            <a:extLst>
              <a:ext uri="{FF2B5EF4-FFF2-40B4-BE49-F238E27FC236}">
                <a16:creationId xmlns:a16="http://schemas.microsoft.com/office/drawing/2014/main" id="{1F04C6E8-B550-5C47-9D13-B91384C02572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0186" name="Slide Number Placeholder 1">
            <a:extLst>
              <a:ext uri="{FF2B5EF4-FFF2-40B4-BE49-F238E27FC236}">
                <a16:creationId xmlns:a16="http://schemas.microsoft.com/office/drawing/2014/main" id="{4441C31A-EE65-1162-F9F5-523C2B9FA3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018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019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Text Box 9">
            <a:extLst>
              <a:ext uri="{FF2B5EF4-FFF2-40B4-BE49-F238E27FC236}">
                <a16:creationId xmlns:a16="http://schemas.microsoft.com/office/drawing/2014/main" id="{EE7FE15E-A6E5-E6EC-E93F-B0948D96601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1203" name="Text Box 10">
            <a:extLst>
              <a:ext uri="{FF2B5EF4-FFF2-40B4-BE49-F238E27FC236}">
                <a16:creationId xmlns:a16="http://schemas.microsoft.com/office/drawing/2014/main" id="{99305893-2F4C-6597-43E9-245B1E7BCA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51204" name="Group 11">
            <a:extLst>
              <a:ext uri="{FF2B5EF4-FFF2-40B4-BE49-F238E27FC236}">
                <a16:creationId xmlns:a16="http://schemas.microsoft.com/office/drawing/2014/main" id="{40CF9D1E-EC91-E945-A160-4186E481FE29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51211" name="Line 12">
              <a:extLst>
                <a:ext uri="{FF2B5EF4-FFF2-40B4-BE49-F238E27FC236}">
                  <a16:creationId xmlns:a16="http://schemas.microsoft.com/office/drawing/2014/main" id="{06F47E8F-FB62-BCE3-6418-408AA22F135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1212" name="Line 13">
              <a:extLst>
                <a:ext uri="{FF2B5EF4-FFF2-40B4-BE49-F238E27FC236}">
                  <a16:creationId xmlns:a16="http://schemas.microsoft.com/office/drawing/2014/main" id="{9E1991FB-40A2-2961-D284-C5E3EDE15F6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1205" name="Text Box 14">
            <a:extLst>
              <a:ext uri="{FF2B5EF4-FFF2-40B4-BE49-F238E27FC236}">
                <a16:creationId xmlns:a16="http://schemas.microsoft.com/office/drawing/2014/main" id="{15762464-E7C7-FBD5-7520-EAB9942F606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1206" name="Text Box 15">
            <a:extLst>
              <a:ext uri="{FF2B5EF4-FFF2-40B4-BE49-F238E27FC236}">
                <a16:creationId xmlns:a16="http://schemas.microsoft.com/office/drawing/2014/main" id="{BDE43F5D-FA99-6D14-96C5-22E4EDBBE33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5063" name="Text Box 24">
            <a:extLst>
              <a:ext uri="{FF2B5EF4-FFF2-40B4-BE49-F238E27FC236}">
                <a16:creationId xmlns:a16="http://schemas.microsoft.com/office/drawing/2014/main" id="{69DC1B44-75AE-C6AB-5519-BFFDF10079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Minus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51209" name="TextBox 1">
            <a:extLst>
              <a:ext uri="{FF2B5EF4-FFF2-40B4-BE49-F238E27FC236}">
                <a16:creationId xmlns:a16="http://schemas.microsoft.com/office/drawing/2014/main" id="{FA12D30D-5F4B-9EAD-9367-40BEAB63372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22564" y="5127798"/>
            <a:ext cx="3528741" cy="7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Wenn wir die Basissphäre mit -4,0 dpt annehmen…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benötigen wir zusätzlich -4 dpt auf der Achse 135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, um die dort benötigte Stärke von -8 zu erreichen.</a:t>
            </a:r>
          </a:p>
        </p:txBody>
      </p:sp>
      <p:sp>
        <p:nvSpPr>
          <p:cNvPr id="51208" name="ZZ_Kopfleiste">
            <a:extLst>
              <a:ext uri="{FF2B5EF4-FFF2-40B4-BE49-F238E27FC236}">
                <a16:creationId xmlns:a16="http://schemas.microsoft.com/office/drawing/2014/main" id="{E525C21E-92AA-7658-EA33-3160677C2037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1210" name="Slide Number Placeholder 1">
            <a:extLst>
              <a:ext uri="{FF2B5EF4-FFF2-40B4-BE49-F238E27FC236}">
                <a16:creationId xmlns:a16="http://schemas.microsoft.com/office/drawing/2014/main" id="{B0CBECA6-2BB0-E6F9-D1FE-C38DC56E5D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1213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1214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ext Box 9">
            <a:extLst>
              <a:ext uri="{FF2B5EF4-FFF2-40B4-BE49-F238E27FC236}">
                <a16:creationId xmlns:a16="http://schemas.microsoft.com/office/drawing/2014/main" id="{7E13F03A-4C3F-83D1-6468-28225F77957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2227" name="Text Box 10">
            <a:extLst>
              <a:ext uri="{FF2B5EF4-FFF2-40B4-BE49-F238E27FC236}">
                <a16:creationId xmlns:a16="http://schemas.microsoft.com/office/drawing/2014/main" id="{D9DDB9D9-3D4B-8190-E742-A35837063C8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52228" name="Group 11">
            <a:extLst>
              <a:ext uri="{FF2B5EF4-FFF2-40B4-BE49-F238E27FC236}">
                <a16:creationId xmlns:a16="http://schemas.microsoft.com/office/drawing/2014/main" id="{1EF65C40-F42D-6B08-8D25-5E6855B28D15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52236" name="Line 12">
              <a:extLst>
                <a:ext uri="{FF2B5EF4-FFF2-40B4-BE49-F238E27FC236}">
                  <a16:creationId xmlns:a16="http://schemas.microsoft.com/office/drawing/2014/main" id="{BB4BF96A-9E92-92C5-941C-F751A22B0C4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2237" name="Line 13">
              <a:extLst>
                <a:ext uri="{FF2B5EF4-FFF2-40B4-BE49-F238E27FC236}">
                  <a16:creationId xmlns:a16="http://schemas.microsoft.com/office/drawing/2014/main" id="{8C80B548-BD06-0861-C72A-B47C71B62A9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2229" name="Text Box 14">
            <a:extLst>
              <a:ext uri="{FF2B5EF4-FFF2-40B4-BE49-F238E27FC236}">
                <a16:creationId xmlns:a16="http://schemas.microsoft.com/office/drawing/2014/main" id="{991A7F02-A18E-6374-3513-C5562D34F4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2230" name="Text Box 15">
            <a:extLst>
              <a:ext uri="{FF2B5EF4-FFF2-40B4-BE49-F238E27FC236}">
                <a16:creationId xmlns:a16="http://schemas.microsoft.com/office/drawing/2014/main" id="{91A70CF4-5BCD-3240-B7BF-80CD505C25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5063" name="Text Box 24">
            <a:extLst>
              <a:ext uri="{FF2B5EF4-FFF2-40B4-BE49-F238E27FC236}">
                <a16:creationId xmlns:a16="http://schemas.microsoft.com/office/drawing/2014/main" id="{1A2FFDD0-CE42-C560-F050-CC86049921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Plus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Minus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52233" name="TextBox 12">
            <a:extLst>
              <a:ext uri="{FF2B5EF4-FFF2-40B4-BE49-F238E27FC236}">
                <a16:creationId xmlns:a16="http://schemas.microsoft.com/office/drawing/2014/main" id="{9196C1B0-3B33-7358-94C7-BF6709B0136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717" y="5362859"/>
            <a:ext cx="2366183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?</a:t>
            </a:r>
            <a:endParaRPr lang="en-US" altLang="en-US" sz="1606" b="1">
              <a:solidFill>
                <a:srgbClr val="1A5FB4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01773E8-19DF-00AB-A9FB-200A844B9BA4}"/>
              </a:ext>
            </a:extLst>
          </p:cNvPr>
          <p:cNvCxnSpPr/>
          <p:nvPr/>
        </p:nvCxnSpPr>
        <p:spPr>
          <a:xfrm flipH="1">
            <a:off x="4191443" y="4129498"/>
            <a:ext cx="749078" cy="12333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232" name="ZZ_Kopfleiste">
            <a:extLst>
              <a:ext uri="{FF2B5EF4-FFF2-40B4-BE49-F238E27FC236}">
                <a16:creationId xmlns:a16="http://schemas.microsoft.com/office/drawing/2014/main" id="{7C90B52E-593C-7715-A105-B36BC6EEAFF4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2235" name="Slide Number Placeholder 1">
            <a:extLst>
              <a:ext uri="{FF2B5EF4-FFF2-40B4-BE49-F238E27FC236}">
                <a16:creationId xmlns:a16="http://schemas.microsoft.com/office/drawing/2014/main" id="{A35846E6-9A2C-7761-949E-2C44C0EF0B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223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223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250" name="Text Box 9">
            <a:extLst>
              <a:ext uri="{FF2B5EF4-FFF2-40B4-BE49-F238E27FC236}">
                <a16:creationId xmlns:a16="http://schemas.microsoft.com/office/drawing/2014/main" id="{323E916A-800C-1927-E17D-586C2EBD595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3251" name="Text Box 10">
            <a:extLst>
              <a:ext uri="{FF2B5EF4-FFF2-40B4-BE49-F238E27FC236}">
                <a16:creationId xmlns:a16="http://schemas.microsoft.com/office/drawing/2014/main" id="{B3B55BE7-0577-C70C-335B-642D197D707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53252" name="Group 11">
            <a:extLst>
              <a:ext uri="{FF2B5EF4-FFF2-40B4-BE49-F238E27FC236}">
                <a16:creationId xmlns:a16="http://schemas.microsoft.com/office/drawing/2014/main" id="{06A53485-438C-C9D6-9C4D-68E7C4AD48D3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53260" name="Line 12">
              <a:extLst>
                <a:ext uri="{FF2B5EF4-FFF2-40B4-BE49-F238E27FC236}">
                  <a16:creationId xmlns:a16="http://schemas.microsoft.com/office/drawing/2014/main" id="{62E3A1D5-74F1-A4BF-8D83-E93687EA234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3261" name="Line 13">
              <a:extLst>
                <a:ext uri="{FF2B5EF4-FFF2-40B4-BE49-F238E27FC236}">
                  <a16:creationId xmlns:a16="http://schemas.microsoft.com/office/drawing/2014/main" id="{C9151D78-3AA8-5EDF-9F82-F900FCB69C3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3253" name="Text Box 14">
            <a:extLst>
              <a:ext uri="{FF2B5EF4-FFF2-40B4-BE49-F238E27FC236}">
                <a16:creationId xmlns:a16="http://schemas.microsoft.com/office/drawing/2014/main" id="{901B84DD-DF8D-4EAD-A277-65762B11E6E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3254" name="Text Box 15">
            <a:extLst>
              <a:ext uri="{FF2B5EF4-FFF2-40B4-BE49-F238E27FC236}">
                <a16:creationId xmlns:a16="http://schemas.microsoft.com/office/drawing/2014/main" id="{C0008570-01E9-6A63-AA8B-81D6FF38FB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5063" name="Text Box 24">
            <a:extLst>
              <a:ext uri="{FF2B5EF4-FFF2-40B4-BE49-F238E27FC236}">
                <a16:creationId xmlns:a16="http://schemas.microsoft.com/office/drawing/2014/main" id="{F57A132D-0375-4EBE-9B9B-AD4BAF36404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Plus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Minus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53257" name="TextBox 12">
            <a:extLst>
              <a:ext uri="{FF2B5EF4-FFF2-40B4-BE49-F238E27FC236}">
                <a16:creationId xmlns:a16="http://schemas.microsoft.com/office/drawing/2014/main" id="{67A00B65-530B-0F58-8C8B-BECFB2C907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89717" y="5362859"/>
            <a:ext cx="3802035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-8 + (+4)/2 = </a:t>
            </a:r>
            <a:r>
              <a:rPr lang="en-US" altLang="en-US" sz="1070" b="1">
                <a:solidFill>
                  <a:srgbClr val="1A5FB4"/>
                </a:solidFill>
              </a:rPr>
              <a:t>-6,0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5FB183EB-576C-E49D-89BB-C1BA9B8F9908}"/>
              </a:ext>
            </a:extLst>
          </p:cNvPr>
          <p:cNvCxnSpPr>
            <a:endCxn id="53257" idx="0"/>
          </p:cNvCxnSpPr>
          <p:nvPr/>
        </p:nvCxnSpPr>
        <p:spPr>
          <a:xfrm flipH="1">
            <a:off x="4191443" y="4129498"/>
            <a:ext cx="749078" cy="123336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256" name="ZZ_Kopfleiste">
            <a:extLst>
              <a:ext uri="{FF2B5EF4-FFF2-40B4-BE49-F238E27FC236}">
                <a16:creationId xmlns:a16="http://schemas.microsoft.com/office/drawing/2014/main" id="{122E203A-8BA9-AE84-B104-4FBC10EF0414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3259" name="Slide Number Placeholder 1">
            <a:extLst>
              <a:ext uri="{FF2B5EF4-FFF2-40B4-BE49-F238E27FC236}">
                <a16:creationId xmlns:a16="http://schemas.microsoft.com/office/drawing/2014/main" id="{9CA6BC61-B8F2-BE59-4A3A-58D37FAC831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326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326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274" name="Text Box 9">
            <a:extLst>
              <a:ext uri="{FF2B5EF4-FFF2-40B4-BE49-F238E27FC236}">
                <a16:creationId xmlns:a16="http://schemas.microsoft.com/office/drawing/2014/main" id="{B9FBCCE5-AE3C-3D66-75F2-27FF0F13F2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4275" name="Text Box 10">
            <a:extLst>
              <a:ext uri="{FF2B5EF4-FFF2-40B4-BE49-F238E27FC236}">
                <a16:creationId xmlns:a16="http://schemas.microsoft.com/office/drawing/2014/main" id="{84E3EE12-45BA-CC4C-F16A-7EF953324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54276" name="Group 11">
            <a:extLst>
              <a:ext uri="{FF2B5EF4-FFF2-40B4-BE49-F238E27FC236}">
                <a16:creationId xmlns:a16="http://schemas.microsoft.com/office/drawing/2014/main" id="{AB9C3D90-8400-4846-C540-4F0207EFFBB8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54284" name="Line 12">
              <a:extLst>
                <a:ext uri="{FF2B5EF4-FFF2-40B4-BE49-F238E27FC236}">
                  <a16:creationId xmlns:a16="http://schemas.microsoft.com/office/drawing/2014/main" id="{B29005D6-6560-A323-D584-05E460A16E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4285" name="Line 13">
              <a:extLst>
                <a:ext uri="{FF2B5EF4-FFF2-40B4-BE49-F238E27FC236}">
                  <a16:creationId xmlns:a16="http://schemas.microsoft.com/office/drawing/2014/main" id="{B6D80904-C18D-8222-B255-3193FB605821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4277" name="Text Box 14">
            <a:extLst>
              <a:ext uri="{FF2B5EF4-FFF2-40B4-BE49-F238E27FC236}">
                <a16:creationId xmlns:a16="http://schemas.microsoft.com/office/drawing/2014/main" id="{79FB3876-E520-4E21-9B1D-5B15746CDC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4278" name="Text Box 15">
            <a:extLst>
              <a:ext uri="{FF2B5EF4-FFF2-40B4-BE49-F238E27FC236}">
                <a16:creationId xmlns:a16="http://schemas.microsoft.com/office/drawing/2014/main" id="{B5ACF483-9D74-190C-2656-46E0A3C56D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5063" name="Text Box 24">
            <a:extLst>
              <a:ext uri="{FF2B5EF4-FFF2-40B4-BE49-F238E27FC236}">
                <a16:creationId xmlns:a16="http://schemas.microsoft.com/office/drawing/2014/main" id="{69663650-391B-8D92-C00F-14CBA314C39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Minus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54281" name="TextBox 12">
            <a:extLst>
              <a:ext uri="{FF2B5EF4-FFF2-40B4-BE49-F238E27FC236}">
                <a16:creationId xmlns:a16="http://schemas.microsoft.com/office/drawing/2014/main" id="{2BDC6B17-77E7-B771-59DF-E5CD20799D0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092" y="5362859"/>
            <a:ext cx="2366183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?</a:t>
            </a:r>
            <a:endParaRPr lang="en-US" altLang="en-US" sz="1606" b="1">
              <a:solidFill>
                <a:srgbClr val="1A5FB4"/>
              </a:solidFill>
            </a:endParaRPr>
          </a:p>
        </p:txBody>
      </p:sp>
      <p:cxnSp>
        <p:nvCxnSpPr>
          <p:cNvPr id="14" name="Straight Arrow Connector 13">
            <a:extLst>
              <a:ext uri="{FF2B5EF4-FFF2-40B4-BE49-F238E27FC236}">
                <a16:creationId xmlns:a16="http://schemas.microsoft.com/office/drawing/2014/main" id="{13168C9A-82E9-2C7D-D131-320EE11D61EB}"/>
              </a:ext>
            </a:extLst>
          </p:cNvPr>
          <p:cNvCxnSpPr/>
          <p:nvPr/>
        </p:nvCxnSpPr>
        <p:spPr>
          <a:xfrm>
            <a:off x="7479460" y="4300838"/>
            <a:ext cx="454545" cy="10620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280" name="ZZ_Kopfleiste">
            <a:extLst>
              <a:ext uri="{FF2B5EF4-FFF2-40B4-BE49-F238E27FC236}">
                <a16:creationId xmlns:a16="http://schemas.microsoft.com/office/drawing/2014/main" id="{4A316B95-F838-91B1-5F94-B9099A6FE90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4283" name="Slide Number Placeholder 1">
            <a:extLst>
              <a:ext uri="{FF2B5EF4-FFF2-40B4-BE49-F238E27FC236}">
                <a16:creationId xmlns:a16="http://schemas.microsoft.com/office/drawing/2014/main" id="{C407A81B-8D5B-CF3A-A6FE-A35657D740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428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428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298" name="Text Box 9">
            <a:extLst>
              <a:ext uri="{FF2B5EF4-FFF2-40B4-BE49-F238E27FC236}">
                <a16:creationId xmlns:a16="http://schemas.microsoft.com/office/drawing/2014/main" id="{AC80CE70-DC63-E893-D4C3-F3AA21FE8E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5299" name="Text Box 10">
            <a:extLst>
              <a:ext uri="{FF2B5EF4-FFF2-40B4-BE49-F238E27FC236}">
                <a16:creationId xmlns:a16="http://schemas.microsoft.com/office/drawing/2014/main" id="{0535A54F-39AD-88E3-AE42-C96CEF07C2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55300" name="Group 11">
            <a:extLst>
              <a:ext uri="{FF2B5EF4-FFF2-40B4-BE49-F238E27FC236}">
                <a16:creationId xmlns:a16="http://schemas.microsoft.com/office/drawing/2014/main" id="{B7D6C843-A79D-F05E-BEF3-0A9E991056CC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55308" name="Line 12">
              <a:extLst>
                <a:ext uri="{FF2B5EF4-FFF2-40B4-BE49-F238E27FC236}">
                  <a16:creationId xmlns:a16="http://schemas.microsoft.com/office/drawing/2014/main" id="{F500435B-DEE8-99F7-795B-AC1E4E88C06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5309" name="Line 13">
              <a:extLst>
                <a:ext uri="{FF2B5EF4-FFF2-40B4-BE49-F238E27FC236}">
                  <a16:creationId xmlns:a16="http://schemas.microsoft.com/office/drawing/2014/main" id="{3931DA5D-AFFF-5F4E-25D9-023386D2C125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5301" name="Text Box 14">
            <a:extLst>
              <a:ext uri="{FF2B5EF4-FFF2-40B4-BE49-F238E27FC236}">
                <a16:creationId xmlns:a16="http://schemas.microsoft.com/office/drawing/2014/main" id="{E116C368-7AC5-1653-E534-37EE20571B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5302" name="Text Box 15">
            <a:extLst>
              <a:ext uri="{FF2B5EF4-FFF2-40B4-BE49-F238E27FC236}">
                <a16:creationId xmlns:a16="http://schemas.microsoft.com/office/drawing/2014/main" id="{5834A1F6-0327-D0E3-5EAC-19A4D53E37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5063" name="Text Box 24">
            <a:extLst>
              <a:ext uri="{FF2B5EF4-FFF2-40B4-BE49-F238E27FC236}">
                <a16:creationId xmlns:a16="http://schemas.microsoft.com/office/drawing/2014/main" id="{7C4DFE80-DD58-9434-A66F-C296B18E20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Minus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-6,0</a:t>
            </a:r>
          </a:p>
        </p:txBody>
      </p:sp>
      <p:sp>
        <p:nvSpPr>
          <p:cNvPr id="55305" name="TextBox 12">
            <a:extLst>
              <a:ext uri="{FF2B5EF4-FFF2-40B4-BE49-F238E27FC236}">
                <a16:creationId xmlns:a16="http://schemas.microsoft.com/office/drawing/2014/main" id="{297C57A9-BDDE-3D19-D6DA-EEA65DC860F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92092" y="5362859"/>
            <a:ext cx="3751058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-4 + (-4)/2 = </a:t>
            </a:r>
            <a:r>
              <a:rPr lang="en-US" altLang="en-US" sz="1070" b="1">
                <a:solidFill>
                  <a:srgbClr val="1A5FB4"/>
                </a:solidFill>
              </a:rPr>
              <a:t>-6,0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7D25C575-6010-1D49-9E39-83263EAF7A61}"/>
              </a:ext>
            </a:extLst>
          </p:cNvPr>
          <p:cNvCxnSpPr/>
          <p:nvPr/>
        </p:nvCxnSpPr>
        <p:spPr>
          <a:xfrm>
            <a:off x="7479460" y="4300838"/>
            <a:ext cx="454545" cy="106202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5304" name="ZZ_Kopfleiste">
            <a:extLst>
              <a:ext uri="{FF2B5EF4-FFF2-40B4-BE49-F238E27FC236}">
                <a16:creationId xmlns:a16="http://schemas.microsoft.com/office/drawing/2014/main" id="{FF765622-D413-8AE5-5806-6A2405DA20BB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5307" name="Slide Number Placeholder 1">
            <a:extLst>
              <a:ext uri="{FF2B5EF4-FFF2-40B4-BE49-F238E27FC236}">
                <a16:creationId xmlns:a16="http://schemas.microsoft.com/office/drawing/2014/main" id="{56B54BAD-9438-F49D-2085-DAC87E8168F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5310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5311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322" name="Text Box 9">
            <a:extLst>
              <a:ext uri="{FF2B5EF4-FFF2-40B4-BE49-F238E27FC236}">
                <a16:creationId xmlns:a16="http://schemas.microsoft.com/office/drawing/2014/main" id="{B46B203D-FF0D-0EAE-8209-E1BEDA450A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6323" name="Text Box 10">
            <a:extLst>
              <a:ext uri="{FF2B5EF4-FFF2-40B4-BE49-F238E27FC236}">
                <a16:creationId xmlns:a16="http://schemas.microsoft.com/office/drawing/2014/main" id="{CD706B64-7D9F-3CAC-AE37-AC06E54B4B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56324" name="Group 11">
            <a:extLst>
              <a:ext uri="{FF2B5EF4-FFF2-40B4-BE49-F238E27FC236}">
                <a16:creationId xmlns:a16="http://schemas.microsoft.com/office/drawing/2014/main" id="{ACBB3A30-6FFD-2A1F-BFB9-126DD35D71AE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56330" name="Line 12">
              <a:extLst>
                <a:ext uri="{FF2B5EF4-FFF2-40B4-BE49-F238E27FC236}">
                  <a16:creationId xmlns:a16="http://schemas.microsoft.com/office/drawing/2014/main" id="{D115CC03-2047-7F89-1CB8-A5128EAEF61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6331" name="Line 13">
              <a:extLst>
                <a:ext uri="{FF2B5EF4-FFF2-40B4-BE49-F238E27FC236}">
                  <a16:creationId xmlns:a16="http://schemas.microsoft.com/office/drawing/2014/main" id="{B181CB02-9EBB-DEBA-5D8B-F54A89B0AF6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6325" name="Text Box 14">
            <a:extLst>
              <a:ext uri="{FF2B5EF4-FFF2-40B4-BE49-F238E27FC236}">
                <a16:creationId xmlns:a16="http://schemas.microsoft.com/office/drawing/2014/main" id="{BC5BDDDA-95D5-D5E8-4772-710028265AA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6326" name="Text Box 15">
            <a:extLst>
              <a:ext uri="{FF2B5EF4-FFF2-40B4-BE49-F238E27FC236}">
                <a16:creationId xmlns:a16="http://schemas.microsoft.com/office/drawing/2014/main" id="{3CBEFE29-3097-B8BD-E07F-A31A4B1738E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56327" name="Text Box 24">
            <a:extLst>
              <a:ext uri="{FF2B5EF4-FFF2-40B4-BE49-F238E27FC236}">
                <a16:creationId xmlns:a16="http://schemas.microsoft.com/office/drawing/2014/main" id="{9E88D661-70CE-1CC7-CC10-ECF9DB40854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940521" y="3925590"/>
            <a:ext cx="2538938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Plus-Zylinder</a:t>
            </a:r>
            <a:r>
              <a:rPr lang="en-US" altLang="en-US" sz="1070">
                <a:solidFill>
                  <a:srgbClr val="3333FF"/>
                </a:solidFill>
              </a:rPr>
              <a:t>:    -8,0 +4,0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Minus-Zylinder</a:t>
            </a:r>
            <a:r>
              <a:rPr lang="en-US" altLang="en-US" sz="1070">
                <a:solidFill>
                  <a:srgbClr val="3333FF"/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SÄ</a:t>
            </a:r>
            <a:r>
              <a:rPr lang="en-US" altLang="en-US" sz="1070">
                <a:solidFill>
                  <a:srgbClr val="3333FF"/>
                </a:solidFill>
              </a:rPr>
              <a:t>: -6,0</a:t>
            </a:r>
          </a:p>
        </p:txBody>
      </p:sp>
      <p:sp>
        <p:nvSpPr>
          <p:cNvPr id="56328" name="ZZ_Kopfleiste">
            <a:extLst>
              <a:ext uri="{FF2B5EF4-FFF2-40B4-BE49-F238E27FC236}">
                <a16:creationId xmlns:a16="http://schemas.microsoft.com/office/drawing/2014/main" id="{FA277619-6BA7-5093-E70F-EAB52829D715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6329" name="Slide Number Placeholder 1">
            <a:extLst>
              <a:ext uri="{FF2B5EF4-FFF2-40B4-BE49-F238E27FC236}">
                <a16:creationId xmlns:a16="http://schemas.microsoft.com/office/drawing/2014/main" id="{ABD3967F-CCBC-5871-68A3-45EBCBE67F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633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633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6" name="Text Box 16">
            <a:extLst>
              <a:ext uri="{FF2B5EF4-FFF2-40B4-BE49-F238E27FC236}">
                <a16:creationId xmlns:a16="http://schemas.microsoft.com/office/drawing/2014/main" id="{CC14E808-4A30-9202-970C-3E5828A9AA2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7347" name="Text Box 17">
            <a:extLst>
              <a:ext uri="{FF2B5EF4-FFF2-40B4-BE49-F238E27FC236}">
                <a16:creationId xmlns:a16="http://schemas.microsoft.com/office/drawing/2014/main" id="{35A7F508-6C06-3095-9AC2-0CD923C4EB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57348" name="Group 18">
            <a:extLst>
              <a:ext uri="{FF2B5EF4-FFF2-40B4-BE49-F238E27FC236}">
                <a16:creationId xmlns:a16="http://schemas.microsoft.com/office/drawing/2014/main" id="{E2640E27-40F8-E400-64C6-571A2FD80C5C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57355" name="Line 19">
              <a:extLst>
                <a:ext uri="{FF2B5EF4-FFF2-40B4-BE49-F238E27FC236}">
                  <a16:creationId xmlns:a16="http://schemas.microsoft.com/office/drawing/2014/main" id="{EB0E8236-C0AF-8D75-CFD7-F196FAA69D8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7356" name="Line 20">
              <a:extLst>
                <a:ext uri="{FF2B5EF4-FFF2-40B4-BE49-F238E27FC236}">
                  <a16:creationId xmlns:a16="http://schemas.microsoft.com/office/drawing/2014/main" id="{F8D70E31-06C7-A098-F6C0-7227C1731CF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7349" name="Text Box 21">
            <a:extLst>
              <a:ext uri="{FF2B5EF4-FFF2-40B4-BE49-F238E27FC236}">
                <a16:creationId xmlns:a16="http://schemas.microsoft.com/office/drawing/2014/main" id="{BB608E64-4E30-92B2-C525-56D1E2234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7350" name="Text Box 22">
            <a:extLst>
              <a:ext uri="{FF2B5EF4-FFF2-40B4-BE49-F238E27FC236}">
                <a16:creationId xmlns:a16="http://schemas.microsoft.com/office/drawing/2014/main" id="{04C4ED1A-9801-1F3E-ACA2-AB793A0AD81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57351" name="Text Box 25">
            <a:extLst>
              <a:ext uri="{FF2B5EF4-FFF2-40B4-BE49-F238E27FC236}">
                <a16:creationId xmlns:a16="http://schemas.microsoft.com/office/drawing/2014/main" id="{1389F2D2-E641-A500-A18E-938D9A0ABD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Plus-Zylinder</a:t>
            </a:r>
            <a:r>
              <a:rPr lang="en-US" altLang="en-US" sz="1070">
                <a:solidFill>
                  <a:srgbClr val="E2F6E6"/>
                </a:solidFill>
              </a:rPr>
              <a:t>: </a:t>
            </a:r>
            <a:r>
              <a:rPr lang="en-US" altLang="en-US" sz="1070">
                <a:solidFill>
                  <a:srgbClr val="3333FF"/>
                </a:solidFill>
              </a:rPr>
              <a:t>-4,0 </a:t>
            </a:r>
            <a:r>
              <a:rPr lang="en-US" altLang="en-US" sz="1070">
                <a:solidFill>
                  <a:srgbClr val="E2F6E6"/>
                </a:solidFill>
              </a:rPr>
              <a:t>+12,0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Minus-Zylinder</a:t>
            </a:r>
            <a:r>
              <a:rPr lang="en-US" altLang="en-US" sz="1070">
                <a:solidFill>
                  <a:srgbClr val="E2F6E6"/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SÄ</a:t>
            </a:r>
            <a:r>
              <a:rPr lang="en-US" altLang="en-US" sz="107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57353" name="TextBox 1">
            <a:extLst>
              <a:ext uri="{FF2B5EF4-FFF2-40B4-BE49-F238E27FC236}">
                <a16:creationId xmlns:a16="http://schemas.microsoft.com/office/drawing/2014/main" id="{863E30EF-6EC8-8EAD-0BE9-8DB6FE82DEC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134" y="2873482"/>
            <a:ext cx="3579718" cy="683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rgbClr val="1A5FB4"/>
                </a:solidFill>
              </a:rPr>
              <a:t>Wenn </a:t>
            </a:r>
            <a:r>
              <a:rPr lang="en-US" altLang="en-US" sz="1070" dirty="0" err="1">
                <a:solidFill>
                  <a:srgbClr val="1A5FB4"/>
                </a:solidFill>
              </a:rPr>
              <a:t>wir</a:t>
            </a:r>
            <a:r>
              <a:rPr lang="en-US" altLang="en-US" sz="1070" dirty="0">
                <a:solidFill>
                  <a:srgbClr val="1A5FB4"/>
                </a:solidFill>
              </a:rPr>
              <a:t> die </a:t>
            </a:r>
            <a:r>
              <a:rPr lang="en-US" altLang="en-US" sz="1070" dirty="0" err="1">
                <a:solidFill>
                  <a:srgbClr val="1A5FB4"/>
                </a:solidFill>
              </a:rPr>
              <a:t>Basissphäre</a:t>
            </a:r>
            <a:r>
              <a:rPr lang="en-US" altLang="en-US" sz="1070" dirty="0">
                <a:solidFill>
                  <a:srgbClr val="1A5FB4"/>
                </a:solidFill>
              </a:rPr>
              <a:t> </a:t>
            </a:r>
            <a:r>
              <a:rPr lang="en-US" altLang="en-US" sz="1070" dirty="0" err="1">
                <a:solidFill>
                  <a:srgbClr val="1A5FB4"/>
                </a:solidFill>
              </a:rPr>
              <a:t>mit</a:t>
            </a:r>
            <a:r>
              <a:rPr lang="en-US" altLang="en-US" sz="1070" dirty="0">
                <a:solidFill>
                  <a:srgbClr val="1A5FB4"/>
                </a:solidFill>
              </a:rPr>
              <a:t xml:space="preserve"> -4,0 dpt </a:t>
            </a:r>
            <a:r>
              <a:rPr lang="en-US" altLang="en-US" sz="1070" dirty="0" err="1">
                <a:solidFill>
                  <a:srgbClr val="1A5FB4"/>
                </a:solidFill>
              </a:rPr>
              <a:t>annehmen</a:t>
            </a:r>
            <a:r>
              <a:rPr lang="en-US" altLang="en-US" sz="1070" dirty="0">
                <a:solidFill>
                  <a:srgbClr val="1A5FB4"/>
                </a:solidFill>
              </a:rPr>
              <a:t>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>
                <a:solidFill>
                  <a:schemeClr val="bg1"/>
                </a:solidFill>
              </a:rPr>
              <a:t>benötigen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wir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zusätzlich</a:t>
            </a:r>
            <a:r>
              <a:rPr lang="en-US" altLang="en-US" sz="1070" dirty="0">
                <a:solidFill>
                  <a:schemeClr val="bg1"/>
                </a:solidFill>
              </a:rPr>
              <a:t xml:space="preserve"> +1 dpt </a:t>
            </a:r>
            <a:r>
              <a:rPr lang="de-DE" altLang="en-US" sz="1070" dirty="0">
                <a:solidFill>
                  <a:schemeClr val="bg1"/>
                </a:solidFill>
              </a:rPr>
              <a:t>bei der Achse 090</a:t>
            </a:r>
            <a:endParaRPr lang="en-US" altLang="en-US" sz="1070" dirty="0">
              <a:solidFill>
                <a:schemeClr val="bg1"/>
              </a:solidFill>
            </a:endParaRP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>
                <a:solidFill>
                  <a:schemeClr val="bg1"/>
                </a:solidFill>
              </a:rPr>
              <a:t>, um die </a:t>
            </a:r>
            <a:r>
              <a:rPr lang="en-US" altLang="en-US" sz="1070" dirty="0" err="1">
                <a:solidFill>
                  <a:schemeClr val="bg1"/>
                </a:solidFill>
              </a:rPr>
              <a:t>dort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benötigte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Stärke</a:t>
            </a:r>
            <a:r>
              <a:rPr lang="en-US" altLang="en-US" sz="1070" dirty="0">
                <a:solidFill>
                  <a:schemeClr val="bg1"/>
                </a:solidFill>
              </a:rPr>
              <a:t> von +2 </a:t>
            </a:r>
            <a:r>
              <a:rPr lang="en-US" altLang="en-US" sz="1070" dirty="0" err="1">
                <a:solidFill>
                  <a:schemeClr val="bg1"/>
                </a:solidFill>
              </a:rPr>
              <a:t>zu</a:t>
            </a:r>
            <a:r>
              <a:rPr lang="en-US" altLang="en-US" sz="1070" dirty="0">
                <a:solidFill>
                  <a:schemeClr val="bg1"/>
                </a:solidFill>
              </a:rPr>
              <a:t> </a:t>
            </a:r>
            <a:r>
              <a:rPr lang="en-US" altLang="en-US" sz="1070" dirty="0" err="1">
                <a:solidFill>
                  <a:schemeClr val="bg1"/>
                </a:solidFill>
              </a:rPr>
              <a:t>erreichen</a:t>
            </a:r>
            <a:r>
              <a:rPr lang="en-US" altLang="en-US" sz="1070" dirty="0">
                <a:solidFill>
                  <a:schemeClr val="bg1"/>
                </a:solidFill>
              </a:rPr>
              <a:t>.</a:t>
            </a:r>
          </a:p>
        </p:txBody>
      </p:sp>
      <p:sp>
        <p:nvSpPr>
          <p:cNvPr id="57352" name="ZZ_Kopfleiste">
            <a:extLst>
              <a:ext uri="{FF2B5EF4-FFF2-40B4-BE49-F238E27FC236}">
                <a16:creationId xmlns:a16="http://schemas.microsoft.com/office/drawing/2014/main" id="{9C9A0BE1-C7F9-FECF-D36A-9237E8A6F9DD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7354" name="Slide Number Placeholder 1">
            <a:extLst>
              <a:ext uri="{FF2B5EF4-FFF2-40B4-BE49-F238E27FC236}">
                <a16:creationId xmlns:a16="http://schemas.microsoft.com/office/drawing/2014/main" id="{290A5DFE-F398-82DB-A5A4-17599FEB1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7357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7358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70" name="Text Box 16">
            <a:extLst>
              <a:ext uri="{FF2B5EF4-FFF2-40B4-BE49-F238E27FC236}">
                <a16:creationId xmlns:a16="http://schemas.microsoft.com/office/drawing/2014/main" id="{394831F4-C33B-9BF0-FA4F-13ED69523FF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8371" name="Text Box 17">
            <a:extLst>
              <a:ext uri="{FF2B5EF4-FFF2-40B4-BE49-F238E27FC236}">
                <a16:creationId xmlns:a16="http://schemas.microsoft.com/office/drawing/2014/main" id="{4970B82C-FB1E-99EB-2FC1-A894580ACF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58372" name="Group 18">
            <a:extLst>
              <a:ext uri="{FF2B5EF4-FFF2-40B4-BE49-F238E27FC236}">
                <a16:creationId xmlns:a16="http://schemas.microsoft.com/office/drawing/2014/main" id="{707CFDD3-0D11-C013-C313-58A3F0D32E07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58379" name="Line 19">
              <a:extLst>
                <a:ext uri="{FF2B5EF4-FFF2-40B4-BE49-F238E27FC236}">
                  <a16:creationId xmlns:a16="http://schemas.microsoft.com/office/drawing/2014/main" id="{CBC0D73D-A3C4-D6A9-15B6-55BF718C123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8380" name="Line 20">
              <a:extLst>
                <a:ext uri="{FF2B5EF4-FFF2-40B4-BE49-F238E27FC236}">
                  <a16:creationId xmlns:a16="http://schemas.microsoft.com/office/drawing/2014/main" id="{739F894C-3A25-E40B-AB1A-6054DA71F96A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8373" name="Text Box 21">
            <a:extLst>
              <a:ext uri="{FF2B5EF4-FFF2-40B4-BE49-F238E27FC236}">
                <a16:creationId xmlns:a16="http://schemas.microsoft.com/office/drawing/2014/main" id="{09DC0030-8470-8B9C-67EB-E36BD06D11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8374" name="Text Box 22">
            <a:extLst>
              <a:ext uri="{FF2B5EF4-FFF2-40B4-BE49-F238E27FC236}">
                <a16:creationId xmlns:a16="http://schemas.microsoft.com/office/drawing/2014/main" id="{B2B56777-D565-D461-A866-D79F4C4DA04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58375" name="Text Box 25">
            <a:extLst>
              <a:ext uri="{FF2B5EF4-FFF2-40B4-BE49-F238E27FC236}">
                <a16:creationId xmlns:a16="http://schemas.microsoft.com/office/drawing/2014/main" id="{80261CDC-1C49-B4BC-E98C-655ED3EB14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1A5FB4"/>
                </a:solidFill>
              </a:rPr>
              <a:t>Plus-Zylinder</a:t>
            </a:r>
            <a:r>
              <a:rPr lang="en-US" altLang="en-US" sz="1070">
                <a:solidFill>
                  <a:srgbClr val="1A5FB4"/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Minus-Zylinder</a:t>
            </a:r>
            <a:r>
              <a:rPr lang="en-US" altLang="en-US" sz="1070">
                <a:solidFill>
                  <a:srgbClr val="E2F6E6"/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E2F6E6"/>
                </a:solidFill>
              </a:rPr>
              <a:t>SÄ</a:t>
            </a:r>
            <a:r>
              <a:rPr lang="en-US" altLang="en-US" sz="107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58377" name="TextBox 1">
            <a:extLst>
              <a:ext uri="{FF2B5EF4-FFF2-40B4-BE49-F238E27FC236}">
                <a16:creationId xmlns:a16="http://schemas.microsoft.com/office/drawing/2014/main" id="{E353C531-C625-BADC-CF7D-1C238688FC8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134" y="2873482"/>
            <a:ext cx="3807699" cy="7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Wenn wir die Basissphäre mit -4,0 dpt annehmen…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benötigen wir zusätzlich +12 dpt bei der Achse 135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, um die dort benötigte Stärke von +8 zu erreichen.</a:t>
            </a:r>
          </a:p>
        </p:txBody>
      </p:sp>
      <p:sp>
        <p:nvSpPr>
          <p:cNvPr id="58376" name="ZZ_Kopfleiste">
            <a:extLst>
              <a:ext uri="{FF2B5EF4-FFF2-40B4-BE49-F238E27FC236}">
                <a16:creationId xmlns:a16="http://schemas.microsoft.com/office/drawing/2014/main" id="{B75F0687-6ACD-D05F-E413-25D63BCC2761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8378" name="Slide Number Placeholder 1">
            <a:extLst>
              <a:ext uri="{FF2B5EF4-FFF2-40B4-BE49-F238E27FC236}">
                <a16:creationId xmlns:a16="http://schemas.microsoft.com/office/drawing/2014/main" id="{C4200165-5851-8111-F69A-C49E796A02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8381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8382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9394" name="Text Box 16">
            <a:extLst>
              <a:ext uri="{FF2B5EF4-FFF2-40B4-BE49-F238E27FC236}">
                <a16:creationId xmlns:a16="http://schemas.microsoft.com/office/drawing/2014/main" id="{09410E28-5809-977F-8792-C6356B80E12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59395" name="Text Box 17">
            <a:extLst>
              <a:ext uri="{FF2B5EF4-FFF2-40B4-BE49-F238E27FC236}">
                <a16:creationId xmlns:a16="http://schemas.microsoft.com/office/drawing/2014/main" id="{3A84D9D8-79FE-CAA7-DCED-252D7764476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59396" name="Group 18">
            <a:extLst>
              <a:ext uri="{FF2B5EF4-FFF2-40B4-BE49-F238E27FC236}">
                <a16:creationId xmlns:a16="http://schemas.microsoft.com/office/drawing/2014/main" id="{CA15418E-C097-97A2-4488-38B0DF2F8BC2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59403" name="Line 19">
              <a:extLst>
                <a:ext uri="{FF2B5EF4-FFF2-40B4-BE49-F238E27FC236}">
                  <a16:creationId xmlns:a16="http://schemas.microsoft.com/office/drawing/2014/main" id="{59CB356A-E991-2A9E-3B5D-38349889475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59404" name="Line 20">
              <a:extLst>
                <a:ext uri="{FF2B5EF4-FFF2-40B4-BE49-F238E27FC236}">
                  <a16:creationId xmlns:a16="http://schemas.microsoft.com/office/drawing/2014/main" id="{42EF26E3-7D42-3F3D-AEBD-B24DBF81270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59397" name="Text Box 21">
            <a:extLst>
              <a:ext uri="{FF2B5EF4-FFF2-40B4-BE49-F238E27FC236}">
                <a16:creationId xmlns:a16="http://schemas.microsoft.com/office/drawing/2014/main" id="{B34F72ED-440F-A082-CEEC-4E0822E091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59398" name="Text Box 22">
            <a:extLst>
              <a:ext uri="{FF2B5EF4-FFF2-40B4-BE49-F238E27FC236}">
                <a16:creationId xmlns:a16="http://schemas.microsoft.com/office/drawing/2014/main" id="{2430CA51-670D-AAE2-D426-EFC6E0A076A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6087" name="Text Box 25">
            <a:extLst>
              <a:ext uri="{FF2B5EF4-FFF2-40B4-BE49-F238E27FC236}">
                <a16:creationId xmlns:a16="http://schemas.microsoft.com/office/drawing/2014/main" id="{DDD246DE-15C4-4490-ABA6-445A977213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Minus</a:t>
            </a:r>
            <a:r>
              <a:rPr lang="en-US" sz="1070" i="1" dirty="0" err="1">
                <a:solidFill>
                  <a:srgbClr val="E2F6E6"/>
                </a:solidFill>
              </a:rPr>
              <a:t>-Zylinder</a:t>
            </a:r>
            <a:r>
              <a:rPr lang="en-US" sz="1070" dirty="0">
                <a:solidFill>
                  <a:srgbClr val="E2F6E6"/>
                </a:solidFill>
              </a:rPr>
              <a:t>: </a:t>
            </a:r>
            <a:r>
              <a:rPr lang="en-US" sz="1070" dirty="0">
                <a:solidFill>
                  <a:srgbClr val="3333FF"/>
                </a:solidFill>
              </a:rPr>
              <a:t>+8,0 </a:t>
            </a:r>
            <a:r>
              <a:rPr lang="en-US" sz="1070" dirty="0">
                <a:solidFill>
                  <a:srgbClr val="E2F6E6"/>
                </a:solidFill>
              </a:rPr>
              <a:t>–12,0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59401" name="TextBox 1">
            <a:extLst>
              <a:ext uri="{FF2B5EF4-FFF2-40B4-BE49-F238E27FC236}">
                <a16:creationId xmlns:a16="http://schemas.microsoft.com/office/drawing/2014/main" id="{995634DB-AFDA-0874-2070-A7DFE26958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134" y="4719982"/>
            <a:ext cx="3642024" cy="7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Wenn wir die Basissphäre mit +8 dpt annehmen…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bg1"/>
                </a:solidFill>
              </a:rPr>
              <a:t>benötigen wir zusätzlich -12 dpt bei der Achse 045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chemeClr val="bg1"/>
                </a:solidFill>
              </a:rPr>
              <a:t>, um die dort benötigte Stärke von -4 zu erreichen.</a:t>
            </a:r>
          </a:p>
        </p:txBody>
      </p:sp>
      <p:sp>
        <p:nvSpPr>
          <p:cNvPr id="59400" name="ZZ_Kopfleiste">
            <a:extLst>
              <a:ext uri="{FF2B5EF4-FFF2-40B4-BE49-F238E27FC236}">
                <a16:creationId xmlns:a16="http://schemas.microsoft.com/office/drawing/2014/main" id="{1E705B29-9B2A-CA85-57D1-9271C2AFDAEB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59402" name="Slide Number Placeholder 1">
            <a:extLst>
              <a:ext uri="{FF2B5EF4-FFF2-40B4-BE49-F238E27FC236}">
                <a16:creationId xmlns:a16="http://schemas.microsoft.com/office/drawing/2014/main" id="{EBD87EE3-EC8D-FDFD-5891-533E4B1FBE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5940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5940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Text Box 16">
            <a:extLst>
              <a:ext uri="{FF2B5EF4-FFF2-40B4-BE49-F238E27FC236}">
                <a16:creationId xmlns:a16="http://schemas.microsoft.com/office/drawing/2014/main" id="{1348D224-5018-3B98-19A7-AEC21CD555C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0419" name="Text Box 17">
            <a:extLst>
              <a:ext uri="{FF2B5EF4-FFF2-40B4-BE49-F238E27FC236}">
                <a16:creationId xmlns:a16="http://schemas.microsoft.com/office/drawing/2014/main" id="{8A20587E-B1F9-2E0D-F95C-2F07C3598C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60420" name="Group 18">
            <a:extLst>
              <a:ext uri="{FF2B5EF4-FFF2-40B4-BE49-F238E27FC236}">
                <a16:creationId xmlns:a16="http://schemas.microsoft.com/office/drawing/2014/main" id="{5A7F1C9B-2D43-1FBD-8F05-44A26E9C5DA4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60427" name="Line 19">
              <a:extLst>
                <a:ext uri="{FF2B5EF4-FFF2-40B4-BE49-F238E27FC236}">
                  <a16:creationId xmlns:a16="http://schemas.microsoft.com/office/drawing/2014/main" id="{4E39632B-9185-6DFB-E77D-459A0B648C4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0428" name="Line 20">
              <a:extLst>
                <a:ext uri="{FF2B5EF4-FFF2-40B4-BE49-F238E27FC236}">
                  <a16:creationId xmlns:a16="http://schemas.microsoft.com/office/drawing/2014/main" id="{A0A82710-A7CD-6A09-F82A-787FC626292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0421" name="Text Box 21">
            <a:extLst>
              <a:ext uri="{FF2B5EF4-FFF2-40B4-BE49-F238E27FC236}">
                <a16:creationId xmlns:a16="http://schemas.microsoft.com/office/drawing/2014/main" id="{030D01C1-DDFD-DD44-1F02-41BCE6773B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0422" name="Text Box 22">
            <a:extLst>
              <a:ext uri="{FF2B5EF4-FFF2-40B4-BE49-F238E27FC236}">
                <a16:creationId xmlns:a16="http://schemas.microsoft.com/office/drawing/2014/main" id="{18018F30-6AFA-E54A-6CD6-0C56648E2A0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6087" name="Text Box 25">
            <a:extLst>
              <a:ext uri="{FF2B5EF4-FFF2-40B4-BE49-F238E27FC236}">
                <a16:creationId xmlns:a16="http://schemas.microsoft.com/office/drawing/2014/main" id="{13EAB83C-ED40-129B-F47E-E8179C57AF8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Minus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60425" name="TextBox 1">
            <a:extLst>
              <a:ext uri="{FF2B5EF4-FFF2-40B4-BE49-F238E27FC236}">
                <a16:creationId xmlns:a16="http://schemas.microsoft.com/office/drawing/2014/main" id="{4B8EDDF1-480E-24B6-B155-2D51CE4607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81134" y="4719982"/>
            <a:ext cx="3642024" cy="7689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Wenn wir die Basissphäre mit +8 dpt annehmen…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benötigen wir zusätzlich -12 dpt bei der Achse 045</a:t>
            </a:r>
          </a:p>
          <a:p>
            <a:pPr eaLnBrk="1" hangingPunct="1">
              <a:lnSpc>
                <a:spcPts val="1784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, um die dort benötigte Stärke von -4 zu erreichen.</a:t>
            </a:r>
          </a:p>
        </p:txBody>
      </p:sp>
      <p:sp>
        <p:nvSpPr>
          <p:cNvPr id="60424" name="ZZ_Kopfleiste">
            <a:extLst>
              <a:ext uri="{FF2B5EF4-FFF2-40B4-BE49-F238E27FC236}">
                <a16:creationId xmlns:a16="http://schemas.microsoft.com/office/drawing/2014/main" id="{F64ECBBD-BF66-7938-DDDC-628E95E25DCC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0426" name="Slide Number Placeholder 1">
            <a:extLst>
              <a:ext uri="{FF2B5EF4-FFF2-40B4-BE49-F238E27FC236}">
                <a16:creationId xmlns:a16="http://schemas.microsoft.com/office/drawing/2014/main" id="{1FE4220A-C295-E0FA-6E31-F594BBB1FA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042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043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Text Box 16">
            <a:extLst>
              <a:ext uri="{FF2B5EF4-FFF2-40B4-BE49-F238E27FC236}">
                <a16:creationId xmlns:a16="http://schemas.microsoft.com/office/drawing/2014/main" id="{6B9DC392-2F38-2697-1CF0-E58CF1D723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1443" name="Text Box 17">
            <a:extLst>
              <a:ext uri="{FF2B5EF4-FFF2-40B4-BE49-F238E27FC236}">
                <a16:creationId xmlns:a16="http://schemas.microsoft.com/office/drawing/2014/main" id="{366F1332-90B0-204A-58DC-E74BDB91DD0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61444" name="Group 18">
            <a:extLst>
              <a:ext uri="{FF2B5EF4-FFF2-40B4-BE49-F238E27FC236}">
                <a16:creationId xmlns:a16="http://schemas.microsoft.com/office/drawing/2014/main" id="{94DCA09D-A2B5-8C82-1733-1113C942427E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61452" name="Line 19">
              <a:extLst>
                <a:ext uri="{FF2B5EF4-FFF2-40B4-BE49-F238E27FC236}">
                  <a16:creationId xmlns:a16="http://schemas.microsoft.com/office/drawing/2014/main" id="{300FFA70-9A9B-27EB-005F-832DE705EAF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1453" name="Line 20">
              <a:extLst>
                <a:ext uri="{FF2B5EF4-FFF2-40B4-BE49-F238E27FC236}">
                  <a16:creationId xmlns:a16="http://schemas.microsoft.com/office/drawing/2014/main" id="{0C7BE27E-AD43-3A06-2F32-1B0F4484E35B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1445" name="Text Box 21">
            <a:extLst>
              <a:ext uri="{FF2B5EF4-FFF2-40B4-BE49-F238E27FC236}">
                <a16:creationId xmlns:a16="http://schemas.microsoft.com/office/drawing/2014/main" id="{63B7E347-1B18-715C-98A5-027FE52EED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1446" name="Text Box 22">
            <a:extLst>
              <a:ext uri="{FF2B5EF4-FFF2-40B4-BE49-F238E27FC236}">
                <a16:creationId xmlns:a16="http://schemas.microsoft.com/office/drawing/2014/main" id="{8FB4868D-A4D8-25F8-EB0A-95DF1AA091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6087" name="Text Box 25">
            <a:extLst>
              <a:ext uri="{FF2B5EF4-FFF2-40B4-BE49-F238E27FC236}">
                <a16:creationId xmlns:a16="http://schemas.microsoft.com/office/drawing/2014/main" id="{3EB96852-49E1-2A07-5B26-D13660AAB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Plus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Minus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61449" name="TextBox 12">
            <a:extLst>
              <a:ext uri="{FF2B5EF4-FFF2-40B4-BE49-F238E27FC236}">
                <a16:creationId xmlns:a16="http://schemas.microsoft.com/office/drawing/2014/main" id="{72807D22-B984-70B2-CE56-DAE9D1BC4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564" y="3595656"/>
            <a:ext cx="2366183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?</a:t>
            </a:r>
            <a:endParaRPr lang="en-US" altLang="en-US" sz="1606" b="1">
              <a:solidFill>
                <a:srgbClr val="1A5FB4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1FEA434A-3FFC-B931-2232-F0D53992CD55}"/>
              </a:ext>
            </a:extLst>
          </p:cNvPr>
          <p:cNvCxnSpPr/>
          <p:nvPr/>
        </p:nvCxnSpPr>
        <p:spPr>
          <a:xfrm flipH="1" flipV="1">
            <a:off x="6597274" y="3759916"/>
            <a:ext cx="858113" cy="3016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448" name="ZZ_Kopfleiste">
            <a:extLst>
              <a:ext uri="{FF2B5EF4-FFF2-40B4-BE49-F238E27FC236}">
                <a16:creationId xmlns:a16="http://schemas.microsoft.com/office/drawing/2014/main" id="{EE353425-F5A3-C4AF-54CA-494BABEF2B06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1451" name="Slide Number Placeholder 1">
            <a:extLst>
              <a:ext uri="{FF2B5EF4-FFF2-40B4-BE49-F238E27FC236}">
                <a16:creationId xmlns:a16="http://schemas.microsoft.com/office/drawing/2014/main" id="{4AE53BB7-CC55-BAF6-623D-5E2F10046B2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1454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1455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466" name="Text Box 16">
            <a:extLst>
              <a:ext uri="{FF2B5EF4-FFF2-40B4-BE49-F238E27FC236}">
                <a16:creationId xmlns:a16="http://schemas.microsoft.com/office/drawing/2014/main" id="{537C8F65-6B03-988F-C923-18544887CA9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2467" name="Text Box 17">
            <a:extLst>
              <a:ext uri="{FF2B5EF4-FFF2-40B4-BE49-F238E27FC236}">
                <a16:creationId xmlns:a16="http://schemas.microsoft.com/office/drawing/2014/main" id="{ABDAD987-A12F-D512-11BE-97AFE9E1BD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62468" name="Group 18">
            <a:extLst>
              <a:ext uri="{FF2B5EF4-FFF2-40B4-BE49-F238E27FC236}">
                <a16:creationId xmlns:a16="http://schemas.microsoft.com/office/drawing/2014/main" id="{AE451B19-1200-E97F-1B1C-0FA3FFC12567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62476" name="Line 19">
              <a:extLst>
                <a:ext uri="{FF2B5EF4-FFF2-40B4-BE49-F238E27FC236}">
                  <a16:creationId xmlns:a16="http://schemas.microsoft.com/office/drawing/2014/main" id="{E3FAA55C-833F-078C-2724-725FC443CF4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2477" name="Line 20">
              <a:extLst>
                <a:ext uri="{FF2B5EF4-FFF2-40B4-BE49-F238E27FC236}">
                  <a16:creationId xmlns:a16="http://schemas.microsoft.com/office/drawing/2014/main" id="{54247B8B-1B5F-2792-95EC-DDB10E6268B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2469" name="Text Box 21">
            <a:extLst>
              <a:ext uri="{FF2B5EF4-FFF2-40B4-BE49-F238E27FC236}">
                <a16:creationId xmlns:a16="http://schemas.microsoft.com/office/drawing/2014/main" id="{9533FF25-7ACF-CB73-10D8-E5D112EBA4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2470" name="Text Box 22">
            <a:extLst>
              <a:ext uri="{FF2B5EF4-FFF2-40B4-BE49-F238E27FC236}">
                <a16:creationId xmlns:a16="http://schemas.microsoft.com/office/drawing/2014/main" id="{CCCE5543-DE7F-4909-3553-2AABE68A644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6087" name="Text Box 25">
            <a:extLst>
              <a:ext uri="{FF2B5EF4-FFF2-40B4-BE49-F238E27FC236}">
                <a16:creationId xmlns:a16="http://schemas.microsoft.com/office/drawing/2014/main" id="{5F6B337F-B9BC-DF9D-CB90-3B8AAECF363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3333FF"/>
                </a:solidFill>
              </a:rPr>
              <a:t>Plus</a:t>
            </a:r>
            <a:r>
              <a:rPr lang="en-US" sz="1070" i="1" dirty="0" err="1">
                <a:solidFill>
                  <a:srgbClr val="3333FF"/>
                </a:solidFill>
              </a:rPr>
              <a:t>-Zylinder</a:t>
            </a:r>
            <a:r>
              <a:rPr lang="en-US" sz="1070" dirty="0">
                <a:solidFill>
                  <a:srgbClr val="3333FF"/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Minus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62473" name="TextBox 12">
            <a:extLst>
              <a:ext uri="{FF2B5EF4-FFF2-40B4-BE49-F238E27FC236}">
                <a16:creationId xmlns:a16="http://schemas.microsoft.com/office/drawing/2014/main" id="{0B8A9F85-2D38-D03F-FE39-090E4DACC9A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564" y="3595656"/>
            <a:ext cx="3967710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-4 + (+12)/2 = </a:t>
            </a:r>
            <a:r>
              <a:rPr lang="en-US" altLang="en-US" sz="1070" b="1">
                <a:solidFill>
                  <a:srgbClr val="1A5FB4"/>
                </a:solidFill>
              </a:rPr>
              <a:t>+2,0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3E09FEC-4A46-97D0-4B01-B272B6526D6B}"/>
              </a:ext>
            </a:extLst>
          </p:cNvPr>
          <p:cNvCxnSpPr>
            <a:endCxn id="62473" idx="3"/>
          </p:cNvCxnSpPr>
          <p:nvPr/>
        </p:nvCxnSpPr>
        <p:spPr>
          <a:xfrm flipH="1" flipV="1">
            <a:off x="6597274" y="3759916"/>
            <a:ext cx="858113" cy="301613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2472" name="ZZ_Kopfleiste">
            <a:extLst>
              <a:ext uri="{FF2B5EF4-FFF2-40B4-BE49-F238E27FC236}">
                <a16:creationId xmlns:a16="http://schemas.microsoft.com/office/drawing/2014/main" id="{BB97B46B-6F95-BB1A-C912-1ADE4CAFF19A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2475" name="Slide Number Placeholder 1">
            <a:extLst>
              <a:ext uri="{FF2B5EF4-FFF2-40B4-BE49-F238E27FC236}">
                <a16:creationId xmlns:a16="http://schemas.microsoft.com/office/drawing/2014/main" id="{6127802C-A078-4E88-E9FA-1C2AFDA133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247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247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ext Box 16">
            <a:extLst>
              <a:ext uri="{FF2B5EF4-FFF2-40B4-BE49-F238E27FC236}">
                <a16:creationId xmlns:a16="http://schemas.microsoft.com/office/drawing/2014/main" id="{A0E9F4F3-559C-7495-D9D0-0843AFF60F6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3491" name="Text Box 17">
            <a:extLst>
              <a:ext uri="{FF2B5EF4-FFF2-40B4-BE49-F238E27FC236}">
                <a16:creationId xmlns:a16="http://schemas.microsoft.com/office/drawing/2014/main" id="{AE8B0AB7-9AA7-1583-08FA-2B7C009460E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63492" name="Group 18">
            <a:extLst>
              <a:ext uri="{FF2B5EF4-FFF2-40B4-BE49-F238E27FC236}">
                <a16:creationId xmlns:a16="http://schemas.microsoft.com/office/drawing/2014/main" id="{8C3BF51F-16BB-F434-FF9B-C6C81DD54AD7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63500" name="Line 19">
              <a:extLst>
                <a:ext uri="{FF2B5EF4-FFF2-40B4-BE49-F238E27FC236}">
                  <a16:creationId xmlns:a16="http://schemas.microsoft.com/office/drawing/2014/main" id="{042015DA-53C3-E799-D884-55E52D709416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3501" name="Line 20">
              <a:extLst>
                <a:ext uri="{FF2B5EF4-FFF2-40B4-BE49-F238E27FC236}">
                  <a16:creationId xmlns:a16="http://schemas.microsoft.com/office/drawing/2014/main" id="{A09C9750-FC16-BF6A-E83C-FEB0DDF622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3493" name="Text Box 21">
            <a:extLst>
              <a:ext uri="{FF2B5EF4-FFF2-40B4-BE49-F238E27FC236}">
                <a16:creationId xmlns:a16="http://schemas.microsoft.com/office/drawing/2014/main" id="{DA2AC2AF-5A8D-4099-3B24-DE8B643D84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3494" name="Text Box 22">
            <a:extLst>
              <a:ext uri="{FF2B5EF4-FFF2-40B4-BE49-F238E27FC236}">
                <a16:creationId xmlns:a16="http://schemas.microsoft.com/office/drawing/2014/main" id="{468175C9-454D-9400-663D-5A37DF14A49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6087" name="Text Box 25">
            <a:extLst>
              <a:ext uri="{FF2B5EF4-FFF2-40B4-BE49-F238E27FC236}">
                <a16:creationId xmlns:a16="http://schemas.microsoft.com/office/drawing/2014/main" id="{A0F4EFC2-A55B-66A2-FC2F-71BF87C7CA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1A5FB4"/>
                </a:solidFill>
              </a:rPr>
              <a:t>Minus</a:t>
            </a:r>
            <a:r>
              <a:rPr lang="en-US" sz="1070" i="1" dirty="0" err="1">
                <a:solidFill>
                  <a:srgbClr val="1A5FB4"/>
                </a:solidFill>
              </a:rPr>
              <a:t>-Zylinder</a:t>
            </a:r>
            <a:r>
              <a:rPr lang="en-US" sz="1070" dirty="0">
                <a:solidFill>
                  <a:srgbClr val="1A5FB4"/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63497" name="TextBox 12">
            <a:extLst>
              <a:ext uri="{FF2B5EF4-FFF2-40B4-BE49-F238E27FC236}">
                <a16:creationId xmlns:a16="http://schemas.microsoft.com/office/drawing/2014/main" id="{018CB14C-7105-965A-4E7B-7D3D9162D59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564" y="4819104"/>
            <a:ext cx="2366183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?</a:t>
            </a:r>
            <a:endParaRPr lang="en-US" altLang="en-US" sz="1606" b="1">
              <a:solidFill>
                <a:srgbClr val="1A5FB4"/>
              </a:solidFill>
            </a:endParaRPr>
          </a:p>
        </p:txBody>
      </p:sp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C1B5C3EC-C637-BD77-06A1-030F339BA1B5}"/>
              </a:ext>
            </a:extLst>
          </p:cNvPr>
          <p:cNvCxnSpPr/>
          <p:nvPr/>
        </p:nvCxnSpPr>
        <p:spPr>
          <a:xfrm flipH="1">
            <a:off x="6649667" y="4300838"/>
            <a:ext cx="805719" cy="6839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3496" name="ZZ_Kopfleiste">
            <a:extLst>
              <a:ext uri="{FF2B5EF4-FFF2-40B4-BE49-F238E27FC236}">
                <a16:creationId xmlns:a16="http://schemas.microsoft.com/office/drawing/2014/main" id="{18F2E3A3-BCCE-907C-894C-C6D8A0093B1E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3499" name="Slide Number Placeholder 1">
            <a:extLst>
              <a:ext uri="{FF2B5EF4-FFF2-40B4-BE49-F238E27FC236}">
                <a16:creationId xmlns:a16="http://schemas.microsoft.com/office/drawing/2014/main" id="{E2239B2F-211B-AD39-062A-7773B2801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3502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3503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Text Box 16">
            <a:extLst>
              <a:ext uri="{FF2B5EF4-FFF2-40B4-BE49-F238E27FC236}">
                <a16:creationId xmlns:a16="http://schemas.microsoft.com/office/drawing/2014/main" id="{D3B95011-BF79-0190-0276-6DB51D8A9AB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4515" name="Text Box 17">
            <a:extLst>
              <a:ext uri="{FF2B5EF4-FFF2-40B4-BE49-F238E27FC236}">
                <a16:creationId xmlns:a16="http://schemas.microsoft.com/office/drawing/2014/main" id="{D582A134-FBCC-D551-78F2-DD3A725B3F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64516" name="Group 18">
            <a:extLst>
              <a:ext uri="{FF2B5EF4-FFF2-40B4-BE49-F238E27FC236}">
                <a16:creationId xmlns:a16="http://schemas.microsoft.com/office/drawing/2014/main" id="{A4FCF009-3E07-BEAA-A167-1A274898C6CC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64524" name="Line 19">
              <a:extLst>
                <a:ext uri="{FF2B5EF4-FFF2-40B4-BE49-F238E27FC236}">
                  <a16:creationId xmlns:a16="http://schemas.microsoft.com/office/drawing/2014/main" id="{5B7A4D71-B5B2-DB32-B42C-71085EDAD2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4525" name="Line 20">
              <a:extLst>
                <a:ext uri="{FF2B5EF4-FFF2-40B4-BE49-F238E27FC236}">
                  <a16:creationId xmlns:a16="http://schemas.microsoft.com/office/drawing/2014/main" id="{3D6CDA7F-234C-E62A-53BF-14B4B26228F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4517" name="Text Box 21">
            <a:extLst>
              <a:ext uri="{FF2B5EF4-FFF2-40B4-BE49-F238E27FC236}">
                <a16:creationId xmlns:a16="http://schemas.microsoft.com/office/drawing/2014/main" id="{A4E445F5-3622-7461-A831-1449F59C73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4518" name="Text Box 22">
            <a:extLst>
              <a:ext uri="{FF2B5EF4-FFF2-40B4-BE49-F238E27FC236}">
                <a16:creationId xmlns:a16="http://schemas.microsoft.com/office/drawing/2014/main" id="{DBD0396B-1AB8-6777-FC34-4C609AB4B4F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46087" name="Text Box 25">
            <a:extLst>
              <a:ext uri="{FF2B5EF4-FFF2-40B4-BE49-F238E27FC236}">
                <a16:creationId xmlns:a16="http://schemas.microsoft.com/office/drawing/2014/main" id="{4655EFC4-A1B2-C92C-8C66-2AD851946A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</p:spPr>
        <p:txBody>
          <a:bodyPr wrap="square" lIns="22656" tIns="11328" rIns="22656" bIns="11328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charset="0"/>
              </a:defRPr>
            </a:lvl1pPr>
            <a:lvl2pPr marL="662701" indent="-254885" eaLnBrk="0" hangingPunct="0">
              <a:defRPr>
                <a:solidFill>
                  <a:schemeClr val="tx1"/>
                </a:solidFill>
                <a:latin typeface="Arial" charset="0"/>
              </a:defRPr>
            </a:lvl2pPr>
            <a:lvl3pPr marL="1019540" indent="-203908" eaLnBrk="0" hangingPunct="0">
              <a:defRPr>
                <a:solidFill>
                  <a:schemeClr val="tx1"/>
                </a:solidFill>
                <a:latin typeface="Arial" charset="0"/>
              </a:defRPr>
            </a:lvl3pPr>
            <a:lvl4pPr marL="1427356" indent="-203908" eaLnBrk="0" hangingPunct="0">
              <a:defRPr>
                <a:solidFill>
                  <a:schemeClr val="tx1"/>
                </a:solidFill>
                <a:latin typeface="Arial" charset="0"/>
              </a:defRPr>
            </a:lvl4pPr>
            <a:lvl5pPr marL="1835172" indent="-203908" eaLnBrk="0" hangingPunct="0">
              <a:defRPr>
                <a:solidFill>
                  <a:schemeClr val="tx1"/>
                </a:solidFill>
                <a:latin typeface="Arial" charset="0"/>
              </a:defRPr>
            </a:lvl5pPr>
            <a:lvl6pPr marL="2242988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6pPr>
            <a:lvl7pPr marL="2650804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7pPr>
            <a:lvl8pPr marL="3058620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8pPr>
            <a:lvl9pPr marL="3466436" indent="-203908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chemeClr val="bg1">
                    <a:lumMod val="65000"/>
                  </a:schemeClr>
                </a:solidFill>
              </a:rPr>
              <a:t>Plus</a:t>
            </a:r>
            <a:r>
              <a:rPr lang="en-US" sz="1070" i="1" dirty="0" err="1">
                <a:solidFill>
                  <a:schemeClr val="bg1">
                    <a:lumMod val="65000"/>
                  </a:schemeClr>
                </a:solidFill>
              </a:rPr>
              <a:t>-Zylinder</a:t>
            </a:r>
            <a:r>
              <a:rPr lang="en-US" sz="1070" dirty="0">
                <a:solidFill>
                  <a:schemeClr val="bg1">
                    <a:lumMod val="65000"/>
                  </a:schemeClr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1A5FB4"/>
                </a:solidFill>
              </a:rPr>
              <a:t>Minus</a:t>
            </a:r>
            <a:r>
              <a:rPr lang="en-US" sz="1070" i="1" dirty="0" err="1">
                <a:solidFill>
                  <a:srgbClr val="1A5FB4"/>
                </a:solidFill>
              </a:rPr>
              <a:t>-Zylinder</a:t>
            </a:r>
            <a:r>
              <a:rPr lang="en-US" sz="1070" dirty="0">
                <a:solidFill>
                  <a:srgbClr val="1A5FB4"/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defRPr/>
            </a:pPr>
            <a:r>
              <a:rPr lang="en-US" sz="1070" i="1" dirty="0">
                <a:solidFill>
                  <a:srgbClr val="E2F6E6"/>
                </a:solidFill>
              </a:rPr>
              <a:t>SÄ</a:t>
            </a:r>
            <a:r>
              <a:rPr lang="en-US" sz="1070" dirty="0">
                <a:solidFill>
                  <a:srgbClr val="E2F6E6"/>
                </a:solidFill>
              </a:rPr>
              <a:t>: +2,0</a:t>
            </a:r>
          </a:p>
        </p:txBody>
      </p:sp>
      <p:sp>
        <p:nvSpPr>
          <p:cNvPr id="64521" name="TextBox 12">
            <a:extLst>
              <a:ext uri="{FF2B5EF4-FFF2-40B4-BE49-F238E27FC236}">
                <a16:creationId xmlns:a16="http://schemas.microsoft.com/office/drawing/2014/main" id="{D030A084-E11D-8A4A-CE92-D9CF9F0E33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29564" y="4819104"/>
            <a:ext cx="4020104" cy="329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>
                <a:solidFill>
                  <a:srgbClr val="1A5FB4"/>
                </a:solidFill>
              </a:rPr>
              <a:t>Sphärisches Äquivalent = +8 + (-12)/2 = </a:t>
            </a:r>
            <a:r>
              <a:rPr lang="en-US" altLang="en-US" sz="1070" b="1">
                <a:solidFill>
                  <a:srgbClr val="1A5FB4"/>
                </a:solidFill>
              </a:rPr>
              <a:t>+2,0</a:t>
            </a: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D551D232-E2F3-3297-EB5F-A88A9137D05D}"/>
              </a:ext>
            </a:extLst>
          </p:cNvPr>
          <p:cNvCxnSpPr>
            <a:stCxn id="46087" idx="1"/>
            <a:endCxn id="64521" idx="3"/>
          </p:cNvCxnSpPr>
          <p:nvPr/>
        </p:nvCxnSpPr>
        <p:spPr>
          <a:xfrm flipH="1">
            <a:off x="6649667" y="4300838"/>
            <a:ext cx="805719" cy="683941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4520" name="ZZ_Kopfleiste">
            <a:extLst>
              <a:ext uri="{FF2B5EF4-FFF2-40B4-BE49-F238E27FC236}">
                <a16:creationId xmlns:a16="http://schemas.microsoft.com/office/drawing/2014/main" id="{84594BEC-A236-2952-DA5D-D157144BBFF3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4523" name="Slide Number Placeholder 1">
            <a:extLst>
              <a:ext uri="{FF2B5EF4-FFF2-40B4-BE49-F238E27FC236}">
                <a16:creationId xmlns:a16="http://schemas.microsoft.com/office/drawing/2014/main" id="{20CEE250-F714-B0BC-53AE-18E16FFE13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4526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4527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Text Box 16">
            <a:extLst>
              <a:ext uri="{FF2B5EF4-FFF2-40B4-BE49-F238E27FC236}">
                <a16:creationId xmlns:a16="http://schemas.microsoft.com/office/drawing/2014/main" id="{F7F9FF3D-4263-7701-1461-2E06CA6F46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5539" name="Text Box 17">
            <a:extLst>
              <a:ext uri="{FF2B5EF4-FFF2-40B4-BE49-F238E27FC236}">
                <a16:creationId xmlns:a16="http://schemas.microsoft.com/office/drawing/2014/main" id="{9E493293-3ADE-100E-1033-AAE5771EB3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65540" name="Group 18">
            <a:extLst>
              <a:ext uri="{FF2B5EF4-FFF2-40B4-BE49-F238E27FC236}">
                <a16:creationId xmlns:a16="http://schemas.microsoft.com/office/drawing/2014/main" id="{196C7F80-016A-5750-347E-A70703A5030B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65546" name="Line 19">
              <a:extLst>
                <a:ext uri="{FF2B5EF4-FFF2-40B4-BE49-F238E27FC236}">
                  <a16:creationId xmlns:a16="http://schemas.microsoft.com/office/drawing/2014/main" id="{617F225A-642B-FE1B-C7AA-0412F46CB68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5547" name="Line 20">
              <a:extLst>
                <a:ext uri="{FF2B5EF4-FFF2-40B4-BE49-F238E27FC236}">
                  <a16:creationId xmlns:a16="http://schemas.microsoft.com/office/drawing/2014/main" id="{D0657D03-CC6E-2B9F-3248-9C7185380A14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5541" name="Text Box 21">
            <a:extLst>
              <a:ext uri="{FF2B5EF4-FFF2-40B4-BE49-F238E27FC236}">
                <a16:creationId xmlns:a16="http://schemas.microsoft.com/office/drawing/2014/main" id="{54926CBA-510C-365D-4215-2CED5984FCA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5542" name="Text Box 22">
            <a:extLst>
              <a:ext uri="{FF2B5EF4-FFF2-40B4-BE49-F238E27FC236}">
                <a16:creationId xmlns:a16="http://schemas.microsoft.com/office/drawing/2014/main" id="{65A5B6EA-F0C0-5A3C-9D55-028C78057D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65543" name="Text Box 25">
            <a:extLst>
              <a:ext uri="{FF2B5EF4-FFF2-40B4-BE49-F238E27FC236}">
                <a16:creationId xmlns:a16="http://schemas.microsoft.com/office/drawing/2014/main" id="{B0270D5E-DE14-B5B6-D58C-4151A3F0A16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455387" y="3925590"/>
            <a:ext cx="2674877" cy="749079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Plus-Zylinder</a:t>
            </a:r>
            <a:r>
              <a:rPr lang="en-US" altLang="en-US" sz="1070">
                <a:solidFill>
                  <a:srgbClr val="3333FF"/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Minus-Zylinder</a:t>
            </a:r>
            <a:r>
              <a:rPr lang="en-US" altLang="en-US" sz="1070">
                <a:solidFill>
                  <a:srgbClr val="3333FF"/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SÄ</a:t>
            </a:r>
            <a:r>
              <a:rPr lang="en-US" altLang="en-US" sz="1070">
                <a:solidFill>
                  <a:srgbClr val="3333FF"/>
                </a:solidFill>
              </a:rPr>
              <a:t>: +2,0</a:t>
            </a:r>
          </a:p>
        </p:txBody>
      </p:sp>
      <p:sp>
        <p:nvSpPr>
          <p:cNvPr id="65544" name="ZZ_Kopfleiste">
            <a:extLst>
              <a:ext uri="{FF2B5EF4-FFF2-40B4-BE49-F238E27FC236}">
                <a16:creationId xmlns:a16="http://schemas.microsoft.com/office/drawing/2014/main" id="{663CA8C2-DA7F-5653-4F79-DBB36A037054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5545" name="Slide Number Placeholder 1">
            <a:extLst>
              <a:ext uri="{FF2B5EF4-FFF2-40B4-BE49-F238E27FC236}">
                <a16:creationId xmlns:a16="http://schemas.microsoft.com/office/drawing/2014/main" id="{E11607E4-CC37-EBF6-0FE3-F20E652B39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554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554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Text Box 2">
            <a:extLst>
              <a:ext uri="{FF2B5EF4-FFF2-40B4-BE49-F238E27FC236}">
                <a16:creationId xmlns:a16="http://schemas.microsoft.com/office/drawing/2014/main" id="{475F7059-0877-959D-DAD8-17463498EEA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187" y="2802681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+2</a:t>
            </a:r>
          </a:p>
        </p:txBody>
      </p:sp>
      <p:sp>
        <p:nvSpPr>
          <p:cNvPr id="66563" name="Text Box 3">
            <a:extLst>
              <a:ext uri="{FF2B5EF4-FFF2-40B4-BE49-F238E27FC236}">
                <a16:creationId xmlns:a16="http://schemas.microsoft.com/office/drawing/2014/main" id="{5455CE17-3D88-B5B1-A273-E503F7BBF31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530157" y="3459718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+1</a:t>
            </a:r>
          </a:p>
        </p:txBody>
      </p:sp>
      <p:grpSp>
        <p:nvGrpSpPr>
          <p:cNvPr id="66564" name="Group 4">
            <a:extLst>
              <a:ext uri="{FF2B5EF4-FFF2-40B4-BE49-F238E27FC236}">
                <a16:creationId xmlns:a16="http://schemas.microsoft.com/office/drawing/2014/main" id="{3D0779E0-F6A2-8915-FA0D-66F85C85A7FE}"/>
              </a:ext>
            </a:extLst>
          </p:cNvPr>
          <p:cNvGrpSpPr>
            <a:grpSpLocks/>
          </p:cNvGrpSpPr>
          <p:nvPr/>
        </p:nvGrpSpPr>
        <p:grpSpPr bwMode="auto">
          <a:xfrm>
            <a:off x="3068532" y="2392033"/>
            <a:ext cx="1127158" cy="1067685"/>
            <a:chOff x="720" y="1680"/>
            <a:chExt cx="1056" cy="1056"/>
          </a:xfrm>
        </p:grpSpPr>
        <p:sp>
          <p:nvSpPr>
            <p:cNvPr id="66587" name="Line 5">
              <a:extLst>
                <a:ext uri="{FF2B5EF4-FFF2-40B4-BE49-F238E27FC236}">
                  <a16:creationId xmlns:a16="http://schemas.microsoft.com/office/drawing/2014/main" id="{82BECD2E-2163-0299-A8E3-EC0AC7E4D22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6588" name="Line 6">
              <a:extLst>
                <a:ext uri="{FF2B5EF4-FFF2-40B4-BE49-F238E27FC236}">
                  <a16:creationId xmlns:a16="http://schemas.microsoft.com/office/drawing/2014/main" id="{028478B8-767D-0B6A-4DCA-D71658EF8AD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6565" name="Text Box 7">
            <a:extLst>
              <a:ext uri="{FF2B5EF4-FFF2-40B4-BE49-F238E27FC236}">
                <a16:creationId xmlns:a16="http://schemas.microsoft.com/office/drawing/2014/main" id="{E86B2FDE-FBD9-B1B9-29DC-DE9B98AB9B6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490509" y="2090418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90</a:t>
            </a:r>
          </a:p>
        </p:txBody>
      </p:sp>
      <p:sp>
        <p:nvSpPr>
          <p:cNvPr id="66566" name="Text Box 8">
            <a:extLst>
              <a:ext uri="{FF2B5EF4-FFF2-40B4-BE49-F238E27FC236}">
                <a16:creationId xmlns:a16="http://schemas.microsoft.com/office/drawing/2014/main" id="{8BE8A9F6-5B3A-5D1D-A759-E82E718B123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06907" y="2770112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180</a:t>
            </a:r>
          </a:p>
        </p:txBody>
      </p:sp>
      <p:sp>
        <p:nvSpPr>
          <p:cNvPr id="66567" name="Text Box 9">
            <a:extLst>
              <a:ext uri="{FF2B5EF4-FFF2-40B4-BE49-F238E27FC236}">
                <a16:creationId xmlns:a16="http://schemas.microsoft.com/office/drawing/2014/main" id="{4434B948-4116-E92E-347E-90607699B95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83114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6568" name="Text Box 10">
            <a:extLst>
              <a:ext uri="{FF2B5EF4-FFF2-40B4-BE49-F238E27FC236}">
                <a16:creationId xmlns:a16="http://schemas.microsoft.com/office/drawing/2014/main" id="{DE23A886-93E6-9538-0C4A-8780A34822C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56494" y="3117039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-8</a:t>
            </a:r>
          </a:p>
        </p:txBody>
      </p:sp>
      <p:grpSp>
        <p:nvGrpSpPr>
          <p:cNvPr id="66569" name="Group 11">
            <a:extLst>
              <a:ext uri="{FF2B5EF4-FFF2-40B4-BE49-F238E27FC236}">
                <a16:creationId xmlns:a16="http://schemas.microsoft.com/office/drawing/2014/main" id="{8A01EC7C-2BFF-F07A-9035-A5EFA5276210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5683935" y="2264590"/>
            <a:ext cx="1006796" cy="1066269"/>
            <a:chOff x="720" y="1680"/>
            <a:chExt cx="1056" cy="1056"/>
          </a:xfrm>
        </p:grpSpPr>
        <p:sp>
          <p:nvSpPr>
            <p:cNvPr id="66585" name="Line 12">
              <a:extLst>
                <a:ext uri="{FF2B5EF4-FFF2-40B4-BE49-F238E27FC236}">
                  <a16:creationId xmlns:a16="http://schemas.microsoft.com/office/drawing/2014/main" id="{0D801AC0-DCBD-6488-F0B8-983F9FC6F45E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6586" name="Line 13">
              <a:extLst>
                <a:ext uri="{FF2B5EF4-FFF2-40B4-BE49-F238E27FC236}">
                  <a16:creationId xmlns:a16="http://schemas.microsoft.com/office/drawing/2014/main" id="{D1C8FE4B-E754-A078-DF74-70F868BF7BFC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6570" name="Text Box 14">
            <a:extLst>
              <a:ext uri="{FF2B5EF4-FFF2-40B4-BE49-F238E27FC236}">
                <a16:creationId xmlns:a16="http://schemas.microsoft.com/office/drawing/2014/main" id="{82209D46-4EE8-7D04-8EE7-DCB8B8E6C6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74617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6571" name="Text Box 15">
            <a:extLst>
              <a:ext uri="{FF2B5EF4-FFF2-40B4-BE49-F238E27FC236}">
                <a16:creationId xmlns:a16="http://schemas.microsoft.com/office/drawing/2014/main" id="{272C27C6-A94A-4FE0-A39F-FD2DFD65F46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8426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66572" name="Text Box 16">
            <a:extLst>
              <a:ext uri="{FF2B5EF4-FFF2-40B4-BE49-F238E27FC236}">
                <a16:creationId xmlns:a16="http://schemas.microsoft.com/office/drawing/2014/main" id="{35A3BF14-96D0-498C-091B-1EC5726FE2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30010" y="3026413"/>
            <a:ext cx="345511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-4</a:t>
            </a:r>
          </a:p>
        </p:txBody>
      </p:sp>
      <p:sp>
        <p:nvSpPr>
          <p:cNvPr id="66573" name="Text Box 17">
            <a:extLst>
              <a:ext uri="{FF2B5EF4-FFF2-40B4-BE49-F238E27FC236}">
                <a16:creationId xmlns:a16="http://schemas.microsoft.com/office/drawing/2014/main" id="{BCEF82EA-213F-26FA-CF6E-63D1EE13A7A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03390" y="3117039"/>
            <a:ext cx="396488" cy="32710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/>
              <a:t>+8</a:t>
            </a:r>
          </a:p>
        </p:txBody>
      </p:sp>
      <p:grpSp>
        <p:nvGrpSpPr>
          <p:cNvPr id="66574" name="Group 18">
            <a:extLst>
              <a:ext uri="{FF2B5EF4-FFF2-40B4-BE49-F238E27FC236}">
                <a16:creationId xmlns:a16="http://schemas.microsoft.com/office/drawing/2014/main" id="{F68BCA01-1F97-C50B-A3D2-8353E31DA509}"/>
              </a:ext>
            </a:extLst>
          </p:cNvPr>
          <p:cNvGrpSpPr>
            <a:grpSpLocks/>
          </p:cNvGrpSpPr>
          <p:nvPr/>
        </p:nvGrpSpPr>
        <p:grpSpPr bwMode="auto">
          <a:xfrm rot="-3026637">
            <a:off x="8130832" y="2264590"/>
            <a:ext cx="1006796" cy="1066269"/>
            <a:chOff x="720" y="1680"/>
            <a:chExt cx="1056" cy="1056"/>
          </a:xfrm>
        </p:grpSpPr>
        <p:sp>
          <p:nvSpPr>
            <p:cNvPr id="66583" name="Line 19">
              <a:extLst>
                <a:ext uri="{FF2B5EF4-FFF2-40B4-BE49-F238E27FC236}">
                  <a16:creationId xmlns:a16="http://schemas.microsoft.com/office/drawing/2014/main" id="{4044870C-F091-AD05-97EB-FC297DFBBD97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1296" y="1680"/>
              <a:ext cx="0" cy="1056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  <p:sp>
          <p:nvSpPr>
            <p:cNvPr id="66584" name="Line 20">
              <a:extLst>
                <a:ext uri="{FF2B5EF4-FFF2-40B4-BE49-F238E27FC236}">
                  <a16:creationId xmlns:a16="http://schemas.microsoft.com/office/drawing/2014/main" id="{1FCF9F15-1EDF-3BA7-51D0-BA350F1D1932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720" y="2208"/>
              <a:ext cx="1056" cy="0"/>
            </a:xfrm>
            <a:prstGeom prst="line">
              <a:avLst/>
            </a:prstGeom>
            <a:noFill/>
            <a:ln w="8496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lIns="81563" rIns="81563" tIns="40782" bIns="40782"/>
            <a:lstStyle/>
            <a:p>
              <a:endParaRPr lang="en-US"/>
            </a:p>
          </p:txBody>
        </p:sp>
      </p:grpSp>
      <p:sp>
        <p:nvSpPr>
          <p:cNvPr id="66575" name="Text Box 21">
            <a:extLst>
              <a:ext uri="{FF2B5EF4-FFF2-40B4-BE49-F238E27FC236}">
                <a16:creationId xmlns:a16="http://schemas.microsoft.com/office/drawing/2014/main" id="{428D78B4-123A-A956-F46A-07CDE15DD4A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021514" y="2226357"/>
            <a:ext cx="390824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45</a:t>
            </a:r>
          </a:p>
        </p:txBody>
      </p:sp>
      <p:sp>
        <p:nvSpPr>
          <p:cNvPr id="66576" name="Text Box 22">
            <a:extLst>
              <a:ext uri="{FF2B5EF4-FFF2-40B4-BE49-F238E27FC236}">
                <a16:creationId xmlns:a16="http://schemas.microsoft.com/office/drawing/2014/main" id="{450EC877-7809-E269-31EF-0D4A06AEE1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785322" y="2226357"/>
            <a:ext cx="504106" cy="327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b="1"/>
              <a:t>135</a:t>
            </a:r>
          </a:p>
        </p:txBody>
      </p:sp>
      <p:sp>
        <p:nvSpPr>
          <p:cNvPr id="66577" name="Text Box 23">
            <a:extLst>
              <a:ext uri="{FF2B5EF4-FFF2-40B4-BE49-F238E27FC236}">
                <a16:creationId xmlns:a16="http://schemas.microsoft.com/office/drawing/2014/main" id="{4E48EBC3-4A61-3AC3-032D-6009F36CD74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357686" y="3958159"/>
            <a:ext cx="2231660" cy="744831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</a:t>
            </a:r>
            <a:r>
              <a:rPr lang="en-US" altLang="en-US" sz="1070">
                <a:solidFill>
                  <a:srgbClr val="3333FF"/>
                </a:solidFill>
              </a:rPr>
              <a:t>: +1,0 +1,0 x 090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Minus</a:t>
            </a:r>
            <a:r>
              <a:rPr lang="en-US" altLang="en-US" sz="1070">
                <a:solidFill>
                  <a:srgbClr val="3333FF"/>
                </a:solidFill>
              </a:rPr>
              <a:t>: +2,0 –1,0 x 180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SÄ</a:t>
            </a:r>
            <a:r>
              <a:rPr lang="en-US" altLang="en-US" sz="1070">
                <a:solidFill>
                  <a:srgbClr val="3333FF"/>
                </a:solidFill>
              </a:rPr>
              <a:t>: +1,50</a:t>
            </a:r>
          </a:p>
        </p:txBody>
      </p:sp>
      <p:sp>
        <p:nvSpPr>
          <p:cNvPr id="66578" name="Text Box 24">
            <a:extLst>
              <a:ext uri="{FF2B5EF4-FFF2-40B4-BE49-F238E27FC236}">
                <a16:creationId xmlns:a16="http://schemas.microsoft.com/office/drawing/2014/main" id="{8377C847-32A3-BCE6-C596-BFA2489436C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070796" y="3925590"/>
            <a:ext cx="2180683" cy="744831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</a:t>
            </a:r>
            <a:r>
              <a:rPr lang="en-US" altLang="en-US" sz="1070">
                <a:solidFill>
                  <a:srgbClr val="3333FF"/>
                </a:solidFill>
              </a:rPr>
              <a:t>: -8,0 +4,0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Minus</a:t>
            </a:r>
            <a:r>
              <a:rPr lang="en-US" altLang="en-US" sz="1070">
                <a:solidFill>
                  <a:srgbClr val="3333FF"/>
                </a:solidFill>
              </a:rPr>
              <a:t>: -4,0 –4,0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SÄ</a:t>
            </a:r>
            <a:r>
              <a:rPr lang="en-US" altLang="en-US" sz="1070">
                <a:solidFill>
                  <a:srgbClr val="3333FF"/>
                </a:solidFill>
              </a:rPr>
              <a:t>: -6,0</a:t>
            </a:r>
          </a:p>
        </p:txBody>
      </p:sp>
      <p:sp>
        <p:nvSpPr>
          <p:cNvPr id="66579" name="Text Box 25">
            <a:extLst>
              <a:ext uri="{FF2B5EF4-FFF2-40B4-BE49-F238E27FC236}">
                <a16:creationId xmlns:a16="http://schemas.microsoft.com/office/drawing/2014/main" id="{F124C6AB-8252-FCD3-402B-0F7D2FDFC3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625310" y="3925590"/>
            <a:ext cx="2344942" cy="744831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Plus</a:t>
            </a:r>
            <a:r>
              <a:rPr lang="en-US" altLang="en-US" sz="1070">
                <a:solidFill>
                  <a:srgbClr val="3333FF"/>
                </a:solidFill>
              </a:rPr>
              <a:t>: -4,0 +12,0 x 135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Minus</a:t>
            </a:r>
            <a:r>
              <a:rPr lang="en-US" altLang="en-US" sz="1070">
                <a:solidFill>
                  <a:srgbClr val="3333FF"/>
                </a:solidFill>
              </a:rPr>
              <a:t>: +8,0 –12,0 x 045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i="1">
                <a:solidFill>
                  <a:srgbClr val="3333FF"/>
                </a:solidFill>
              </a:rPr>
              <a:t>SÄ</a:t>
            </a:r>
            <a:r>
              <a:rPr lang="en-US" altLang="en-US" sz="1070">
                <a:solidFill>
                  <a:srgbClr val="3333FF"/>
                </a:solidFill>
              </a:rPr>
              <a:t>: +2,0</a:t>
            </a:r>
          </a:p>
        </p:txBody>
      </p:sp>
      <p:sp>
        <p:nvSpPr>
          <p:cNvPr id="66580" name="Text Box 27">
            <a:extLst>
              <a:ext uri="{FF2B5EF4-FFF2-40B4-BE49-F238E27FC236}">
                <a16:creationId xmlns:a16="http://schemas.microsoft.com/office/drawing/2014/main" id="{D722B5D2-7C09-6A51-633C-71BCD6392F1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170771" y="4997524"/>
            <a:ext cx="7833466" cy="467620"/>
          </a:xfrm>
          <a:prstGeom prst="rect">
            <a:avLst/>
          </a:prstGeom>
          <a:solidFill>
            <a:srgbClr val="E2F6E6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22656" tIns="11328" rIns="22656" bIns="11328">
            <a:spAutoFit/>
          </a:bodyPr>
          <a:lstStyle>
            <a:lvl1pPr>
              <a:spcBef>
                <a:spcPct val="20000"/>
              </a:spcBef>
              <a:buClr>
                <a:schemeClr val="tx2"/>
              </a:buClr>
              <a:buSzPct val="70000"/>
              <a:buFont typeface="Wingdings" pitchFamily="2" charset="2"/>
              <a:buChar char="l"/>
              <a:defRPr sz="2676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662701" indent="-254885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319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019540" indent="-203908">
              <a:spcBef>
                <a:spcPct val="20000"/>
              </a:spcBef>
              <a:buClr>
                <a:schemeClr val="accent2"/>
              </a:buClr>
              <a:buSzPct val="70000"/>
              <a:buFont typeface="Wingdings" pitchFamily="2" charset="2"/>
              <a:buChar char="l"/>
              <a:defRPr sz="2052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427356" indent="-203908">
              <a:spcBef>
                <a:spcPct val="20000"/>
              </a:spcBef>
              <a:buClr>
                <a:schemeClr val="tx2"/>
              </a:buClr>
              <a:buSzPct val="75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1835172" indent="-203908">
              <a:spcBef>
                <a:spcPct val="20000"/>
              </a:spcBef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242988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650804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058620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466436" indent="-203908" eaLnBrk="0" fontAlgn="base" hangingPunct="0">
              <a:spcBef>
                <a:spcPct val="20000"/>
              </a:spcBef>
              <a:spcAft>
                <a:spcPct val="0"/>
              </a:spcAft>
              <a:buClr>
                <a:schemeClr val="folHlink"/>
              </a:buClr>
              <a:buSzPct val="80000"/>
              <a:buFont typeface="Wingdings" pitchFamily="2" charset="2"/>
              <a:buChar char="§"/>
              <a:defRPr sz="1784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Beachten</a:t>
            </a:r>
            <a:r>
              <a:rPr lang="en-US" altLang="en-US" sz="1070" dirty="0"/>
              <a:t> Sie, </a:t>
            </a:r>
            <a:r>
              <a:rPr lang="en-US" altLang="en-US" sz="1070" dirty="0" err="1"/>
              <a:t>dass</a:t>
            </a:r>
            <a:r>
              <a:rPr lang="en-US" altLang="en-US" sz="1070" dirty="0"/>
              <a:t xml:space="preserve"> das SÄ, das </a:t>
            </a:r>
            <a:r>
              <a:rPr lang="en-US" altLang="en-US" sz="1070" dirty="0" err="1"/>
              <a:t>sich</a:t>
            </a:r>
            <a:r>
              <a:rPr lang="en-US" altLang="en-US" sz="1070" dirty="0"/>
              <a:t> </a:t>
            </a:r>
            <a:r>
              <a:rPr lang="en-US" altLang="en-US" sz="1070" dirty="0" err="1"/>
              <a:t>im</a:t>
            </a:r>
            <a:r>
              <a:rPr lang="en-US" altLang="en-US" sz="1070" dirty="0"/>
              <a:t> „</a:t>
            </a:r>
            <a:r>
              <a:rPr lang="en-US" altLang="en-US" sz="1070" dirty="0" err="1"/>
              <a:t>dioptrischen</a:t>
            </a:r>
            <a:r>
              <a:rPr lang="en-US" altLang="en-US" sz="1070" dirty="0"/>
              <a:t xml:space="preserve"> Zentrum“ des Sturmschen </a:t>
            </a:r>
            <a:r>
              <a:rPr lang="en-US" altLang="en-US" sz="1070" dirty="0" err="1"/>
              <a:t>Konoids</a:t>
            </a:r>
            <a:r>
              <a:rPr lang="en-US" altLang="en-US" sz="1070" dirty="0"/>
              <a:t> </a:t>
            </a:r>
            <a:r>
              <a:rPr lang="en-US" altLang="en-US" sz="1070" dirty="0" err="1"/>
              <a:t>befindet</a:t>
            </a:r>
            <a:r>
              <a:rPr lang="en-US" altLang="en-US" sz="1070" dirty="0"/>
              <a:t>, </a:t>
            </a:r>
            <a:r>
              <a:rPr lang="en-US" altLang="en-US" sz="1070" dirty="0" err="1"/>
              <a:t>einfach</a:t>
            </a:r>
            <a:r>
              <a:rPr lang="en-US" altLang="en-US" sz="1070" dirty="0"/>
              <a:t> der</a:t>
            </a:r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 err="1"/>
              <a:t>Mittelpunkt</a:t>
            </a:r>
            <a:r>
              <a:rPr lang="en-US" altLang="en-US" sz="1070" dirty="0"/>
              <a:t> </a:t>
            </a:r>
            <a:r>
              <a:rPr lang="en-US" altLang="en-US" sz="1070" dirty="0" err="1"/>
              <a:t>zwischen</a:t>
            </a:r>
            <a:r>
              <a:rPr lang="en-US" altLang="en-US" sz="1070" dirty="0"/>
              <a:t> den </a:t>
            </a:r>
            <a:r>
              <a:rPr lang="en-US" altLang="en-US" sz="1070" dirty="0" err="1"/>
              <a:t>beiden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Zylinderstärken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ist</a:t>
            </a:r>
            <a:r>
              <a:rPr lang="en-US" altLang="en-US" sz="1070" dirty="0"/>
              <a:t>. Dies </a:t>
            </a:r>
            <a:r>
              <a:rPr lang="en-US" altLang="en-US" sz="1070" dirty="0" err="1"/>
              <a:t>lässt</a:t>
            </a:r>
            <a:r>
              <a:rPr lang="en-US" altLang="en-US" sz="1070" dirty="0"/>
              <a:t> </a:t>
            </a:r>
            <a:r>
              <a:rPr lang="en-US" altLang="en-US" sz="1070" dirty="0" err="1"/>
              <a:t>sich</a:t>
            </a:r>
            <a:r>
              <a:rPr lang="en-US" altLang="en-US" sz="1070" dirty="0"/>
              <a:t> </a:t>
            </a:r>
            <a:r>
              <a:rPr lang="en-US" altLang="en-US" sz="1070" dirty="0" err="1"/>
              <a:t>durch</a:t>
            </a:r>
            <a:r>
              <a:rPr lang="en-US" altLang="en-US" sz="1070" dirty="0"/>
              <a:t> </a:t>
            </a:r>
            <a:r>
              <a:rPr lang="en-US" altLang="en-US" sz="1070" dirty="0" err="1"/>
              <a:t>Mittelwertbildung</a:t>
            </a:r>
            <a:endParaRPr lang="en-US" altLang="en-US" sz="1070" dirty="0"/>
          </a:p>
          <a:p>
            <a:pPr eaLnBrk="1" hangingPunct="1">
              <a:lnSpc>
                <a:spcPct val="90000"/>
              </a:lnSpc>
              <a:spcBef>
                <a:spcPct val="0"/>
              </a:spcBef>
              <a:buClrTx/>
              <a:buSzTx/>
              <a:buFontTx/>
              <a:buNone/>
            </a:pPr>
            <a:r>
              <a:rPr lang="en-US" altLang="en-US" sz="1070" dirty="0"/>
              <a:t>der </a:t>
            </a:r>
            <a:r>
              <a:rPr lang="en-US" altLang="en-US" sz="1070" dirty="0" err="1"/>
              <a:t>Zylinderstärken</a:t>
            </a:r>
            <a:r>
              <a:rPr lang="en-US" altLang="en-US" sz="1070" dirty="0"/>
              <a:t> </a:t>
            </a:r>
            <a:r>
              <a:rPr lang="en-US" altLang="en-US" sz="1070" dirty="0" err="1"/>
              <a:t>ermittel</a:t>
            </a:r>
            <a:r>
              <a:rPr lang="en-US" altLang="en-US" sz="1070" dirty="0" err="1"/>
              <a:t>n</a:t>
            </a:r>
            <a:r>
              <a:rPr lang="en-US" altLang="en-US" sz="1070" dirty="0"/>
              <a:t> – </a:t>
            </a:r>
            <a:r>
              <a:rPr lang="en-US" altLang="en-US" sz="1070" dirty="0" err="1"/>
              <a:t>eine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vorherige</a:t>
            </a:r>
            <a:r>
              <a:rPr lang="en-US" altLang="en-US" sz="1070" dirty="0"/>
              <a:t> </a:t>
            </a:r>
            <a:r>
              <a:rPr lang="en-US" altLang="en-US" sz="1070" dirty="0" err="1"/>
              <a:t>Umrechnung</a:t>
            </a:r>
            <a:r>
              <a:rPr lang="en-US" altLang="en-US" sz="1070" dirty="0"/>
              <a:t> in die </a:t>
            </a:r>
            <a:r>
              <a:rPr lang="en-US" altLang="en-US" sz="1070" dirty="0" err="1"/>
              <a:t>sphärozylindrische</a:t>
            </a:r>
            <a:r>
              <a:rPr lang="en-US" altLang="en-US" sz="1070" dirty="0"/>
              <a:t> Form </a:t>
            </a:r>
            <a:r>
              <a:rPr lang="en-US" altLang="en-US" sz="1070" dirty="0" err="1"/>
              <a:t>ist</a:t>
            </a:r>
            <a:r>
              <a:rPr lang="en-US" altLang="en-US" sz="1070" dirty="0"/>
              <a:t> nicht </a:t>
            </a:r>
            <a:r>
              <a:rPr lang="en-US" altLang="en-US" sz="1070" dirty="0" err="1"/>
              <a:t>erforderlich</a:t>
            </a:r>
            <a:r>
              <a:rPr lang="en-US" altLang="en-US" sz="1070" dirty="0"/>
              <a:t>.</a:t>
            </a:r>
          </a:p>
        </p:txBody>
      </p:sp>
      <p:sp>
        <p:nvSpPr>
          <p:cNvPr id="66581" name="ZZ_Kopfleiste">
            <a:extLst>
              <a:ext uri="{FF2B5EF4-FFF2-40B4-BE49-F238E27FC236}">
                <a16:creationId xmlns:a16="http://schemas.microsoft.com/office/drawing/2014/main" id="{4982C9AD-955D-220E-4A62-16CE3212FFCC}"/>
              </a:ext>
            </a:extLst>
          </p:cNvPr>
          <p:cNvSpPr>
            <a:spLocks noGrp="1" noChangeArrowheads="1"/>
          </p:cNvSpPr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Power-Kreuz</a:t>
            </a:r>
            <a:endParaRPr lang="de-DE" sz="1800">
              <a:latin typeface="Segoe UI"/>
            </a:endParaRPr>
          </a:p>
        </p:txBody>
      </p:sp>
      <p:sp>
        <p:nvSpPr>
          <p:cNvPr id="66582" name="Slide Number Placeholder 1">
            <a:extLst>
              <a:ext uri="{FF2B5EF4-FFF2-40B4-BE49-F238E27FC236}">
                <a16:creationId xmlns:a16="http://schemas.microsoft.com/office/drawing/2014/main" id="{56474523-9BEF-C870-9C41-9A29EB79AB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6589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6590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3">
            <a:extLst>
              <a:ext uri="{FF2B5EF4-FFF2-40B4-BE49-F238E27FC236}">
                <a16:creationId xmlns:a16="http://schemas.microsoft.com/office/drawing/2014/main" id="{72ACC2F3-C09C-87CB-3E01-815B6E2A9D25}"/>
              </a:ext>
            </a:extLst>
          </p:cNvPr>
          <p:cNvSpPr txBox="1"/>
          <p:nvPr/>
        </p:nvSpPr>
        <p:spPr>
          <a:xfrm>
            <a:off x="2252900" y="3337939"/>
            <a:ext cx="7686199" cy="631548"/>
          </a:xfrm>
          <a:prstGeom prst="rect">
            <a:avLst/>
          </a:prstGeom>
          <a:noFill/>
        </p:spPr>
        <p:txBody>
          <a:bodyPr wrap="square" lIns="22656" tIns="11328" rIns="22656" bIns="11328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07816" algn="l" rtl="0" eaLnBrk="0" fontAlgn="base" hangingPunct="0">
              <a:spcBef>
                <a:spcPct val="0"/>
              </a:spcBef>
              <a:spcAft>
                <a:spcPct val="0"/>
              </a:spcAft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815632" algn="l" rtl="0" eaLnBrk="0" fontAlgn="base" hangingPunct="0">
              <a:spcBef>
                <a:spcPct val="0"/>
              </a:spcBef>
              <a:spcAft>
                <a:spcPct val="0"/>
              </a:spcAft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223448" algn="l" rtl="0" eaLnBrk="0" fontAlgn="base" hangingPunct="0">
              <a:spcBef>
                <a:spcPct val="0"/>
              </a:spcBef>
              <a:spcAft>
                <a:spcPct val="0"/>
              </a:spcAft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631264" algn="l" rtl="0" eaLnBrk="0" fontAlgn="base" hangingPunct="0">
              <a:spcBef>
                <a:spcPct val="0"/>
              </a:spcBef>
              <a:spcAft>
                <a:spcPct val="0"/>
              </a:spcAft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039080" algn="l" defTabSz="914400" rtl="0" eaLnBrk="1" latinLnBrk="0" hangingPunct="1"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446896" algn="l" defTabSz="914400" rtl="0" eaLnBrk="1" latinLnBrk="0" hangingPunct="1"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2854712" algn="l" defTabSz="914400" rtl="0" eaLnBrk="1" latinLnBrk="0" hangingPunct="1"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262528" algn="l" defTabSz="914400" rtl="0" eaLnBrk="1" latinLnBrk="0" hangingPunct="1">
              <a:defRPr sz="1427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en-US" sz="10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dieser Stelle sollten Sie Ihr Wissen über Optik anhand von </a:t>
            </a:r>
            <a:r>
              <a:rPr lang="en-US" sz="10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Quiz 3 </a:t>
            </a:r>
            <a:r>
              <a:rPr lang="en-US" sz="10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(Foliensatz </a:t>
            </a:r>
            <a:r>
              <a:rPr lang="en-US" sz="107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BO29</a:t>
            </a:r>
            <a:r>
              <a:rPr lang="en-US" sz="1070" i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 überprüfen. </a:t>
            </a:r>
            <a:r>
              <a:rPr lang="en-US" sz="1070" i="1" dirty="0">
                <a:solidFill>
                  <a:srgbClr val="1A5F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Setzen Sie das Tutorial anschließend mit dem Foliensatz </a:t>
            </a:r>
            <a:r>
              <a:rPr lang="en-US" sz="1070" dirty="0">
                <a:solidFill>
                  <a:srgbClr val="1A5F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BO16</a:t>
            </a:r>
            <a:r>
              <a:rPr lang="en-US" sz="1070" i="1" dirty="0">
                <a:solidFill>
                  <a:srgbClr val="1A5FB4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fort.</a:t>
            </a:r>
          </a:p>
        </p:txBody>
      </p:sp>
      <p:sp>
        <p:nvSpPr>
          <p:cNvPr id="67587" name="ZZ_Kopfleiste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de-DE" sz="1800" b="1" i="0" u="none" strike="noStrike" cap="none">
                <a:solidFill>
                  <a:srgbClr val="FFFFFF"/>
                </a:solidFill>
                <a:latin typeface="Segoe UI"/>
                <a:ea typeface="Segoe UI"/>
                <a:cs typeface="Segoe UI"/>
                <a:sym typeface="Arial"/>
              </a:rPr>
              <a:t>Astigmatismus: Das Power-Kreuz</a:t>
            </a:r>
            <a:endParaRPr lang="de-DE" sz="1800">
              <a:latin typeface="Segoe UI"/>
            </a:endParaRPr>
          </a:p>
        </p:txBody>
      </p:sp>
      <p:sp>
        <p:nvSpPr>
          <p:cNvPr id="67586" name="Slide Number Placeholder 1">
            <a:extLst>
              <a:ext uri="{FF2B5EF4-FFF2-40B4-BE49-F238E27FC236}">
                <a16:creationId xmlns:a16="http://schemas.microsoft.com/office/drawing/2014/main" id="{0FFB2F38-4E40-FE50-AE7B-73E9183266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46080" y="6602730"/>
            <a:ext cx="1371600" cy="219456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spcFirstLastPara="1" wrap="square" lIns="0" tIns="0" rIns="0" bIns="0" anchor="t" anchorCtr="0">
            <a:noAutofit/>
          </a:bodyPr>
          <a:lstStyle/>
          <a:p>
            <a:pPr marL="0" lvl="0" indent="0" algn="r" rtl="0">
              <a:buNone/>
            </a:pPr>
            <a:fld id="{00000000-1234-1234-1234-123412341234}" type="slidenum"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‹#›</a:t>
            </a:fld>
            <a:endParaRPr lang="de-DE" sz="800">
              <a:latin typeface="Segoe UI"/>
            </a:endParaRPr>
          </a:p>
        </p:txBody>
      </p:sp>
      <p:cxnSp>
        <p:nvCxnSpPr>
          <p:cNvPr id="67588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7589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 b="0" i="0" u="none" strike="noStrike" cap="none">
                <a:solidFill>
                  <a:srgbClr val="9AA3AE"/>
                </a:solidFill>
                <a:latin typeface="Segoe UI"/>
                <a:ea typeface="Segoe UI"/>
                <a:cs typeface="Segoe UI"/>
                <a:sym typeface="Arial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Z_Credits_Balken"/>
          <p:cNvSpPr txBox="1"/>
          <p:nvPr/>
        </p:nvSpPr>
        <p:spPr>
          <a:xfrm>
            <a:off x="0" y="0"/>
            <a:ext cx="10595175" cy="566928"/>
          </a:xfrm>
          <a:prstGeom prst="rect">
            <a:avLst/>
          </a:prstGeom>
          <a:solidFill>
            <a:srgbClr val="1F5E63"/>
          </a:solidFill>
          <a:ln>
            <a:noFill/>
          </a:ln>
        </p:spPr>
        <p:txBody>
          <a:bodyPr spcFirstLastPara="1" wrap="none" lIns="879348" tIns="12700" rIns="25400" bIns="12700" anchor="ctr" anchorCtr="0">
            <a:noAutofit/>
          </a:bodyPr>
          <a:lstStyle/>
          <a:p>
            <a:pPr algn="l">
              <a:buNone/>
            </a:pPr>
            <a:r>
              <a:rPr lang="de-DE" sz="1800" b="1" i="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Mitwirkende</a:t>
            </a:r>
          </a:p>
        </p:txBody>
      </p:sp>
      <p:sp>
        <p:nvSpPr>
          <p:cNvPr id="3" name="ZZ_Credits_Text"/>
          <p:cNvSpPr txBox="1"/>
          <p:nvPr/>
        </p:nvSpPr>
        <p:spPr>
          <a:xfrm>
            <a:off x="1981200" y="1371600"/>
            <a:ext cx="8534400" cy="3200400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marL="0" indent="0" algn="l"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Originalfolien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Steven B. Flynn, MD, PhD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Deutsche Bearbeitung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A. Assaf · Universitätsklinikum Ulm</a:t>
            </a:r>
          </a:p>
          <a:p>
            <a:pPr marL="0" indent="0" algn="l">
              <a:spcBef>
                <a:spcPts val="1800"/>
              </a:spcBef>
              <a:buNone/>
            </a:pPr>
            <a:r>
              <a:rPr lang="de-DE" sz="1600" b="1" i="0">
                <a:solidFill>
                  <a:srgbClr val="1F5E63"/>
                </a:solidFill>
                <a:latin typeface="Segoe UI"/>
                <a:ea typeface="Segoe UI"/>
                <a:cs typeface="Segoe UI"/>
              </a:rPr>
              <a:t>Fachliche Begutachtung (Optik)</a:t>
            </a:r>
          </a:p>
          <a:p>
            <a:pPr marL="0" indent="0" algn="l">
              <a:spcBef>
                <a:spcPts val="300"/>
              </a:spcBef>
              <a:buNone/>
            </a:pPr>
            <a:r>
              <a:rPr lang="de-DE" sz="1400" b="0" i="0">
                <a:solidFill>
                  <a:srgbClr val="2B3640"/>
                </a:solidFill>
                <a:latin typeface="Segoe UI"/>
                <a:ea typeface="Segoe UI"/>
                <a:cs typeface="Segoe UI"/>
              </a:rPr>
              <a:t>Dr. med. L. Hartmann</a:t>
            </a:r>
          </a:p>
        </p:txBody>
      </p:sp>
      <p:sp>
        <p:nvSpPr>
          <p:cNvPr id="4" name="ZZ_Foliennummer"/>
          <p:cNvSpPr txBox="1"/>
          <p:nvPr/>
        </p:nvSpPr>
        <p:spPr>
          <a:xfrm>
            <a:off x="10546080" y="6602730"/>
            <a:ext cx="137160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r">
              <a:buNone/>
            </a:pPr>
            <a:fld id="{00000000-1234-1234-1234-123412341235}" type="slidenum">
              <a:rPr lang="de-DE" sz="800" b="0" i="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‹#›</a:t>
            </a:fld>
          </a:p>
        </p:txBody>
      </p:sp>
      <p:cxnSp>
        <p:nvCxnSpPr>
          <p:cNvPr id="5" name="ZZ_Fusszeile_Linie"/>
          <p:cNvCxnSpPr/>
          <p:nvPr/>
        </p:nvCxnSpPr>
        <p:spPr>
          <a:xfrm>
            <a:off x="274320" y="6565392"/>
            <a:ext cx="11643360" cy="0"/>
          </a:xfrm>
          <a:prstGeom prst="line">
            <a:avLst/>
          </a:prstGeom>
          <a:ln w="6350">
            <a:solidFill>
              <a:srgbClr val="D7DBE0"/>
            </a:solidFill>
          </a:ln>
        </p:spPr>
      </p:cxnSp>
      <p:sp>
        <p:nvSpPr>
          <p:cNvPr id="6" name="ZZ_Fusszeile"/>
          <p:cNvSpPr txBox="1"/>
          <p:nvPr/>
        </p:nvSpPr>
        <p:spPr>
          <a:xfrm>
            <a:off x="274320" y="6602730"/>
            <a:ext cx="9966960" cy="219456"/>
          </a:xfrm>
          <a:prstGeom prst="rect">
            <a:avLst/>
          </a:prstGeom>
          <a:noFill/>
        </p:spPr>
        <p:txBody>
          <a:bodyPr wrap="square" lIns="0" tIns="0" rIns="0" bIns="0" anchor="t">
            <a:noAutofit/>
          </a:bodyPr>
          <a:lstStyle/>
          <a:p>
            <a:pPr algn="l">
              <a:buNone/>
            </a:pPr>
            <a:r>
              <a:rPr lang="de-DE" sz="800">
                <a:solidFill>
                  <a:srgbClr val="9AA3AE"/>
                </a:solidFill>
                <a:latin typeface="Segoe UI"/>
                <a:ea typeface="Segoe UI"/>
                <a:cs typeface="Segoe UI"/>
              </a:rPr>
              <a:t>2026 · Astigmatismus: Das Power-Kreuz · Original: Steven B. Flynn, MD, PhD · Bearbeitung: Dr. med. A. Assaf · Geprüft: Dr. med. L. Hartmann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Network">
  <a:themeElements>
    <a:clrScheme name="Network 10">
      <a:dk1>
        <a:srgbClr val="000000"/>
      </a:dk1>
      <a:lt1>
        <a:srgbClr val="FFFFFF"/>
      </a:lt1>
      <a:dk2>
        <a:srgbClr val="330066"/>
      </a:dk2>
      <a:lt2>
        <a:srgbClr val="808080"/>
      </a:lt2>
      <a:accent1>
        <a:srgbClr val="CCCC00"/>
      </a:accent1>
      <a:accent2>
        <a:srgbClr val="669999"/>
      </a:accent2>
      <a:accent3>
        <a:srgbClr val="FFFFFF"/>
      </a:accent3>
      <a:accent4>
        <a:srgbClr val="000000"/>
      </a:accent4>
      <a:accent5>
        <a:srgbClr val="E2E2AA"/>
      </a:accent5>
      <a:accent6>
        <a:srgbClr val="5C8A8A"/>
      </a:accent6>
      <a:hlink>
        <a:srgbClr val="7E9CE8"/>
      </a:hlink>
      <a:folHlink>
        <a:srgbClr val="D8D8EC"/>
      </a:folHlink>
    </a:clrScheme>
    <a:fontScheme name="Network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Network 1">
        <a:dk1>
          <a:srgbClr val="4F747B"/>
        </a:dk1>
        <a:lt1>
          <a:srgbClr val="FFFFFF"/>
        </a:lt1>
        <a:dk2>
          <a:srgbClr val="000000"/>
        </a:dk2>
        <a:lt2>
          <a:srgbClr val="C0C0C0"/>
        </a:lt2>
        <a:accent1>
          <a:srgbClr val="859868"/>
        </a:accent1>
        <a:accent2>
          <a:srgbClr val="5F5F5F"/>
        </a:accent2>
        <a:accent3>
          <a:srgbClr val="AAAAAA"/>
        </a:accent3>
        <a:accent4>
          <a:srgbClr val="DADADA"/>
        </a:accent4>
        <a:accent5>
          <a:srgbClr val="C2CAB9"/>
        </a:accent5>
        <a:accent6>
          <a:srgbClr val="555555"/>
        </a:accent6>
        <a:hlink>
          <a:srgbClr val="5F5F5F"/>
        </a:hlink>
        <a:folHlink>
          <a:srgbClr val="BA121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2">
        <a:dk1>
          <a:srgbClr val="3C0000"/>
        </a:dk1>
        <a:lt1>
          <a:srgbClr val="FFFFFF"/>
        </a:lt1>
        <a:dk2>
          <a:srgbClr val="4D0B0B"/>
        </a:dk2>
        <a:lt2>
          <a:srgbClr val="FFFFFF"/>
        </a:lt2>
        <a:accent1>
          <a:srgbClr val="666633"/>
        </a:accent1>
        <a:accent2>
          <a:srgbClr val="CC3300"/>
        </a:accent2>
        <a:accent3>
          <a:srgbClr val="B2AAAA"/>
        </a:accent3>
        <a:accent4>
          <a:srgbClr val="DADADA"/>
        </a:accent4>
        <a:accent5>
          <a:srgbClr val="B8B8AD"/>
        </a:accent5>
        <a:accent6>
          <a:srgbClr val="B92D00"/>
        </a:accent6>
        <a:hlink>
          <a:srgbClr val="CC9900"/>
        </a:hlink>
        <a:folHlink>
          <a:srgbClr val="CCCC33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3">
        <a:dk1>
          <a:srgbClr val="666699"/>
        </a:dk1>
        <a:lt1>
          <a:srgbClr val="FFFFFF"/>
        </a:lt1>
        <a:dk2>
          <a:srgbClr val="15192B"/>
        </a:dk2>
        <a:lt2>
          <a:srgbClr val="CCCCFF"/>
        </a:lt2>
        <a:accent1>
          <a:srgbClr val="4F893D"/>
        </a:accent1>
        <a:accent2>
          <a:srgbClr val="666699"/>
        </a:accent2>
        <a:accent3>
          <a:srgbClr val="AAABAC"/>
        </a:accent3>
        <a:accent4>
          <a:srgbClr val="DADADA"/>
        </a:accent4>
        <a:accent5>
          <a:srgbClr val="B2C4AF"/>
        </a:accent5>
        <a:accent6>
          <a:srgbClr val="5C5C8A"/>
        </a:accent6>
        <a:hlink>
          <a:srgbClr val="CC9900"/>
        </a:hlink>
        <a:folHlink>
          <a:srgbClr val="4837C7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4">
        <a:dk1>
          <a:srgbClr val="666699"/>
        </a:dk1>
        <a:lt1>
          <a:srgbClr val="FFFFFF"/>
        </a:lt1>
        <a:dk2>
          <a:srgbClr val="86001A"/>
        </a:dk2>
        <a:lt2>
          <a:srgbClr val="CCCC66"/>
        </a:lt2>
        <a:accent1>
          <a:srgbClr val="FF3300"/>
        </a:accent1>
        <a:accent2>
          <a:srgbClr val="FF6600"/>
        </a:accent2>
        <a:accent3>
          <a:srgbClr val="C3AAAB"/>
        </a:accent3>
        <a:accent4>
          <a:srgbClr val="DADADA"/>
        </a:accent4>
        <a:accent5>
          <a:srgbClr val="FFADAA"/>
        </a:accent5>
        <a:accent6>
          <a:srgbClr val="E75C00"/>
        </a:accent6>
        <a:hlink>
          <a:srgbClr val="CC9900"/>
        </a:hlink>
        <a:folHlink>
          <a:srgbClr val="FF00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5">
        <a:dk1>
          <a:srgbClr val="666699"/>
        </a:dk1>
        <a:lt1>
          <a:srgbClr val="FFFFFF"/>
        </a:lt1>
        <a:dk2>
          <a:srgbClr val="000054"/>
        </a:dk2>
        <a:lt2>
          <a:srgbClr val="FFFFFF"/>
        </a:lt2>
        <a:accent1>
          <a:srgbClr val="3333FF"/>
        </a:accent1>
        <a:accent2>
          <a:srgbClr val="006699"/>
        </a:accent2>
        <a:accent3>
          <a:srgbClr val="AAAAB3"/>
        </a:accent3>
        <a:accent4>
          <a:srgbClr val="DADADA"/>
        </a:accent4>
        <a:accent5>
          <a:srgbClr val="ADADFF"/>
        </a:accent5>
        <a:accent6>
          <a:srgbClr val="005C8A"/>
        </a:accent6>
        <a:hlink>
          <a:srgbClr val="669900"/>
        </a:hlink>
        <a:folHlink>
          <a:srgbClr val="0000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6">
        <a:dk1>
          <a:srgbClr val="808080"/>
        </a:dk1>
        <a:lt1>
          <a:srgbClr val="FFFFFF"/>
        </a:lt1>
        <a:dk2>
          <a:srgbClr val="30054B"/>
        </a:dk2>
        <a:lt2>
          <a:srgbClr val="FFFFFF"/>
        </a:lt2>
        <a:accent1>
          <a:srgbClr val="797B9B"/>
        </a:accent1>
        <a:accent2>
          <a:srgbClr val="6B4FB1"/>
        </a:accent2>
        <a:accent3>
          <a:srgbClr val="ADAAB1"/>
        </a:accent3>
        <a:accent4>
          <a:srgbClr val="DADADA"/>
        </a:accent4>
        <a:accent5>
          <a:srgbClr val="BEBFCB"/>
        </a:accent5>
        <a:accent6>
          <a:srgbClr val="6047A0"/>
        </a:accent6>
        <a:hlink>
          <a:srgbClr val="7AACCE"/>
        </a:hlink>
        <a:folHlink>
          <a:srgbClr val="D8D8E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7">
        <a:dk1>
          <a:srgbClr val="808080"/>
        </a:dk1>
        <a:lt1>
          <a:srgbClr val="FFFFCC"/>
        </a:lt1>
        <a:dk2>
          <a:srgbClr val="29527B"/>
        </a:dk2>
        <a:lt2>
          <a:srgbClr val="FFFFFF"/>
        </a:lt2>
        <a:accent1>
          <a:srgbClr val="CCCC00"/>
        </a:accent1>
        <a:accent2>
          <a:srgbClr val="669999"/>
        </a:accent2>
        <a:accent3>
          <a:srgbClr val="ACB3BF"/>
        </a:accent3>
        <a:accent4>
          <a:srgbClr val="DADAAE"/>
        </a:accent4>
        <a:accent5>
          <a:srgbClr val="E2E2AA"/>
        </a:accent5>
        <a:accent6>
          <a:srgbClr val="5C8A8A"/>
        </a:accent6>
        <a:hlink>
          <a:srgbClr val="D8D8EC"/>
        </a:hlink>
        <a:folHlink>
          <a:srgbClr val="B2B2B2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8">
        <a:dk1>
          <a:srgbClr val="666699"/>
        </a:dk1>
        <a:lt1>
          <a:srgbClr val="FFFFFF"/>
        </a:lt1>
        <a:dk2>
          <a:srgbClr val="476949"/>
        </a:dk2>
        <a:lt2>
          <a:srgbClr val="FFFFFF"/>
        </a:lt2>
        <a:accent1>
          <a:srgbClr val="CC6600"/>
        </a:accent1>
        <a:accent2>
          <a:srgbClr val="CC9900"/>
        </a:accent2>
        <a:accent3>
          <a:srgbClr val="B1B9B1"/>
        </a:accent3>
        <a:accent4>
          <a:srgbClr val="DADADA"/>
        </a:accent4>
        <a:accent5>
          <a:srgbClr val="E2B8AA"/>
        </a:accent5>
        <a:accent6>
          <a:srgbClr val="B98A00"/>
        </a:accent6>
        <a:hlink>
          <a:srgbClr val="669900"/>
        </a:hlink>
        <a:folHlink>
          <a:srgbClr val="A452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Network 9">
        <a:dk1>
          <a:srgbClr val="000000"/>
        </a:dk1>
        <a:lt1>
          <a:srgbClr val="FFFFFF"/>
        </a:lt1>
        <a:dk2>
          <a:srgbClr val="7C1302"/>
        </a:dk2>
        <a:lt2>
          <a:srgbClr val="CC9900"/>
        </a:lt2>
        <a:accent1>
          <a:srgbClr val="CC9900"/>
        </a:accent1>
        <a:accent2>
          <a:srgbClr val="CC3300"/>
        </a:accent2>
        <a:accent3>
          <a:srgbClr val="FFFFFF"/>
        </a:accent3>
        <a:accent4>
          <a:srgbClr val="000000"/>
        </a:accent4>
        <a:accent5>
          <a:srgbClr val="E2CAAA"/>
        </a:accent5>
        <a:accent6>
          <a:srgbClr val="B92D00"/>
        </a:accent6>
        <a:hlink>
          <a:srgbClr val="808080"/>
        </a:hlink>
        <a:folHlink>
          <a:srgbClr val="CC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Network 10">
        <a:dk1>
          <a:srgbClr val="000000"/>
        </a:dk1>
        <a:lt1>
          <a:srgbClr val="FFFFFF"/>
        </a:lt1>
        <a:dk2>
          <a:srgbClr val="330066"/>
        </a:dk2>
        <a:lt2>
          <a:srgbClr val="808080"/>
        </a:lt2>
        <a:accent1>
          <a:srgbClr val="CCCC00"/>
        </a:accent1>
        <a:accent2>
          <a:srgbClr val="669999"/>
        </a:accent2>
        <a:accent3>
          <a:srgbClr val="FFFFFF"/>
        </a:accent3>
        <a:accent4>
          <a:srgbClr val="000000"/>
        </a:accent4>
        <a:accent5>
          <a:srgbClr val="E2E2AA"/>
        </a:accent5>
        <a:accent6>
          <a:srgbClr val="5C8A8A"/>
        </a:accent6>
        <a:hlink>
          <a:srgbClr val="7E9CE8"/>
        </a:hlink>
        <a:folHlink>
          <a:srgbClr val="D8D8EC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0</TotalTime>
  <Words>5296</Words>
  <Application>Microsoft Office PowerPoint</Application>
  <PresentationFormat>Breitbild</PresentationFormat>
  <Paragraphs>991</Paragraphs>
  <Slides>63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3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63</vt:i4>
      </vt:variant>
    </vt:vector>
  </HeadingPairs>
  <TitlesOfParts>
    <vt:vector size="67" baseType="lpstr">
      <vt:lpstr>Arial</vt:lpstr>
      <vt:lpstr>Calibri</vt:lpstr>
      <vt:lpstr>Wingdings</vt:lpstr>
      <vt:lpstr>Network</vt:lpstr>
      <vt:lpstr>Astigmatismus: Das 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Stärkenkreuz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Power-Kreuz</vt:lpstr>
      <vt:lpstr>Stärkenkreuz</vt:lpstr>
      <vt:lpstr>PowerPoint-Präsentation</vt:lpstr>
    </vt:vector>
  </TitlesOfParts>
  <Company>LSU Ophthalmology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Optics II: Astigmatic Refraction</dc:title>
  <dc:creator>Steven B. Flynn</dc:creator>
  <cp:keywords>, docId:94FCB9D337958E9ABC1462FB2D357A2A</cp:keywords>
  <cp:lastModifiedBy>Assaf Abdelrahman</cp:lastModifiedBy>
  <cp:revision>683</cp:revision>
  <dcterms:created xsi:type="dcterms:W3CDTF">2005-10-08T17:24:42Z</dcterms:created>
  <dcterms:modified xsi:type="dcterms:W3CDTF">2026-09-30T12:08:28Z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da375977-6a8b-49f8-8232-e8eaac98c745_Enabled">
    <vt:lpwstr>true</vt:lpwstr>
  </property>
  <property fmtid="{D5CDD505-2E9C-101B-9397-08002B2CF9AE}" pid="3" name="MSIP_Label_da375977-6a8b-49f8-8232-e8eaac98c745_SetDate">
    <vt:lpwstr>2026-08-07T07:14:47Z</vt:lpwstr>
  </property>
  <property fmtid="{D5CDD505-2E9C-101B-9397-08002B2CF9AE}" pid="4" name="MSIP_Label_da375977-6a8b-49f8-8232-e8eaac98c745_Method">
    <vt:lpwstr>Standard</vt:lpwstr>
  </property>
  <property fmtid="{D5CDD505-2E9C-101B-9397-08002B2CF9AE}" pid="5" name="MSIP_Label_da375977-6a8b-49f8-8232-e8eaac98c745_Name">
    <vt:lpwstr>Intern</vt:lpwstr>
  </property>
  <property fmtid="{D5CDD505-2E9C-101B-9397-08002B2CF9AE}" pid="6" name="MSIP_Label_da375977-6a8b-49f8-8232-e8eaac98c745_SiteId">
    <vt:lpwstr>f3391131-35b6-4b9b-a8e1-f1c8b620c044</vt:lpwstr>
  </property>
  <property fmtid="{D5CDD505-2E9C-101B-9397-08002B2CF9AE}" pid="7" name="MSIP_Label_da375977-6a8b-49f8-8232-e8eaac98c745_ActionId">
    <vt:lpwstr>29ad41c5-c2c0-4e49-a3e4-246a276b5a44</vt:lpwstr>
  </property>
  <property fmtid="{D5CDD505-2E9C-101B-9397-08002B2CF9AE}" pid="8" name="MSIP_Label_da375977-6a8b-49f8-8232-e8eaac98c745_ContentBits">
    <vt:lpwstr>0</vt:lpwstr>
  </property>
  <property fmtid="{D5CDD505-2E9C-101B-9397-08002B2CF9AE}" pid="9" name="MSIP_Label_da375977-6a8b-49f8-8232-e8eaac98c745_Tag">
    <vt:lpwstr>10, 3, 0, 1</vt:lpwstr>
  </property>
</Properties>
</file>